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Nunito"/>
      <p:regular r:id="rId45"/>
      <p:bold r:id="rId46"/>
      <p:italic r:id="rId47"/>
      <p:boldItalic r:id="rId48"/>
    </p:embeddedFont>
    <p:embeddedFont>
      <p:font typeface="Old Standard TT"/>
      <p:regular r:id="rId49"/>
      <p:bold r:id="rId50"/>
      <p: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86FD0A-9459-4C3F-94F1-F4446D94F14D}">
  <a:tblStyle styleId="{8C86FD0A-9459-4C3F-94F1-F4446D94F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ldStandardTT-italic.fntdata"/><Relationship Id="rId5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1683254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1683254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03b21e6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03b21e6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688cf60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688cf60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688cf600f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688cf600f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688cf600f_5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688cf600f_5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688cf600f_5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688cf600f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8234c52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8234c52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688cf6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688cf6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688cf600f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688cf600f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688cf600f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688cf600f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e67b29c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e67b29c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688cf600f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688cf600f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8234c52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8234c52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1bf006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e1bf006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49456ce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49456ce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e1bf006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e1bf006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e1bf006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e1bf006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688cf600f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688cf600f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688cf600f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688cf600f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688cf600f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688cf600f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8234c52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8234c52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e67b29c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e67b29c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d1683254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d1683254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e2317a17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e2317a17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e2317a17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e2317a17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e2317a17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e2317a17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e2317a17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e2317a17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8234c52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8234c52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d1683254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d1683254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6544faf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6544faf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e42deb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e42deb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1683254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1683254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1683254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d1683254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16832545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16832545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1683254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1683254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1683254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d1683254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1683254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1683254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caesarlupum/vertebralcolumndataset/dat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人工智慧導論 期中報告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脊椎病狀分析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84852"/>
            <a:ext cx="8118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成員:李易 陳先正 李元樺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指導老師:李錫捷老師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38" y="1300925"/>
            <a:ext cx="6242125" cy="294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5833975" y="2571750"/>
            <a:ext cx="185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85.8065%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LMT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38" y="1302238"/>
            <a:ext cx="6286524" cy="29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833975" y="2571750"/>
            <a:ext cx="185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86.4516%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過濾1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12" y="1058225"/>
            <a:ext cx="7715577" cy="38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208150" y="2768625"/>
            <a:ext cx="2224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選用pelvic_tilt這個屬性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208150" y="3046375"/>
            <a:ext cx="2157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用Mean ± k * StdDev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208150" y="3368875"/>
            <a:ext cx="200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將小於-3的極端值過濾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過濾1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88" y="1140925"/>
            <a:ext cx="7510225" cy="3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6111825" y="2632975"/>
            <a:ext cx="1959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J48準確率: 83.7134%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過濾1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8" y="1132650"/>
            <a:ext cx="7807114" cy="3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136625" y="2522150"/>
            <a:ext cx="1563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RandomForest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85.106%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過濾1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51" y="1147951"/>
            <a:ext cx="7299905" cy="35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045650" y="2522125"/>
            <a:ext cx="1480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Logistic準確率: 85.6678%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8"/>
          <p:cNvGraphicFramePr/>
          <p:nvPr/>
        </p:nvGraphicFramePr>
        <p:xfrm>
          <a:off x="497700" y="6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{8C86FD0A-9459-4C3F-94F1-F4446D94F14D}</a:tableStyleId>
              </a:tblPr>
              <a:tblGrid>
                <a:gridCol w="2015650"/>
                <a:gridCol w="2015650"/>
                <a:gridCol w="2015650"/>
                <a:gridCol w="2015650"/>
              </a:tblGrid>
              <a:tr h="60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J48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zh-TW" sz="19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Logistic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  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83.7134 %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85.0163 %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85.6678 %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 0.1246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0.1467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0.1242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         </a:t>
                      </a: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RMSE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 0.2994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0.2744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0.2593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RAE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29.8709 %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35.1667 %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29.7775 %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RRSE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65.5644 %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60.1069 %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56.7999 %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8"/>
          <p:cNvSpPr txBox="1"/>
          <p:nvPr/>
        </p:nvSpPr>
        <p:spPr>
          <a:xfrm>
            <a:off x="315025" y="84400"/>
            <a:ext cx="2323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過濾1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過濾2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00" y="983800"/>
            <a:ext cx="7172801" cy="3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1399075" y="2621375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選用</a:t>
            </a:r>
            <a:r>
              <a:rPr lang="zh-TW">
                <a:solidFill>
                  <a:srgbClr val="FF0000"/>
                </a:solidFill>
              </a:rPr>
              <a:t>sacral_slope這個屬性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1399075" y="3284650"/>
            <a:ext cx="200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將大於68的極端值過濾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1399075" y="2971950"/>
            <a:ext cx="2157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用Mean ± k * StdDev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過濾2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399075" y="2621375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選用sacral_slope這個屬性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1399075" y="3284650"/>
            <a:ext cx="200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將大於68的極端值過濾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399075" y="2971950"/>
            <a:ext cx="2157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用Mean ± k * StdDev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50" y="1165726"/>
            <a:ext cx="7846700" cy="36919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6310300" y="2682575"/>
            <a:ext cx="1959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J48準確率: 82.5083%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過濾2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1399075" y="2621375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選用sacral_slope這個屬性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399075" y="3284650"/>
            <a:ext cx="200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將大於68的極端值過濾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399075" y="2971950"/>
            <a:ext cx="2157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用Mean ± k * StdDev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6310300" y="2682575"/>
            <a:ext cx="1959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J48準確率: 83.4983%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89" y="1170700"/>
            <a:ext cx="7751029" cy="36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6202750" y="2682575"/>
            <a:ext cx="1959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RandomForest準確率: 85.1485%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研究動機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隨著科技發達，各類疾病都已經得到醫治。與之相對的則是文明病的崛起，越來越多人坐在電腦桌前，龐大的工作壓力，常使得人們一坐就是一整天。加上不正確的姿勢，更容易導致</a:t>
            </a:r>
            <a:r>
              <a:rPr lang="zh-TW"/>
              <a:t>脊椎受傷、</a:t>
            </a:r>
            <a:r>
              <a:rPr lang="zh-TW"/>
              <a:t>造成身體負擔。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所以，我們希望透過人工智慧，來判斷人體的脊椎是否健康，以便能及時醫治，並加以修正、解決。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過濾2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1399075" y="2621375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選用sacral_slope這個屬性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1399075" y="3284650"/>
            <a:ext cx="200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將大於68的極端值過濾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1399075" y="2971950"/>
            <a:ext cx="2157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用Mean ± k * StdDev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13" y="1165725"/>
            <a:ext cx="7547987" cy="36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6227575" y="2621375"/>
            <a:ext cx="1480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Logistic準確率: 86.1386%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3"/>
          <p:cNvGraphicFramePr/>
          <p:nvPr/>
        </p:nvGraphicFramePr>
        <p:xfrm>
          <a:off x="497700" y="6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{8C86FD0A-9459-4C3F-94F1-F4446D94F14D}</a:tableStyleId>
              </a:tblPr>
              <a:tblGrid>
                <a:gridCol w="2015650"/>
                <a:gridCol w="2015650"/>
                <a:gridCol w="2015650"/>
                <a:gridCol w="2015650"/>
              </a:tblGrid>
              <a:tr h="60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J48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zh-TW" sz="19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  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82.5083 %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85.1485 %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86.1386 %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0.1334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0.1477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0.1263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         </a:t>
                      </a: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0.3007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0.268 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0.2582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RAE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31.7847 %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35.1865 %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30.087  %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RRSE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65.6669 %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58.5285 %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56.391  %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33"/>
          <p:cNvSpPr txBox="1"/>
          <p:nvPr/>
        </p:nvSpPr>
        <p:spPr>
          <a:xfrm>
            <a:off x="315025" y="84400"/>
            <a:ext cx="2323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過濾2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475" y="1058225"/>
            <a:ext cx="6275051" cy="383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5" y="1137826"/>
            <a:ext cx="7310849" cy="36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36" y="1473850"/>
            <a:ext cx="8462726" cy="30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38" y="1140925"/>
            <a:ext cx="7713921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" y="1116118"/>
            <a:ext cx="8187925" cy="377905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6475650" y="2716000"/>
            <a:ext cx="21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J48準確率: 83.4983%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6475650" y="2773875"/>
            <a:ext cx="21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J48準確率: 83.4983%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87" y="1112950"/>
            <a:ext cx="7862426" cy="37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6211050" y="2663175"/>
            <a:ext cx="2447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RandomForest準確率: 84.8185%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過濾3</a:t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6574875" y="2581725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37" y="1058237"/>
            <a:ext cx="7918326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/>
        </p:nvSpPr>
        <p:spPr>
          <a:xfrm>
            <a:off x="6525250" y="2532125"/>
            <a:ext cx="1455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Logistic準確率: 86.1386%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41"/>
          <p:cNvGraphicFramePr/>
          <p:nvPr/>
        </p:nvGraphicFramePr>
        <p:xfrm>
          <a:off x="497700" y="6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{8C86FD0A-9459-4C3F-94F1-F4446D94F14D}</a:tableStyleId>
              </a:tblPr>
              <a:tblGrid>
                <a:gridCol w="2015650"/>
                <a:gridCol w="2015650"/>
                <a:gridCol w="2015650"/>
                <a:gridCol w="2015650"/>
              </a:tblGrid>
              <a:tr h="60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J48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zh-TW" sz="19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ACC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83.4983 %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84.8185 %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86.1386 %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</a:t>
                      </a: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0.1285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</a:t>
                      </a:r>
                      <a:r>
                        <a:rPr lang="zh-TW" sz="2200"/>
                        <a:t>0.1462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 0.1266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         </a:t>
                      </a: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0.2976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 0.2674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0000"/>
                          </a:solidFill>
                        </a:rPr>
                        <a:t>     0.2597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 RAE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30.6258 %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34.8353 %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30.1549 %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200">
                          <a:solidFill>
                            <a:schemeClr val="dk1"/>
                          </a:solidFill>
                        </a:rPr>
                        <a:t>      RRSE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64.9822 %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58.3898 %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/>
                        <a:t>    56.6998 %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41"/>
          <p:cNvSpPr txBox="1"/>
          <p:nvPr/>
        </p:nvSpPr>
        <p:spPr>
          <a:xfrm>
            <a:off x="270000" y="73150"/>
            <a:ext cx="2323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過濾3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VertebralColumnDataSet (kaggle.com)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記錄了超過300筆的患者資料，包含每位患者骨盆和腰椎的形狀及方向，並以六個生物力學屬性表示：骨盆傾角、骨盆傾斜、腰椎前凸角度、骶骨傾斜、骨盆半徑和脊椎滑脫等級。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預測類別則有下列四種：椎間盤突出（DH）、脊椎滑脫 (SL)、正常 (NO) 和異常 (AB)。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311700" y="1058225"/>
            <a:ext cx="5303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這邊我們採用LMT選擇器和J48選擇器做比較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5" y="2086650"/>
            <a:ext cx="4126586" cy="22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275" y="2086650"/>
            <a:ext cx="4202625" cy="22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修剪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/>
        </p:nvSpPr>
        <p:spPr>
          <a:xfrm>
            <a:off x="311700" y="1058225"/>
            <a:ext cx="74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將參數useAIC設定為True後，得到一個較原本略低的準確率: 85.4839%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修剪(LMT)</a:t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25" y="1519925"/>
            <a:ext cx="2581270" cy="3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045" y="1865963"/>
            <a:ext cx="5476006" cy="262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311700" y="1058225"/>
            <a:ext cx="70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將參數unpruned設定為True後，準確率有提升到 82.2581%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261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修剪(J48)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25" y="1519913"/>
            <a:ext cx="2581276" cy="331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525" y="1863038"/>
            <a:ext cx="5475999" cy="2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/>
        </p:nvSpPr>
        <p:spPr>
          <a:xfrm>
            <a:off x="311700" y="945675"/>
            <a:ext cx="689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除了將unpruned參數改動，也將minNumObj參數提高到8，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準確率有明顯提升到 82.9032%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00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修剪(J48)</a:t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25" y="1591000"/>
            <a:ext cx="2581275" cy="3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550" y="1937038"/>
            <a:ext cx="5475999" cy="26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/>
        </p:nvSpPr>
        <p:spPr>
          <a:xfrm>
            <a:off x="311700" y="1058225"/>
            <a:ext cx="72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但如果把minNumObj參數提升太高，準確率反而會下降到 81.9355%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修剪(J48)</a:t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50" y="1576213"/>
            <a:ext cx="2581275" cy="33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600" y="1922250"/>
            <a:ext cx="5475999" cy="2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修剪</a:t>
            </a:r>
            <a:endParaRPr/>
          </a:p>
        </p:txBody>
      </p:sp>
      <p:graphicFrame>
        <p:nvGraphicFramePr>
          <p:cNvPr id="310" name="Google Shape;310;p4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{8C86FD0A-9459-4C3F-94F1-F4446D94F14D}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J48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LMT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ACC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82.9032%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85.4839%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0.1397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0.1307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RMSE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0.2954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0.2528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33.5416%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31.3771%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64.7529%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55.4099%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</a:t>
            </a:r>
            <a:r>
              <a:rPr lang="zh-TW"/>
              <a:t>(取最佳)</a:t>
            </a:r>
            <a:endParaRPr/>
          </a:p>
        </p:txBody>
      </p:sp>
      <p:graphicFrame>
        <p:nvGraphicFramePr>
          <p:cNvPr id="316" name="Google Shape;316;p48"/>
          <p:cNvGraphicFramePr/>
          <p:nvPr/>
        </p:nvGraphicFramePr>
        <p:xfrm>
          <a:off x="9524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{8C86FD0A-9459-4C3F-94F1-F4446D94F14D}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ZeroR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J48*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LMT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Random Forest</a:t>
                      </a:r>
                      <a:r>
                        <a:rPr lang="zh-TW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ACC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48.3871%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75.1613%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83.7134%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86.4516%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85.1485%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86.1386%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0.4165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0.1656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0.1477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0.1263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RMSE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0.4562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0.4069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0.2994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0.259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0.2682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0.2582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39.7547%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29.8709%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33.2449%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35.2022%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30.087%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89.1998%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65.5644%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56.766%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58.5674%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56.391%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48"/>
          <p:cNvSpPr txBox="1"/>
          <p:nvPr/>
        </p:nvSpPr>
        <p:spPr>
          <a:xfrm>
            <a:off x="6491425" y="4275425"/>
            <a:ext cx="1700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* 代表資料有過濾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不同的問題會有不同的資料，不同的資料需要不同的模型。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在針對分類問題時，使用決策樹系列演算法通常能取得較佳成果。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但不是所有樹在修剪後都會變好，對資料做好特徵工程比較重要。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445025"/>
            <a:ext cx="2346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https://www.kaggle.com/datasets/caesarlupum/vertebralcolumndataset/data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00" y="152400"/>
            <a:ext cx="640921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488550" y="3356625"/>
            <a:ext cx="172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6個屬性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3個類別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846925" y="3682125"/>
            <a:ext cx="62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DH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25325" y="2835800"/>
            <a:ext cx="62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SL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974725" y="3320475"/>
            <a:ext cx="62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分類器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ZeroR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OneR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J48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RandomForest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Logistic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LMT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ZeroR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00" y="1393838"/>
            <a:ext cx="6283400" cy="29474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601300" y="2571750"/>
            <a:ext cx="2155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48.3871%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OneR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63" y="1414113"/>
            <a:ext cx="6234875" cy="2953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974950" y="2571750"/>
            <a:ext cx="1714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75.1613%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J48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0" y="1336450"/>
            <a:ext cx="6271076" cy="295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602425" y="2571750"/>
            <a:ext cx="210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81.6129%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38" y="1323650"/>
            <a:ext cx="6250326" cy="29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866875" y="2571750"/>
            <a:ext cx="1830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準確率: 83.5484%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RandomForest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