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77" r:id="rId14"/>
    <p:sldId id="268" r:id="rId15"/>
    <p:sldId id="273" r:id="rId16"/>
    <p:sldId id="275" r:id="rId17"/>
    <p:sldId id="269" r:id="rId18"/>
    <p:sldId id="270" r:id="rId19"/>
    <p:sldId id="272" r:id="rId20"/>
    <p:sldId id="271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E22A-2AFF-4B85-9208-B60CC7F9D342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E8CD-E165-4726-AB98-DB00F9B6FA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CellExpress</a:t>
            </a:r>
            <a:r>
              <a:rPr lang="en-US" altLang="zh-TW" dirty="0" smtClean="0"/>
              <a:t> Examples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A Comprehensive Microarray-Based Cancer </a:t>
            </a:r>
            <a:r>
              <a:rPr lang="en-US" altLang="zh-TW" dirty="0" smtClean="0">
                <a:solidFill>
                  <a:srgbClr val="0070C0"/>
                </a:solidFill>
              </a:rPr>
              <a:t>Cell</a:t>
            </a:r>
            <a:r>
              <a:rPr lang="en-US" altLang="zh-TW" dirty="0" smtClean="0"/>
              <a:t> Line and Clinical Sample Gene </a:t>
            </a:r>
            <a:r>
              <a:rPr lang="en-US" altLang="zh-TW" dirty="0" smtClean="0">
                <a:solidFill>
                  <a:srgbClr val="0070C0"/>
                </a:solidFill>
              </a:rPr>
              <a:t>Expression</a:t>
            </a:r>
            <a:r>
              <a:rPr lang="en-US" altLang="zh-TW" dirty="0" smtClean="0"/>
              <a:t> Analysis Online System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172.16.0.66:8080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30888" y="4866501"/>
            <a:ext cx="481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NTU CGM Bioinformatics &amp; Biostatistics Core Lab.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3015297"/>
            <a:ext cx="8964488" cy="225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群組 9"/>
          <p:cNvGrpSpPr/>
          <p:nvPr/>
        </p:nvGrpSpPr>
        <p:grpSpPr>
          <a:xfrm>
            <a:off x="0" y="87474"/>
            <a:ext cx="9144000" cy="2916324"/>
            <a:chOff x="0" y="0"/>
            <a:chExt cx="9144000" cy="388843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10257"/>
            <a:stretch>
              <a:fillRect/>
            </a:stretch>
          </p:blipFill>
          <p:spPr bwMode="auto">
            <a:xfrm>
              <a:off x="0" y="984109"/>
              <a:ext cx="9144000" cy="2904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群組 2"/>
            <p:cNvGrpSpPr/>
            <p:nvPr/>
          </p:nvGrpSpPr>
          <p:grpSpPr>
            <a:xfrm>
              <a:off x="2123728" y="0"/>
              <a:ext cx="7020272" cy="1968218"/>
              <a:chOff x="2123728" y="0"/>
              <a:chExt cx="7020272" cy="1968218"/>
            </a:xfrm>
          </p:grpSpPr>
          <p:sp>
            <p:nvSpPr>
              <p:cNvPr id="5" name="矩形圖說文字 4"/>
              <p:cNvSpPr/>
              <p:nvPr/>
            </p:nvSpPr>
            <p:spPr>
              <a:xfrm>
                <a:off x="5255568" y="0"/>
                <a:ext cx="3888432" cy="1296144"/>
              </a:xfrm>
              <a:prstGeom prst="wedgeRectCallout">
                <a:avLst>
                  <a:gd name="adj1" fmla="val 8365"/>
                  <a:gd name="adj2" fmla="val 73260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200" b="1" dirty="0" smtClean="0">
                    <a:solidFill>
                      <a:schemeClr val="tx1"/>
                    </a:solidFill>
                  </a:rPr>
                  <a:t>Value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: the </a:t>
                </a:r>
                <a:r>
                  <a:rPr lang="en-US" altLang="zh-TW" sz="1200" dirty="0" err="1" smtClean="0">
                    <a:solidFill>
                      <a:schemeClr val="tx1"/>
                    </a:solidFill>
                  </a:rPr>
                  <a:t>quantiled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 expression value.</a:t>
                </a:r>
              </a:p>
              <a:p>
                <a:r>
                  <a:rPr lang="en-US" altLang="zh-TW" sz="1200" b="1" dirty="0" smtClean="0">
                    <a:solidFill>
                      <a:schemeClr val="tx1"/>
                    </a:solidFill>
                  </a:rPr>
                  <a:t>Ranking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: the rank of the expression value in the array platform of the dataset.</a:t>
                </a:r>
              </a:p>
              <a:p>
                <a:r>
                  <a:rPr lang="en-US" altLang="zh-TW" sz="1200" b="1" dirty="0" smtClean="0">
                    <a:solidFill>
                      <a:schemeClr val="tx1"/>
                    </a:solidFill>
                  </a:rPr>
                  <a:t>Normalized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: value normalized based on the gene you selected in Step 4.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群組 12"/>
              <p:cNvGrpSpPr/>
              <p:nvPr/>
            </p:nvGrpSpPr>
            <p:grpSpPr>
              <a:xfrm>
                <a:off x="2123728" y="288032"/>
                <a:ext cx="6898041" cy="1680186"/>
                <a:chOff x="2123728" y="288032"/>
                <a:chExt cx="6898041" cy="1680186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7020272" y="1620005"/>
                  <a:ext cx="2001497" cy="34821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圖說文字 7"/>
                <p:cNvSpPr/>
                <p:nvPr/>
              </p:nvSpPr>
              <p:spPr>
                <a:xfrm>
                  <a:off x="2123728" y="288032"/>
                  <a:ext cx="3024336" cy="624069"/>
                </a:xfrm>
                <a:prstGeom prst="wedgeRectCallout">
                  <a:avLst>
                    <a:gd name="adj1" fmla="val -81811"/>
                    <a:gd name="adj2" fmla="val 46209"/>
                  </a:avLst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 smtClean="0">
                      <a:solidFill>
                        <a:schemeClr val="tx1"/>
                      </a:solidFill>
                    </a:rPr>
                    <a:t>Basic information and expression value of the samples and genes/probes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1" name="矩形圖說文字 10"/>
          <p:cNvSpPr/>
          <p:nvPr/>
        </p:nvSpPr>
        <p:spPr>
          <a:xfrm>
            <a:off x="2987824" y="2949792"/>
            <a:ext cx="2592288" cy="216024"/>
          </a:xfrm>
          <a:prstGeom prst="wedgeRectCallout">
            <a:avLst>
              <a:gd name="adj1" fmla="val -69618"/>
              <a:gd name="adj2" fmla="val 38575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Detail information of the samples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0"/>
            <a:ext cx="219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Result Page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200" dirty="0" smtClean="0"/>
              <a:t>Function 2—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Gene Signature Explorer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Example</a:t>
            </a:r>
          </a:p>
          <a:p>
            <a:pPr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-Compare the </a:t>
            </a:r>
            <a:r>
              <a:rPr lang="en-US" altLang="zh-TW" sz="2800" dirty="0" smtClean="0">
                <a:solidFill>
                  <a:srgbClr val="00B050"/>
                </a:solidFill>
              </a:rPr>
              <a:t>breast tissue cell lines </a:t>
            </a:r>
            <a:r>
              <a:rPr lang="en-US" altLang="zh-TW" sz="2800" dirty="0" smtClean="0"/>
              <a:t>and </a:t>
            </a:r>
            <a:r>
              <a:rPr lang="en-US" altLang="zh-TW" sz="2800" dirty="0" smtClean="0">
                <a:solidFill>
                  <a:srgbClr val="FF0000"/>
                </a:solidFill>
              </a:rPr>
              <a:t>central nervous system cell lines</a:t>
            </a:r>
            <a:r>
              <a:rPr lang="en-US" altLang="zh-TW" sz="2800" dirty="0" smtClean="0"/>
              <a:t> in NCI60 dataset with Student’s t-test</a:t>
            </a:r>
          </a:p>
          <a:p>
            <a:pPr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-</a:t>
            </a:r>
            <a:r>
              <a:rPr lang="en-US" altLang="zh-TW" sz="2800" dirty="0" smtClean="0"/>
              <a:t>All probe level comparison</a:t>
            </a:r>
          </a:p>
          <a:p>
            <a:pPr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-Cluster </a:t>
            </a:r>
            <a:r>
              <a:rPr lang="en-US" altLang="zh-TW" sz="2800" dirty="0" err="1" smtClean="0"/>
              <a:t>heatmap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with statistical significant probes filtered by the p-value evaluated real time</a:t>
            </a:r>
          </a:p>
          <a:p>
            <a:pPr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"/>
            <a:ext cx="4281487" cy="236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圖說文字 3"/>
          <p:cNvSpPr/>
          <p:nvPr/>
        </p:nvSpPr>
        <p:spPr>
          <a:xfrm>
            <a:off x="-36512" y="2376264"/>
            <a:ext cx="3744416" cy="432048"/>
          </a:xfrm>
          <a:prstGeom prst="wedgeRectCallout">
            <a:avLst>
              <a:gd name="adj1" fmla="val -33534"/>
              <a:gd name="adj2" fmla="val -107281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Filter from </a:t>
            </a:r>
            <a:r>
              <a:rPr lang="en-US" altLang="zh-TW" sz="1200" dirty="0" smtClean="0">
                <a:solidFill>
                  <a:srgbClr val="FF0000"/>
                </a:solidFill>
              </a:rPr>
              <a:t>all</a:t>
            </a:r>
            <a:r>
              <a:rPr lang="en-US" altLang="zh-TW" sz="1200" dirty="0" smtClean="0">
                <a:solidFill>
                  <a:schemeClr val="tx1"/>
                </a:solidFill>
              </a:rPr>
              <a:t> the genes or probes in the platform you selected in Step 1 with the p-value threshold you decided.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976089"/>
            <a:ext cx="53244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3" y="1"/>
            <a:ext cx="4562475" cy="93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851921" y="897564"/>
            <a:ext cx="5292080" cy="2106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3037266"/>
            <a:ext cx="5292080" cy="21062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04322" y="2463738"/>
            <a:ext cx="143177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51921" y="1491630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51920" y="3543858"/>
            <a:ext cx="64807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04322" y="4461960"/>
            <a:ext cx="1431775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圖說文字 12"/>
          <p:cNvSpPr/>
          <p:nvPr/>
        </p:nvSpPr>
        <p:spPr>
          <a:xfrm>
            <a:off x="5148064" y="1275606"/>
            <a:ext cx="2736304" cy="432048"/>
          </a:xfrm>
          <a:prstGeom prst="wedgeRectCallout">
            <a:avLst>
              <a:gd name="adj1" fmla="val -70869"/>
              <a:gd name="adj2" fmla="val 262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Select NCI60 then the cell line selection block below will show.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6084168" y="2193708"/>
            <a:ext cx="2736304" cy="432048"/>
          </a:xfrm>
          <a:prstGeom prst="wedgeRectCallout">
            <a:avLst>
              <a:gd name="adj1" fmla="val -70869"/>
              <a:gd name="adj2" fmla="val 262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Search central nervous system and select the cell lines.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5076056" y="3327834"/>
            <a:ext cx="2736304" cy="432048"/>
          </a:xfrm>
          <a:prstGeom prst="wedgeRectCallout">
            <a:avLst>
              <a:gd name="adj1" fmla="val -70869"/>
              <a:gd name="adj2" fmla="val 2625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Select NCI60 then the cell line selection block below will show.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6084168" y="4191930"/>
            <a:ext cx="2736304" cy="432048"/>
          </a:xfrm>
          <a:prstGeom prst="wedgeRectCallout">
            <a:avLst>
              <a:gd name="adj1" fmla="val -70869"/>
              <a:gd name="adj2" fmla="val 2625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Search breast and select the cell lines.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11560" y="381388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Click submit when you finish these three steps.</a:t>
            </a:r>
            <a:endParaRPr lang="zh-TW" alt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7110" y="3489852"/>
            <a:ext cx="1057848" cy="3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8" y="70271"/>
            <a:ext cx="4610100" cy="45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9992" y="195487"/>
            <a:ext cx="4485184" cy="69954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Result Page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23928" y="1005576"/>
            <a:ext cx="360040" cy="271830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4427984" y="1005576"/>
            <a:ext cx="3600400" cy="216024"/>
          </a:xfrm>
          <a:prstGeom prst="wedgeRectCallout">
            <a:avLst>
              <a:gd name="adj1" fmla="val -52440"/>
              <a:gd name="adj2" fmla="val 8172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Show significant probes ‘ name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0" y="4245936"/>
            <a:ext cx="3131840" cy="324036"/>
          </a:xfrm>
          <a:prstGeom prst="wedgeRectCallout">
            <a:avLst>
              <a:gd name="adj1" fmla="val 10957"/>
              <a:gd name="adj2" fmla="val -95711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Cell line names </a:t>
            </a:r>
            <a:r>
              <a:rPr lang="en-US" altLang="zh-TW" sz="1200" dirty="0" smtClean="0">
                <a:solidFill>
                  <a:schemeClr val="tx1"/>
                </a:solidFill>
              </a:rPr>
              <a:t>and </a:t>
            </a:r>
            <a:r>
              <a:rPr lang="en-US" altLang="zh-TW" sz="1200" dirty="0" smtClean="0">
                <a:solidFill>
                  <a:schemeClr val="tx1"/>
                </a:solidFill>
              </a:rPr>
              <a:t>the group they  belong to.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7380312" y="1761660"/>
            <a:ext cx="1440160" cy="360040"/>
          </a:xfrm>
          <a:prstGeom prst="wedgeRectCallout">
            <a:avLst>
              <a:gd name="adj1" fmla="val -57445"/>
              <a:gd name="adj2" fmla="val 8282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P-value table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480" y="2301720"/>
            <a:ext cx="4788024" cy="98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381840"/>
            <a:ext cx="838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圖說文字 15"/>
          <p:cNvSpPr/>
          <p:nvPr/>
        </p:nvSpPr>
        <p:spPr>
          <a:xfrm>
            <a:off x="5436096" y="3489852"/>
            <a:ext cx="1728192" cy="432048"/>
          </a:xfrm>
          <a:prstGeom prst="wedgeRectCallout">
            <a:avLst>
              <a:gd name="adj1" fmla="val -75754"/>
              <a:gd name="adj2" fmla="val -3256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Click here to download excel file of p-value table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TW" sz="2200" dirty="0" smtClean="0"/>
              <a:t>Function 3—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Similarity Assessment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60384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Example:</a:t>
            </a:r>
          </a:p>
          <a:p>
            <a:pPr>
              <a:buNone/>
            </a:pPr>
            <a:r>
              <a:rPr lang="en-US" altLang="zh-TW" sz="2400" dirty="0" smtClean="0"/>
              <a:t>	Compare </a:t>
            </a:r>
            <a:r>
              <a:rPr lang="en-US" altLang="zh-TW" sz="2400" dirty="0" smtClean="0"/>
              <a:t>the similarity between </a:t>
            </a:r>
            <a:r>
              <a:rPr lang="en-US" altLang="zh-TW" sz="2400" dirty="0" smtClean="0"/>
              <a:t>breast cancer cell lines and skin tissue cancer cell lines in Sanger Cell Line Project.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	D</a:t>
            </a:r>
            <a:r>
              <a:rPr lang="en-US" altLang="zh-TW" sz="2400" dirty="0" smtClean="0"/>
              <a:t>isplay </a:t>
            </a:r>
            <a:r>
              <a:rPr lang="en-US" altLang="zh-TW" sz="2400" dirty="0" smtClean="0"/>
              <a:t>method</a:t>
            </a:r>
            <a:r>
              <a:rPr lang="en-US" altLang="zh-TW" sz="2400" dirty="0" smtClean="0"/>
              <a:t>:</a:t>
            </a:r>
            <a:endParaRPr lang="en-US" altLang="zh-TW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chemeClr val="accent6"/>
                </a:solidFill>
              </a:rPr>
              <a:t>-one dot represents the </a:t>
            </a:r>
            <a:r>
              <a:rPr lang="en-US" altLang="zh-TW" sz="2000" dirty="0" err="1" smtClean="0">
                <a:solidFill>
                  <a:schemeClr val="accent6"/>
                </a:solidFill>
              </a:rPr>
              <a:t>centroid</a:t>
            </a:r>
            <a:r>
              <a:rPr lang="en-US" altLang="zh-TW" sz="2000" dirty="0" smtClean="0">
                <a:solidFill>
                  <a:schemeClr val="accent6"/>
                </a:solidFill>
              </a:rPr>
              <a:t> of the cell line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14</a:t>
            </a:fld>
            <a:endParaRPr lang="zh-TW" altLang="en-US"/>
          </a:p>
        </p:txBody>
      </p:sp>
      <p:grpSp>
        <p:nvGrpSpPr>
          <p:cNvPr id="13" name="群組 13"/>
          <p:cNvGrpSpPr/>
          <p:nvPr/>
        </p:nvGrpSpPr>
        <p:grpSpPr>
          <a:xfrm>
            <a:off x="5292080" y="2967794"/>
            <a:ext cx="3851920" cy="900100"/>
            <a:chOff x="960677" y="3183818"/>
            <a:chExt cx="4076634" cy="900100"/>
          </a:xfrm>
        </p:grpSpPr>
        <p:sp>
          <p:nvSpPr>
            <p:cNvPr id="10" name="文字方塊 9"/>
            <p:cNvSpPr txBox="1"/>
            <p:nvPr/>
          </p:nvSpPr>
          <p:spPr>
            <a:xfrm>
              <a:off x="2723796" y="3435846"/>
              <a:ext cx="840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 smtClean="0"/>
                <a:t>centroid</a:t>
              </a:r>
              <a:endParaRPr lang="zh-TW" altLang="en-US" sz="1200" dirty="0"/>
            </a:p>
          </p:txBody>
        </p:sp>
        <p:grpSp>
          <p:nvGrpSpPr>
            <p:cNvPr id="14" name="群組 12"/>
            <p:cNvGrpSpPr/>
            <p:nvPr/>
          </p:nvGrpSpPr>
          <p:grpSpPr>
            <a:xfrm>
              <a:off x="960677" y="3183818"/>
              <a:ext cx="4076634" cy="900100"/>
              <a:chOff x="955939" y="3183818"/>
              <a:chExt cx="4309586" cy="900100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2252790" y="3579862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2634217" y="3867894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47649" y="3867894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3995936" y="3795886"/>
                <a:ext cx="216024" cy="21602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向右箭號 8"/>
              <p:cNvSpPr/>
              <p:nvPr/>
            </p:nvSpPr>
            <p:spPr>
              <a:xfrm>
                <a:off x="3059832" y="3795886"/>
                <a:ext cx="432048" cy="2160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955939" y="3183818"/>
                <a:ext cx="1449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3 samples of </a:t>
                </a:r>
              </a:p>
              <a:p>
                <a:r>
                  <a:rPr lang="en-US" altLang="zh-TW" sz="12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 same cell line</a:t>
                </a:r>
                <a:endParaRPr lang="zh-TW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549642" y="3291830"/>
                <a:ext cx="171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chemeClr val="accent6"/>
                    </a:solidFill>
                  </a:rPr>
                  <a:t>Only one dot to</a:t>
                </a:r>
              </a:p>
              <a:p>
                <a:r>
                  <a:rPr lang="en-US" altLang="zh-TW" sz="1200" dirty="0" smtClean="0">
                    <a:solidFill>
                      <a:schemeClr val="accent6"/>
                    </a:solidFill>
                  </a:rPr>
                  <a:t> represent the cell line</a:t>
                </a:r>
                <a:endParaRPr lang="zh-TW" altLang="en-US" sz="1200" dirty="0">
                  <a:solidFill>
                    <a:schemeClr val="accent6"/>
                  </a:solidFill>
                </a:endParaRPr>
              </a:p>
            </p:txBody>
          </p:sp>
        </p:grpSp>
      </p:grpSp>
      <p:grpSp>
        <p:nvGrpSpPr>
          <p:cNvPr id="16" name="群組 15"/>
          <p:cNvGrpSpPr/>
          <p:nvPr/>
        </p:nvGrpSpPr>
        <p:grpSpPr>
          <a:xfrm>
            <a:off x="0" y="3251406"/>
            <a:ext cx="5497355" cy="1738862"/>
            <a:chOff x="407769" y="1844825"/>
            <a:chExt cx="5652845" cy="241891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44936"/>
            <a:stretch>
              <a:fillRect/>
            </a:stretch>
          </p:blipFill>
          <p:spPr bwMode="auto">
            <a:xfrm>
              <a:off x="407769" y="1844825"/>
              <a:ext cx="4627273" cy="2418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群組 29"/>
            <p:cNvGrpSpPr/>
            <p:nvPr/>
          </p:nvGrpSpPr>
          <p:grpSpPr>
            <a:xfrm>
              <a:off x="3109878" y="1851671"/>
              <a:ext cx="2950736" cy="1178721"/>
              <a:chOff x="3109878" y="1851671"/>
              <a:chExt cx="2950736" cy="117872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109878" y="1851671"/>
                <a:ext cx="1110672" cy="3498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3183923" y="2602246"/>
                <a:ext cx="2876691" cy="428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Click here for similarity assessment</a:t>
                </a:r>
                <a:endParaRPr lang="zh-TW" altLang="en-US" sz="1400" dirty="0"/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>
                <a:off x="4072461" y="2101399"/>
                <a:ext cx="0" cy="4128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107504" y="1153"/>
            <a:ext cx="5328592" cy="1814513"/>
            <a:chOff x="395536" y="332656"/>
            <a:chExt cx="5328592" cy="241935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332656"/>
              <a:ext cx="5019675" cy="241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群組 3"/>
            <p:cNvGrpSpPr/>
            <p:nvPr/>
          </p:nvGrpSpPr>
          <p:grpSpPr>
            <a:xfrm>
              <a:off x="1151112" y="1268760"/>
              <a:ext cx="4573016" cy="1147208"/>
              <a:chOff x="827584" y="915566"/>
              <a:chExt cx="4573016" cy="1147208"/>
            </a:xfrm>
          </p:grpSpPr>
          <p:sp>
            <p:nvSpPr>
              <p:cNvPr id="6" name="矩形圖說文字 5"/>
              <p:cNvSpPr/>
              <p:nvPr/>
            </p:nvSpPr>
            <p:spPr>
              <a:xfrm>
                <a:off x="827584" y="915566"/>
                <a:ext cx="3384376" cy="360040"/>
              </a:xfrm>
              <a:prstGeom prst="wedgeRectCallout">
                <a:avLst>
                  <a:gd name="adj1" fmla="val -45793"/>
                  <a:gd name="adj2" fmla="val -79064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Select  one 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dot represent one cell line(</a:t>
                </a:r>
                <a:r>
                  <a:rPr lang="en-US" altLang="zh-TW" sz="1200" dirty="0" err="1" smtClean="0">
                    <a:solidFill>
                      <a:schemeClr val="tx1"/>
                    </a:solidFill>
                  </a:rPr>
                  <a:t>centroid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圖說文字 6"/>
              <p:cNvSpPr/>
              <p:nvPr/>
            </p:nvSpPr>
            <p:spPr>
              <a:xfrm>
                <a:off x="2160240" y="1563637"/>
                <a:ext cx="3240360" cy="499137"/>
              </a:xfrm>
              <a:prstGeom prst="wedgeRectCallout">
                <a:avLst>
                  <a:gd name="adj1" fmla="val -58454"/>
                  <a:gd name="adj2" fmla="val 3844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Choose the array platform of datasets in Step 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3. Click U133A here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b="5312"/>
          <a:stretch>
            <a:fillRect/>
          </a:stretch>
        </p:blipFill>
        <p:spPr bwMode="auto">
          <a:xfrm>
            <a:off x="36034" y="1875909"/>
            <a:ext cx="5184038" cy="280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群組 13"/>
          <p:cNvGrpSpPr/>
          <p:nvPr/>
        </p:nvGrpSpPr>
        <p:grpSpPr>
          <a:xfrm>
            <a:off x="0" y="3307296"/>
            <a:ext cx="4752528" cy="1836204"/>
            <a:chOff x="4283968" y="2355726"/>
            <a:chExt cx="4752528" cy="2448272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14360" b="44026"/>
            <a:stretch>
              <a:fillRect/>
            </a:stretch>
          </p:blipFill>
          <p:spPr bwMode="auto">
            <a:xfrm>
              <a:off x="4355976" y="4183310"/>
              <a:ext cx="185420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矩形圖說文字 15"/>
            <p:cNvSpPr/>
            <p:nvPr/>
          </p:nvSpPr>
          <p:spPr>
            <a:xfrm>
              <a:off x="6660232" y="4299942"/>
              <a:ext cx="2376264" cy="504056"/>
            </a:xfrm>
            <a:prstGeom prst="wedgeRectCallout">
              <a:avLst>
                <a:gd name="adj1" fmla="val -75639"/>
                <a:gd name="adj2" fmla="val -34301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Click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“Add Group”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to add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one more group for skin tissue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群組 28"/>
            <p:cNvGrpSpPr/>
            <p:nvPr/>
          </p:nvGrpSpPr>
          <p:grpSpPr>
            <a:xfrm>
              <a:off x="4283968" y="2355726"/>
              <a:ext cx="4680520" cy="2160240"/>
              <a:chOff x="4283968" y="2355726"/>
              <a:chExt cx="4680520" cy="216024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427984" y="4227934"/>
                <a:ext cx="1584176" cy="288032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圖說文字 21"/>
              <p:cNvSpPr/>
              <p:nvPr/>
            </p:nvSpPr>
            <p:spPr>
              <a:xfrm>
                <a:off x="6660232" y="2355726"/>
                <a:ext cx="2304256" cy="1035496"/>
              </a:xfrm>
              <a:prstGeom prst="wedgeRectCallout">
                <a:avLst>
                  <a:gd name="adj1" fmla="val -70110"/>
                  <a:gd name="adj2" fmla="val 15371"/>
                </a:avLst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Select the 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dataset Sanger, and search “breast”  in the selection block. Select the breast cancer cell lines.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283968" y="2671142"/>
                <a:ext cx="1907704" cy="288032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 r="19061"/>
          <a:stretch>
            <a:fillRect/>
          </a:stretch>
        </p:blipFill>
        <p:spPr bwMode="auto">
          <a:xfrm>
            <a:off x="5004048" y="1545636"/>
            <a:ext cx="4139952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圖說文字 26"/>
          <p:cNvSpPr/>
          <p:nvPr/>
        </p:nvSpPr>
        <p:spPr>
          <a:xfrm>
            <a:off x="6444208" y="519522"/>
            <a:ext cx="2555776" cy="810090"/>
          </a:xfrm>
          <a:prstGeom prst="wedgeRectCallout">
            <a:avLst>
              <a:gd name="adj1" fmla="val -47186"/>
              <a:gd name="adj2" fmla="val 8004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Select the </a:t>
            </a:r>
            <a:r>
              <a:rPr lang="en-US" altLang="zh-TW" sz="1200" dirty="0" smtClean="0">
                <a:solidFill>
                  <a:schemeClr val="tx1"/>
                </a:solidFill>
              </a:rPr>
              <a:t>dataset Sanger, and search “skin”  in the selection block. Select the skin cancer cell lines.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1" y="4461960"/>
            <a:ext cx="7143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圖說文字 28"/>
          <p:cNvSpPr/>
          <p:nvPr/>
        </p:nvSpPr>
        <p:spPr>
          <a:xfrm>
            <a:off x="6516216" y="4407954"/>
            <a:ext cx="2448272" cy="540060"/>
          </a:xfrm>
          <a:prstGeom prst="wedgeRectCallout">
            <a:avLst>
              <a:gd name="adj1" fmla="val -71194"/>
              <a:gd name="adj2" fmla="val -652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Submit when you finish the three steps above. Then you will see the result page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77684"/>
            <a:ext cx="363589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843558"/>
            <a:ext cx="347320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Result Page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 cstate="print"/>
          <a:srcRect t="29076"/>
          <a:stretch>
            <a:fillRect/>
          </a:stretch>
        </p:blipFill>
        <p:spPr bwMode="auto">
          <a:xfrm>
            <a:off x="738262" y="843558"/>
            <a:ext cx="3041650" cy="52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5" cstate="print"/>
          <a:srcRect l="64798" t="24139" r="16695" b="70375"/>
          <a:stretch>
            <a:fillRect/>
          </a:stretch>
        </p:blipFill>
        <p:spPr bwMode="auto">
          <a:xfrm>
            <a:off x="6804248" y="843558"/>
            <a:ext cx="21602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圖說文字 13"/>
          <p:cNvSpPr/>
          <p:nvPr/>
        </p:nvSpPr>
        <p:spPr>
          <a:xfrm>
            <a:off x="0" y="1491631"/>
            <a:ext cx="3744416" cy="288032"/>
          </a:xfrm>
          <a:prstGeom prst="wedgeRectCallout">
            <a:avLst>
              <a:gd name="adj1" fmla="val -38615"/>
              <a:gd name="adj2" fmla="val 136429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Click the circle to decide which group to display or hide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2195736" y="1815666"/>
            <a:ext cx="1440160" cy="378042"/>
          </a:xfrm>
          <a:prstGeom prst="wedgeRectCallout">
            <a:avLst>
              <a:gd name="adj1" fmla="val -37478"/>
              <a:gd name="adj2" fmla="val 7889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</a:rPr>
              <a:t>nformation about the PCA plot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圖說文字 17"/>
          <p:cNvSpPr/>
          <p:nvPr/>
        </p:nvSpPr>
        <p:spPr>
          <a:xfrm>
            <a:off x="6876256" y="1491630"/>
            <a:ext cx="2123728" cy="432048"/>
          </a:xfrm>
          <a:prstGeom prst="wedgeRectCallout">
            <a:avLst>
              <a:gd name="adj1" fmla="val -48465"/>
              <a:gd name="adj2" fmla="val 11993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3D PCA plot. Rotation, zoom in/out  are supported.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6876256" y="195486"/>
            <a:ext cx="2123728" cy="432048"/>
          </a:xfrm>
          <a:prstGeom prst="wedgeRectCallout">
            <a:avLst>
              <a:gd name="adj1" fmla="val -42314"/>
              <a:gd name="adj2" fmla="val 11993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Tools for screen capture est..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圖說文字 19"/>
          <p:cNvSpPr/>
          <p:nvPr/>
        </p:nvSpPr>
        <p:spPr>
          <a:xfrm>
            <a:off x="4644008" y="627534"/>
            <a:ext cx="2123728" cy="324036"/>
          </a:xfrm>
          <a:prstGeom prst="wedgeRectCallout">
            <a:avLst>
              <a:gd name="adj1" fmla="val -28645"/>
              <a:gd name="adj2" fmla="val 1266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Possible misclassification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2895786"/>
            <a:ext cx="218122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92" y="3435446"/>
            <a:ext cx="9073008" cy="170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圖說文字 14"/>
          <p:cNvSpPr/>
          <p:nvPr/>
        </p:nvSpPr>
        <p:spPr>
          <a:xfrm>
            <a:off x="1691680" y="2895786"/>
            <a:ext cx="2123728" cy="396044"/>
          </a:xfrm>
          <a:prstGeom prst="wedgeRectCallout">
            <a:avLst>
              <a:gd name="adj1" fmla="val -82139"/>
              <a:gd name="adj2" fmla="val 5946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Download link provided for big distance table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圖說文字 20"/>
          <p:cNvSpPr/>
          <p:nvPr/>
        </p:nvSpPr>
        <p:spPr>
          <a:xfrm>
            <a:off x="6732240" y="2949793"/>
            <a:ext cx="2123728" cy="288032"/>
          </a:xfrm>
          <a:prstGeom prst="wedgeRectCallout">
            <a:avLst>
              <a:gd name="adj1" fmla="val -54801"/>
              <a:gd name="adj2" fmla="val 9348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Download</a:t>
            </a:r>
            <a:r>
              <a:rPr lang="en-US" altLang="zh-TW" sz="1200" dirty="0" smtClean="0">
                <a:solidFill>
                  <a:schemeClr val="tx1"/>
                </a:solidFill>
              </a:rPr>
              <a:t>ed </a:t>
            </a:r>
            <a:r>
              <a:rPr lang="en-US" altLang="zh-TW" sz="1200" dirty="0" smtClean="0">
                <a:solidFill>
                  <a:schemeClr val="tx1"/>
                </a:solidFill>
              </a:rPr>
              <a:t>distance table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TW" sz="2200" dirty="0" smtClean="0"/>
              <a:t>Function 4—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Profiling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51464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 smtClean="0"/>
              <a:t>Upload </a:t>
            </a:r>
            <a:r>
              <a:rPr lang="en-US" altLang="zh-TW" sz="2800" dirty="0" smtClean="0">
                <a:solidFill>
                  <a:srgbClr val="FF0000"/>
                </a:solidFill>
              </a:rPr>
              <a:t>NGS</a:t>
            </a:r>
            <a:r>
              <a:rPr lang="en-US" altLang="zh-TW" sz="2800" dirty="0" smtClean="0"/>
              <a:t> GSE93385 brain neural tissue stem cells </a:t>
            </a:r>
            <a:r>
              <a:rPr lang="en-US" altLang="zh-TW" sz="2800" dirty="0" smtClean="0">
                <a:solidFill>
                  <a:srgbClr val="FF0000"/>
                </a:solidFill>
              </a:rPr>
              <a:t>expression file  </a:t>
            </a:r>
            <a:r>
              <a:rPr lang="en-US" altLang="zh-TW" sz="2800" dirty="0" smtClean="0"/>
              <a:t>and analyze the similarity with </a:t>
            </a:r>
            <a:r>
              <a:rPr lang="en-US" altLang="zh-TW" sz="2800" dirty="0" smtClean="0"/>
              <a:t>central nervous cell lines and </a:t>
            </a:r>
            <a:r>
              <a:rPr lang="en-US" altLang="zh-TW" sz="2800" dirty="0"/>
              <a:t>autonomic ganglia </a:t>
            </a:r>
            <a:r>
              <a:rPr lang="en-US" altLang="zh-TW" sz="2800" dirty="0" smtClean="0"/>
              <a:t>tissue cell lines in CCLE</a:t>
            </a:r>
            <a:endParaRPr lang="en-US" altLang="zh-TW" sz="2800" dirty="0"/>
          </a:p>
          <a:p>
            <a:r>
              <a:rPr lang="en-US" altLang="zh-TW" sz="2800" dirty="0" smtClean="0">
                <a:solidFill>
                  <a:srgbClr val="0070C0"/>
                </a:solidFill>
              </a:rPr>
              <a:t>Gene level comparison</a:t>
            </a:r>
          </a:p>
          <a:p>
            <a:pPr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-At most 1 user group(file)</a:t>
            </a:r>
          </a:p>
          <a:p>
            <a:pPr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-NGS or microarray data </a:t>
            </a:r>
          </a:p>
          <a:p>
            <a:pPr>
              <a:buNone/>
            </a:pPr>
            <a:r>
              <a:rPr lang="en-US" altLang="zh-TW" sz="2800" dirty="0" smtClean="0"/>
              <a:t>	-All zero rows will be removed</a:t>
            </a:r>
          </a:p>
          <a:p>
            <a:pPr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-Rank invariant normalization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17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2555776" y="3597864"/>
            <a:ext cx="6480720" cy="1566174"/>
            <a:chOff x="2555776" y="4509120"/>
            <a:chExt cx="6480720" cy="2088232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29430"/>
            <a:stretch>
              <a:fillRect/>
            </a:stretch>
          </p:blipFill>
          <p:spPr bwMode="auto">
            <a:xfrm>
              <a:off x="2555776" y="5229200"/>
              <a:ext cx="6245361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7884368" y="5229200"/>
              <a:ext cx="980382" cy="3385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516216" y="4509120"/>
              <a:ext cx="2520280" cy="4103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Click here for profiling analysis</a:t>
              </a:r>
              <a:endParaRPr lang="zh-TW" altLang="en-US" sz="1400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8244408" y="4797152"/>
              <a:ext cx="0" cy="432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b="52941"/>
          <a:stretch>
            <a:fillRect/>
          </a:stretch>
        </p:blipFill>
        <p:spPr bwMode="auto">
          <a:xfrm>
            <a:off x="35496" y="249492"/>
            <a:ext cx="444704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圖說文字 7"/>
          <p:cNvSpPr/>
          <p:nvPr/>
        </p:nvSpPr>
        <p:spPr>
          <a:xfrm>
            <a:off x="755576" y="1059583"/>
            <a:ext cx="3384376" cy="288032"/>
          </a:xfrm>
          <a:prstGeom prst="wedgeRectCallout">
            <a:avLst>
              <a:gd name="adj1" fmla="val -45793"/>
              <a:gd name="adj2" fmla="val -790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Select  one </a:t>
            </a:r>
            <a:r>
              <a:rPr lang="en-US" altLang="zh-TW" sz="1200" dirty="0" smtClean="0">
                <a:solidFill>
                  <a:schemeClr val="tx1"/>
                </a:solidFill>
              </a:rPr>
              <a:t>dot represents one cell line (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centroid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5496" y="1543100"/>
            <a:ext cx="5401928" cy="3044874"/>
            <a:chOff x="4717344" y="1604797"/>
            <a:chExt cx="5401928" cy="4059830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7344" y="1604797"/>
              <a:ext cx="4426656" cy="3264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4788024" y="3236979"/>
              <a:ext cx="4176464" cy="1728192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圖說文字 11"/>
            <p:cNvSpPr/>
            <p:nvPr/>
          </p:nvSpPr>
          <p:spPr>
            <a:xfrm>
              <a:off x="7741680" y="2184243"/>
              <a:ext cx="2377592" cy="792088"/>
            </a:xfrm>
            <a:prstGeom prst="wedgeRectCallout">
              <a:avLst>
                <a:gd name="adj1" fmla="val -58216"/>
                <a:gd name="adj2" fmla="val 91197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Gene level: Select the array platform of dataset  to compare in Step 3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. Click U133Plus2.0 here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圖說文字 12"/>
            <p:cNvSpPr/>
            <p:nvPr/>
          </p:nvSpPr>
          <p:spPr>
            <a:xfrm>
              <a:off x="4932040" y="5184574"/>
              <a:ext cx="2304256" cy="480053"/>
            </a:xfrm>
            <a:prstGeom prst="wedgeRectCallout">
              <a:avLst>
                <a:gd name="adj1" fmla="val -29579"/>
                <a:gd name="adj2" fmla="val -92807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Select the type of your data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. Select “Raw data” here.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6648" y="322623"/>
            <a:ext cx="3933825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群組 26"/>
          <p:cNvGrpSpPr/>
          <p:nvPr/>
        </p:nvGrpSpPr>
        <p:grpSpPr>
          <a:xfrm>
            <a:off x="4499992" y="2841780"/>
            <a:ext cx="4499992" cy="1890210"/>
            <a:chOff x="6084168" y="2996952"/>
            <a:chExt cx="4499992" cy="252028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r="26123"/>
            <a:stretch>
              <a:fillRect/>
            </a:stretch>
          </p:blipFill>
          <p:spPr bwMode="auto">
            <a:xfrm>
              <a:off x="7164288" y="2996952"/>
              <a:ext cx="3419872" cy="2457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" name="群組 24"/>
            <p:cNvGrpSpPr/>
            <p:nvPr/>
          </p:nvGrpSpPr>
          <p:grpSpPr>
            <a:xfrm>
              <a:off x="6084168" y="3212976"/>
              <a:ext cx="4499992" cy="2304256"/>
              <a:chOff x="3707904" y="771550"/>
              <a:chExt cx="4499992" cy="2304256"/>
            </a:xfrm>
          </p:grpSpPr>
          <p:sp>
            <p:nvSpPr>
              <p:cNvPr id="21" name="文字方塊 20"/>
              <p:cNvSpPr txBox="1"/>
              <p:nvPr/>
            </p:nvSpPr>
            <p:spPr>
              <a:xfrm>
                <a:off x="3707904" y="771550"/>
                <a:ext cx="158417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0070C0"/>
                    </a:solidFill>
                  </a:rPr>
                  <a:t>Gene level comparison</a:t>
                </a:r>
              </a:p>
              <a:p>
                <a:r>
                  <a:rPr lang="en-US" altLang="zh-TW" sz="1200" dirty="0" err="1" smtClean="0">
                    <a:solidFill>
                      <a:srgbClr val="0070C0"/>
                    </a:solidFill>
                  </a:rPr>
                  <a:t>csv</a:t>
                </a:r>
                <a:r>
                  <a:rPr lang="en-US" altLang="zh-TW" sz="1200" dirty="0" smtClean="0">
                    <a:solidFill>
                      <a:srgbClr val="0070C0"/>
                    </a:solidFill>
                  </a:rPr>
                  <a:t> file format:</a:t>
                </a:r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3707904" y="1707654"/>
                <a:ext cx="1080120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0070C0"/>
                    </a:solidFill>
                  </a:rPr>
                  <a:t>Official gene symbol</a:t>
                </a:r>
                <a:endParaRPr lang="zh-TW" alt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940152" y="771550"/>
                <a:ext cx="2267744" cy="216024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88024" y="987574"/>
                <a:ext cx="1152128" cy="208823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7452320" y="262575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70C0"/>
                </a:solidFill>
              </a:rPr>
              <a:t>Sample name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>
            <a:off x="6300192" y="1869672"/>
            <a:ext cx="216024" cy="702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688632" y="1599642"/>
            <a:ext cx="2267744" cy="1620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圖說文字 30"/>
          <p:cNvSpPr/>
          <p:nvPr/>
        </p:nvSpPr>
        <p:spPr>
          <a:xfrm>
            <a:off x="6588224" y="1923678"/>
            <a:ext cx="2304256" cy="540060"/>
          </a:xfrm>
          <a:prstGeom prst="wedgeRectCallout">
            <a:avLst>
              <a:gd name="adj1" fmla="val -35878"/>
              <a:gd name="adj2" fmla="val -82729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We provide the example file “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merged.genes.results.TPM.csv</a:t>
            </a:r>
            <a:r>
              <a:rPr lang="en-US" altLang="zh-TW" sz="1200" dirty="0" smtClean="0">
                <a:solidFill>
                  <a:schemeClr val="tx1"/>
                </a:solidFill>
              </a:rPr>
              <a:t>” </a:t>
            </a:r>
            <a:r>
              <a:rPr lang="en-US" altLang="zh-TW" sz="1200" dirty="0" smtClean="0">
                <a:solidFill>
                  <a:schemeClr val="tx1"/>
                </a:solidFill>
              </a:rPr>
              <a:t>sorted </a:t>
            </a:r>
            <a:r>
              <a:rPr lang="en-US" altLang="zh-TW" sz="1200" dirty="0" smtClean="0">
                <a:solidFill>
                  <a:schemeClr val="tx1"/>
                </a:solidFill>
              </a:rPr>
              <a:t>from GSE93385 as below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19</a:t>
            </a:fld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0" y="195486"/>
            <a:ext cx="5724128" cy="4392487"/>
            <a:chOff x="0" y="260649"/>
            <a:chExt cx="5724128" cy="540060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013176"/>
              <a:ext cx="203835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群組 17"/>
            <p:cNvGrpSpPr/>
            <p:nvPr/>
          </p:nvGrpSpPr>
          <p:grpSpPr>
            <a:xfrm>
              <a:off x="0" y="260649"/>
              <a:ext cx="5724128" cy="5400600"/>
              <a:chOff x="1043608" y="908720"/>
              <a:chExt cx="5886450" cy="5808645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43608" y="908720"/>
                <a:ext cx="5886450" cy="4914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" name="群組 17"/>
              <p:cNvGrpSpPr/>
              <p:nvPr/>
            </p:nvGrpSpPr>
            <p:grpSpPr>
              <a:xfrm>
                <a:off x="1043608" y="3003641"/>
                <a:ext cx="4932507" cy="3713724"/>
                <a:chOff x="179512" y="2252731"/>
                <a:chExt cx="4932507" cy="2785293"/>
              </a:xfrm>
            </p:grpSpPr>
            <p:grpSp>
              <p:nvGrpSpPr>
                <p:cNvPr id="5" name="群組 16"/>
                <p:cNvGrpSpPr/>
                <p:nvPr/>
              </p:nvGrpSpPr>
              <p:grpSpPr>
                <a:xfrm>
                  <a:off x="179512" y="2252731"/>
                  <a:ext cx="4932507" cy="2785293"/>
                  <a:chOff x="179512" y="2252731"/>
                  <a:chExt cx="4932507" cy="2785293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251520" y="3075806"/>
                    <a:ext cx="4248472" cy="1296144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" name="矩形圖說文字 5"/>
                  <p:cNvSpPr/>
                  <p:nvPr/>
                </p:nvSpPr>
                <p:spPr>
                  <a:xfrm>
                    <a:off x="2807763" y="2252731"/>
                    <a:ext cx="2304256" cy="714178"/>
                  </a:xfrm>
                  <a:prstGeom prst="wedgeRectCallout">
                    <a:avLst>
                      <a:gd name="adj1" fmla="val -55217"/>
                      <a:gd name="adj2" fmla="val 21546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 smtClean="0">
                        <a:solidFill>
                          <a:schemeClr val="tx1"/>
                        </a:solidFill>
                      </a:rPr>
                      <a:t>Select the dataset first, then the </a:t>
                    </a:r>
                    <a:r>
                      <a:rPr lang="en-US" altLang="zh-TW" sz="1200" dirty="0" smtClean="0">
                        <a:solidFill>
                          <a:srgbClr val="FF0000"/>
                        </a:solidFill>
                      </a:rPr>
                      <a:t>selection block </a:t>
                    </a:r>
                    <a:r>
                      <a:rPr lang="en-US" altLang="zh-TW" sz="1200" dirty="0" smtClean="0">
                        <a:solidFill>
                          <a:schemeClr val="tx1"/>
                        </a:solidFill>
                      </a:rPr>
                      <a:t>for the set will appear individually</a:t>
                    </a:r>
                    <a:r>
                      <a:rPr lang="en-US" altLang="zh-TW" sz="1200" dirty="0" smtClean="0">
                        <a:solidFill>
                          <a:schemeClr val="tx1"/>
                        </a:solidFill>
                      </a:rPr>
                      <a:t>. Click CCLE here.</a:t>
                    </a:r>
                    <a:endParaRPr lang="zh-TW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矩形圖說文字 9"/>
                  <p:cNvSpPr/>
                  <p:nvPr/>
                </p:nvSpPr>
                <p:spPr>
                  <a:xfrm>
                    <a:off x="2087216" y="4461960"/>
                    <a:ext cx="2304256" cy="576064"/>
                  </a:xfrm>
                  <a:prstGeom prst="wedgeRectCallout">
                    <a:avLst>
                      <a:gd name="adj1" fmla="val -83681"/>
                      <a:gd name="adj2" fmla="val -18986"/>
                    </a:avLst>
                  </a:prstGeom>
                  <a:solidFill>
                    <a:schemeClr val="bg1"/>
                  </a:solid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 smtClean="0">
                        <a:solidFill>
                          <a:schemeClr val="tx1"/>
                        </a:solidFill>
                      </a:rPr>
                      <a:t>Click this to add </a:t>
                    </a:r>
                    <a:r>
                      <a:rPr lang="en-US" altLang="zh-TW" sz="1200" dirty="0" smtClean="0">
                        <a:solidFill>
                          <a:schemeClr val="tx1"/>
                        </a:solidFill>
                      </a:rPr>
                      <a:t>one more group for central nervous cell lines</a:t>
                    </a:r>
                    <a:endParaRPr lang="zh-TW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899592" y="2499742"/>
                    <a:ext cx="1800200" cy="288032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179512" y="4515966"/>
                    <a:ext cx="925102" cy="324037"/>
                  </a:xfrm>
                  <a:prstGeom prst="rect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1" name="矩形圖說文字 10"/>
                <p:cNvSpPr/>
                <p:nvPr/>
              </p:nvSpPr>
              <p:spPr>
                <a:xfrm>
                  <a:off x="1993215" y="3643949"/>
                  <a:ext cx="3036047" cy="638951"/>
                </a:xfrm>
                <a:prstGeom prst="wedgeRectCallout">
                  <a:avLst>
                    <a:gd name="adj1" fmla="val -56851"/>
                    <a:gd name="adj2" fmla="val -22896"/>
                  </a:avLst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1200" dirty="0" smtClean="0">
                      <a:solidFill>
                        <a:schemeClr val="tx1"/>
                      </a:solidFill>
                    </a:rPr>
                    <a:t>Selection block:</a:t>
                  </a:r>
                </a:p>
                <a:p>
                  <a:r>
                    <a:rPr lang="en-US" altLang="zh-TW" sz="1200" dirty="0" smtClean="0">
                      <a:solidFill>
                        <a:schemeClr val="tx1"/>
                      </a:solidFill>
                    </a:rPr>
                    <a:t>Search autonomic ganglia and select the cell lines  below it.</a:t>
                  </a:r>
                  <a:endParaRPr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 r="21015"/>
          <a:stretch>
            <a:fillRect/>
          </a:stretch>
        </p:blipFill>
        <p:spPr bwMode="auto">
          <a:xfrm>
            <a:off x="4788024" y="141480"/>
            <a:ext cx="4355976" cy="300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圖說文字 20"/>
          <p:cNvSpPr/>
          <p:nvPr/>
        </p:nvSpPr>
        <p:spPr>
          <a:xfrm>
            <a:off x="6588224" y="3273828"/>
            <a:ext cx="2376264" cy="666074"/>
          </a:xfrm>
          <a:prstGeom prst="wedgeRectCallout">
            <a:avLst>
              <a:gd name="adj1" fmla="val -64347"/>
              <a:gd name="adj2" fmla="val -88010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Do the same procedure for central nervous cell lines in CCLE dataset in Group2, too. Then, click “Submit”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 t="18439"/>
          <a:stretch>
            <a:fillRect/>
          </a:stretch>
        </p:blipFill>
        <p:spPr bwMode="auto">
          <a:xfrm>
            <a:off x="4932041" y="3250965"/>
            <a:ext cx="923925" cy="23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CellExpress</a:t>
            </a:r>
            <a:r>
              <a:rPr lang="en-US" altLang="zh-TW" dirty="0" smtClean="0"/>
              <a:t>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We provided examples for each functions of </a:t>
            </a:r>
            <a:r>
              <a:rPr lang="en-US" altLang="zh-TW" dirty="0" err="1" smtClean="0"/>
              <a:t>CellExpress</a:t>
            </a:r>
            <a:r>
              <a:rPr lang="en-US" altLang="zh-TW" dirty="0" smtClean="0"/>
              <a:t>. Follow the steps and you will get the same results as the slides.</a:t>
            </a:r>
          </a:p>
          <a:p>
            <a:r>
              <a:rPr lang="en-US" altLang="zh-TW" dirty="0" smtClean="0"/>
              <a:t>This is a quick start to use </a:t>
            </a:r>
            <a:r>
              <a:rPr lang="en-US" altLang="zh-TW" dirty="0" err="1" smtClean="0"/>
              <a:t>CellExpress</a:t>
            </a:r>
            <a:r>
              <a:rPr lang="en-US" altLang="zh-TW" dirty="0" smtClean="0"/>
              <a:t>. For more detailed information, please see the “</a:t>
            </a:r>
            <a:r>
              <a:rPr lang="en-US" altLang="zh-TW" dirty="0" err="1" smtClean="0"/>
              <a:t>CellExpress</a:t>
            </a:r>
            <a:r>
              <a:rPr lang="en-US" altLang="zh-TW" dirty="0" smtClean="0"/>
              <a:t> Tutorial”</a:t>
            </a:r>
          </a:p>
          <a:p>
            <a:r>
              <a:rPr lang="en-US" altLang="zh-TW" dirty="0" smtClean="0"/>
              <a:t>If you have any questions, feel free to contact us:)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3493086"/>
            <a:ext cx="7884368" cy="16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951570"/>
            <a:ext cx="3168352" cy="234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857250"/>
          </a:xfrm>
        </p:spPr>
        <p:txBody>
          <a:bodyPr/>
          <a:lstStyle/>
          <a:p>
            <a:r>
              <a:rPr lang="en-US" altLang="zh-TW" smtClean="0"/>
              <a:t>Result Page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35C7-C3F2-45CB-8EDC-86A6CD36875A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 cstate="print"/>
          <a:srcRect t="29076"/>
          <a:stretch>
            <a:fillRect/>
          </a:stretch>
        </p:blipFill>
        <p:spPr bwMode="auto">
          <a:xfrm>
            <a:off x="738262" y="843558"/>
            <a:ext cx="3041650" cy="52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5" cstate="print"/>
          <a:srcRect l="64798" t="24139" r="16695" b="70375"/>
          <a:stretch>
            <a:fillRect/>
          </a:stretch>
        </p:blipFill>
        <p:spPr bwMode="auto">
          <a:xfrm>
            <a:off x="6804248" y="843558"/>
            <a:ext cx="21602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圖說文字 12"/>
          <p:cNvSpPr/>
          <p:nvPr/>
        </p:nvSpPr>
        <p:spPr>
          <a:xfrm>
            <a:off x="179512" y="555526"/>
            <a:ext cx="1476672" cy="288032"/>
          </a:xfrm>
          <a:prstGeom prst="wedgeRectCallout">
            <a:avLst>
              <a:gd name="adj1" fmla="val 37376"/>
              <a:gd name="adj2" fmla="val 9657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Display method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179512" y="1563638"/>
            <a:ext cx="3744416" cy="360039"/>
          </a:xfrm>
          <a:prstGeom prst="wedgeRectCallout">
            <a:avLst>
              <a:gd name="adj1" fmla="val -8815"/>
              <a:gd name="adj2" fmla="val 13244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Click the circle to decide which group to display or hide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7584" y="2211710"/>
            <a:ext cx="3240360" cy="864096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圖說文字 17"/>
          <p:cNvSpPr/>
          <p:nvPr/>
        </p:nvSpPr>
        <p:spPr>
          <a:xfrm>
            <a:off x="6876256" y="1491630"/>
            <a:ext cx="2123728" cy="432048"/>
          </a:xfrm>
          <a:prstGeom prst="wedgeRectCallout">
            <a:avLst>
              <a:gd name="adj1" fmla="val -48465"/>
              <a:gd name="adj2" fmla="val 11993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3D PCA plot. Rotation, zoom in/out  are supported.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6876256" y="195486"/>
            <a:ext cx="2123728" cy="432048"/>
          </a:xfrm>
          <a:prstGeom prst="wedgeRectCallout">
            <a:avLst>
              <a:gd name="adj1" fmla="val -42314"/>
              <a:gd name="adj2" fmla="val 11993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Tools for screen capture est..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2193708"/>
            <a:ext cx="4200525" cy="89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圖說文字 14"/>
          <p:cNvSpPr/>
          <p:nvPr/>
        </p:nvSpPr>
        <p:spPr>
          <a:xfrm>
            <a:off x="7020272" y="2859782"/>
            <a:ext cx="2123728" cy="576064"/>
          </a:xfrm>
          <a:prstGeom prst="wedgeRectCallout">
            <a:avLst>
              <a:gd name="adj1" fmla="val -44917"/>
              <a:gd name="adj2" fmla="val 9568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Distance table for each </a:t>
            </a:r>
            <a:r>
              <a:rPr lang="en-US" altLang="zh-TW" sz="1200" dirty="0" smtClean="0">
                <a:solidFill>
                  <a:schemeClr val="tx1"/>
                </a:solidFill>
              </a:rPr>
              <a:t>group showed in page.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圖說文字 16"/>
          <p:cNvSpPr/>
          <p:nvPr/>
        </p:nvSpPr>
        <p:spPr>
          <a:xfrm>
            <a:off x="72008" y="3219823"/>
            <a:ext cx="1187624" cy="936104"/>
          </a:xfrm>
          <a:prstGeom prst="wedgeRectCallout">
            <a:avLst>
              <a:gd name="adj1" fmla="val 32918"/>
              <a:gd name="adj2" fmla="val -71341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I</a:t>
            </a:r>
            <a:r>
              <a:rPr lang="en-US" altLang="zh-TW" sz="1200" dirty="0" smtClean="0">
                <a:solidFill>
                  <a:schemeClr val="tx1"/>
                </a:solidFill>
              </a:rPr>
              <a:t>nformation about the PCA plot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TW" sz="2200" dirty="0" smtClean="0"/>
              <a:t>Function 1—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Gene Expression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797458"/>
            <a:ext cx="8229600" cy="3394472"/>
          </a:xfrm>
        </p:spPr>
        <p:txBody>
          <a:bodyPr/>
          <a:lstStyle/>
          <a:p>
            <a:r>
              <a:rPr lang="en-US" altLang="zh-TW" sz="2800" dirty="0" smtClean="0"/>
              <a:t>Example1</a:t>
            </a:r>
          </a:p>
          <a:p>
            <a:pPr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	Search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gene expression </a:t>
            </a:r>
            <a:r>
              <a:rPr lang="en-US" altLang="zh-TW" sz="2800" dirty="0" smtClean="0"/>
              <a:t>of TP53 and BRCA2 in breast cancer </a:t>
            </a:r>
            <a:r>
              <a:rPr lang="en-US" altLang="zh-TW" sz="2800" dirty="0" smtClean="0">
                <a:solidFill>
                  <a:srgbClr val="FF0000"/>
                </a:solidFill>
              </a:rPr>
              <a:t>cell line </a:t>
            </a:r>
            <a:r>
              <a:rPr lang="en-US" altLang="zh-TW" sz="2800" dirty="0" smtClean="0"/>
              <a:t>HCC38 and CAMA-1 in Sanger human cell line project  with GAPDH-normalized</a:t>
            </a:r>
          </a:p>
          <a:p>
            <a:pPr>
              <a:buNone/>
            </a:pP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7504" y="2733768"/>
            <a:ext cx="4896544" cy="2409732"/>
            <a:chOff x="1" y="1124744"/>
            <a:chExt cx="5035041" cy="335215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44936"/>
            <a:stretch>
              <a:fillRect/>
            </a:stretch>
          </p:blipFill>
          <p:spPr bwMode="auto">
            <a:xfrm>
              <a:off x="1" y="1844824"/>
              <a:ext cx="5035041" cy="263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群組 29"/>
            <p:cNvGrpSpPr/>
            <p:nvPr/>
          </p:nvGrpSpPr>
          <p:grpSpPr>
            <a:xfrm>
              <a:off x="899592" y="1124744"/>
              <a:ext cx="2664296" cy="1080120"/>
              <a:chOff x="899592" y="1124744"/>
              <a:chExt cx="2664296" cy="108012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907704" y="1851670"/>
                <a:ext cx="1008112" cy="35319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899592" y="1124744"/>
                <a:ext cx="2664296" cy="42814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Click here for expression search</a:t>
                </a:r>
                <a:endParaRPr lang="zh-TW" altLang="en-US" sz="1400" dirty="0"/>
              </a:p>
            </p:txBody>
          </p:sp>
          <p:cxnSp>
            <p:nvCxnSpPr>
              <p:cNvPr id="11" name="直線單箭頭接點 10"/>
              <p:cNvCxnSpPr/>
              <p:nvPr/>
            </p:nvCxnSpPr>
            <p:spPr>
              <a:xfrm flipV="1">
                <a:off x="2339752" y="1412776"/>
                <a:ext cx="0" cy="4128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群組 20"/>
          <p:cNvGrpSpPr/>
          <p:nvPr/>
        </p:nvGrpSpPr>
        <p:grpSpPr>
          <a:xfrm>
            <a:off x="5436096" y="3482008"/>
            <a:ext cx="3707904" cy="1141970"/>
            <a:chOff x="5436096" y="3281372"/>
            <a:chExt cx="3707904" cy="1522626"/>
          </a:xfrm>
        </p:grpSpPr>
        <p:grpSp>
          <p:nvGrpSpPr>
            <p:cNvPr id="22" name="群組 9"/>
            <p:cNvGrpSpPr/>
            <p:nvPr/>
          </p:nvGrpSpPr>
          <p:grpSpPr>
            <a:xfrm>
              <a:off x="5436096" y="3281372"/>
              <a:ext cx="3707904" cy="1522626"/>
              <a:chOff x="5436096" y="3281372"/>
              <a:chExt cx="3707904" cy="1522626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067"/>
              <a:stretch>
                <a:fillRect/>
              </a:stretch>
            </p:blipFill>
            <p:spPr bwMode="auto">
              <a:xfrm>
                <a:off x="5436096" y="3659411"/>
                <a:ext cx="3707904" cy="1144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弧形箭號 (下彎) 24"/>
              <p:cNvSpPr/>
              <p:nvPr/>
            </p:nvSpPr>
            <p:spPr>
              <a:xfrm rot="19896893" flipH="1">
                <a:off x="6470732" y="3360447"/>
                <a:ext cx="995819" cy="363432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7524328" y="3281372"/>
                <a:ext cx="12241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Click here! </a:t>
                </a:r>
                <a:endParaRPr lang="zh-TW" altLang="en-US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6372200" y="4082752"/>
              <a:ext cx="172819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向右箭號 26"/>
          <p:cNvSpPr/>
          <p:nvPr/>
        </p:nvSpPr>
        <p:spPr>
          <a:xfrm rot="1188616">
            <a:off x="4740244" y="3822723"/>
            <a:ext cx="553215" cy="252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144016" y="648072"/>
            <a:ext cx="8999984" cy="3489852"/>
            <a:chOff x="0" y="0"/>
            <a:chExt cx="9144000" cy="448327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995936" cy="520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" name="群組 31"/>
            <p:cNvGrpSpPr/>
            <p:nvPr/>
          </p:nvGrpSpPr>
          <p:grpSpPr>
            <a:xfrm>
              <a:off x="2" y="476672"/>
              <a:ext cx="9143998" cy="4006602"/>
              <a:chOff x="2" y="476672"/>
              <a:chExt cx="9143998" cy="4006602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" y="476672"/>
                <a:ext cx="6319425" cy="4006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1" name="群組 16"/>
              <p:cNvGrpSpPr/>
              <p:nvPr/>
            </p:nvGrpSpPr>
            <p:grpSpPr>
              <a:xfrm>
                <a:off x="35496" y="476672"/>
                <a:ext cx="9108504" cy="3939902"/>
                <a:chOff x="35496" y="1131590"/>
                <a:chExt cx="9108504" cy="3939902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35496" y="1131590"/>
                  <a:ext cx="6336704" cy="1440160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文字方塊 22"/>
                <p:cNvSpPr txBox="1"/>
                <p:nvPr/>
              </p:nvSpPr>
              <p:spPr>
                <a:xfrm>
                  <a:off x="6732240" y="2067693"/>
                  <a:ext cx="2411760" cy="189786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Choose the keyword type in </a:t>
                  </a:r>
                  <a:r>
                    <a:rPr lang="en-US" altLang="zh-TW" dirty="0" smtClean="0">
                      <a:solidFill>
                        <a:srgbClr val="0070C0"/>
                      </a:solidFill>
                    </a:rPr>
                    <a:t>Step 1</a:t>
                  </a:r>
                  <a:r>
                    <a:rPr lang="en-US" altLang="zh-TW" dirty="0" smtClean="0"/>
                    <a:t>, </a:t>
                  </a:r>
                </a:p>
                <a:p>
                  <a:r>
                    <a:rPr lang="en-US" altLang="zh-TW" dirty="0" smtClean="0"/>
                    <a:t>the keywords input in </a:t>
                  </a:r>
                  <a:r>
                    <a:rPr lang="en-US" altLang="zh-TW" dirty="0" smtClean="0">
                      <a:solidFill>
                        <a:srgbClr val="00B050"/>
                      </a:solidFill>
                    </a:rPr>
                    <a:t>Step 2</a:t>
                  </a:r>
                  <a:r>
                    <a:rPr lang="en-US" altLang="zh-TW" dirty="0" smtClean="0"/>
                    <a:t> should be based on this choice.</a:t>
                  </a:r>
                  <a:endParaRPr lang="zh-TW" altLang="en-US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5496" y="2571750"/>
                  <a:ext cx="6336704" cy="249974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5" name="弧形箭號 (下彎) 24"/>
                <p:cNvSpPr/>
                <p:nvPr/>
              </p:nvSpPr>
              <p:spPr>
                <a:xfrm rot="2323925">
                  <a:off x="6549671" y="1461287"/>
                  <a:ext cx="720080" cy="360040"/>
                </a:xfrm>
                <a:prstGeom prst="curvedDown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弧形箭號 (下彎) 25"/>
                <p:cNvSpPr/>
                <p:nvPr/>
              </p:nvSpPr>
              <p:spPr>
                <a:xfrm rot="8257808">
                  <a:off x="6615504" y="4263984"/>
                  <a:ext cx="720080" cy="360040"/>
                </a:xfrm>
                <a:prstGeom prst="curved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72008" y="1419622"/>
                  <a:ext cx="1043608" cy="57606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07504" y="4299942"/>
                  <a:ext cx="2088232" cy="57606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圖說文字 28"/>
                <p:cNvSpPr/>
                <p:nvPr/>
              </p:nvSpPr>
              <p:spPr>
                <a:xfrm>
                  <a:off x="2157711" y="1831109"/>
                  <a:ext cx="2926410" cy="647539"/>
                </a:xfrm>
                <a:prstGeom prst="wedgeRectCallout">
                  <a:avLst>
                    <a:gd name="adj1" fmla="val -85127"/>
                    <a:gd name="adj2" fmla="val -5401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Choose the keyword </a:t>
                  </a: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type. Click Gene symbol here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圖說文字 29"/>
                <p:cNvSpPr/>
                <p:nvPr/>
              </p:nvSpPr>
              <p:spPr>
                <a:xfrm>
                  <a:off x="3181955" y="3311203"/>
                  <a:ext cx="2780090" cy="1295081"/>
                </a:xfrm>
                <a:prstGeom prst="wedgeRectCallout">
                  <a:avLst>
                    <a:gd name="adj1" fmla="val -89944"/>
                    <a:gd name="adj2" fmla="val 7280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Input the keywords here.</a:t>
                  </a: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Separate each keyword with space(s) or new line</a:t>
                  </a: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. Input BRCA2 and TP53.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259632" y="195486"/>
            <a:ext cx="5760640" cy="3744416"/>
            <a:chOff x="72008" y="1052736"/>
            <a:chExt cx="4846623" cy="40907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563" y="1052736"/>
              <a:ext cx="4360429" cy="4037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群組 1"/>
            <p:cNvGrpSpPr/>
            <p:nvPr/>
          </p:nvGrpSpPr>
          <p:grpSpPr>
            <a:xfrm>
              <a:off x="72008" y="1500103"/>
              <a:ext cx="4846623" cy="3643397"/>
              <a:chOff x="72008" y="1500103"/>
              <a:chExt cx="4846623" cy="3643397"/>
            </a:xfrm>
          </p:grpSpPr>
          <p:grpSp>
            <p:nvGrpSpPr>
              <p:cNvPr id="3" name="群組 25"/>
              <p:cNvGrpSpPr/>
              <p:nvPr/>
            </p:nvGrpSpPr>
            <p:grpSpPr>
              <a:xfrm>
                <a:off x="72008" y="1500103"/>
                <a:ext cx="4846623" cy="3447911"/>
                <a:chOff x="72008" y="1500103"/>
                <a:chExt cx="4846623" cy="3447911"/>
              </a:xfrm>
            </p:grpSpPr>
            <p:grpSp>
              <p:nvGrpSpPr>
                <p:cNvPr id="5" name="群組 24"/>
                <p:cNvGrpSpPr/>
                <p:nvPr/>
              </p:nvGrpSpPr>
              <p:grpSpPr>
                <a:xfrm>
                  <a:off x="72008" y="1500103"/>
                  <a:ext cx="4846623" cy="3447911"/>
                  <a:chOff x="72008" y="1500103"/>
                  <a:chExt cx="4846623" cy="3447911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72008" y="1779662"/>
                    <a:ext cx="2108152" cy="231847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79512" y="2498585"/>
                    <a:ext cx="1728192" cy="216024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" name="弧形箭號 (下彎) 10"/>
                  <p:cNvSpPr/>
                  <p:nvPr/>
                </p:nvSpPr>
                <p:spPr>
                  <a:xfrm rot="4134028">
                    <a:off x="2146379" y="1925161"/>
                    <a:ext cx="722254" cy="373150"/>
                  </a:xfrm>
                  <a:prstGeom prst="curvedDownArrow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251520" y="4056891"/>
                    <a:ext cx="3312368" cy="891123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251520" y="3609464"/>
                    <a:ext cx="2736304" cy="288032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2911472" y="1500103"/>
                    <a:ext cx="2007159" cy="983517"/>
                  </a:xfrm>
                  <a:prstGeom prst="wedgeRectCallout">
                    <a:avLst>
                      <a:gd name="adj1" fmla="val -75016"/>
                      <a:gd name="adj2" fmla="val 109006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The </a:t>
                    </a:r>
                    <a:r>
                      <a:rPr lang="en-US" altLang="zh-TW" sz="1200" dirty="0" smtClean="0"/>
                      <a:t>selection block for each dataset will appear individually below (the </a:t>
                    </a:r>
                    <a:r>
                      <a:rPr lang="en-US" altLang="zh-TW" sz="1200" dirty="0" smtClean="0">
                        <a:solidFill>
                          <a:srgbClr val="FF0000"/>
                        </a:solidFill>
                      </a:rPr>
                      <a:t>red block </a:t>
                    </a:r>
                    <a:r>
                      <a:rPr lang="en-US" altLang="zh-TW" sz="1200" dirty="0" smtClean="0"/>
                      <a:t>in this  plot</a:t>
                    </a:r>
                    <a:r>
                      <a:rPr lang="en-US" altLang="zh-TW" sz="1200" dirty="0" smtClean="0"/>
                      <a:t>.)</a:t>
                    </a:r>
                  </a:p>
                  <a:p>
                    <a:r>
                      <a:rPr lang="en-US" altLang="zh-TW" sz="1200" dirty="0" smtClean="0"/>
                      <a:t>Select Sanger project here.</a:t>
                    </a:r>
                    <a:endParaRPr lang="zh-TW" altLang="en-US" sz="1200" dirty="0"/>
                  </a:p>
                </p:txBody>
              </p:sp>
              <p:sp>
                <p:nvSpPr>
                  <p:cNvPr id="15" name="弧形箭號 (下彎) 14"/>
                  <p:cNvSpPr/>
                  <p:nvPr/>
                </p:nvSpPr>
                <p:spPr>
                  <a:xfrm rot="4687924">
                    <a:off x="1815083" y="2704945"/>
                    <a:ext cx="722254" cy="373150"/>
                  </a:xfrm>
                  <a:prstGeom prst="curvedDownArrow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" name="文字方塊 5"/>
                <p:cNvSpPr txBox="1"/>
                <p:nvPr/>
              </p:nvSpPr>
              <p:spPr>
                <a:xfrm>
                  <a:off x="2555776" y="3083880"/>
                  <a:ext cx="1944216" cy="546398"/>
                </a:xfrm>
                <a:prstGeom prst="wedgeRectCallout">
                  <a:avLst>
                    <a:gd name="adj1" fmla="val -61146"/>
                    <a:gd name="adj2" fmla="val 53069"/>
                  </a:avLst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Input keyword to search </a:t>
                  </a:r>
                  <a:r>
                    <a:rPr lang="en-US" altLang="zh-TW" sz="1200" dirty="0" smtClean="0"/>
                    <a:t>breast cell lines.</a:t>
                  </a:r>
                  <a:endParaRPr lang="zh-TW" altLang="en-US" sz="1200" dirty="0"/>
                </a:p>
              </p:txBody>
            </p:sp>
            <p:sp>
              <p:nvSpPr>
                <p:cNvPr id="7" name="文字方塊 6"/>
                <p:cNvSpPr txBox="1"/>
                <p:nvPr/>
              </p:nvSpPr>
              <p:spPr>
                <a:xfrm>
                  <a:off x="3203848" y="3651870"/>
                  <a:ext cx="1337124" cy="546398"/>
                </a:xfrm>
                <a:prstGeom prst="wedgeRectCallout">
                  <a:avLst>
                    <a:gd name="adj1" fmla="val -64165"/>
                    <a:gd name="adj2" fmla="val 47924"/>
                  </a:avLst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Select the cell line </a:t>
                  </a:r>
                  <a:r>
                    <a:rPr lang="en-US" altLang="zh-TW" sz="1200" dirty="0" smtClean="0"/>
                    <a:t>HCC38 and CAMA-1. </a:t>
                  </a:r>
                  <a:endParaRPr lang="zh-TW" altLang="en-US" sz="1200" dirty="0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79512" y="2715766"/>
                <a:ext cx="4392488" cy="242773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8" name="群組 17"/>
          <p:cNvGrpSpPr/>
          <p:nvPr/>
        </p:nvGrpSpPr>
        <p:grpSpPr>
          <a:xfrm>
            <a:off x="1297490" y="3813888"/>
            <a:ext cx="6730894" cy="1329612"/>
            <a:chOff x="937449" y="1635646"/>
            <a:chExt cx="6514871" cy="1368152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7449" y="1635646"/>
              <a:ext cx="370655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圖說文字 19"/>
            <p:cNvSpPr/>
            <p:nvPr/>
          </p:nvSpPr>
          <p:spPr>
            <a:xfrm>
              <a:off x="4283968" y="1779662"/>
              <a:ext cx="3168352" cy="1080120"/>
            </a:xfrm>
            <a:prstGeom prst="wedgeRectCallout">
              <a:avLst>
                <a:gd name="adj1" fmla="val -60617"/>
                <a:gd name="adj2" fmla="val -14232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r>
                <a:rPr lang="en-US" altLang="zh-TW" sz="1400" dirty="0" smtClean="0">
                  <a:solidFill>
                    <a:schemeClr val="tx1"/>
                  </a:solidFill>
                </a:rPr>
                <a:t>Normalization will be done with the gene you selected. Choose the gene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GAPDH here,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then click submit. You will see the result page.</a:t>
              </a:r>
              <a:endParaRPr lang="zh-TW" altLang="en-US" sz="1400" dirty="0" smtClean="0">
                <a:solidFill>
                  <a:schemeClr val="tx1"/>
                </a:solidFill>
              </a:endParaRPr>
            </a:p>
            <a:p>
              <a:pPr algn="ctr"/>
              <a:endParaRPr lang="zh-TW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-14758" y="339502"/>
            <a:ext cx="9158758" cy="4338482"/>
            <a:chOff x="-14758" y="1028734"/>
            <a:chExt cx="9158758" cy="578464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4758" y="2348880"/>
              <a:ext cx="9158758" cy="3685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群組 1"/>
            <p:cNvGrpSpPr/>
            <p:nvPr/>
          </p:nvGrpSpPr>
          <p:grpSpPr>
            <a:xfrm>
              <a:off x="0" y="1028734"/>
              <a:ext cx="9036497" cy="5784642"/>
              <a:chOff x="-91607" y="548308"/>
              <a:chExt cx="9740679" cy="6671334"/>
            </a:xfrm>
          </p:grpSpPr>
          <p:grpSp>
            <p:nvGrpSpPr>
              <p:cNvPr id="3" name="群組 18"/>
              <p:cNvGrpSpPr/>
              <p:nvPr/>
            </p:nvGrpSpPr>
            <p:grpSpPr>
              <a:xfrm>
                <a:off x="-53345" y="548308"/>
                <a:ext cx="9702417" cy="6671334"/>
                <a:chOff x="-53345" y="548308"/>
                <a:chExt cx="9702417" cy="667133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-53345" y="2427734"/>
                  <a:ext cx="7373836" cy="576064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圖說文字 6"/>
                <p:cNvSpPr/>
                <p:nvPr/>
              </p:nvSpPr>
              <p:spPr>
                <a:xfrm>
                  <a:off x="878087" y="1212673"/>
                  <a:ext cx="2381876" cy="775093"/>
                </a:xfrm>
                <a:prstGeom prst="wedgeRectCallout">
                  <a:avLst>
                    <a:gd name="adj1" fmla="val 37697"/>
                    <a:gd name="adj2" fmla="val 121819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 smtClean="0">
                      <a:solidFill>
                        <a:schemeClr val="tx1"/>
                      </a:solidFill>
                    </a:rPr>
                    <a:t>Basic information of cell lines and genes/probes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475731" y="2427734"/>
                  <a:ext cx="2173341" cy="56768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矩形圖說文字 8"/>
                <p:cNvSpPr/>
                <p:nvPr/>
              </p:nvSpPr>
              <p:spPr>
                <a:xfrm>
                  <a:off x="3827621" y="548308"/>
                  <a:ext cx="3623785" cy="1771641"/>
                </a:xfrm>
                <a:prstGeom prst="wedgeRectCallout">
                  <a:avLst>
                    <a:gd name="adj1" fmla="val 58394"/>
                    <a:gd name="adj2" fmla="val 51280"/>
                  </a:avLst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1200" b="1" dirty="0" smtClean="0">
                      <a:solidFill>
                        <a:schemeClr val="tx1"/>
                      </a:solidFill>
                    </a:rPr>
                    <a:t>Value</a:t>
                  </a:r>
                  <a:r>
                    <a:rPr lang="en-US" altLang="zh-TW" sz="1200" dirty="0" smtClean="0">
                      <a:solidFill>
                        <a:schemeClr val="tx1"/>
                      </a:solidFill>
                    </a:rPr>
                    <a:t>: the </a:t>
                  </a:r>
                  <a:r>
                    <a:rPr lang="en-US" altLang="zh-TW" sz="1200" dirty="0" err="1" smtClean="0">
                      <a:solidFill>
                        <a:schemeClr val="tx1"/>
                      </a:solidFill>
                    </a:rPr>
                    <a:t>quantiled</a:t>
                  </a:r>
                  <a:r>
                    <a:rPr lang="en-US" altLang="zh-TW" sz="1200" dirty="0" smtClean="0">
                      <a:solidFill>
                        <a:schemeClr val="tx1"/>
                      </a:solidFill>
                    </a:rPr>
                    <a:t> expression value.</a:t>
                  </a:r>
                </a:p>
                <a:p>
                  <a:r>
                    <a:rPr lang="en-US" altLang="zh-TW" sz="1200" b="1" dirty="0" smtClean="0">
                      <a:solidFill>
                        <a:schemeClr val="tx1"/>
                      </a:solidFill>
                    </a:rPr>
                    <a:t>Ranking</a:t>
                  </a:r>
                  <a:r>
                    <a:rPr lang="en-US" altLang="zh-TW" sz="1200" dirty="0" smtClean="0">
                      <a:solidFill>
                        <a:schemeClr val="tx1"/>
                      </a:solidFill>
                    </a:rPr>
                    <a:t>: the rank of the expression value in the array platform of the dataset.</a:t>
                  </a:r>
                </a:p>
                <a:p>
                  <a:r>
                    <a:rPr lang="en-US" altLang="zh-TW" sz="1200" b="1" dirty="0" smtClean="0">
                      <a:solidFill>
                        <a:schemeClr val="tx1"/>
                      </a:solidFill>
                    </a:rPr>
                    <a:t>Normalized</a:t>
                  </a:r>
                  <a:r>
                    <a:rPr lang="en-US" altLang="zh-TW" sz="1200" dirty="0" smtClean="0">
                      <a:solidFill>
                        <a:schemeClr val="tx1"/>
                      </a:solidFill>
                    </a:rPr>
                    <a:t>: value normalized based on the gene you selected in Step 4.</a:t>
                  </a:r>
                  <a:endParaRPr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圖說文字 9"/>
                <p:cNvSpPr/>
                <p:nvPr/>
              </p:nvSpPr>
              <p:spPr>
                <a:xfrm>
                  <a:off x="1033326" y="6592108"/>
                  <a:ext cx="2304255" cy="627534"/>
                </a:xfrm>
                <a:prstGeom prst="wedgeRectCallout">
                  <a:avLst>
                    <a:gd name="adj1" fmla="val -66701"/>
                    <a:gd name="adj2" fmla="val 11986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 smtClean="0">
                      <a:solidFill>
                        <a:schemeClr val="tx1"/>
                      </a:solidFill>
                    </a:rPr>
                    <a:t>Click here to download the table as excel file</a:t>
                  </a:r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28194"/>
              <a:stretch>
                <a:fillRect/>
              </a:stretch>
            </p:blipFill>
            <p:spPr bwMode="auto">
              <a:xfrm>
                <a:off x="-91607" y="6725086"/>
                <a:ext cx="820736" cy="411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3" name="文字方塊 12"/>
          <p:cNvSpPr txBox="1"/>
          <p:nvPr/>
        </p:nvSpPr>
        <p:spPr>
          <a:xfrm>
            <a:off x="72008" y="26935"/>
            <a:ext cx="219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Result Page</a:t>
            </a:r>
            <a:endParaRPr lang="zh-TW" alt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TW" sz="2200" dirty="0" smtClean="0"/>
              <a:t>Function 1—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Gene Expression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851464"/>
            <a:ext cx="8229600" cy="3394472"/>
          </a:xfrm>
        </p:spPr>
        <p:txBody>
          <a:bodyPr/>
          <a:lstStyle/>
          <a:p>
            <a:r>
              <a:rPr lang="en-US" altLang="zh-TW" sz="2800" dirty="0" smtClean="0"/>
              <a:t>Example2</a:t>
            </a:r>
          </a:p>
          <a:p>
            <a:pPr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	Search the </a:t>
            </a:r>
            <a:r>
              <a:rPr lang="en-US" altLang="zh-TW" sz="2800" dirty="0" smtClean="0">
                <a:solidFill>
                  <a:srgbClr val="00B050"/>
                </a:solidFill>
              </a:rPr>
              <a:t>gene expression </a:t>
            </a:r>
            <a:r>
              <a:rPr lang="en-US" altLang="zh-TW" sz="2800" dirty="0" smtClean="0"/>
              <a:t>of TP53 and BRCA2 in breast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adenocarcinoma</a:t>
            </a:r>
            <a:r>
              <a:rPr lang="en-US" altLang="zh-TW" sz="2800" dirty="0" smtClean="0">
                <a:solidFill>
                  <a:srgbClr val="00B050"/>
                </a:solidFill>
              </a:rPr>
              <a:t> clinical samples </a:t>
            </a:r>
            <a:r>
              <a:rPr lang="en-US" altLang="zh-TW" sz="2800" dirty="0" smtClean="0"/>
              <a:t>in </a:t>
            </a:r>
            <a:r>
              <a:rPr lang="en-US" altLang="zh-TW" sz="2800" dirty="0" err="1" smtClean="0"/>
              <a:t>expO</a:t>
            </a:r>
            <a:r>
              <a:rPr lang="en-US" altLang="zh-TW" sz="2800" dirty="0" smtClean="0"/>
              <a:t> dataset  with GAPDH-normalized</a:t>
            </a:r>
          </a:p>
          <a:p>
            <a:pPr>
              <a:buNone/>
            </a:pP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7504" y="2733768"/>
            <a:ext cx="4896544" cy="2409732"/>
            <a:chOff x="1" y="1124744"/>
            <a:chExt cx="5035041" cy="335215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44936"/>
            <a:stretch>
              <a:fillRect/>
            </a:stretch>
          </p:blipFill>
          <p:spPr bwMode="auto">
            <a:xfrm>
              <a:off x="1" y="1844824"/>
              <a:ext cx="5035041" cy="263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群組 29"/>
            <p:cNvGrpSpPr/>
            <p:nvPr/>
          </p:nvGrpSpPr>
          <p:grpSpPr>
            <a:xfrm>
              <a:off x="899592" y="1124744"/>
              <a:ext cx="2664296" cy="1080120"/>
              <a:chOff x="899592" y="1124744"/>
              <a:chExt cx="2664296" cy="108012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907704" y="1851670"/>
                <a:ext cx="1008112" cy="35319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899592" y="1124744"/>
                <a:ext cx="2664296" cy="42814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Click here for expression search</a:t>
                </a:r>
                <a:endParaRPr lang="zh-TW" altLang="en-US" sz="1400" dirty="0"/>
              </a:p>
            </p:txBody>
          </p:sp>
          <p:cxnSp>
            <p:nvCxnSpPr>
              <p:cNvPr id="11" name="直線單箭頭接點 10"/>
              <p:cNvCxnSpPr/>
              <p:nvPr/>
            </p:nvCxnSpPr>
            <p:spPr>
              <a:xfrm flipV="1">
                <a:off x="2339752" y="1412776"/>
                <a:ext cx="0" cy="4128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群組 20"/>
          <p:cNvGrpSpPr/>
          <p:nvPr/>
        </p:nvGrpSpPr>
        <p:grpSpPr>
          <a:xfrm>
            <a:off x="5436096" y="3482008"/>
            <a:ext cx="3707904" cy="1141970"/>
            <a:chOff x="5436096" y="3281372"/>
            <a:chExt cx="3707904" cy="1522626"/>
          </a:xfrm>
        </p:grpSpPr>
        <p:grpSp>
          <p:nvGrpSpPr>
            <p:cNvPr id="9" name="群組 9"/>
            <p:cNvGrpSpPr/>
            <p:nvPr/>
          </p:nvGrpSpPr>
          <p:grpSpPr>
            <a:xfrm>
              <a:off x="5436096" y="3281372"/>
              <a:ext cx="3707904" cy="1522626"/>
              <a:chOff x="5436096" y="3281372"/>
              <a:chExt cx="3707904" cy="1522626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3067"/>
              <a:stretch>
                <a:fillRect/>
              </a:stretch>
            </p:blipFill>
            <p:spPr bwMode="auto">
              <a:xfrm>
                <a:off x="5436096" y="3659411"/>
                <a:ext cx="3707904" cy="11445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弧形箭號 (下彎) 24"/>
              <p:cNvSpPr/>
              <p:nvPr/>
            </p:nvSpPr>
            <p:spPr>
              <a:xfrm rot="19896893" flipH="1">
                <a:off x="6470732" y="3360447"/>
                <a:ext cx="995819" cy="363432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7524328" y="3281372"/>
                <a:ext cx="12241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Click here! </a:t>
                </a:r>
                <a:endParaRPr lang="zh-TW" altLang="en-US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6372200" y="4299942"/>
              <a:ext cx="1728192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向右箭號 26"/>
          <p:cNvSpPr/>
          <p:nvPr/>
        </p:nvSpPr>
        <p:spPr>
          <a:xfrm rot="1188616">
            <a:off x="4740244" y="3822723"/>
            <a:ext cx="553215" cy="252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31"/>
          <p:cNvGrpSpPr/>
          <p:nvPr/>
        </p:nvGrpSpPr>
        <p:grpSpPr>
          <a:xfrm>
            <a:off x="144018" y="1019121"/>
            <a:ext cx="8999982" cy="3118803"/>
            <a:chOff x="2" y="476672"/>
            <a:chExt cx="9143998" cy="400660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" y="476672"/>
              <a:ext cx="6319425" cy="4006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群組 16"/>
            <p:cNvGrpSpPr/>
            <p:nvPr/>
          </p:nvGrpSpPr>
          <p:grpSpPr>
            <a:xfrm>
              <a:off x="35496" y="476672"/>
              <a:ext cx="9108504" cy="3939902"/>
              <a:chOff x="35496" y="1131590"/>
              <a:chExt cx="9108504" cy="393990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5496" y="1131590"/>
                <a:ext cx="6336704" cy="144016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732240" y="2067693"/>
                <a:ext cx="2411760" cy="18978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Choose the keyword type in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Step 1</a:t>
                </a:r>
                <a:r>
                  <a:rPr lang="en-US" altLang="zh-TW" dirty="0" smtClean="0"/>
                  <a:t>, </a:t>
                </a:r>
              </a:p>
              <a:p>
                <a:r>
                  <a:rPr lang="en-US" altLang="zh-TW" dirty="0" smtClean="0"/>
                  <a:t>the keywords input in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Step 2</a:t>
                </a:r>
                <a:r>
                  <a:rPr lang="en-US" altLang="zh-TW" dirty="0" smtClean="0"/>
                  <a:t> should be based on this choice.</a:t>
                </a:r>
                <a:endParaRPr lang="zh-TW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5496" y="2571750"/>
                <a:ext cx="6336704" cy="249974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弧形箭號 (下彎) 11"/>
              <p:cNvSpPr/>
              <p:nvPr/>
            </p:nvSpPr>
            <p:spPr>
              <a:xfrm rot="2323925">
                <a:off x="6549671" y="1461287"/>
                <a:ext cx="720080" cy="360040"/>
              </a:xfrm>
              <a:prstGeom prst="curvedDown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弧形箭號 (下彎) 12"/>
              <p:cNvSpPr/>
              <p:nvPr/>
            </p:nvSpPr>
            <p:spPr>
              <a:xfrm rot="8257808">
                <a:off x="6615504" y="4263984"/>
                <a:ext cx="720080" cy="360040"/>
              </a:xfrm>
              <a:prstGeom prst="curved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2008" y="1419622"/>
                <a:ext cx="1043608" cy="5760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7504" y="4299942"/>
                <a:ext cx="2088232" cy="5760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圖說文字 15"/>
              <p:cNvSpPr/>
              <p:nvPr/>
            </p:nvSpPr>
            <p:spPr>
              <a:xfrm>
                <a:off x="2084551" y="1738605"/>
                <a:ext cx="2853250" cy="693793"/>
              </a:xfrm>
              <a:prstGeom prst="wedgeRectCallout">
                <a:avLst>
                  <a:gd name="adj1" fmla="val -84839"/>
                  <a:gd name="adj2" fmla="val -4137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Choose the keyword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type: Gene symbol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圖說文字 16"/>
              <p:cNvSpPr/>
              <p:nvPr/>
            </p:nvSpPr>
            <p:spPr>
              <a:xfrm>
                <a:off x="3203848" y="3435846"/>
                <a:ext cx="2685037" cy="1355449"/>
              </a:xfrm>
              <a:prstGeom prst="wedgeRectCallout">
                <a:avLst>
                  <a:gd name="adj1" fmla="val -87734"/>
                  <a:gd name="adj2" fmla="val 3656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Input the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keywords BRCA2 and TP53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here.</a:t>
                </a: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Separate each keyword with space(s) or new line.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27534"/>
            <a:ext cx="37814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115617" y="303498"/>
            <a:ext cx="6351265" cy="3600715"/>
            <a:chOff x="1115616" y="932303"/>
            <a:chExt cx="6351265" cy="480095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932303"/>
              <a:ext cx="6351265" cy="4664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群組 4"/>
            <p:cNvGrpSpPr/>
            <p:nvPr/>
          </p:nvGrpSpPr>
          <p:grpSpPr>
            <a:xfrm>
              <a:off x="1254957" y="980729"/>
              <a:ext cx="5837323" cy="4752527"/>
              <a:chOff x="68401" y="1426587"/>
              <a:chExt cx="4503599" cy="3833067"/>
            </a:xfrm>
          </p:grpSpPr>
          <p:grpSp>
            <p:nvGrpSpPr>
              <p:cNvPr id="6" name="群組 25"/>
              <p:cNvGrpSpPr/>
              <p:nvPr/>
            </p:nvGrpSpPr>
            <p:grpSpPr>
              <a:xfrm>
                <a:off x="72008" y="1426587"/>
                <a:ext cx="4499992" cy="3600760"/>
                <a:chOff x="72008" y="1426587"/>
                <a:chExt cx="4499992" cy="3600760"/>
              </a:xfrm>
            </p:grpSpPr>
            <p:grpSp>
              <p:nvGrpSpPr>
                <p:cNvPr id="8" name="群組 24"/>
                <p:cNvGrpSpPr/>
                <p:nvPr/>
              </p:nvGrpSpPr>
              <p:grpSpPr>
                <a:xfrm>
                  <a:off x="72008" y="1426587"/>
                  <a:ext cx="4499992" cy="3600760"/>
                  <a:chOff x="72008" y="1426587"/>
                  <a:chExt cx="4499992" cy="3600760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72008" y="1658893"/>
                    <a:ext cx="1999996" cy="336793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1872208" y="2646199"/>
                    <a:ext cx="2160240" cy="216024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弧形箭號 (下彎) 12"/>
                  <p:cNvSpPr/>
                  <p:nvPr/>
                </p:nvSpPr>
                <p:spPr>
                  <a:xfrm rot="4134028">
                    <a:off x="1922654" y="2052495"/>
                    <a:ext cx="722254" cy="373150"/>
                  </a:xfrm>
                  <a:prstGeom prst="curvedDownArrow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238674" y="4232347"/>
                    <a:ext cx="3611105" cy="795000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83119" y="3749657"/>
                    <a:ext cx="2736304" cy="288032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2627784" y="1426587"/>
                    <a:ext cx="1944216" cy="695049"/>
                  </a:xfrm>
                  <a:prstGeom prst="wedgeRectCallout">
                    <a:avLst>
                      <a:gd name="adj1" fmla="val -59314"/>
                      <a:gd name="adj2" fmla="val -8666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00B05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The </a:t>
                    </a:r>
                    <a:r>
                      <a:rPr lang="en-US" altLang="zh-TW" sz="1200" dirty="0" smtClean="0"/>
                      <a:t>selection block for </a:t>
                    </a:r>
                    <a:r>
                      <a:rPr lang="en-US" altLang="zh-TW" sz="1200" dirty="0" smtClean="0"/>
                      <a:t>the </a:t>
                    </a:r>
                    <a:r>
                      <a:rPr lang="en-US" altLang="zh-TW" sz="1200" dirty="0" smtClean="0"/>
                      <a:t>dataset will appear individually </a:t>
                    </a:r>
                    <a:r>
                      <a:rPr lang="en-US" altLang="zh-TW" sz="1200" dirty="0" smtClean="0"/>
                      <a:t>below </a:t>
                    </a:r>
                    <a:r>
                      <a:rPr lang="en-US" altLang="zh-TW" sz="1200" dirty="0" smtClean="0"/>
                      <a:t>(the </a:t>
                    </a:r>
                    <a:r>
                      <a:rPr lang="en-US" altLang="zh-TW" sz="1200" dirty="0" smtClean="0">
                        <a:solidFill>
                          <a:srgbClr val="FF0000"/>
                        </a:solidFill>
                      </a:rPr>
                      <a:t>red block </a:t>
                    </a:r>
                    <a:r>
                      <a:rPr lang="en-US" altLang="zh-TW" sz="1200" dirty="0" smtClean="0"/>
                      <a:t>in this  plot</a:t>
                    </a:r>
                    <a:r>
                      <a:rPr lang="en-US" altLang="zh-TW" sz="1200" dirty="0" smtClean="0"/>
                      <a:t>.) Choose </a:t>
                    </a:r>
                    <a:r>
                      <a:rPr lang="en-US" altLang="zh-TW" sz="1200" dirty="0" err="1" smtClean="0"/>
                      <a:t>ExpO</a:t>
                    </a:r>
                    <a:r>
                      <a:rPr lang="en-US" altLang="zh-TW" sz="1200" dirty="0" smtClean="0"/>
                      <a:t> .</a:t>
                    </a:r>
                    <a:endParaRPr lang="zh-TW" altLang="en-US" sz="1200" dirty="0"/>
                  </a:p>
                </p:txBody>
              </p:sp>
              <p:sp>
                <p:nvSpPr>
                  <p:cNvPr id="17" name="弧形箭號 (下彎) 16"/>
                  <p:cNvSpPr/>
                  <p:nvPr/>
                </p:nvSpPr>
                <p:spPr>
                  <a:xfrm rot="16912076" flipH="1">
                    <a:off x="1047856" y="3192158"/>
                    <a:ext cx="722254" cy="373150"/>
                  </a:xfrm>
                  <a:prstGeom prst="curvedDownArrow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" name="文字方塊 8"/>
                <p:cNvSpPr txBox="1"/>
                <p:nvPr/>
              </p:nvSpPr>
              <p:spPr>
                <a:xfrm>
                  <a:off x="2520280" y="3419003"/>
                  <a:ext cx="1944216" cy="496464"/>
                </a:xfrm>
                <a:prstGeom prst="wedgeRectCallout">
                  <a:avLst>
                    <a:gd name="adj1" fmla="val -61146"/>
                    <a:gd name="adj2" fmla="val 53069"/>
                  </a:avLst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Input keyword to search primary site </a:t>
                  </a:r>
                  <a:r>
                    <a:rPr lang="en-US" altLang="zh-TW" sz="1200" dirty="0" smtClean="0"/>
                    <a:t>of breast</a:t>
                  </a:r>
                  <a:endParaRPr lang="zh-TW" altLang="en-US" sz="1200" dirty="0"/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3168352" y="3995067"/>
                  <a:ext cx="1292537" cy="695049"/>
                </a:xfrm>
                <a:prstGeom prst="wedgeRectCallout">
                  <a:avLst>
                    <a:gd name="adj1" fmla="val -64165"/>
                    <a:gd name="adj2" fmla="val 47924"/>
                  </a:avLst>
                </a:prstGeom>
                <a:solidFill>
                  <a:schemeClr val="bg1"/>
                </a:solidFill>
                <a:ln w="1905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Select the primary </a:t>
                  </a:r>
                  <a:r>
                    <a:rPr lang="en-US" altLang="zh-TW" sz="1200" dirty="0" smtClean="0"/>
                    <a:t>histology</a:t>
                  </a:r>
                  <a:r>
                    <a:rPr lang="en-US" altLang="zh-TW" sz="1200" dirty="0" smtClean="0"/>
                    <a:t>: </a:t>
                  </a:r>
                  <a:r>
                    <a:rPr lang="en-US" altLang="zh-TW" sz="1200" dirty="0" err="1" smtClean="0"/>
                    <a:t>Adenocarcinoma</a:t>
                  </a:r>
                  <a:r>
                    <a:rPr lang="en-US" altLang="zh-TW" sz="1200" dirty="0" smtClean="0"/>
                    <a:t> </a:t>
                  </a:r>
                  <a:endParaRPr lang="zh-TW" altLang="en-US" sz="1200" dirty="0"/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68401" y="2878506"/>
                <a:ext cx="4392488" cy="23811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0" name="群組 19"/>
          <p:cNvGrpSpPr/>
          <p:nvPr/>
        </p:nvGrpSpPr>
        <p:grpSpPr>
          <a:xfrm>
            <a:off x="1259633" y="3921900"/>
            <a:ext cx="6514871" cy="1026114"/>
            <a:chOff x="937449" y="1635646"/>
            <a:chExt cx="6514871" cy="136815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7449" y="1635646"/>
              <a:ext cx="370655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圖說文字 21"/>
            <p:cNvSpPr/>
            <p:nvPr/>
          </p:nvSpPr>
          <p:spPr>
            <a:xfrm>
              <a:off x="4283968" y="1779662"/>
              <a:ext cx="3168352" cy="1080120"/>
            </a:xfrm>
            <a:prstGeom prst="wedgeRectCallout">
              <a:avLst>
                <a:gd name="adj1" fmla="val -60617"/>
                <a:gd name="adj2" fmla="val -14232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r>
                <a:rPr lang="en-US" altLang="zh-TW" sz="1400" dirty="0" smtClean="0">
                  <a:solidFill>
                    <a:schemeClr val="tx1"/>
                  </a:solidFill>
                </a:rPr>
                <a:t>Normalization will be done with the gene you selected. Choose the gene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GAPDH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, 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then click submit. You will see the result page.</a:t>
              </a:r>
              <a:endParaRPr lang="zh-TW" altLang="en-US" sz="1400" dirty="0" smtClean="0">
                <a:solidFill>
                  <a:schemeClr val="tx1"/>
                </a:solidFill>
              </a:endParaRPr>
            </a:p>
            <a:p>
              <a:pPr algn="ctr"/>
              <a:endParaRPr lang="zh-TW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930</Words>
  <Application>Microsoft Office PowerPoint</Application>
  <PresentationFormat>如螢幕大小 (16:9)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CellExpress Examples</vt:lpstr>
      <vt:lpstr>CellExpress Examples</vt:lpstr>
      <vt:lpstr>Function 1— Gene Expression Search</vt:lpstr>
      <vt:lpstr>投影片 4</vt:lpstr>
      <vt:lpstr>投影片 5</vt:lpstr>
      <vt:lpstr>投影片 6</vt:lpstr>
      <vt:lpstr>Function 1— Gene Expression Search</vt:lpstr>
      <vt:lpstr>投影片 8</vt:lpstr>
      <vt:lpstr>投影片 9</vt:lpstr>
      <vt:lpstr>投影片 10</vt:lpstr>
      <vt:lpstr>Function 2— Gene Signature Explorer</vt:lpstr>
      <vt:lpstr>投影片 12</vt:lpstr>
      <vt:lpstr>Result Page</vt:lpstr>
      <vt:lpstr>Function 3— Similarity Assessment</vt:lpstr>
      <vt:lpstr>投影片 15</vt:lpstr>
      <vt:lpstr>Result Page</vt:lpstr>
      <vt:lpstr>Function 4— Profiling Analysis</vt:lpstr>
      <vt:lpstr>投影片 18</vt:lpstr>
      <vt:lpstr>投影片 19</vt:lpstr>
      <vt:lpstr>Result Page</vt:lpstr>
    </vt:vector>
  </TitlesOfParts>
  <Company>NDHU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CellExpress Examples</dc:title>
  <dc:creator>user</dc:creator>
  <cp:lastModifiedBy>user</cp:lastModifiedBy>
  <cp:revision>2</cp:revision>
  <dcterms:created xsi:type="dcterms:W3CDTF">2017-03-30T14:29:08Z</dcterms:created>
  <dcterms:modified xsi:type="dcterms:W3CDTF">2017-03-30T17:38:17Z</dcterms:modified>
</cp:coreProperties>
</file>