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1" r:id="rId6"/>
    <p:sldId id="286" r:id="rId7"/>
    <p:sldId id="260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82" r:id="rId16"/>
    <p:sldId id="283" r:id="rId17"/>
    <p:sldId id="284" r:id="rId18"/>
    <p:sldId id="285" r:id="rId19"/>
    <p:sldId id="267" r:id="rId20"/>
    <p:sldId id="273" r:id="rId21"/>
    <p:sldId id="275" r:id="rId22"/>
    <p:sldId id="272" r:id="rId23"/>
    <p:sldId id="271" r:id="rId24"/>
    <p:sldId id="279" r:id="rId25"/>
    <p:sldId id="280" r:id="rId26"/>
    <p:sldId id="287" r:id="rId2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5C3CE-4500-4D04-8322-AB274A15944E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6F50D-636D-4A1E-BC72-8DE5E9167B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7A0-4E12-4A8A-AB08-67CA65E762FE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A642-2727-45D7-BEC6-A4CA400D6FBC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AD1A-E765-4030-BEB7-7B0E7698262C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8B92-22E5-459C-9309-E46CB6D4ED82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5D5-2203-4C63-9F08-619B67194E33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7D2-51A9-4D9B-AF6C-F9C994728139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F3AA-62B4-4B02-8DAD-FC2ACA27D48A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D348-9D83-4FB7-9645-5B3E3D2A5CDC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EE61-B548-4D41-B015-15FB9365F851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EC97-A361-411F-86FA-FFC3B5938D5F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A912-4340-4845-B9D4-C8C8AFE0C11D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12FC-7279-4DBD-8E2B-B8FCDBBA7FAC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35C7-C3F2-45CB-8EDC-86A6CD368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CellExpress</a:t>
            </a:r>
            <a:r>
              <a:rPr lang="en-US" altLang="zh-TW" dirty="0" smtClean="0"/>
              <a:t> Tutorial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841780"/>
            <a:ext cx="6728792" cy="131445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A Comprehensive Microarray-Based Cancer </a:t>
            </a:r>
            <a:r>
              <a:rPr lang="en-US" altLang="zh-TW" dirty="0" smtClean="0">
                <a:solidFill>
                  <a:srgbClr val="0070C0"/>
                </a:solidFill>
              </a:rPr>
              <a:t>Cell</a:t>
            </a:r>
            <a:r>
              <a:rPr lang="en-US" altLang="zh-TW" dirty="0" smtClean="0"/>
              <a:t> Line and Clinical Sample Gene </a:t>
            </a:r>
            <a:r>
              <a:rPr lang="en-US" altLang="zh-TW" dirty="0" smtClean="0">
                <a:solidFill>
                  <a:srgbClr val="0070C0"/>
                </a:solidFill>
              </a:rPr>
              <a:t>Expression</a:t>
            </a:r>
            <a:r>
              <a:rPr lang="en-US" altLang="zh-TW" dirty="0" smtClean="0"/>
              <a:t> Analysis Online System</a:t>
            </a:r>
          </a:p>
          <a:p>
            <a:endParaRPr lang="en-US" altLang="zh-TW" dirty="0"/>
          </a:p>
          <a:p>
            <a:r>
              <a:rPr lang="en-US" altLang="zh-TW" dirty="0" smtClean="0"/>
              <a:t>172.16.0.66:8080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330888" y="4774168"/>
            <a:ext cx="481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NTU CGM Bioinformatics &amp; Biostatistics Core Lab.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55526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After you select the cell line, you will see the following</a:t>
            </a:r>
          </a:p>
          <a:p>
            <a:r>
              <a:rPr lang="en-US" altLang="zh-TW" sz="2400" dirty="0" smtClean="0"/>
              <a:t> Notice: Input cell line names directly will not see this</a:t>
            </a:r>
            <a:endParaRPr lang="zh-TW" altLang="en-US" sz="2400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35646"/>
            <a:ext cx="766807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3568" y="1635646"/>
            <a:ext cx="1656184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83568" y="2211710"/>
            <a:ext cx="7344816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3568" y="3075806"/>
            <a:ext cx="1656184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83568" y="3435846"/>
            <a:ext cx="741682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圖說文字 12"/>
          <p:cNvSpPr/>
          <p:nvPr/>
        </p:nvSpPr>
        <p:spPr>
          <a:xfrm>
            <a:off x="2699792" y="1563638"/>
            <a:ext cx="1728192" cy="360040"/>
          </a:xfrm>
          <a:prstGeom prst="wedgeRectCallout">
            <a:avLst>
              <a:gd name="adj1" fmla="val -69965"/>
              <a:gd name="adj2" fmla="val 3693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Dataset name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6516216" y="1419622"/>
            <a:ext cx="2304256" cy="576064"/>
          </a:xfrm>
          <a:prstGeom prst="wedgeRectCallout">
            <a:avLst>
              <a:gd name="adj1" fmla="val -36810"/>
              <a:gd name="adj2" fmla="val 85175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Click this, return to selection part of p.8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2699792" y="3003798"/>
            <a:ext cx="3888432" cy="360040"/>
          </a:xfrm>
          <a:prstGeom prst="wedgeRectCallout">
            <a:avLst>
              <a:gd name="adj1" fmla="val -58925"/>
              <a:gd name="adj2" fmla="val 14025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Click this, hide or show the </a:t>
            </a:r>
            <a:r>
              <a:rPr lang="en-US" altLang="zh-TW" sz="1400" dirty="0" smtClean="0">
                <a:solidFill>
                  <a:srgbClr val="FF0000"/>
                </a:solidFill>
              </a:rPr>
              <a:t>red block </a:t>
            </a:r>
            <a:r>
              <a:rPr lang="en-US" altLang="zh-TW" sz="1400" dirty="0" smtClean="0">
                <a:solidFill>
                  <a:schemeClr val="tx1"/>
                </a:solidFill>
              </a:rPr>
              <a:t>table below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3131840" y="4783460"/>
            <a:ext cx="3312368" cy="360040"/>
          </a:xfrm>
          <a:prstGeom prst="wedgeRectCallout">
            <a:avLst>
              <a:gd name="adj1" fmla="val -38769"/>
              <a:gd name="adj2" fmla="val -8162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The selected cell lines’ information 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3563888" y="2499742"/>
            <a:ext cx="2376264" cy="288032"/>
          </a:xfrm>
          <a:prstGeom prst="wedgeRectCallout">
            <a:avLst>
              <a:gd name="adj1" fmla="val -66967"/>
              <a:gd name="adj2" fmla="val -20784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The cell line you selected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2499742"/>
            <a:ext cx="2448272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467544" y="-164554"/>
            <a:ext cx="8229600" cy="85725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Cell Line Microarray Data—Step3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555526"/>
            <a:ext cx="8229600" cy="3394472"/>
          </a:xfrm>
        </p:spPr>
        <p:txBody>
          <a:bodyPr/>
          <a:lstStyle/>
          <a:p>
            <a:r>
              <a:rPr lang="en-US" altLang="zh-TW" sz="2400" dirty="0" smtClean="0"/>
              <a:t>Step 3 of “cell line microarray” has two different choices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804248" y="4731990"/>
            <a:ext cx="2133600" cy="273844"/>
          </a:xfrm>
        </p:spPr>
        <p:txBody>
          <a:bodyPr/>
          <a:lstStyle/>
          <a:p>
            <a:fld id="{4FF735C7-C3F2-45CB-8EDC-86A6CD36875A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7544" y="-164554"/>
            <a:ext cx="8229600" cy="72008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Sample Microarray Data—Step3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r="50552"/>
          <a:stretch>
            <a:fillRect/>
          </a:stretch>
        </p:blipFill>
        <p:spPr bwMode="auto">
          <a:xfrm>
            <a:off x="179513" y="1131590"/>
            <a:ext cx="4536504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群組 6"/>
          <p:cNvGrpSpPr/>
          <p:nvPr/>
        </p:nvGrpSpPr>
        <p:grpSpPr>
          <a:xfrm>
            <a:off x="179512" y="1059582"/>
            <a:ext cx="4499992" cy="3716914"/>
            <a:chOff x="72008" y="1426586"/>
            <a:chExt cx="4499992" cy="3716914"/>
          </a:xfrm>
        </p:grpSpPr>
        <p:grpSp>
          <p:nvGrpSpPr>
            <p:cNvPr id="8" name="群組 25"/>
            <p:cNvGrpSpPr/>
            <p:nvPr/>
          </p:nvGrpSpPr>
          <p:grpSpPr>
            <a:xfrm>
              <a:off x="72008" y="1426586"/>
              <a:ext cx="4499992" cy="3521427"/>
              <a:chOff x="72008" y="1426586"/>
              <a:chExt cx="4499992" cy="3521427"/>
            </a:xfrm>
          </p:grpSpPr>
          <p:grpSp>
            <p:nvGrpSpPr>
              <p:cNvPr id="10" name="群組 24"/>
              <p:cNvGrpSpPr/>
              <p:nvPr/>
            </p:nvGrpSpPr>
            <p:grpSpPr>
              <a:xfrm>
                <a:off x="72008" y="1426586"/>
                <a:ext cx="4499992" cy="3521427"/>
                <a:chOff x="72008" y="1426586"/>
                <a:chExt cx="4499992" cy="3521427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72008" y="1779662"/>
                  <a:ext cx="1979712" cy="216024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872208" y="2770931"/>
                  <a:ext cx="2160240" cy="216024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弧形箭號 (下彎) 15"/>
                <p:cNvSpPr/>
                <p:nvPr/>
              </p:nvSpPr>
              <p:spPr>
                <a:xfrm rot="4134028">
                  <a:off x="1922654" y="1925161"/>
                  <a:ext cx="722254" cy="373150"/>
                </a:xfrm>
                <a:prstGeom prst="curvedDownArrow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251520" y="4211090"/>
                  <a:ext cx="3312368" cy="736923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88032" y="3923059"/>
                  <a:ext cx="2736304" cy="288032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2627784" y="1426586"/>
                  <a:ext cx="1944216" cy="1200329"/>
                </a:xfrm>
                <a:prstGeom prst="wedgeRectCallout">
                  <a:avLst>
                    <a:gd name="adj1" fmla="val -59314"/>
                    <a:gd name="adj2" fmla="val -8666"/>
                  </a:avLst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If you choose to by dataset and primary sites, select the dataset first. The selection block for each dataset will appear individually below (the </a:t>
                  </a:r>
                  <a:r>
                    <a:rPr lang="en-US" altLang="zh-TW" sz="1200" dirty="0" smtClean="0">
                      <a:solidFill>
                        <a:srgbClr val="FF0000"/>
                      </a:solidFill>
                    </a:rPr>
                    <a:t>red block </a:t>
                  </a:r>
                  <a:r>
                    <a:rPr lang="en-US" altLang="zh-TW" sz="1200" dirty="0" smtClean="0"/>
                    <a:t>in this  plot.)</a:t>
                  </a:r>
                  <a:endParaRPr lang="zh-TW" altLang="en-US" sz="1200" dirty="0"/>
                </a:p>
              </p:txBody>
            </p:sp>
            <p:sp>
              <p:nvSpPr>
                <p:cNvPr id="20" name="弧形箭號 (下彎) 19"/>
                <p:cNvSpPr/>
                <p:nvPr/>
              </p:nvSpPr>
              <p:spPr>
                <a:xfrm rot="16912076" flipH="1">
                  <a:off x="1047856" y="3192158"/>
                  <a:ext cx="722254" cy="373150"/>
                </a:xfrm>
                <a:prstGeom prst="curvedDownArrow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文字方塊 10"/>
              <p:cNvSpPr txBox="1"/>
              <p:nvPr/>
            </p:nvSpPr>
            <p:spPr>
              <a:xfrm>
                <a:off x="2520280" y="3419003"/>
                <a:ext cx="1944216" cy="461665"/>
              </a:xfrm>
              <a:prstGeom prst="wedgeRectCallout">
                <a:avLst>
                  <a:gd name="adj1" fmla="val -61146"/>
                  <a:gd name="adj2" fmla="val 53069"/>
                </a:avLst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Input keyword to search primary site or histology.</a:t>
                </a:r>
                <a:endParaRPr lang="zh-TW" altLang="en-US" sz="1200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168352" y="3995067"/>
                <a:ext cx="1296144" cy="461665"/>
              </a:xfrm>
              <a:prstGeom prst="wedgeRectCallout">
                <a:avLst>
                  <a:gd name="adj1" fmla="val -64165"/>
                  <a:gd name="adj2" fmla="val 47924"/>
                </a:avLst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Select the primary histology. </a:t>
                </a:r>
                <a:endParaRPr lang="zh-TW" altLang="en-US" sz="1200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79512" y="2715766"/>
              <a:ext cx="4392488" cy="24277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60032" y="1059582"/>
            <a:ext cx="4283968" cy="3901360"/>
            <a:chOff x="4860032" y="1059582"/>
            <a:chExt cx="4283968" cy="3901360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r="61344"/>
            <a:stretch>
              <a:fillRect/>
            </a:stretch>
          </p:blipFill>
          <p:spPr bwMode="auto">
            <a:xfrm>
              <a:off x="4860032" y="1275606"/>
              <a:ext cx="3851920" cy="3324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文字方塊 21"/>
            <p:cNvSpPr txBox="1"/>
            <p:nvPr/>
          </p:nvSpPr>
          <p:spPr>
            <a:xfrm>
              <a:off x="7199784" y="1059582"/>
              <a:ext cx="1944216" cy="830997"/>
            </a:xfrm>
            <a:prstGeom prst="wedgeRectCallout">
              <a:avLst>
                <a:gd name="adj1" fmla="val -55038"/>
                <a:gd name="adj2" fmla="val 29259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If you choose to select by primary sites and histology, </a:t>
              </a:r>
              <a:r>
                <a:rPr lang="en-US" altLang="zh-TW" sz="1200" dirty="0"/>
                <a:t>t</a:t>
              </a:r>
              <a:r>
                <a:rPr lang="en-US" altLang="zh-TW" sz="1200" dirty="0" smtClean="0"/>
                <a:t>he search will be done on all clinical datasets.</a:t>
              </a:r>
              <a:endParaRPr lang="zh-TW" altLang="en-US" sz="12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479232" y="3760613"/>
              <a:ext cx="1944216" cy="1200329"/>
            </a:xfrm>
            <a:prstGeom prst="wedgeRectCallout">
              <a:avLst>
                <a:gd name="adj1" fmla="val 28031"/>
                <a:gd name="adj2" fmla="val -65318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Nan: </a:t>
              </a:r>
            </a:p>
            <a:p>
              <a:pPr marL="228600" indent="-228600">
                <a:buAutoNum type="arabicPeriod"/>
              </a:pPr>
              <a:r>
                <a:rPr lang="en-US" altLang="zh-TW" sz="1200" dirty="0"/>
                <a:t>N</a:t>
              </a:r>
              <a:r>
                <a:rPr lang="en-US" altLang="zh-TW" sz="1200" dirty="0" smtClean="0"/>
                <a:t>ormal tissues do not have primary histology .</a:t>
              </a:r>
            </a:p>
            <a:p>
              <a:pPr marL="228600" indent="-228600">
                <a:buAutoNum type="arabicPeriod"/>
              </a:pPr>
              <a:r>
                <a:rPr lang="en-US" altLang="zh-TW" sz="1200" dirty="0"/>
                <a:t>S</a:t>
              </a:r>
              <a:r>
                <a:rPr lang="en-US" altLang="zh-TW" sz="1200" dirty="0" smtClean="0"/>
                <a:t>ame samples do not have the information about primary histology.</a:t>
              </a:r>
              <a:endParaRPr lang="zh-TW" altLang="en-US" sz="12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004048" y="1779662"/>
              <a:ext cx="2160240" cy="216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792088"/>
          </a:xfrm>
        </p:spPr>
        <p:txBody>
          <a:bodyPr/>
          <a:lstStyle/>
          <a:p>
            <a:r>
              <a:rPr lang="en-US" altLang="zh-TW" dirty="0" smtClean="0"/>
              <a:t>Step 4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937449" y="1635646"/>
            <a:ext cx="6514871" cy="1368152"/>
            <a:chOff x="937449" y="1635646"/>
            <a:chExt cx="6514871" cy="1368152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7449" y="1635646"/>
              <a:ext cx="370655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圖說文字 6"/>
            <p:cNvSpPr/>
            <p:nvPr/>
          </p:nvSpPr>
          <p:spPr>
            <a:xfrm>
              <a:off x="4283968" y="1779662"/>
              <a:ext cx="3168352" cy="1080120"/>
            </a:xfrm>
            <a:prstGeom prst="wedgeRectCallout">
              <a:avLst>
                <a:gd name="adj1" fmla="val -60617"/>
                <a:gd name="adj2" fmla="val -14232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r>
                <a:rPr lang="en-US" altLang="zh-TW" sz="1400" dirty="0" smtClean="0">
                  <a:solidFill>
                    <a:schemeClr val="tx1"/>
                  </a:solidFill>
                </a:rPr>
                <a:t>Normalization will be done with the gene you selected. Choose the gene you want, then click submit. You will see the result page.</a:t>
              </a:r>
              <a:endParaRPr lang="zh-TW" altLang="en-US" sz="1400" dirty="0" smtClean="0">
                <a:solidFill>
                  <a:schemeClr val="tx1"/>
                </a:solidFill>
              </a:endParaRPr>
            </a:p>
            <a:p>
              <a:pPr algn="ctr"/>
              <a:endParaRPr lang="zh-TW" altLang="en-US" dirty="0"/>
            </a:p>
          </p:txBody>
        </p:sp>
      </p:grp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758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Cell Line Microarray Data—Result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13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611560" y="915566"/>
            <a:ext cx="8217490" cy="3600400"/>
            <a:chOff x="179512" y="991218"/>
            <a:chExt cx="8857853" cy="4152282"/>
          </a:xfrm>
        </p:grpSpPr>
        <p:grpSp>
          <p:nvGrpSpPr>
            <p:cNvPr id="6" name="群組 18"/>
            <p:cNvGrpSpPr/>
            <p:nvPr/>
          </p:nvGrpSpPr>
          <p:grpSpPr>
            <a:xfrm>
              <a:off x="179512" y="991218"/>
              <a:ext cx="8857853" cy="4152282"/>
              <a:chOff x="179512" y="991218"/>
              <a:chExt cx="8857853" cy="4152282"/>
            </a:xfrm>
          </p:grpSpPr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9512" y="2067694"/>
                <a:ext cx="8857853" cy="28275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矩形 8"/>
              <p:cNvSpPr/>
              <p:nvPr/>
            </p:nvSpPr>
            <p:spPr>
              <a:xfrm>
                <a:off x="251520" y="2427734"/>
                <a:ext cx="6624736" cy="57606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圖說文字 9"/>
              <p:cNvSpPr/>
              <p:nvPr/>
            </p:nvSpPr>
            <p:spPr>
              <a:xfrm>
                <a:off x="955706" y="1406447"/>
                <a:ext cx="2304256" cy="581319"/>
              </a:xfrm>
              <a:prstGeom prst="wedgeRectCallout">
                <a:avLst>
                  <a:gd name="adj1" fmla="val 37697"/>
                  <a:gd name="adj2" fmla="val 121819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Basic information of cell lines and genes/probes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948264" y="2427734"/>
                <a:ext cx="2079848" cy="5676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圖說文字 11"/>
              <p:cNvSpPr/>
              <p:nvPr/>
            </p:nvSpPr>
            <p:spPr>
              <a:xfrm>
                <a:off x="3905241" y="991218"/>
                <a:ext cx="3546166" cy="1328730"/>
              </a:xfrm>
              <a:prstGeom prst="wedgeRectCallout">
                <a:avLst>
                  <a:gd name="adj1" fmla="val 58394"/>
                  <a:gd name="adj2" fmla="val 51280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200" b="1" dirty="0" smtClean="0">
                    <a:solidFill>
                      <a:schemeClr val="tx1"/>
                    </a:solidFill>
                  </a:rPr>
                  <a:t>Value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: the </a:t>
                </a:r>
                <a:r>
                  <a:rPr lang="en-US" altLang="zh-TW" sz="1200" dirty="0" err="1" smtClean="0">
                    <a:solidFill>
                      <a:schemeClr val="tx1"/>
                    </a:solidFill>
                  </a:rPr>
                  <a:t>quantiled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 expression value.</a:t>
                </a:r>
              </a:p>
              <a:p>
                <a:r>
                  <a:rPr lang="en-US" altLang="zh-TW" sz="1200" b="1" dirty="0" smtClean="0">
                    <a:solidFill>
                      <a:schemeClr val="tx1"/>
                    </a:solidFill>
                  </a:rPr>
                  <a:t>Ranking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: the rank of the expression value in the array platform of the dataset.</a:t>
                </a:r>
              </a:p>
              <a:p>
                <a:r>
                  <a:rPr lang="en-US" altLang="zh-TW" sz="1200" b="1" dirty="0" smtClean="0">
                    <a:solidFill>
                      <a:schemeClr val="tx1"/>
                    </a:solidFill>
                  </a:rPr>
                  <a:t>Normalized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: value normalized based on the gene you selected in Step 4.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圖說文字 12"/>
              <p:cNvSpPr/>
              <p:nvPr/>
            </p:nvSpPr>
            <p:spPr>
              <a:xfrm>
                <a:off x="1187624" y="4515966"/>
                <a:ext cx="2304256" cy="627534"/>
              </a:xfrm>
              <a:prstGeom prst="wedgeRectCallout">
                <a:avLst>
                  <a:gd name="adj1" fmla="val -66701"/>
                  <a:gd name="adj2" fmla="val 11986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Click here to download the table as excel file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t="28194"/>
            <a:stretch>
              <a:fillRect/>
            </a:stretch>
          </p:blipFill>
          <p:spPr bwMode="auto">
            <a:xfrm>
              <a:off x="179512" y="4731990"/>
              <a:ext cx="820737" cy="411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05978"/>
            <a:ext cx="8229600" cy="637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Sample Microarray Data—Result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963416"/>
            <a:ext cx="8748464" cy="206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群組 13"/>
          <p:cNvGrpSpPr/>
          <p:nvPr/>
        </p:nvGrpSpPr>
        <p:grpSpPr>
          <a:xfrm>
            <a:off x="144016" y="771550"/>
            <a:ext cx="8532440" cy="2376264"/>
            <a:chOff x="144016" y="771550"/>
            <a:chExt cx="8532440" cy="2376264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16" y="792684"/>
              <a:ext cx="8532440" cy="1995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圖說文字 7"/>
            <p:cNvSpPr/>
            <p:nvPr/>
          </p:nvSpPr>
          <p:spPr>
            <a:xfrm>
              <a:off x="3347864" y="2211710"/>
              <a:ext cx="3888432" cy="936104"/>
            </a:xfrm>
            <a:prstGeom prst="wedgeRectCallout">
              <a:avLst>
                <a:gd name="adj1" fmla="val 44572"/>
                <a:gd name="adj2" fmla="val -109699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b="1" dirty="0" smtClean="0">
                  <a:solidFill>
                    <a:schemeClr val="tx1"/>
                  </a:solidFill>
                </a:rPr>
                <a:t>Value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: the </a:t>
              </a:r>
              <a:r>
                <a:rPr lang="en-US" altLang="zh-TW" sz="1200" dirty="0" err="1" smtClean="0">
                  <a:solidFill>
                    <a:schemeClr val="tx1"/>
                  </a:solidFill>
                </a:rPr>
                <a:t>quantiled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 expression value.</a:t>
              </a:r>
            </a:p>
            <a:p>
              <a:r>
                <a:rPr lang="en-US" altLang="zh-TW" sz="1200" b="1" dirty="0" smtClean="0">
                  <a:solidFill>
                    <a:schemeClr val="tx1"/>
                  </a:solidFill>
                </a:rPr>
                <a:t>Ranking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: the rank of the expression value in the array platform of the dataset.</a:t>
              </a:r>
            </a:p>
            <a:p>
              <a:r>
                <a:rPr lang="en-US" altLang="zh-TW" sz="1200" b="1" dirty="0" smtClean="0">
                  <a:solidFill>
                    <a:schemeClr val="tx1"/>
                  </a:solidFill>
                </a:rPr>
                <a:t>Normalized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: value normalized based on the gene you selected in Step 4.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2555776" y="771550"/>
              <a:ext cx="6105953" cy="924277"/>
              <a:chOff x="2555776" y="771550"/>
              <a:chExt cx="6105953" cy="92427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660232" y="1347614"/>
                <a:ext cx="2001497" cy="3482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圖說文字 10"/>
              <p:cNvSpPr/>
              <p:nvPr/>
            </p:nvSpPr>
            <p:spPr>
              <a:xfrm>
                <a:off x="2555776" y="771550"/>
                <a:ext cx="3024336" cy="432048"/>
              </a:xfrm>
              <a:prstGeom prst="wedgeRectCallout">
                <a:avLst>
                  <a:gd name="adj1" fmla="val -92369"/>
                  <a:gd name="adj2" fmla="val -1090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Basic information and expression value of the samples and genes/probes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矩形圖說文字 11"/>
          <p:cNvSpPr/>
          <p:nvPr/>
        </p:nvSpPr>
        <p:spPr>
          <a:xfrm>
            <a:off x="0" y="2499742"/>
            <a:ext cx="2592288" cy="288032"/>
          </a:xfrm>
          <a:prstGeom prst="wedgeRectCallout">
            <a:avLst>
              <a:gd name="adj1" fmla="val 40683"/>
              <a:gd name="adj2" fmla="val 11416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Detail information of the samples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200" dirty="0" smtClean="0"/>
              <a:t>Function 2—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Gene Signature Explorer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Cluster </a:t>
            </a:r>
            <a:r>
              <a:rPr lang="en-US" altLang="zh-TW" sz="2400" dirty="0" err="1" smtClean="0"/>
              <a:t>heatmap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with statistical significant genes/probes filtered by the p-value evaluated real time</a:t>
            </a:r>
          </a:p>
          <a:p>
            <a:r>
              <a:rPr lang="en-US" altLang="zh-TW" sz="2400" dirty="0" smtClean="0"/>
              <a:t>User define groups</a:t>
            </a:r>
          </a:p>
          <a:p>
            <a:pPr>
              <a:buNone/>
            </a:pPr>
            <a:r>
              <a:rPr lang="en-US" altLang="zh-TW" sz="2400" dirty="0" smtClean="0"/>
              <a:t>	-Two groups: Student t-test</a:t>
            </a:r>
          </a:p>
          <a:p>
            <a:pPr>
              <a:buNone/>
            </a:pPr>
            <a:r>
              <a:rPr lang="en-US" altLang="zh-TW" sz="2400" dirty="0" smtClean="0"/>
              <a:t>	-More than two groups: one-way-ANOVA</a:t>
            </a:r>
          </a:p>
          <a:p>
            <a:r>
              <a:rPr lang="en-US" altLang="zh-TW" sz="2400" dirty="0" smtClean="0"/>
              <a:t>P-value table provided</a:t>
            </a:r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15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611560" y="3795886"/>
            <a:ext cx="7920880" cy="864096"/>
            <a:chOff x="611560" y="3795886"/>
            <a:chExt cx="7920880" cy="864096"/>
          </a:xfrm>
        </p:grpSpPr>
        <p:sp>
          <p:nvSpPr>
            <p:cNvPr id="5" name="流程圖: 替代處理程序 4"/>
            <p:cNvSpPr/>
            <p:nvPr/>
          </p:nvSpPr>
          <p:spPr>
            <a:xfrm>
              <a:off x="611560" y="3795886"/>
              <a:ext cx="1728192" cy="864096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P-value evaluated</a:t>
              </a:r>
              <a:endParaRPr lang="zh-TW" altLang="en-US" dirty="0"/>
            </a:p>
          </p:txBody>
        </p:sp>
        <p:sp>
          <p:nvSpPr>
            <p:cNvPr id="6" name="流程圖: 替代處理程序 5"/>
            <p:cNvSpPr/>
            <p:nvPr/>
          </p:nvSpPr>
          <p:spPr>
            <a:xfrm>
              <a:off x="2627784" y="3795886"/>
              <a:ext cx="1728192" cy="864096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Expression data -Mean</a:t>
              </a:r>
              <a:endParaRPr lang="zh-TW" altLang="en-US" dirty="0"/>
            </a:p>
          </p:txBody>
        </p:sp>
        <p:sp>
          <p:nvSpPr>
            <p:cNvPr id="7" name="流程圖: 替代處理程序 6"/>
            <p:cNvSpPr/>
            <p:nvPr/>
          </p:nvSpPr>
          <p:spPr>
            <a:xfrm>
              <a:off x="4716016" y="3795886"/>
              <a:ext cx="1728192" cy="864096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r>
                <a:rPr lang="en-US" altLang="zh-TW" dirty="0" smtClean="0"/>
                <a:t>lustering</a:t>
              </a:r>
              <a:endParaRPr lang="zh-TW" altLang="en-US" dirty="0"/>
            </a:p>
          </p:txBody>
        </p:sp>
        <p:sp>
          <p:nvSpPr>
            <p:cNvPr id="8" name="流程圖: 替代處理程序 7"/>
            <p:cNvSpPr/>
            <p:nvPr/>
          </p:nvSpPr>
          <p:spPr>
            <a:xfrm>
              <a:off x="6804248" y="3795886"/>
              <a:ext cx="1728192" cy="864096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Heatmap</a:t>
              </a:r>
              <a:r>
                <a:rPr lang="en-US" altLang="zh-TW" dirty="0" smtClean="0"/>
                <a:t> display</a:t>
              </a:r>
              <a:endParaRPr lang="zh-TW" altLang="en-US" dirty="0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2339752" y="4083918"/>
              <a:ext cx="288032" cy="21602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右箭號 9"/>
            <p:cNvSpPr/>
            <p:nvPr/>
          </p:nvSpPr>
          <p:spPr>
            <a:xfrm>
              <a:off x="4355976" y="4083918"/>
              <a:ext cx="360040" cy="21602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6516216" y="4083918"/>
              <a:ext cx="288032" cy="21602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Step 1 &amp;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31590"/>
            <a:ext cx="4281487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31590"/>
            <a:ext cx="3443287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95536" y="3147814"/>
            <a:ext cx="4032448" cy="86409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395536" y="4299942"/>
            <a:ext cx="3888432" cy="576064"/>
          </a:xfrm>
          <a:prstGeom prst="wedgeRectCallout">
            <a:avLst>
              <a:gd name="adj1" fmla="val -37267"/>
              <a:gd name="adj2" fmla="val -972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Filter from </a:t>
            </a:r>
            <a:r>
              <a:rPr lang="en-US" altLang="zh-TW" sz="1200" dirty="0" smtClean="0">
                <a:solidFill>
                  <a:srgbClr val="FF0000"/>
                </a:solidFill>
              </a:rPr>
              <a:t>all</a:t>
            </a:r>
            <a:r>
              <a:rPr lang="en-US" altLang="zh-TW" sz="1200" dirty="0" smtClean="0">
                <a:solidFill>
                  <a:schemeClr val="tx1"/>
                </a:solidFill>
              </a:rPr>
              <a:t> the genes or probes in the platform you selected in Step 1 with the p-value threshold you decided.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5292080" y="4227934"/>
            <a:ext cx="3563888" cy="915566"/>
          </a:xfrm>
          <a:prstGeom prst="wedgeRectCallout">
            <a:avLst>
              <a:gd name="adj1" fmla="val -36600"/>
              <a:gd name="adj2" fmla="val -7133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Filter from  </a:t>
            </a:r>
            <a:r>
              <a:rPr lang="en-US" altLang="zh-TW" sz="1200" dirty="0" smtClean="0">
                <a:solidFill>
                  <a:srgbClr val="FF0000"/>
                </a:solidFill>
              </a:rPr>
              <a:t>specific</a:t>
            </a:r>
            <a:r>
              <a:rPr lang="en-US" altLang="zh-TW" sz="1200" dirty="0" smtClean="0">
                <a:solidFill>
                  <a:schemeClr val="tx1"/>
                </a:solidFill>
              </a:rPr>
              <a:t> genes or probes you input here in the platform you selected in Step 1</a:t>
            </a:r>
            <a:r>
              <a:rPr lang="en-US" altLang="zh-TW" sz="1200" dirty="0" smtClean="0">
                <a:solidFill>
                  <a:srgbClr val="FF0000"/>
                </a:solidFill>
              </a:rPr>
              <a:t>. Won’t filter with any p-value threshold. If you input more than 600 probes or genes, show the top significant 600 ones.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072" y="1779662"/>
            <a:ext cx="3456384" cy="223224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524328" y="2427734"/>
            <a:ext cx="1619672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/>
              <a:t>Choose the keyword type, </a:t>
            </a:r>
          </a:p>
          <a:p>
            <a:r>
              <a:rPr lang="en-US" altLang="zh-TW" sz="1200" dirty="0" smtClean="0"/>
              <a:t>the keywords input should be based on this choice.</a:t>
            </a:r>
            <a:endParaRPr lang="zh-TW" altLang="en-US" sz="1200" dirty="0"/>
          </a:p>
        </p:txBody>
      </p:sp>
      <p:sp>
        <p:nvSpPr>
          <p:cNvPr id="12" name="弧形箭號 (下彎) 11"/>
          <p:cNvSpPr/>
          <p:nvPr/>
        </p:nvSpPr>
        <p:spPr>
          <a:xfrm>
            <a:off x="7164288" y="2067694"/>
            <a:ext cx="576064" cy="360040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箭號 (下彎) 12"/>
          <p:cNvSpPr/>
          <p:nvPr/>
        </p:nvSpPr>
        <p:spPr>
          <a:xfrm rot="8219060">
            <a:off x="7546953" y="3546894"/>
            <a:ext cx="576064" cy="360040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64088" y="2067694"/>
            <a:ext cx="2088232" cy="43204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364088" y="3075806"/>
            <a:ext cx="2088232" cy="86409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72000" y="27157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OR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Step 3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83518"/>
            <a:ext cx="5127625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 r="21131"/>
          <a:stretch>
            <a:fillRect/>
          </a:stretch>
        </p:blipFill>
        <p:spPr bwMode="auto">
          <a:xfrm>
            <a:off x="4716016" y="1135931"/>
            <a:ext cx="389510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51520" y="1707654"/>
            <a:ext cx="4032448" cy="2592288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3995936" y="555526"/>
            <a:ext cx="3600400" cy="576064"/>
          </a:xfrm>
          <a:prstGeom prst="wedgeRectCallout">
            <a:avLst>
              <a:gd name="adj1" fmla="val -46173"/>
              <a:gd name="adj2" fmla="val 14582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You need to have at least two groups for the Student’s t-test. Select the dataset first, then select the cell lines or primary sites in the selection block for the dataset.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2555776" y="4515966"/>
            <a:ext cx="2376264" cy="504056"/>
          </a:xfrm>
          <a:prstGeom prst="wedgeRectCallout">
            <a:avLst>
              <a:gd name="adj1" fmla="val -75639"/>
              <a:gd name="adj2" fmla="val -34301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Click here to add or delete the last group. 2&lt;=group number&lt;=5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6228184" y="1995686"/>
            <a:ext cx="2915816" cy="576064"/>
          </a:xfrm>
          <a:prstGeom prst="wedgeRectCallout">
            <a:avLst>
              <a:gd name="adj1" fmla="val -46173"/>
              <a:gd name="adj2" fmla="val 14582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Select at least 3 cell lines in each group to prevent statistical error.(no matter from what datasets)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弧形箭號 (下彎) 10"/>
          <p:cNvSpPr/>
          <p:nvPr/>
        </p:nvSpPr>
        <p:spPr>
          <a:xfrm>
            <a:off x="4283968" y="2427734"/>
            <a:ext cx="576064" cy="360040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9992" y="195486"/>
            <a:ext cx="4485184" cy="69954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Result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34819" name="Picture 3" descr="C:\Users\user\Desktop\work_now\all_ge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3969178" cy="5055564"/>
          </a:xfrm>
          <a:prstGeom prst="rect">
            <a:avLst/>
          </a:prstGeom>
          <a:noFill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 r="14583"/>
          <a:stretch>
            <a:fillRect/>
          </a:stretch>
        </p:blipFill>
        <p:spPr bwMode="auto">
          <a:xfrm>
            <a:off x="4067944" y="3939902"/>
            <a:ext cx="486657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923928" y="771550"/>
            <a:ext cx="288032" cy="302433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4427984" y="1275606"/>
            <a:ext cx="3600400" cy="1008112"/>
          </a:xfrm>
          <a:prstGeom prst="wedgeRectCallout">
            <a:avLst>
              <a:gd name="adj1" fmla="val -52440"/>
              <a:gd name="adj2" fmla="val 8172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</a:rPr>
              <a:t>S</a:t>
            </a:r>
            <a:r>
              <a:rPr lang="en-US" altLang="zh-TW" sz="1200" dirty="0" smtClean="0">
                <a:solidFill>
                  <a:schemeClr val="tx1"/>
                </a:solidFill>
              </a:rPr>
              <a:t>how at most 600 probes or genes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1. Statistically significant probes or genes that passed the p-value threshold  in “all genes” or “all probes” mode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2. All the specific genes or probes you input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0" y="4711452"/>
            <a:ext cx="2555776" cy="432048"/>
          </a:xfrm>
          <a:prstGeom prst="wedgeRectCallout">
            <a:avLst>
              <a:gd name="adj1" fmla="val 44449"/>
              <a:gd name="adj2" fmla="val -132664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Cell line names or sample names and the group they  belong to.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7524328" y="3147814"/>
            <a:ext cx="1440160" cy="360040"/>
          </a:xfrm>
          <a:prstGeom prst="wedgeRectCallout">
            <a:avLst>
              <a:gd name="adj1" fmla="val -55429"/>
              <a:gd name="adj2" fmla="val 2037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P-value table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4355976" y="3003798"/>
            <a:ext cx="1800200" cy="576064"/>
          </a:xfrm>
          <a:prstGeom prst="wedgeRectCallout">
            <a:avLst>
              <a:gd name="adj1" fmla="val 2127"/>
              <a:gd name="adj2" fmla="val 8602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Genes or probes not found will be showed here in input mode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7944" y="3795886"/>
            <a:ext cx="1800200" cy="28803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200" dirty="0" smtClean="0"/>
              <a:t>Function 3—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Similarity Assessment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Compare the similarity between cell lines or clinical samples</a:t>
            </a:r>
          </a:p>
          <a:p>
            <a:r>
              <a:rPr lang="en-US" altLang="zh-TW" sz="2400" dirty="0" smtClean="0"/>
              <a:t>Display the PCA plot and Euclid distance table</a:t>
            </a:r>
          </a:p>
          <a:p>
            <a:r>
              <a:rPr lang="en-US" altLang="zh-TW" sz="2400" dirty="0" smtClean="0"/>
              <a:t>Two different display method:</a:t>
            </a:r>
          </a:p>
          <a:p>
            <a:pPr>
              <a:buNone/>
            </a:pPr>
            <a:r>
              <a:rPr lang="en-US" altLang="zh-TW" sz="2400" dirty="0"/>
              <a:t>	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-one dot represents one sample </a:t>
            </a:r>
          </a:p>
          <a:p>
            <a:pPr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chemeClr val="accent6"/>
                </a:solidFill>
              </a:rPr>
              <a:t>-one dot represents the </a:t>
            </a:r>
            <a:r>
              <a:rPr lang="en-US" altLang="zh-TW" sz="2000" dirty="0" err="1" smtClean="0">
                <a:solidFill>
                  <a:schemeClr val="accent6"/>
                </a:solidFill>
              </a:rPr>
              <a:t>centroid</a:t>
            </a:r>
            <a:r>
              <a:rPr lang="en-US" altLang="zh-TW" sz="2000" dirty="0" smtClean="0">
                <a:solidFill>
                  <a:schemeClr val="accent6"/>
                </a:solidFill>
              </a:rPr>
              <a:t> of the cell line</a:t>
            </a:r>
          </a:p>
          <a:p>
            <a:r>
              <a:rPr lang="en-US" altLang="zh-TW" sz="2400" dirty="0" smtClean="0"/>
              <a:t>PC1 will be removed to reduce the batch effect when more than two datasets are selected</a:t>
            </a:r>
          </a:p>
          <a:p>
            <a:r>
              <a:rPr lang="en-US" altLang="zh-TW" sz="2400" dirty="0" smtClean="0"/>
              <a:t>If there are too many samples, the distance table will be provided as download link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19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5076056" y="2067694"/>
            <a:ext cx="4067943" cy="792088"/>
            <a:chOff x="960677" y="3291830"/>
            <a:chExt cx="4076634" cy="792088"/>
          </a:xfrm>
        </p:grpSpPr>
        <p:sp>
          <p:nvSpPr>
            <p:cNvPr id="10" name="文字方塊 9"/>
            <p:cNvSpPr txBox="1"/>
            <p:nvPr/>
          </p:nvSpPr>
          <p:spPr>
            <a:xfrm>
              <a:off x="2723796" y="3435846"/>
              <a:ext cx="840093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 smtClean="0"/>
                <a:t>centroid</a:t>
              </a:r>
              <a:endParaRPr lang="zh-TW" altLang="en-US" sz="1200" dirty="0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960677" y="3291830"/>
              <a:ext cx="4076634" cy="792088"/>
              <a:chOff x="955939" y="3291830"/>
              <a:chExt cx="4309586" cy="792088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2252790" y="3579862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2634217" y="3867894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47649" y="3867894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3995936" y="3795886"/>
                <a:ext cx="216024" cy="21602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向右箭號 8"/>
              <p:cNvSpPr/>
              <p:nvPr/>
            </p:nvSpPr>
            <p:spPr>
              <a:xfrm>
                <a:off x="3059832" y="3795886"/>
                <a:ext cx="432048" cy="2160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955939" y="3291830"/>
                <a:ext cx="1449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3 samples of </a:t>
                </a:r>
              </a:p>
              <a:p>
                <a:r>
                  <a:rPr lang="en-US" altLang="zh-TW" sz="12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 same cell line</a:t>
                </a:r>
                <a:endParaRPr lang="zh-TW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549642" y="3291830"/>
                <a:ext cx="171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chemeClr val="accent6"/>
                    </a:solidFill>
                  </a:rPr>
                  <a:t>Only one dot to</a:t>
                </a:r>
              </a:p>
              <a:p>
                <a:r>
                  <a:rPr lang="en-US" altLang="zh-TW" sz="1200" dirty="0" smtClean="0">
                    <a:solidFill>
                      <a:schemeClr val="accent6"/>
                    </a:solidFill>
                  </a:rPr>
                  <a:t> represent the cell line</a:t>
                </a:r>
                <a:endParaRPr lang="zh-TW" altLang="en-US" sz="1200" dirty="0">
                  <a:solidFill>
                    <a:schemeClr val="accent6"/>
                  </a:solidFill>
                </a:endParaRPr>
              </a:p>
            </p:txBody>
          </p:sp>
        </p:grpSp>
      </p:grp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299942"/>
            <a:ext cx="189706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atin typeface="+mn-lt"/>
                <a:ea typeface="Times New Roman" charset="0"/>
                <a:cs typeface="Times New Roman" charset="0"/>
              </a:rPr>
              <a:t>Characteristics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51570"/>
            <a:ext cx="8301608" cy="356439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TW" sz="3800" dirty="0" smtClean="0"/>
              <a:t>Feature :</a:t>
            </a:r>
          </a:p>
          <a:p>
            <a:r>
              <a:rPr lang="en-US" altLang="zh-TW" sz="2800" dirty="0" smtClean="0"/>
              <a:t>Provides comprehensive gene expression profiles analysis both for </a:t>
            </a:r>
            <a:r>
              <a:rPr lang="en-US" altLang="zh-TW" sz="2800" dirty="0" smtClean="0">
                <a:solidFill>
                  <a:srgbClr val="0070C0"/>
                </a:solidFill>
              </a:rPr>
              <a:t>cell lines </a:t>
            </a:r>
            <a:r>
              <a:rPr lang="en-US" altLang="zh-TW" sz="2800" dirty="0" smtClean="0"/>
              <a:t>and </a:t>
            </a:r>
            <a:r>
              <a:rPr lang="en-US" altLang="zh-TW" sz="2800" dirty="0" smtClean="0">
                <a:solidFill>
                  <a:srgbClr val="0070C0"/>
                </a:solidFill>
              </a:rPr>
              <a:t>clinical samples</a:t>
            </a:r>
          </a:p>
          <a:p>
            <a:r>
              <a:rPr lang="en-US" altLang="zh-TW" sz="2800" dirty="0" smtClean="0"/>
              <a:t>User friendly interface and visualized results</a:t>
            </a:r>
          </a:p>
          <a:p>
            <a:r>
              <a:rPr lang="en-US" altLang="zh-TW" sz="2800" dirty="0" smtClean="0"/>
              <a:t>User data upload supported</a:t>
            </a:r>
          </a:p>
          <a:p>
            <a:r>
              <a:rPr lang="en-US" altLang="zh-TW" sz="2900" dirty="0" smtClean="0"/>
              <a:t>All data and figures can be downloaded</a:t>
            </a:r>
          </a:p>
          <a:p>
            <a:r>
              <a:rPr lang="en-US" altLang="zh-TW" sz="2900" dirty="0" smtClean="0"/>
              <a:t>A Python </a:t>
            </a:r>
            <a:r>
              <a:rPr lang="en-US" altLang="zh-TW" sz="2900" dirty="0" err="1"/>
              <a:t>D</a:t>
            </a:r>
            <a:r>
              <a:rPr lang="en-US" altLang="zh-TW" sz="2900" dirty="0" err="1" smtClean="0"/>
              <a:t>jango</a:t>
            </a:r>
            <a:r>
              <a:rPr lang="en-US" altLang="zh-TW" sz="2900" dirty="0" smtClean="0"/>
              <a:t> and </a:t>
            </a:r>
            <a:r>
              <a:rPr lang="en-US" altLang="zh-TW" sz="2900" dirty="0" err="1" smtClean="0"/>
              <a:t>SQLite</a:t>
            </a:r>
            <a:r>
              <a:rPr lang="en-US" altLang="zh-TW" sz="2900" dirty="0" smtClean="0"/>
              <a:t> based website with </a:t>
            </a:r>
            <a:r>
              <a:rPr lang="en-US" altLang="zh-TW" sz="2900" dirty="0" err="1" smtClean="0"/>
              <a:t>jQuery</a:t>
            </a:r>
            <a:r>
              <a:rPr lang="en-US" altLang="zh-TW" sz="2900" dirty="0"/>
              <a:t> </a:t>
            </a:r>
            <a:r>
              <a:rPr lang="en-US" altLang="zh-TW" sz="2900" dirty="0" smtClean="0"/>
              <a:t>and </a:t>
            </a:r>
            <a:r>
              <a:rPr lang="en-US" altLang="zh-TW" sz="2900" dirty="0" err="1" smtClean="0"/>
              <a:t>javascripts</a:t>
            </a:r>
            <a:r>
              <a:rPr lang="en-US" altLang="zh-TW" sz="2900" dirty="0" smtClean="0"/>
              <a:t> front end </a:t>
            </a:r>
          </a:p>
          <a:p>
            <a:r>
              <a:rPr lang="en-US" altLang="zh-TW" sz="2900" dirty="0" smtClean="0"/>
              <a:t>Four functions: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Gene expression search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Gene signature explorer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Similarity assessment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Profiling analysis</a:t>
            </a:r>
            <a:endParaRPr lang="zh-TW" alt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330054" y="4866501"/>
            <a:ext cx="481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NTU CGM Bioinformatics &amp; Biostatistics Core Lab.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/>
          <p:cNvGrpSpPr/>
          <p:nvPr/>
        </p:nvGrpSpPr>
        <p:grpSpPr>
          <a:xfrm>
            <a:off x="-108520" y="483518"/>
            <a:ext cx="4752528" cy="2664296"/>
            <a:chOff x="0" y="123478"/>
            <a:chExt cx="4752528" cy="2664296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19761"/>
            <a:stretch>
              <a:fillRect/>
            </a:stretch>
          </p:blipFill>
          <p:spPr bwMode="auto">
            <a:xfrm>
              <a:off x="0" y="123478"/>
              <a:ext cx="4752528" cy="231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圖說文字 19"/>
            <p:cNvSpPr/>
            <p:nvPr/>
          </p:nvSpPr>
          <p:spPr>
            <a:xfrm>
              <a:off x="827584" y="987574"/>
              <a:ext cx="3384376" cy="360040"/>
            </a:xfrm>
            <a:prstGeom prst="wedgeRectCallout">
              <a:avLst>
                <a:gd name="adj1" fmla="val -45793"/>
                <a:gd name="adj2" fmla="val -79064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Select  one of the display method as P. 14 described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圖說文字 20"/>
            <p:cNvSpPr/>
            <p:nvPr/>
          </p:nvSpPr>
          <p:spPr>
            <a:xfrm>
              <a:off x="755576" y="2427734"/>
              <a:ext cx="3240360" cy="360040"/>
            </a:xfrm>
            <a:prstGeom prst="wedgeRectCallout">
              <a:avLst>
                <a:gd name="adj1" fmla="val -42356"/>
                <a:gd name="adj2" fmla="val -79064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Choose the array platform of datasets in Step 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2" name="弧形箭號 (下彎) 21"/>
          <p:cNvSpPr/>
          <p:nvPr/>
        </p:nvSpPr>
        <p:spPr>
          <a:xfrm rot="20137115">
            <a:off x="2940832" y="2149005"/>
            <a:ext cx="1291685" cy="309642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83968" y="915566"/>
            <a:ext cx="4860032" cy="720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283968" y="2931790"/>
            <a:ext cx="4860032" cy="115212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圖說文字 34"/>
          <p:cNvSpPr/>
          <p:nvPr/>
        </p:nvSpPr>
        <p:spPr>
          <a:xfrm>
            <a:off x="611560" y="3363838"/>
            <a:ext cx="3240360" cy="720080"/>
          </a:xfrm>
          <a:prstGeom prst="wedgeRectCallout">
            <a:avLst>
              <a:gd name="adj1" fmla="val 64152"/>
              <a:gd name="adj2" fmla="val -2517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Selection block: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Select the cell lines. Need to select at least four cell lines totally (no matter in what group) </a:t>
            </a:r>
            <a:r>
              <a:rPr lang="en-US" altLang="zh-TW" sz="1200" dirty="0">
                <a:solidFill>
                  <a:schemeClr val="tx1"/>
                </a:solidFill>
              </a:rPr>
              <a:t>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4256087" y="195486"/>
            <a:ext cx="4887913" cy="4608512"/>
            <a:chOff x="4256087" y="195486"/>
            <a:chExt cx="4887913" cy="4608512"/>
          </a:xfrm>
        </p:grpSpPr>
        <p:grpSp>
          <p:nvGrpSpPr>
            <p:cNvPr id="18" name="群組 17"/>
            <p:cNvGrpSpPr/>
            <p:nvPr/>
          </p:nvGrpSpPr>
          <p:grpSpPr>
            <a:xfrm>
              <a:off x="4256087" y="267494"/>
              <a:ext cx="4887913" cy="4508574"/>
              <a:chOff x="4256087" y="267494"/>
              <a:chExt cx="4887913" cy="4508574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56087" y="267494"/>
                <a:ext cx="4887913" cy="3836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55976" y="4083918"/>
                <a:ext cx="1854200" cy="692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8" name="矩形圖說文字 27"/>
            <p:cNvSpPr/>
            <p:nvPr/>
          </p:nvSpPr>
          <p:spPr>
            <a:xfrm>
              <a:off x="6660232" y="4299942"/>
              <a:ext cx="2376264" cy="504056"/>
            </a:xfrm>
            <a:prstGeom prst="wedgeRectCallout">
              <a:avLst>
                <a:gd name="adj1" fmla="val -75639"/>
                <a:gd name="adj2" fmla="val -34301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Click here to add or delete the last group. 1&lt;=group number&lt;=5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4283968" y="195486"/>
              <a:ext cx="4680520" cy="4320480"/>
              <a:chOff x="4283968" y="195486"/>
              <a:chExt cx="4680520" cy="4320480"/>
            </a:xfrm>
          </p:grpSpPr>
          <p:sp>
            <p:nvSpPr>
              <p:cNvPr id="24" name="矩形圖說文字 23"/>
              <p:cNvSpPr/>
              <p:nvPr/>
            </p:nvSpPr>
            <p:spPr>
              <a:xfrm>
                <a:off x="7020272" y="195486"/>
                <a:ext cx="1944216" cy="504056"/>
              </a:xfrm>
              <a:prstGeom prst="wedgeRectCallout">
                <a:avLst>
                  <a:gd name="adj1" fmla="val 45600"/>
                  <a:gd name="adj2" fmla="val 88208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Important notice here. Read before you select.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283968" y="1635646"/>
                <a:ext cx="1584176" cy="288032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圖說文字 25"/>
              <p:cNvSpPr/>
              <p:nvPr/>
            </p:nvSpPr>
            <p:spPr>
              <a:xfrm>
                <a:off x="6660232" y="1779662"/>
                <a:ext cx="2304256" cy="360040"/>
              </a:xfrm>
              <a:prstGeom prst="wedgeRectCallout">
                <a:avLst>
                  <a:gd name="adj1" fmla="val -84941"/>
                  <a:gd name="adj2" fmla="val -56918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The dots in the same group will have the same color.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427984" y="4227934"/>
                <a:ext cx="1584176" cy="288032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圖說文字 33"/>
              <p:cNvSpPr/>
              <p:nvPr/>
            </p:nvSpPr>
            <p:spPr>
              <a:xfrm>
                <a:off x="6660232" y="2355726"/>
                <a:ext cx="2304256" cy="576064"/>
              </a:xfrm>
              <a:prstGeom prst="wedgeRectCallout">
                <a:avLst>
                  <a:gd name="adj1" fmla="val -85227"/>
                  <a:gd name="adj2" fmla="val -37540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Select the dataset first, then the </a:t>
                </a:r>
                <a:r>
                  <a:rPr lang="en-US" altLang="zh-TW" sz="1200" dirty="0" smtClean="0">
                    <a:solidFill>
                      <a:srgbClr val="00B050"/>
                    </a:solidFill>
                  </a:rPr>
                  <a:t>selection block (green) 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for the set will appear individually.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283968" y="2139702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l="46509" t="22749" b="21967"/>
          <a:stretch>
            <a:fillRect/>
          </a:stretch>
        </p:blipFill>
        <p:spPr bwMode="auto">
          <a:xfrm>
            <a:off x="3995936" y="699542"/>
            <a:ext cx="3024336" cy="262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7233" y="3042769"/>
            <a:ext cx="6503119" cy="210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465" y="2067694"/>
            <a:ext cx="3392487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 cstate="print"/>
          <a:srcRect t="29076"/>
          <a:stretch>
            <a:fillRect/>
          </a:stretch>
        </p:blipFill>
        <p:spPr bwMode="auto">
          <a:xfrm>
            <a:off x="738262" y="843558"/>
            <a:ext cx="3041650" cy="52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 cstate="print"/>
          <a:srcRect l="64798" t="24139" r="16695" b="70375"/>
          <a:stretch>
            <a:fillRect/>
          </a:stretch>
        </p:blipFill>
        <p:spPr bwMode="auto">
          <a:xfrm>
            <a:off x="6804248" y="843558"/>
            <a:ext cx="21602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圖說文字 12"/>
          <p:cNvSpPr/>
          <p:nvPr/>
        </p:nvSpPr>
        <p:spPr>
          <a:xfrm>
            <a:off x="179512" y="555526"/>
            <a:ext cx="1476672" cy="288032"/>
          </a:xfrm>
          <a:prstGeom prst="wedgeRectCallout">
            <a:avLst>
              <a:gd name="adj1" fmla="val 37376"/>
              <a:gd name="adj2" fmla="val 9657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Display method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179512" y="1563638"/>
            <a:ext cx="3744416" cy="288032"/>
          </a:xfrm>
          <a:prstGeom prst="wedgeRectCallout">
            <a:avLst>
              <a:gd name="adj1" fmla="val -7218"/>
              <a:gd name="adj2" fmla="val 12131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Click the circle to decide which group to display or hide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6912768" y="3147814"/>
            <a:ext cx="2123728" cy="288032"/>
          </a:xfrm>
          <a:prstGeom prst="wedgeRectCallout">
            <a:avLst>
              <a:gd name="adj1" fmla="val -50701"/>
              <a:gd name="adj2" fmla="val 15017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Distance table for each group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7584" y="2355726"/>
            <a:ext cx="3240360" cy="6480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圖說文字 16"/>
          <p:cNvSpPr/>
          <p:nvPr/>
        </p:nvSpPr>
        <p:spPr>
          <a:xfrm>
            <a:off x="72008" y="3219822"/>
            <a:ext cx="1187624" cy="936104"/>
          </a:xfrm>
          <a:prstGeom prst="wedgeRectCallout">
            <a:avLst>
              <a:gd name="adj1" fmla="val 32918"/>
              <a:gd name="adj2" fmla="val -71341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</a:rPr>
              <a:t>nformation about the PCA plot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圖說文字 17"/>
          <p:cNvSpPr/>
          <p:nvPr/>
        </p:nvSpPr>
        <p:spPr>
          <a:xfrm>
            <a:off x="6876256" y="1491630"/>
            <a:ext cx="2123728" cy="432048"/>
          </a:xfrm>
          <a:prstGeom prst="wedgeRectCallout">
            <a:avLst>
              <a:gd name="adj1" fmla="val -48465"/>
              <a:gd name="adj2" fmla="val 11993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3D PCA plot. Rotation, zoom in/out  are supported.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6876256" y="195486"/>
            <a:ext cx="2123728" cy="432048"/>
          </a:xfrm>
          <a:prstGeom prst="wedgeRectCallout">
            <a:avLst>
              <a:gd name="adj1" fmla="val -42314"/>
              <a:gd name="adj2" fmla="val 11993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Tools for screen capture est..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200" dirty="0" smtClean="0"/>
              <a:t>Function 4—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Profiling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Upload your own </a:t>
            </a:r>
            <a:r>
              <a:rPr lang="en-US" altLang="zh-TW" dirty="0" err="1" smtClean="0">
                <a:solidFill>
                  <a:srgbClr val="FF0000"/>
                </a:solidFill>
              </a:rPr>
              <a:t>csv</a:t>
            </a:r>
            <a:r>
              <a:rPr lang="en-US" altLang="zh-TW" dirty="0" smtClean="0">
                <a:solidFill>
                  <a:srgbClr val="FF0000"/>
                </a:solidFill>
              </a:rPr>
              <a:t> files </a:t>
            </a:r>
            <a:r>
              <a:rPr lang="en-US" altLang="zh-TW" dirty="0" smtClean="0"/>
              <a:t>and analyze the similarity with database of </a:t>
            </a:r>
            <a:r>
              <a:rPr lang="en-US" altLang="zh-TW" dirty="0" err="1" smtClean="0"/>
              <a:t>CellExpress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70C0"/>
                </a:solidFill>
              </a:rPr>
              <a:t>Gene level comparison</a:t>
            </a:r>
          </a:p>
          <a:p>
            <a:pPr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-At most 1 user group(file)</a:t>
            </a:r>
          </a:p>
          <a:p>
            <a:pPr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-NGS or microarray data </a:t>
            </a:r>
          </a:p>
          <a:p>
            <a:pPr>
              <a:buNone/>
            </a:pPr>
            <a:r>
              <a:rPr lang="en-US" altLang="zh-TW" dirty="0" smtClean="0"/>
              <a:t>	-All zero rows will be removed</a:t>
            </a:r>
          </a:p>
          <a:p>
            <a:pPr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-Rank invariant normalization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Probe level comparison</a:t>
            </a:r>
          </a:p>
          <a:p>
            <a:pPr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-At most 2 user groups(files)</a:t>
            </a:r>
          </a:p>
          <a:p>
            <a:pPr>
              <a:buNone/>
            </a:pPr>
            <a:r>
              <a:rPr lang="en-US" altLang="zh-TW" dirty="0" smtClean="0"/>
              <a:t>	-Only support </a:t>
            </a:r>
            <a:r>
              <a:rPr lang="en-US" altLang="zh-TW" dirty="0" err="1" smtClean="0"/>
              <a:t>Affymetrix</a:t>
            </a:r>
            <a:r>
              <a:rPr lang="en-US" altLang="zh-TW" dirty="0" smtClean="0"/>
              <a:t> U133A and U133Plus 2.0 platform</a:t>
            </a:r>
          </a:p>
          <a:p>
            <a:pPr>
              <a:buNone/>
            </a:pPr>
            <a:r>
              <a:rPr lang="en-US" altLang="zh-TW" dirty="0" smtClean="0"/>
              <a:t>	-</a:t>
            </a:r>
            <a:r>
              <a:rPr lang="en-US" altLang="zh-TW" dirty="0" err="1" smtClean="0"/>
              <a:t>Quantile</a:t>
            </a:r>
            <a:r>
              <a:rPr lang="en-US" altLang="zh-TW" dirty="0" smtClean="0"/>
              <a:t> normalization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55726"/>
            <a:ext cx="3162300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 &amp;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 b="52941"/>
          <a:stretch>
            <a:fillRect/>
          </a:stretch>
        </p:blipFill>
        <p:spPr bwMode="auto">
          <a:xfrm>
            <a:off x="467544" y="1131590"/>
            <a:ext cx="444704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7344" y="1203598"/>
            <a:ext cx="442665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圖說文字 7"/>
          <p:cNvSpPr/>
          <p:nvPr/>
        </p:nvSpPr>
        <p:spPr>
          <a:xfrm>
            <a:off x="755576" y="1923678"/>
            <a:ext cx="3384376" cy="288032"/>
          </a:xfrm>
          <a:prstGeom prst="wedgeRectCallout">
            <a:avLst>
              <a:gd name="adj1" fmla="val -45793"/>
              <a:gd name="adj2" fmla="val -7906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Select  one of the display method as P. 14 described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3003798"/>
            <a:ext cx="1872208" cy="3600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827584" y="3507854"/>
            <a:ext cx="3384376" cy="432048"/>
          </a:xfrm>
          <a:prstGeom prst="wedgeRectCallout">
            <a:avLst>
              <a:gd name="adj1" fmla="val -45793"/>
              <a:gd name="adj2" fmla="val -7906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Probe level: Select the array platform of dataset  to compare in Step 3.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2427734"/>
            <a:ext cx="4176464" cy="1296144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5759624" y="3939902"/>
            <a:ext cx="3384376" cy="432048"/>
          </a:xfrm>
          <a:prstGeom prst="wedgeRectCallout">
            <a:avLst>
              <a:gd name="adj1" fmla="val 6840"/>
              <a:gd name="adj2" fmla="val -24123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Gene level: Select the array platform of dataset  to compare in Step 3.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3419872" y="4515966"/>
            <a:ext cx="2304256" cy="288032"/>
          </a:xfrm>
          <a:prstGeom prst="wedgeRectCallout">
            <a:avLst>
              <a:gd name="adj1" fmla="val 40339"/>
              <a:gd name="adj2" fmla="val -36492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Select the type of your data.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83968" y="32918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OR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758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Step 3 &amp; Upload File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131590"/>
            <a:ext cx="403954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 b="33392"/>
          <a:stretch>
            <a:fillRect/>
          </a:stretch>
        </p:blipFill>
        <p:spPr bwMode="auto">
          <a:xfrm>
            <a:off x="4788024" y="3003798"/>
            <a:ext cx="3059113" cy="196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2987824" y="307580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50"/>
                </a:solidFill>
              </a:rPr>
              <a:t>Probe level comparison</a:t>
            </a:r>
          </a:p>
          <a:p>
            <a:r>
              <a:rPr lang="en-US" altLang="zh-TW" sz="1200" dirty="0" err="1" smtClean="0">
                <a:solidFill>
                  <a:srgbClr val="00B050"/>
                </a:solidFill>
              </a:rPr>
              <a:t>csv</a:t>
            </a:r>
            <a:r>
              <a:rPr lang="en-US" altLang="zh-TW" sz="1200" dirty="0" smtClean="0">
                <a:solidFill>
                  <a:srgbClr val="00B050"/>
                </a:solidFill>
              </a:rPr>
              <a:t> file format: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467544" y="3867894"/>
            <a:ext cx="2664296" cy="576064"/>
          </a:xfrm>
          <a:prstGeom prst="wedgeRectCallout">
            <a:avLst>
              <a:gd name="adj1" fmla="val -31606"/>
              <a:gd name="adj2" fmla="val -12441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Only for probe level comparison. Can have </a:t>
            </a:r>
            <a:r>
              <a:rPr lang="en-US" altLang="zh-TW" sz="1200" dirty="0">
                <a:solidFill>
                  <a:schemeClr val="tx1"/>
                </a:solidFill>
              </a:rPr>
              <a:t>a</a:t>
            </a:r>
            <a:r>
              <a:rPr lang="en-US" altLang="zh-TW" sz="1200" dirty="0" smtClean="0">
                <a:solidFill>
                  <a:schemeClr val="tx1"/>
                </a:solidFill>
              </a:rPr>
              <a:t>t most 2 groups 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3003798"/>
            <a:ext cx="1872208" cy="43204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16016" y="3075806"/>
            <a:ext cx="720080" cy="3600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36096" y="3075806"/>
            <a:ext cx="1872208" cy="3600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16016" y="3435846"/>
            <a:ext cx="792088" cy="151216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中括弧 15"/>
          <p:cNvSpPr/>
          <p:nvPr/>
        </p:nvSpPr>
        <p:spPr>
          <a:xfrm>
            <a:off x="4572000" y="3435846"/>
            <a:ext cx="72008" cy="1512168"/>
          </a:xfrm>
          <a:prstGeom prst="leftBracke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779912" y="386789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50"/>
                </a:solidFill>
              </a:rPr>
              <a:t>Probe ID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380312" y="314781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50"/>
                </a:solidFill>
              </a:rPr>
              <a:t>Sample name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91556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70C0"/>
                </a:solidFill>
              </a:rPr>
              <a:t>Sample name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20" name="左中括弧 19"/>
          <p:cNvSpPr/>
          <p:nvPr/>
        </p:nvSpPr>
        <p:spPr>
          <a:xfrm>
            <a:off x="4716016" y="1203598"/>
            <a:ext cx="72008" cy="1800200"/>
          </a:xfrm>
          <a:prstGeom prst="leftBracket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3059832" y="771550"/>
            <a:ext cx="4752528" cy="2273300"/>
            <a:chOff x="3059832" y="771550"/>
            <a:chExt cx="4752528" cy="2273300"/>
          </a:xfrm>
        </p:grpSpPr>
        <p:pic>
          <p:nvPicPr>
            <p:cNvPr id="3174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r="60989"/>
            <a:stretch>
              <a:fillRect/>
            </a:stretch>
          </p:blipFill>
          <p:spPr bwMode="auto">
            <a:xfrm>
              <a:off x="4788024" y="771550"/>
              <a:ext cx="2880320" cy="2273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" name="群組 24"/>
            <p:cNvGrpSpPr/>
            <p:nvPr/>
          </p:nvGrpSpPr>
          <p:grpSpPr>
            <a:xfrm>
              <a:off x="3059832" y="771550"/>
              <a:ext cx="4752528" cy="2232248"/>
              <a:chOff x="3059832" y="771550"/>
              <a:chExt cx="4752528" cy="2232248"/>
            </a:xfrm>
          </p:grpSpPr>
          <p:sp>
            <p:nvSpPr>
              <p:cNvPr id="8" name="文字方塊 7"/>
              <p:cNvSpPr txBox="1"/>
              <p:nvPr/>
            </p:nvSpPr>
            <p:spPr>
              <a:xfrm>
                <a:off x="3059832" y="771550"/>
                <a:ext cx="18722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0070C0"/>
                    </a:solidFill>
                  </a:rPr>
                  <a:t>Gene level comparison</a:t>
                </a:r>
              </a:p>
              <a:p>
                <a:r>
                  <a:rPr lang="en-US" altLang="zh-TW" sz="1200" dirty="0" err="1" smtClean="0">
                    <a:solidFill>
                      <a:srgbClr val="0070C0"/>
                    </a:solidFill>
                  </a:rPr>
                  <a:t>csv</a:t>
                </a:r>
                <a:r>
                  <a:rPr lang="en-US" altLang="zh-TW" sz="1200" dirty="0" smtClean="0">
                    <a:solidFill>
                      <a:srgbClr val="0070C0"/>
                    </a:solidFill>
                  </a:rPr>
                  <a:t> file format:</a:t>
                </a:r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563888" y="1707654"/>
                <a:ext cx="108012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0070C0"/>
                    </a:solidFill>
                  </a:rPr>
                  <a:t>Official gene symbol</a:t>
                </a:r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940152" y="771550"/>
                <a:ext cx="1872208" cy="36004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04048" y="771550"/>
                <a:ext cx="936104" cy="36004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004048" y="1131590"/>
                <a:ext cx="936104" cy="1872208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Step 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25</a:t>
            </a:fld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1043608" y="647700"/>
            <a:ext cx="7920880" cy="4495800"/>
            <a:chOff x="179512" y="647700"/>
            <a:chExt cx="7920880" cy="4495800"/>
          </a:xfrm>
        </p:grpSpPr>
        <p:pic>
          <p:nvPicPr>
            <p:cNvPr id="327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647700"/>
              <a:ext cx="4316413" cy="449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圖說文字 10"/>
            <p:cNvSpPr/>
            <p:nvPr/>
          </p:nvSpPr>
          <p:spPr>
            <a:xfrm>
              <a:off x="4860032" y="3363838"/>
              <a:ext cx="3240360" cy="720080"/>
            </a:xfrm>
            <a:prstGeom prst="wedgeRectCallout">
              <a:avLst>
                <a:gd name="adj1" fmla="val -61918"/>
                <a:gd name="adj2" fmla="val 2100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Selection block: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Select the cell lines. Need to select at least four cell lines totally (no matter in what group) </a:t>
              </a:r>
              <a:r>
                <a:rPr lang="en-US" altLang="zh-TW" sz="1200" dirty="0">
                  <a:solidFill>
                    <a:schemeClr val="tx1"/>
                  </a:solidFill>
                </a:rPr>
                <a:t>.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179512" y="1851670"/>
              <a:ext cx="5688632" cy="3168352"/>
              <a:chOff x="179512" y="1851670"/>
              <a:chExt cx="5688632" cy="316835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51520" y="3075806"/>
                <a:ext cx="4248472" cy="129614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圖說文字 5"/>
              <p:cNvSpPr/>
              <p:nvPr/>
            </p:nvSpPr>
            <p:spPr>
              <a:xfrm>
                <a:off x="3563888" y="2571750"/>
                <a:ext cx="2304256" cy="576064"/>
              </a:xfrm>
              <a:prstGeom prst="wedgeRectCallout">
                <a:avLst>
                  <a:gd name="adj1" fmla="val -123879"/>
                  <a:gd name="adj2" fmla="val -27232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Select the dataset first, then the </a:t>
                </a:r>
                <a:r>
                  <a:rPr lang="en-US" altLang="zh-TW" sz="1200" dirty="0" smtClean="0">
                    <a:solidFill>
                      <a:srgbClr val="FF0000"/>
                    </a:solidFill>
                  </a:rPr>
                  <a:t>selection block 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for the set will appear individually.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圖說文字 9"/>
              <p:cNvSpPr/>
              <p:nvPr/>
            </p:nvSpPr>
            <p:spPr>
              <a:xfrm>
                <a:off x="2771800" y="4443958"/>
                <a:ext cx="2304256" cy="576064"/>
              </a:xfrm>
              <a:prstGeom prst="wedgeRectCallout">
                <a:avLst>
                  <a:gd name="adj1" fmla="val -83681"/>
                  <a:gd name="adj2" fmla="val -18986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Click this to add or remove the last group. 1&lt;=group number&lt;=3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圖說文字 12"/>
              <p:cNvSpPr/>
              <p:nvPr/>
            </p:nvSpPr>
            <p:spPr>
              <a:xfrm>
                <a:off x="3131840" y="1995686"/>
                <a:ext cx="2304256" cy="360040"/>
              </a:xfrm>
              <a:prstGeom prst="wedgeRectCallout">
                <a:avLst>
                  <a:gd name="adj1" fmla="val -95248"/>
                  <a:gd name="adj2" fmla="val -40427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The dots in the same group will have the same color.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51520" y="2499742"/>
                <a:ext cx="1800200" cy="36004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51520" y="1851670"/>
                <a:ext cx="1872208" cy="36004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79512" y="4515966"/>
                <a:ext cx="1800200" cy="36004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11710"/>
            <a:ext cx="2778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915566"/>
            <a:ext cx="3230563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 cstate="print"/>
          <a:srcRect t="29076"/>
          <a:stretch>
            <a:fillRect/>
          </a:stretch>
        </p:blipFill>
        <p:spPr bwMode="auto">
          <a:xfrm>
            <a:off x="738262" y="843558"/>
            <a:ext cx="3041650" cy="52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5" cstate="print"/>
          <a:srcRect l="64798" t="24139" r="16695" b="70375"/>
          <a:stretch>
            <a:fillRect/>
          </a:stretch>
        </p:blipFill>
        <p:spPr bwMode="auto">
          <a:xfrm>
            <a:off x="6804248" y="843558"/>
            <a:ext cx="21602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圖說文字 12"/>
          <p:cNvSpPr/>
          <p:nvPr/>
        </p:nvSpPr>
        <p:spPr>
          <a:xfrm>
            <a:off x="179512" y="555526"/>
            <a:ext cx="1476672" cy="288032"/>
          </a:xfrm>
          <a:prstGeom prst="wedgeRectCallout">
            <a:avLst>
              <a:gd name="adj1" fmla="val 37376"/>
              <a:gd name="adj2" fmla="val 9657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Display method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179512" y="1563638"/>
            <a:ext cx="3744416" cy="288032"/>
          </a:xfrm>
          <a:prstGeom prst="wedgeRectCallout">
            <a:avLst>
              <a:gd name="adj1" fmla="val -7218"/>
              <a:gd name="adj2" fmla="val 12131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Click the circle to decide which group to display or hide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7584" y="2211710"/>
            <a:ext cx="3240360" cy="86409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圖說文字 17"/>
          <p:cNvSpPr/>
          <p:nvPr/>
        </p:nvSpPr>
        <p:spPr>
          <a:xfrm>
            <a:off x="6876256" y="1491630"/>
            <a:ext cx="2123728" cy="432048"/>
          </a:xfrm>
          <a:prstGeom prst="wedgeRectCallout">
            <a:avLst>
              <a:gd name="adj1" fmla="val -48465"/>
              <a:gd name="adj2" fmla="val 11993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3D PCA plot. Rotation, zoom in/out  are supported.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6876256" y="195486"/>
            <a:ext cx="2123728" cy="432048"/>
          </a:xfrm>
          <a:prstGeom prst="wedgeRectCallout">
            <a:avLst>
              <a:gd name="adj1" fmla="val -42314"/>
              <a:gd name="adj2" fmla="val 11993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Tools for screen capture est..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39837" y="3451225"/>
            <a:ext cx="7904163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圖說文字 14"/>
          <p:cNvSpPr/>
          <p:nvPr/>
        </p:nvSpPr>
        <p:spPr>
          <a:xfrm>
            <a:off x="7020272" y="3075806"/>
            <a:ext cx="2123728" cy="288032"/>
          </a:xfrm>
          <a:prstGeom prst="wedgeRectCallout">
            <a:avLst>
              <a:gd name="adj1" fmla="val -50701"/>
              <a:gd name="adj2" fmla="val 15017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Distance table for each group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72008" y="3219822"/>
            <a:ext cx="1187624" cy="936104"/>
          </a:xfrm>
          <a:prstGeom prst="wedgeRectCallout">
            <a:avLst>
              <a:gd name="adj1" fmla="val 32918"/>
              <a:gd name="adj2" fmla="val -71341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</a:rPr>
              <a:t>nformation about the PCA plot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Information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539552" y="915566"/>
          <a:ext cx="8064894" cy="4032448"/>
        </p:xfrm>
        <a:graphic>
          <a:graphicData uri="http://schemas.openxmlformats.org/drawingml/2006/table">
            <a:tbl>
              <a:tblPr/>
              <a:tblGrid>
                <a:gridCol w="1344149"/>
                <a:gridCol w="1344149"/>
                <a:gridCol w="1344149"/>
                <a:gridCol w="1344149"/>
                <a:gridCol w="1344149"/>
                <a:gridCol w="1344149"/>
              </a:tblGrid>
              <a:tr h="7758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Dataset Name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Type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Sample Number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Cell Line number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Tissue Origin Number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Platform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Sanger Cell Line Project (GSE68950)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cancer cell line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798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732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32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Affymetrix U133A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2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CCLE (GSE36133)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cancer cell line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917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917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24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Affymetrix U133 Plus2.0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2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NCI-60 (GSE32474)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cancer cell line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174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60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9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Affymetrix U133 Plus2.0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2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expO(GSE2109)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clinical sample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2152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N/A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74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Affymetrix U133 Plus2.0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Roth Normal Dataset(GSE7307)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normal tissue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353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N/A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62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Affymetrix U133 Plus2.0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Total(without duplication)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4394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1319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128</a:t>
                      </a:r>
                      <a:endParaRPr lang="zh-TW" sz="12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-</a:t>
                      </a:r>
                      <a:r>
                        <a:rPr lang="zh-TW" sz="1000" b="1" kern="0" dirty="0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  <a:cs typeface="Times New Roman"/>
                        </a:rPr>
                        <a:t>　</a:t>
                      </a:r>
                      <a:endParaRPr lang="zh-TW" sz="12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2546"/>
            <a:ext cx="8229600" cy="857250"/>
          </a:xfrm>
        </p:spPr>
        <p:txBody>
          <a:bodyPr/>
          <a:lstStyle/>
          <a:p>
            <a:r>
              <a:rPr lang="en-US" altLang="zh-TW" b="1" dirty="0" smtClean="0"/>
              <a:t>Workflow Structure</a:t>
            </a:r>
            <a:endParaRPr lang="zh-TW" altLang="en-US" b="1" dirty="0"/>
          </a:p>
        </p:txBody>
      </p:sp>
      <p:pic>
        <p:nvPicPr>
          <p:cNvPr id="55" name="內容版面配置區 54" descr="structure_col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619483"/>
            <a:ext cx="6264696" cy="4524017"/>
          </a:xfrm>
        </p:spPr>
      </p:pic>
      <p:sp>
        <p:nvSpPr>
          <p:cNvPr id="57" name="投影片編號版面配置區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 Page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" y="1131590"/>
            <a:ext cx="9143999" cy="3312368"/>
            <a:chOff x="1" y="1131590"/>
            <a:chExt cx="9143999" cy="3312368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" y="1811883"/>
              <a:ext cx="9143999" cy="263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0" name="群組 29"/>
            <p:cNvGrpSpPr/>
            <p:nvPr/>
          </p:nvGrpSpPr>
          <p:grpSpPr>
            <a:xfrm>
              <a:off x="35496" y="1131590"/>
              <a:ext cx="9108504" cy="2611452"/>
              <a:chOff x="35496" y="1131590"/>
              <a:chExt cx="9108504" cy="261145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43608" y="1851670"/>
                <a:ext cx="792088" cy="3600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907704" y="1851670"/>
                <a:ext cx="4608512" cy="36004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588224" y="1851670"/>
                <a:ext cx="432048" cy="36004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244408" y="1851670"/>
                <a:ext cx="576064" cy="36004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5496" y="1131590"/>
                <a:ext cx="3312368" cy="30777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List of all available cell lines in </a:t>
                </a:r>
                <a:r>
                  <a:rPr lang="en-US" altLang="zh-TW" sz="1400" dirty="0" err="1" smtClean="0"/>
                  <a:t>CellExpress</a:t>
                </a:r>
                <a:endParaRPr lang="zh-TW" altLang="en-US" sz="1400" dirty="0"/>
              </a:p>
            </p:txBody>
          </p:sp>
          <p:cxnSp>
            <p:nvCxnSpPr>
              <p:cNvPr id="11" name="直線單箭頭接點 10"/>
              <p:cNvCxnSpPr/>
              <p:nvPr/>
            </p:nvCxnSpPr>
            <p:spPr>
              <a:xfrm flipV="1">
                <a:off x="1475656" y="1419622"/>
                <a:ext cx="0" cy="4128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>
                <a:off x="5580112" y="221171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4139952" y="2571750"/>
                <a:ext cx="2880320" cy="30777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Link to four analysis functions’ pages</a:t>
                </a:r>
                <a:endParaRPr lang="zh-TW" altLang="en-US" sz="1400" dirty="0"/>
              </a:p>
            </p:txBody>
          </p:sp>
          <p:cxnSp>
            <p:nvCxnSpPr>
              <p:cNvPr id="23" name="直線單箭頭接點 22"/>
              <p:cNvCxnSpPr>
                <a:stCxn id="7" idx="0"/>
              </p:cNvCxnSpPr>
              <p:nvPr/>
            </p:nvCxnSpPr>
            <p:spPr>
              <a:xfrm flipV="1">
                <a:off x="6804248" y="1491630"/>
                <a:ext cx="0" cy="3600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5364088" y="1203598"/>
                <a:ext cx="2448272" cy="307777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Tutorial and example for usage</a:t>
                </a:r>
                <a:endParaRPr lang="zh-TW" altLang="en-US" sz="1400" dirty="0"/>
              </a:p>
            </p:txBody>
          </p:sp>
          <p:cxnSp>
            <p:nvCxnSpPr>
              <p:cNvPr id="26" name="直線單箭頭接點 25"/>
              <p:cNvCxnSpPr>
                <a:stCxn id="8" idx="2"/>
              </p:cNvCxnSpPr>
              <p:nvPr/>
            </p:nvCxnSpPr>
            <p:spPr>
              <a:xfrm>
                <a:off x="8532440" y="2211710"/>
                <a:ext cx="0" cy="1008112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/>
              <p:cNvSpPr txBox="1"/>
              <p:nvPr/>
            </p:nvSpPr>
            <p:spPr>
              <a:xfrm>
                <a:off x="6263680" y="3219822"/>
                <a:ext cx="2880320" cy="523220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Feel  free to contact us when you found bugs or having any questions :)</a:t>
                </a:r>
                <a:endParaRPr lang="zh-TW" altLang="en-US" sz="1400" dirty="0"/>
              </a:p>
            </p:txBody>
          </p:sp>
        </p:grpSp>
      </p:grpSp>
      <p:sp>
        <p:nvSpPr>
          <p:cNvPr id="29" name="文字方塊 28"/>
          <p:cNvSpPr txBox="1"/>
          <p:nvPr/>
        </p:nvSpPr>
        <p:spPr>
          <a:xfrm>
            <a:off x="0" y="4371950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Link to </a:t>
            </a:r>
            <a:r>
              <a:rPr lang="en-US" altLang="zh-TW" dirty="0" err="1" smtClean="0"/>
              <a:t>CellExpress</a:t>
            </a:r>
            <a:r>
              <a:rPr lang="en-US" altLang="zh-TW" dirty="0" smtClean="0"/>
              <a:t>: 172.16.0.66:8080 </a:t>
            </a:r>
            <a:endParaRPr lang="zh-TW" altLang="en-US" dirty="0"/>
          </a:p>
        </p:txBody>
      </p:sp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Avaliable</a:t>
            </a:r>
            <a:r>
              <a:rPr lang="en-US" altLang="zh-TW" dirty="0" smtClean="0"/>
              <a:t> Cell 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75606"/>
            <a:ext cx="7272337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691680" y="1275606"/>
            <a:ext cx="79208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5496" y="915566"/>
            <a:ext cx="3312368" cy="307777"/>
          </a:xfrm>
          <a:prstGeom prst="wedgeRectCallout">
            <a:avLst>
              <a:gd name="adj1" fmla="val -2549"/>
              <a:gd name="adj2" fmla="val 89509"/>
            </a:avLst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List of all available cell lines in </a:t>
            </a:r>
            <a:r>
              <a:rPr lang="en-US" altLang="zh-TW" sz="1400" dirty="0" err="1" smtClean="0"/>
              <a:t>CellExpress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200" dirty="0" smtClean="0"/>
              <a:t>Function 1—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Gene Expression Search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 smtClean="0"/>
              <a:t>Search for gene expression data with probe ID, </a:t>
            </a:r>
            <a:r>
              <a:rPr lang="en-US" altLang="zh-TW" sz="2400" dirty="0" err="1"/>
              <a:t>Entrez</a:t>
            </a:r>
            <a:r>
              <a:rPr lang="en-US" altLang="zh-TW" sz="2400" dirty="0"/>
              <a:t> Gene </a:t>
            </a:r>
            <a:r>
              <a:rPr lang="en-US" altLang="zh-TW" sz="2400" dirty="0" smtClean="0"/>
              <a:t>ID or official gene symbol</a:t>
            </a:r>
          </a:p>
          <a:p>
            <a:r>
              <a:rPr lang="en-US" altLang="zh-TW" sz="2400" dirty="0" smtClean="0"/>
              <a:t>Normalization will be done based on: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1900" dirty="0" smtClean="0"/>
              <a:t>-House keeping gene: GAPDH, ACTB</a:t>
            </a:r>
          </a:p>
          <a:p>
            <a:pPr>
              <a:buNone/>
            </a:pPr>
            <a:r>
              <a:rPr lang="en-US" altLang="zh-TW" sz="1900" dirty="0" smtClean="0"/>
              <a:t>	-Gene with minimum coefficient of variance: RPL41</a:t>
            </a: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Cell Line Microarray Data</a:t>
            </a:r>
          </a:p>
          <a:p>
            <a:pPr>
              <a:buNone/>
            </a:pPr>
            <a:r>
              <a:rPr lang="en-US" altLang="zh-TW" sz="2400" dirty="0"/>
              <a:t>	</a:t>
            </a:r>
            <a:r>
              <a:rPr lang="en-US" altLang="zh-TW" sz="1900" dirty="0" smtClean="0"/>
              <a:t>-Search for </a:t>
            </a:r>
            <a:r>
              <a:rPr lang="en-US" altLang="zh-TW" sz="1900" dirty="0" smtClean="0">
                <a:solidFill>
                  <a:srgbClr val="0070C0"/>
                </a:solidFill>
              </a:rPr>
              <a:t>cell line </a:t>
            </a:r>
            <a:r>
              <a:rPr lang="en-US" altLang="zh-TW" sz="1900" dirty="0" smtClean="0"/>
              <a:t>gene expression data 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Sample Microarray Data</a:t>
            </a:r>
          </a:p>
          <a:p>
            <a:pPr>
              <a:buNone/>
            </a:pPr>
            <a:r>
              <a:rPr lang="en-US" altLang="zh-TW" sz="2400" dirty="0"/>
              <a:t>	</a:t>
            </a:r>
            <a:r>
              <a:rPr lang="en-US" altLang="zh-TW" sz="1900" dirty="0" smtClean="0"/>
              <a:t>-Search for </a:t>
            </a:r>
            <a:r>
              <a:rPr lang="en-US" altLang="zh-TW" sz="1900" dirty="0" smtClean="0">
                <a:solidFill>
                  <a:srgbClr val="00B050"/>
                </a:solidFill>
              </a:rPr>
              <a:t>clinical sample </a:t>
            </a:r>
            <a:r>
              <a:rPr lang="en-US" altLang="zh-TW" sz="1900" dirty="0" smtClean="0"/>
              <a:t>gene expression data</a:t>
            </a:r>
          </a:p>
          <a:p>
            <a:pPr>
              <a:buNone/>
            </a:pPr>
            <a:r>
              <a:rPr lang="en-US" altLang="zh-TW" sz="1900" dirty="0" smtClean="0"/>
              <a:t>	</a:t>
            </a:r>
            <a:r>
              <a:rPr lang="en-US" altLang="zh-TW" sz="1900" dirty="0" smtClean="0">
                <a:solidFill>
                  <a:srgbClr val="FF0000"/>
                </a:solidFill>
              </a:rPr>
              <a:t>(Only  the Step 3 is different in this two modes )</a:t>
            </a:r>
            <a:endParaRPr lang="zh-TW" altLang="en-US" sz="1900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5436096" y="3002632"/>
            <a:ext cx="3707904" cy="1801366"/>
            <a:chOff x="5436096" y="3002632"/>
            <a:chExt cx="3707904" cy="1801366"/>
          </a:xfrm>
        </p:grpSpPr>
        <p:grpSp>
          <p:nvGrpSpPr>
            <p:cNvPr id="10" name="群組 9"/>
            <p:cNvGrpSpPr/>
            <p:nvPr/>
          </p:nvGrpSpPr>
          <p:grpSpPr>
            <a:xfrm>
              <a:off x="5436096" y="3002632"/>
              <a:ext cx="3707904" cy="1801366"/>
              <a:chOff x="5436096" y="3002632"/>
              <a:chExt cx="3707904" cy="1801366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067"/>
              <a:stretch>
                <a:fillRect/>
              </a:stretch>
            </p:blipFill>
            <p:spPr bwMode="auto">
              <a:xfrm>
                <a:off x="5436096" y="3659411"/>
                <a:ext cx="3707904" cy="1144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弧形箭號 (下彎) 6"/>
              <p:cNvSpPr/>
              <p:nvPr/>
            </p:nvSpPr>
            <p:spPr>
              <a:xfrm rot="19896893" flipH="1">
                <a:off x="6470732" y="3002632"/>
                <a:ext cx="995819" cy="363432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7524328" y="3003798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Click here! </a:t>
                </a:r>
                <a:endParaRPr lang="zh-TW" altLang="en-US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6372200" y="3651870"/>
              <a:ext cx="1728192" cy="936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15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 1 &amp; 2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0" y="699542"/>
            <a:ext cx="9144000" cy="4083918"/>
            <a:chOff x="0" y="1059582"/>
            <a:chExt cx="9144000" cy="4083918"/>
          </a:xfrm>
        </p:grpSpPr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t="10176"/>
            <a:stretch>
              <a:fillRect/>
            </a:stretch>
          </p:blipFill>
          <p:spPr bwMode="auto">
            <a:xfrm>
              <a:off x="0" y="1059582"/>
              <a:ext cx="6340475" cy="4083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" name="群組 16"/>
            <p:cNvGrpSpPr/>
            <p:nvPr/>
          </p:nvGrpSpPr>
          <p:grpSpPr>
            <a:xfrm>
              <a:off x="35496" y="1131590"/>
              <a:ext cx="9108504" cy="3939902"/>
              <a:chOff x="35496" y="1131590"/>
              <a:chExt cx="9108504" cy="39399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5496" y="1131590"/>
                <a:ext cx="6336704" cy="144016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6732240" y="2067694"/>
                <a:ext cx="2411760" cy="147732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Choose the keyword type in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Step 1</a:t>
                </a:r>
                <a:r>
                  <a:rPr lang="en-US" altLang="zh-TW" dirty="0" smtClean="0"/>
                  <a:t>, </a:t>
                </a:r>
              </a:p>
              <a:p>
                <a:r>
                  <a:rPr lang="en-US" altLang="zh-TW" dirty="0" smtClean="0"/>
                  <a:t>the keywords input in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Step 2</a:t>
                </a:r>
                <a:r>
                  <a:rPr lang="en-US" altLang="zh-TW" dirty="0" smtClean="0"/>
                  <a:t> should be based on this choice.</a:t>
                </a:r>
                <a:endParaRPr lang="zh-TW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5496" y="2571750"/>
                <a:ext cx="6336704" cy="249974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" name="弧形箭號 (下彎) 8"/>
              <p:cNvSpPr/>
              <p:nvPr/>
            </p:nvSpPr>
            <p:spPr>
              <a:xfrm rot="2323925">
                <a:off x="6549671" y="1461287"/>
                <a:ext cx="720080" cy="360040"/>
              </a:xfrm>
              <a:prstGeom prst="curvedDown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弧形箭號 (下彎) 9"/>
              <p:cNvSpPr/>
              <p:nvPr/>
            </p:nvSpPr>
            <p:spPr>
              <a:xfrm rot="8257808">
                <a:off x="6615504" y="3775479"/>
                <a:ext cx="720080" cy="360040"/>
              </a:xfrm>
              <a:prstGeom prst="curved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2008" y="1923678"/>
                <a:ext cx="1763688" cy="6480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7504" y="4299942"/>
                <a:ext cx="2088232" cy="5760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圖說文字 13"/>
              <p:cNvSpPr/>
              <p:nvPr/>
            </p:nvSpPr>
            <p:spPr>
              <a:xfrm>
                <a:off x="2771800" y="1635646"/>
                <a:ext cx="2304256" cy="576064"/>
              </a:xfrm>
              <a:prstGeom prst="wedgeRectCallout">
                <a:avLst>
                  <a:gd name="adj1" fmla="val -89944"/>
                  <a:gd name="adj2" fmla="val 7280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Choose the keyword type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圖說文字 15"/>
              <p:cNvSpPr/>
              <p:nvPr/>
            </p:nvSpPr>
            <p:spPr>
              <a:xfrm>
                <a:off x="3203848" y="3435846"/>
                <a:ext cx="2592288" cy="1008112"/>
              </a:xfrm>
              <a:prstGeom prst="wedgeRectCallout">
                <a:avLst>
                  <a:gd name="adj1" fmla="val -89944"/>
                  <a:gd name="adj2" fmla="val 7280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Input the keywords here.</a:t>
                </a: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Separate each keyword with space(s) or new line.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164554"/>
            <a:ext cx="8229600" cy="85725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Cell Line Microarray Data—Step3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55526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Step 3 of “cell line microarray” has two different choices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4823520" y="1131590"/>
            <a:ext cx="4320480" cy="2230437"/>
            <a:chOff x="4716016" y="627534"/>
            <a:chExt cx="4320480" cy="2230437"/>
          </a:xfrm>
        </p:grpSpPr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016" y="627534"/>
              <a:ext cx="3913187" cy="2230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" name="群組 22"/>
            <p:cNvGrpSpPr/>
            <p:nvPr/>
          </p:nvGrpSpPr>
          <p:grpSpPr>
            <a:xfrm>
              <a:off x="4788024" y="1203598"/>
              <a:ext cx="2497450" cy="1440160"/>
              <a:chOff x="4788024" y="1203598"/>
              <a:chExt cx="2497450" cy="144016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788024" y="1203598"/>
                <a:ext cx="1872208" cy="21602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860032" y="1995686"/>
                <a:ext cx="1368152" cy="6480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弧形箭號 (下彎) 10"/>
              <p:cNvSpPr/>
              <p:nvPr/>
            </p:nvSpPr>
            <p:spPr>
              <a:xfrm rot="5031196">
                <a:off x="6687176" y="1453302"/>
                <a:ext cx="754493" cy="442103"/>
              </a:xfrm>
              <a:prstGeom prst="curved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7452320" y="1131590"/>
              <a:ext cx="1584176" cy="830997"/>
            </a:xfrm>
            <a:prstGeom prst="wedgeRectCallout">
              <a:avLst>
                <a:gd name="adj1" fmla="val -59064"/>
                <a:gd name="adj2" fmla="val 25345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Input the cell line names directly. Separate each with space(s) or new line. </a:t>
              </a:r>
              <a:endParaRPr lang="zh-TW" altLang="en-US" sz="1200" dirty="0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0" y="1059582"/>
            <a:ext cx="4572000" cy="4083918"/>
            <a:chOff x="0" y="1059582"/>
            <a:chExt cx="4572000" cy="4083918"/>
          </a:xfrm>
        </p:grpSpPr>
        <p:grpSp>
          <p:nvGrpSpPr>
            <p:cNvPr id="26" name="群組 25"/>
            <p:cNvGrpSpPr/>
            <p:nvPr/>
          </p:nvGrpSpPr>
          <p:grpSpPr>
            <a:xfrm>
              <a:off x="0" y="1059582"/>
              <a:ext cx="4572000" cy="3960440"/>
              <a:chOff x="0" y="1059582"/>
              <a:chExt cx="4572000" cy="3960440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0" y="1059582"/>
                <a:ext cx="4572000" cy="3960440"/>
                <a:chOff x="0" y="1059582"/>
                <a:chExt cx="4572000" cy="3960440"/>
              </a:xfrm>
            </p:grpSpPr>
            <p:pic>
              <p:nvPicPr>
                <p:cNvPr id="7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r="29688"/>
                <a:stretch>
                  <a:fillRect/>
                </a:stretch>
              </p:blipFill>
              <p:spPr bwMode="auto">
                <a:xfrm>
                  <a:off x="0" y="1059582"/>
                  <a:ext cx="4536504" cy="3960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" name="矩形 12"/>
                <p:cNvSpPr/>
                <p:nvPr/>
              </p:nvSpPr>
              <p:spPr>
                <a:xfrm>
                  <a:off x="72008" y="1779662"/>
                  <a:ext cx="1979712" cy="216024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79512" y="2427734"/>
                  <a:ext cx="1728192" cy="216024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弧形箭號 (下彎) 14"/>
                <p:cNvSpPr/>
                <p:nvPr/>
              </p:nvSpPr>
              <p:spPr>
                <a:xfrm rot="4134028">
                  <a:off x="1922654" y="1925161"/>
                  <a:ext cx="722254" cy="373150"/>
                </a:xfrm>
                <a:prstGeom prst="curvedDownArrow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251520" y="3939902"/>
                  <a:ext cx="3312368" cy="1008112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251520" y="3435846"/>
                  <a:ext cx="2736304" cy="288032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文字方塊 17"/>
                <p:cNvSpPr txBox="1"/>
                <p:nvPr/>
              </p:nvSpPr>
              <p:spPr>
                <a:xfrm>
                  <a:off x="2627784" y="1186755"/>
                  <a:ext cx="1944216" cy="1384995"/>
                </a:xfrm>
                <a:prstGeom prst="wedgeRectCallout">
                  <a:avLst>
                    <a:gd name="adj1" fmla="val -59314"/>
                    <a:gd name="adj2" fmla="val -8666"/>
                  </a:avLst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If you choose to select the cell line by dataset and primary sites, select the dataset first. The selection block for each dataset will appear individually below (the </a:t>
                  </a:r>
                  <a:r>
                    <a:rPr lang="en-US" altLang="zh-TW" sz="1200" dirty="0" smtClean="0">
                      <a:solidFill>
                        <a:srgbClr val="FF0000"/>
                      </a:solidFill>
                    </a:rPr>
                    <a:t>red block </a:t>
                  </a:r>
                  <a:r>
                    <a:rPr lang="en-US" altLang="zh-TW" sz="1200" dirty="0" smtClean="0"/>
                    <a:t>in this  plot.)</a:t>
                  </a:r>
                  <a:endParaRPr lang="zh-TW" altLang="en-US" sz="1200" dirty="0"/>
                </a:p>
              </p:txBody>
            </p:sp>
            <p:sp>
              <p:nvSpPr>
                <p:cNvPr id="19" name="弧形箭號 (下彎) 18"/>
                <p:cNvSpPr/>
                <p:nvPr/>
              </p:nvSpPr>
              <p:spPr>
                <a:xfrm rot="4687924">
                  <a:off x="1515401" y="2704945"/>
                  <a:ext cx="722254" cy="373150"/>
                </a:xfrm>
                <a:prstGeom prst="curvedDownArrow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文字方塊 20"/>
              <p:cNvSpPr txBox="1"/>
              <p:nvPr/>
            </p:nvSpPr>
            <p:spPr>
              <a:xfrm>
                <a:off x="2555776" y="2859782"/>
                <a:ext cx="1944216" cy="461665"/>
              </a:xfrm>
              <a:prstGeom prst="wedgeRectCallout">
                <a:avLst>
                  <a:gd name="adj1" fmla="val -61146"/>
                  <a:gd name="adj2" fmla="val 53069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Input keyword to search cell line name or primary site.</a:t>
                </a:r>
                <a:endParaRPr lang="zh-TW" altLang="en-US" sz="1200" dirty="0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3203848" y="3651870"/>
                <a:ext cx="1224136" cy="461665"/>
              </a:xfrm>
              <a:prstGeom prst="wedgeRectCallout">
                <a:avLst>
                  <a:gd name="adj1" fmla="val -64165"/>
                  <a:gd name="adj2" fmla="val 47924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Select the cell line you want. </a:t>
                </a:r>
                <a:endParaRPr lang="zh-TW" altLang="en-US" sz="1200" dirty="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79512" y="2715766"/>
              <a:ext cx="4392488" cy="24277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1372</Words>
  <Application>Microsoft Office PowerPoint</Application>
  <PresentationFormat>如螢幕大小 (16:9)</PresentationFormat>
  <Paragraphs>245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CellExpress Tutorial</vt:lpstr>
      <vt:lpstr>Characteristics</vt:lpstr>
      <vt:lpstr>Dataset Information</vt:lpstr>
      <vt:lpstr>Workflow Structure</vt:lpstr>
      <vt:lpstr>Home Page</vt:lpstr>
      <vt:lpstr>Avaliable Cell Lines</vt:lpstr>
      <vt:lpstr>Function 1— Gene Expression Search</vt:lpstr>
      <vt:lpstr>Step 1 &amp; 2</vt:lpstr>
      <vt:lpstr>Cell Line Microarray Data—Step3</vt:lpstr>
      <vt:lpstr>Cell Line Microarray Data—Step3</vt:lpstr>
      <vt:lpstr>Sample Microarray Data—Step3</vt:lpstr>
      <vt:lpstr>Step 4</vt:lpstr>
      <vt:lpstr>Cell Line Microarray Data—Result</vt:lpstr>
      <vt:lpstr>投影片 14</vt:lpstr>
      <vt:lpstr>Function 2— Gene Signature Explorer</vt:lpstr>
      <vt:lpstr>Step 1 &amp; 2</vt:lpstr>
      <vt:lpstr>Step 3</vt:lpstr>
      <vt:lpstr>Result</vt:lpstr>
      <vt:lpstr>Function 3— Similarity Assessment</vt:lpstr>
      <vt:lpstr>投影片 20</vt:lpstr>
      <vt:lpstr>Result</vt:lpstr>
      <vt:lpstr>Function 4— Profiling Analysis</vt:lpstr>
      <vt:lpstr>Step 1 &amp; 2</vt:lpstr>
      <vt:lpstr>Step 3 &amp; Upload File Format</vt:lpstr>
      <vt:lpstr>Step 4</vt:lpstr>
      <vt:lpstr>Result</vt:lpstr>
    </vt:vector>
  </TitlesOfParts>
  <Company>NDHU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CellExpress Tutorial</dc:title>
  <dc:creator>user</dc:creator>
  <cp:lastModifiedBy>user</cp:lastModifiedBy>
  <cp:revision>9</cp:revision>
  <dcterms:created xsi:type="dcterms:W3CDTF">2017-03-23T14:14:21Z</dcterms:created>
  <dcterms:modified xsi:type="dcterms:W3CDTF">2017-03-30T17:28:01Z</dcterms:modified>
</cp:coreProperties>
</file>