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19"/>
  </p:notesMasterIdLst>
  <p:sldIdLst>
    <p:sldId id="256" r:id="rId3"/>
    <p:sldId id="264" r:id="rId4"/>
    <p:sldId id="523" r:id="rId5"/>
    <p:sldId id="524" r:id="rId6"/>
    <p:sldId id="525" r:id="rId7"/>
    <p:sldId id="526" r:id="rId8"/>
    <p:sldId id="529" r:id="rId9"/>
    <p:sldId id="527" r:id="rId10"/>
    <p:sldId id="530" r:id="rId11"/>
    <p:sldId id="531" r:id="rId12"/>
    <p:sldId id="532" r:id="rId13"/>
    <p:sldId id="533" r:id="rId14"/>
    <p:sldId id="534" r:id="rId15"/>
    <p:sldId id="535" r:id="rId16"/>
    <p:sldId id="537" r:id="rId17"/>
    <p:sldId id="536" r:id="rId18"/>
  </p:sldIdLst>
  <p:sldSz cx="9144000" cy="6858000" type="screen4x3"/>
  <p:notesSz cx="6854825" cy="99853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60000"/>
    <a:srgbClr val="497954"/>
    <a:srgbClr val="CC9B00"/>
    <a:srgbClr val="FFC000"/>
    <a:srgbClr val="99FD36"/>
    <a:srgbClr val="1D2AFD"/>
    <a:srgbClr val="7030A0"/>
    <a:srgbClr val="FFFFFF"/>
    <a:srgbClr val="B5B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4" autoAdjust="0"/>
    <p:restoredTop sz="81936" autoAdjust="0"/>
  </p:normalViewPr>
  <p:slideViewPr>
    <p:cSldViewPr snapToGrid="0">
      <p:cViewPr>
        <p:scale>
          <a:sx n="100" d="100"/>
          <a:sy n="100" d="100"/>
        </p:scale>
        <p:origin x="198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318" cy="501179"/>
          </a:xfrm>
          <a:prstGeom prst="rect">
            <a:avLst/>
          </a:prstGeom>
        </p:spPr>
        <p:txBody>
          <a:bodyPr vert="horz" lIns="91678" tIns="45839" rIns="91678" bIns="4583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2915" y="0"/>
            <a:ext cx="2970318" cy="501179"/>
          </a:xfrm>
          <a:prstGeom prst="rect">
            <a:avLst/>
          </a:prstGeom>
        </p:spPr>
        <p:txBody>
          <a:bodyPr vert="horz" lIns="91678" tIns="45839" rIns="91678" bIns="45839" rtlCol="0"/>
          <a:lstStyle>
            <a:lvl1pPr algn="r">
              <a:defRPr sz="1200"/>
            </a:lvl1pPr>
          </a:lstStyle>
          <a:p>
            <a:fld id="{FD474D4B-022D-4CE9-AD17-86AF61A425CA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49363"/>
            <a:ext cx="4492625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78" tIns="45839" rIns="91678" bIns="4583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4846" y="4804945"/>
            <a:ext cx="5485134" cy="3933054"/>
          </a:xfrm>
          <a:prstGeom prst="rect">
            <a:avLst/>
          </a:prstGeom>
        </p:spPr>
        <p:txBody>
          <a:bodyPr vert="horz" lIns="91678" tIns="45839" rIns="91678" bIns="4583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84198"/>
            <a:ext cx="2970318" cy="501177"/>
          </a:xfrm>
          <a:prstGeom prst="rect">
            <a:avLst/>
          </a:prstGeom>
        </p:spPr>
        <p:txBody>
          <a:bodyPr vert="horz" lIns="91678" tIns="45839" rIns="91678" bIns="4583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2915" y="9484198"/>
            <a:ext cx="2970318" cy="501177"/>
          </a:xfrm>
          <a:prstGeom prst="rect">
            <a:avLst/>
          </a:prstGeom>
        </p:spPr>
        <p:txBody>
          <a:bodyPr vert="horz" lIns="91678" tIns="45839" rIns="91678" bIns="45839" rtlCol="0" anchor="b"/>
          <a:lstStyle>
            <a:lvl1pPr algn="r">
              <a:defRPr sz="1200"/>
            </a:lvl1pPr>
          </a:lstStyle>
          <a:p>
            <a:fld id="{F59AA89E-693B-4987-94CF-5D6897E8C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A89E-693B-4987-94CF-5D6897E8CC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3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A89E-693B-4987-94CF-5D6897E8CC5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75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A89E-693B-4987-94CF-5D6897E8CC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38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A89E-693B-4987-94CF-5D6897E8CC5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6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A89E-693B-4987-94CF-5D6897E8CC5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6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5"/>
          <p:cNvSpPr/>
          <p:nvPr/>
        </p:nvSpPr>
        <p:spPr bwMode="auto">
          <a:xfrm>
            <a:off x="1588" y="6335713"/>
            <a:ext cx="9144000" cy="46037"/>
          </a:xfrm>
          <a:prstGeom prst="rect">
            <a:avLst/>
          </a:prstGeom>
          <a:solidFill>
            <a:srgbClr val="9CE0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200" b="1">
              <a:solidFill>
                <a:srgbClr val="00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pic>
        <p:nvPicPr>
          <p:cNvPr id="5" name="Picture 7" descr="C:\Documents and Settings\monno\My Documents\ダウンロード\Tsubam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6443663"/>
            <a:ext cx="33496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:\Documents and Settings\monno\My Documents\ダウンロード\Titech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545263"/>
            <a:ext cx="23653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14488"/>
            <a:ext cx="9144000" cy="892175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66617"/>
            <a:ext cx="9144000" cy="432048"/>
          </a:xfrm>
        </p:spPr>
        <p:txBody>
          <a:bodyPr/>
          <a:lstStyle>
            <a:lvl1pPr marL="0" indent="0" algn="ctr">
              <a:buFontTx/>
              <a:buNone/>
              <a:defRPr sz="2000" b="1" i="0">
                <a:effectLst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847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EF0C-407A-4D5E-B2FE-9CC1FB90537B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1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548D-BE00-4957-B272-D518A3C41978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C686-6474-4667-8419-CC776F5CEFEA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1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AB1D-1B8A-4B7A-99D7-7F9EEE9A3DEB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5"/>
          <p:cNvSpPr/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9CE0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200" b="1">
              <a:solidFill>
                <a:srgbClr val="00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1140"/>
            <a:ext cx="9144000" cy="706438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288" y="1052735"/>
            <a:ext cx="8229600" cy="4896545"/>
          </a:xfrm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BF12-E43B-4C83-B4ED-0193A9B75F83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2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860-3BA4-40FD-B33A-6164316B2D61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907-E539-4A66-BBD3-F12B6E34EEFD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3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3E5-D4C6-4F54-A065-313D4A380879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0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DF9C-B70D-41F0-8E37-1E2D22D191C9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AD10-4CF2-42D2-B2B6-1B3225999F8E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5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B8D6-40CF-446C-BCBF-238E0CCF9605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0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2296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37306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r>
              <a:rPr lang="ja-JP" altLang="en-US" dirty="0"/>
              <a:t>あいうえ</a:t>
            </a:r>
            <a:r>
              <a:rPr lang="ja-JP" altLang="en-US" dirty="0" err="1"/>
              <a:t>お</a:t>
            </a:r>
            <a:endParaRPr lang="ja-JP" altLang="en-US" dirty="0"/>
          </a:p>
        </p:txBody>
      </p:sp>
      <p:sp>
        <p:nvSpPr>
          <p:cNvPr id="7" name="正方形/長方形 5"/>
          <p:cNvSpPr/>
          <p:nvPr/>
        </p:nvSpPr>
        <p:spPr bwMode="auto">
          <a:xfrm>
            <a:off x="1588" y="6335713"/>
            <a:ext cx="9144000" cy="46037"/>
          </a:xfrm>
          <a:prstGeom prst="rect">
            <a:avLst/>
          </a:prstGeom>
          <a:solidFill>
            <a:srgbClr val="9CE0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200" b="1">
              <a:solidFill>
                <a:srgbClr val="00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pic>
        <p:nvPicPr>
          <p:cNvPr id="2053" name="Picture 7" descr="C:\Documents and Settings\monno\My Documents\ダウンロード\Tsubam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6443663"/>
            <a:ext cx="33496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8" descr="C:\Documents and Settings\monno\My Documents\ダウンロード\Titech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545263"/>
            <a:ext cx="23653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スライド番号プレースホルダ 19"/>
          <p:cNvSpPr txBox="1">
            <a:spLocks/>
          </p:cNvSpPr>
          <p:nvPr/>
        </p:nvSpPr>
        <p:spPr>
          <a:xfrm>
            <a:off x="8286776" y="6434138"/>
            <a:ext cx="758825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AAD5B-9A92-4161-9EA0-514BA76A2D44}" type="slidenum">
              <a:rPr lang="ja-JP" altLang="en-US" smtClean="0">
                <a:cs typeface="Arial" pitchFamily="34" charset="0"/>
              </a:rPr>
              <a:pPr>
                <a:defRPr/>
              </a:pPr>
              <a:t>‹#›</a:t>
            </a:fld>
            <a:endParaRPr lang="ja-JP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6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ＤＨＰ平成ゴシックW5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ＤＨＰ平成ゴシックW5" pitchFamily="2" charset="-128"/>
          <a:cs typeface="ＤＨＰ平成ゴシックW5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ＤＨＰ平成ゴシックW5" pitchFamily="2" charset="-128"/>
          <a:cs typeface="ＤＨＰ平成ゴシックW5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ＤＨＰ平成ゴシックW5" pitchFamily="2" charset="-128"/>
          <a:cs typeface="ＤＨＰ平成ゴシックW5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ＤＨＰ平成ゴシックW5" pitchFamily="2" charset="-128"/>
          <a:cs typeface="ＤＨＰ平成ゴシックW5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ＤＨＰ平成ゴシックW5" pitchFamily="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ＤＨＰ平成ゴシックW5" pitchFamily="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ＤＨＰ平成ゴシックW5" pitchFamily="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00CC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ＤＨＰ平成ゴシックW5" pitchFamily="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ＤＨＰ平成ゴシックW5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ＭＳ Ｐゴシック" charset="-128"/>
          <a:cs typeface="ＤＨＰ平成ゴシックW5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ＤＨＰ平成ゴシックW5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charset="-128"/>
          <a:cs typeface="ＤＨＰ平成ゴシックW5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charset="-128"/>
          <a:cs typeface="ＤＨＰ平成ゴシックW5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895" cy="76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44599"/>
            <a:ext cx="7886700" cy="493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6F3599-E0ED-415E-AAD0-C670F7CBD29C}" type="datetime1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5D7A-2219-4B3D-B25B-E50F85EF6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02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68753"/>
            <a:ext cx="9144000" cy="1426948"/>
          </a:xfrm>
        </p:spPr>
        <p:txBody>
          <a:bodyPr/>
          <a:lstStyle/>
          <a:p>
            <a:r>
              <a:rPr lang="en-US" altLang="zh-CN" dirty="0"/>
              <a:t>Online Visual Localization APP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520947"/>
            <a:ext cx="9144000" cy="432048"/>
          </a:xfrm>
        </p:spPr>
        <p:txBody>
          <a:bodyPr/>
          <a:lstStyle/>
          <a:p>
            <a:r>
              <a:rPr kumimoji="1" lang="en-US" altLang="zh-CN" sz="2400" dirty="0"/>
              <a:t>Li </a:t>
            </a:r>
            <a:r>
              <a:rPr kumimoji="1" lang="en-US" altLang="zh-CN" sz="2400" dirty="0" err="1"/>
              <a:t>Yizhou</a:t>
            </a:r>
            <a:r>
              <a:rPr kumimoji="1" lang="en-US" altLang="zh-CN" sz="2400" dirty="0"/>
              <a:t> (M1)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5247317"/>
            <a:ext cx="9144000" cy="103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ＤＨＰ平成ゴシックW5"/>
                <a:cs typeface="ＤＨＰ平成ゴシックW5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ja-JP" sz="1600" b="1" dirty="0">
                <a:latin typeface="+mj-lt"/>
              </a:rPr>
              <a:t>July 21, 2020</a:t>
            </a:r>
          </a:p>
        </p:txBody>
      </p:sp>
    </p:spTree>
    <p:extLst>
      <p:ext uri="{BB962C8B-B14F-4D97-AF65-F5344CB8AC3E}">
        <p14:creationId xmlns:p14="http://schemas.microsoft.com/office/powerpoint/2010/main" val="38939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The pipeline of the APP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348C4101-E24B-416C-AA06-DEEA61B242FF}"/>
              </a:ext>
            </a:extLst>
          </p:cNvPr>
          <p:cNvSpPr/>
          <p:nvPr/>
        </p:nvSpPr>
        <p:spPr bwMode="auto">
          <a:xfrm>
            <a:off x="304781" y="3534933"/>
            <a:ext cx="554804" cy="554804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9151AB-5380-46D5-9E77-2F2EFD2B1B14}"/>
              </a:ext>
            </a:extLst>
          </p:cNvPr>
          <p:cNvSpPr txBox="1"/>
          <p:nvPr/>
        </p:nvSpPr>
        <p:spPr>
          <a:xfrm>
            <a:off x="1693" y="4216312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User end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AF54E4-7C27-4879-83C6-433151460750}"/>
              </a:ext>
            </a:extLst>
          </p:cNvPr>
          <p:cNvSpPr/>
          <p:nvPr/>
        </p:nvSpPr>
        <p:spPr bwMode="auto">
          <a:xfrm>
            <a:off x="1284270" y="2178120"/>
            <a:ext cx="2476072" cy="37638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B93A27-FEBF-428D-B14D-E0C904207E1D}"/>
              </a:ext>
            </a:extLst>
          </p:cNvPr>
          <p:cNvSpPr txBox="1"/>
          <p:nvPr/>
        </p:nvSpPr>
        <p:spPr>
          <a:xfrm>
            <a:off x="1950376" y="5941945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Android APP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1476EE-7282-481D-AC96-3DD37A9ADEEC}"/>
              </a:ext>
            </a:extLst>
          </p:cNvPr>
          <p:cNvSpPr txBox="1"/>
          <p:nvPr/>
        </p:nvSpPr>
        <p:spPr>
          <a:xfrm>
            <a:off x="1741432" y="4071734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model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 downloading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0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EAB86C44-1E24-421A-B701-FC4E64E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3" y="3717567"/>
            <a:ext cx="424665" cy="4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E261B78-7FF5-45BF-92B8-C28C33656CC5}"/>
              </a:ext>
            </a:extLst>
          </p:cNvPr>
          <p:cNvSpPr/>
          <p:nvPr/>
        </p:nvSpPr>
        <p:spPr bwMode="auto">
          <a:xfrm>
            <a:off x="5297185" y="2178120"/>
            <a:ext cx="2476072" cy="37638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3E9232-9387-4ED5-A7D4-9323E030A3D2}"/>
              </a:ext>
            </a:extLst>
          </p:cNvPr>
          <p:cNvSpPr txBox="1"/>
          <p:nvPr/>
        </p:nvSpPr>
        <p:spPr>
          <a:xfrm>
            <a:off x="5752638" y="4256400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Point Cloud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A4D7A3-F0B4-4609-8B9E-C7E0F1E65065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7154" y="4142232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203F850-3682-4E61-B083-3610A045718A}"/>
              </a:ext>
            </a:extLst>
          </p:cNvPr>
          <p:cNvSpPr txBox="1"/>
          <p:nvPr/>
        </p:nvSpPr>
        <p:spPr>
          <a:xfrm>
            <a:off x="7863913" y="4110378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Server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4" name="Picture 6" descr="Server Icons - Free Download, PNG and SVG">
            <a:extLst>
              <a:ext uri="{FF2B5EF4-FFF2-40B4-BE49-F238E27FC236}">
                <a16:creationId xmlns:a16="http://schemas.microsoft.com/office/drawing/2014/main" id="{6C3131ED-E9B4-4DF2-8F05-166E617E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14" y="3429000"/>
            <a:ext cx="681378" cy="6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39BD21-D027-4041-92B5-D08082F71AAB}"/>
              </a:ext>
            </a:extLst>
          </p:cNvPr>
          <p:cNvCxnSpPr>
            <a:cxnSpLocks/>
          </p:cNvCxnSpPr>
          <p:nvPr/>
        </p:nvCxnSpPr>
        <p:spPr bwMode="auto">
          <a:xfrm>
            <a:off x="2877154" y="3869833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900E692-C3C4-41FC-92B9-EC5FE74AFABB}"/>
              </a:ext>
            </a:extLst>
          </p:cNvPr>
          <p:cNvSpPr txBox="1"/>
          <p:nvPr/>
        </p:nvSpPr>
        <p:spPr>
          <a:xfrm>
            <a:off x="4035275" y="3590535"/>
            <a:ext cx="98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Request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2A8D91-17B8-4703-AE5B-B9086FDA5766}"/>
              </a:ext>
            </a:extLst>
          </p:cNvPr>
          <p:cNvSpPr txBox="1"/>
          <p:nvPr/>
        </p:nvSpPr>
        <p:spPr>
          <a:xfrm>
            <a:off x="4035274" y="4150078"/>
            <a:ext cx="98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Download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E6FC25-0DDF-4B2B-9048-B4C6F28D7CB4}"/>
              </a:ext>
            </a:extLst>
          </p:cNvPr>
          <p:cNvSpPr txBox="1"/>
          <p:nvPr/>
        </p:nvSpPr>
        <p:spPr>
          <a:xfrm>
            <a:off x="5838688" y="5937342"/>
            <a:ext cx="150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Python Flask Server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6" name="Picture 8" descr="County, direction, location, map, national, navigate, navigation icon">
            <a:extLst>
              <a:ext uri="{FF2B5EF4-FFF2-40B4-BE49-F238E27FC236}">
                <a16:creationId xmlns:a16="http://schemas.microsoft.com/office/drawing/2014/main" id="{12A7F48B-4B16-45EA-B2F0-7C8B94C3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268004" y="4795115"/>
            <a:ext cx="546199" cy="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4271B911-EA0C-42B3-BDCE-451008A9218D}"/>
              </a:ext>
            </a:extLst>
          </p:cNvPr>
          <p:cNvSpPr txBox="1"/>
          <p:nvPr/>
        </p:nvSpPr>
        <p:spPr>
          <a:xfrm>
            <a:off x="1741432" y="5341315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Visual 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Localization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66" name="Picture 18" descr="3d, box, cube icon">
            <a:extLst>
              <a:ext uri="{FF2B5EF4-FFF2-40B4-BE49-F238E27FC236}">
                <a16:creationId xmlns:a16="http://schemas.microsoft.com/office/drawing/2014/main" id="{C61EF53A-0C31-40CA-B874-FE07D2B7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05" y="2323715"/>
            <a:ext cx="462397" cy="4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75E91F0-5FCF-46C0-8997-2026AFCA8CAA}"/>
              </a:ext>
            </a:extLst>
          </p:cNvPr>
          <p:cNvSpPr txBox="1"/>
          <p:nvPr/>
        </p:nvSpPr>
        <p:spPr>
          <a:xfrm>
            <a:off x="1719530" y="2693774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Online 3D Reconstruction</a:t>
            </a:r>
            <a:endParaRPr kumimoji="1" lang="zh-CN" altLang="en-US" sz="1200" dirty="0">
              <a:latin typeface="+mn-lt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B25710-6742-48C9-9CD1-0D64BE07B47A}"/>
              </a:ext>
            </a:extLst>
          </p:cNvPr>
          <p:cNvCxnSpPr>
            <a:cxnSpLocks/>
          </p:cNvCxnSpPr>
          <p:nvPr/>
        </p:nvCxnSpPr>
        <p:spPr bwMode="auto">
          <a:xfrm>
            <a:off x="2975024" y="2691309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365FE1C-34BF-4D12-B9FB-7A6FD77396C0}"/>
              </a:ext>
            </a:extLst>
          </p:cNvPr>
          <p:cNvSpPr txBox="1"/>
          <p:nvPr/>
        </p:nvSpPr>
        <p:spPr>
          <a:xfrm>
            <a:off x="3511572" y="1462658"/>
            <a:ext cx="20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Multiple images 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of a scene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DAA38D4-BABD-4FED-98B3-9DB0F616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63" y="3476103"/>
            <a:ext cx="1109879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37" descr="图片包含 室内, 钟表, 建筑, 旧&#10;&#10;描述已自动生成">
            <a:extLst>
              <a:ext uri="{FF2B5EF4-FFF2-40B4-BE49-F238E27FC236}">
                <a16:creationId xmlns:a16="http://schemas.microsoft.com/office/drawing/2014/main" id="{00F26CCC-38BA-4628-8AA2-5AFA4D77E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85" y="1858886"/>
            <a:ext cx="682565" cy="456924"/>
          </a:xfrm>
          <a:prstGeom prst="rect">
            <a:avLst/>
          </a:prstGeom>
        </p:spPr>
      </p:pic>
      <p:pic>
        <p:nvPicPr>
          <p:cNvPr id="42" name="图片 41" descr="图片包含 室内, 金色, 旧, 钟表&#10;&#10;描述已自动生成">
            <a:extLst>
              <a:ext uri="{FF2B5EF4-FFF2-40B4-BE49-F238E27FC236}">
                <a16:creationId xmlns:a16="http://schemas.microsoft.com/office/drawing/2014/main" id="{03E77533-3C81-4FF8-AFAA-F4FBEB774F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50" y="1969187"/>
            <a:ext cx="682567" cy="456925"/>
          </a:xfrm>
          <a:prstGeom prst="rect">
            <a:avLst/>
          </a:prstGeom>
        </p:spPr>
      </p:pic>
      <p:pic>
        <p:nvPicPr>
          <p:cNvPr id="50" name="图片 49" descr="图片包含 室内, 桌子, 房间, 窗户&#10;&#10;描述已自动生成">
            <a:extLst>
              <a:ext uri="{FF2B5EF4-FFF2-40B4-BE49-F238E27FC236}">
                <a16:creationId xmlns:a16="http://schemas.microsoft.com/office/drawing/2014/main" id="{4B1FCFCE-822F-4F43-8896-9C43C48D1C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53" y="2122402"/>
            <a:ext cx="682565" cy="456924"/>
          </a:xfrm>
          <a:prstGeom prst="rect">
            <a:avLst/>
          </a:prstGeom>
        </p:spPr>
      </p:pic>
      <p:pic>
        <p:nvPicPr>
          <p:cNvPr id="2070" name="Picture 22" descr="Structure from Motion (SfM) photogrammetric principle. Source ...">
            <a:extLst>
              <a:ext uri="{FF2B5EF4-FFF2-40B4-BE49-F238E27FC236}">
                <a16:creationId xmlns:a16="http://schemas.microsoft.com/office/drawing/2014/main" id="{62B1AD39-0501-418A-AEBD-CDC448FF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17" y="2220823"/>
            <a:ext cx="800526" cy="8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8888FFBD-D6B4-4B5D-91E0-005086FBF700}"/>
              </a:ext>
            </a:extLst>
          </p:cNvPr>
          <p:cNvSpPr txBox="1"/>
          <p:nvPr/>
        </p:nvSpPr>
        <p:spPr>
          <a:xfrm>
            <a:off x="5801729" y="2988167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Online </a:t>
            </a:r>
            <a:r>
              <a:rPr kumimoji="1" lang="en-US" altLang="zh-CN" sz="1200" dirty="0" err="1">
                <a:latin typeface="+mn-lt"/>
              </a:rPr>
              <a:t>SfM</a:t>
            </a:r>
            <a:endParaRPr kumimoji="1" lang="en-US" altLang="zh-CN" sz="1200" dirty="0">
              <a:latin typeface="+mn-lt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33AEF7F-354F-49E2-878B-ADC429945533}"/>
              </a:ext>
            </a:extLst>
          </p:cNvPr>
          <p:cNvCxnSpPr>
            <a:cxnSpLocks/>
            <a:stCxn id="65" idx="2"/>
          </p:cNvCxnSpPr>
          <p:nvPr/>
        </p:nvCxnSpPr>
        <p:spPr bwMode="auto">
          <a:xfrm>
            <a:off x="6601402" y="3265166"/>
            <a:ext cx="0" cy="3253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E1B65B0-9038-4C4E-B8BF-8DCF3BFAFBFD}"/>
              </a:ext>
            </a:extLst>
          </p:cNvPr>
          <p:cNvCxnSpPr>
            <a:cxnSpLocks/>
          </p:cNvCxnSpPr>
          <p:nvPr/>
        </p:nvCxnSpPr>
        <p:spPr bwMode="auto">
          <a:xfrm>
            <a:off x="2909338" y="5311194"/>
            <a:ext cx="28433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4" name="图片 73" descr="图片包含 室内, 金色, 旧, 钟表&#10;&#10;描述已自动生成">
            <a:extLst>
              <a:ext uri="{FF2B5EF4-FFF2-40B4-BE49-F238E27FC236}">
                <a16:creationId xmlns:a16="http://schemas.microsoft.com/office/drawing/2014/main" id="{DB9F4EE9-71A9-44B4-8017-43C7A23794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81" y="4804512"/>
            <a:ext cx="682567" cy="456925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F110B958-A8E8-4AF1-B970-95AB6A534FFB}"/>
              </a:ext>
            </a:extLst>
          </p:cNvPr>
          <p:cNvSpPr txBox="1"/>
          <p:nvPr/>
        </p:nvSpPr>
        <p:spPr>
          <a:xfrm>
            <a:off x="3511572" y="4572499"/>
            <a:ext cx="2034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Single query image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F322E6-6CF1-47A2-B279-4D6B8EE577A8}"/>
              </a:ext>
            </a:extLst>
          </p:cNvPr>
          <p:cNvSpPr txBox="1"/>
          <p:nvPr/>
        </p:nvSpPr>
        <p:spPr>
          <a:xfrm>
            <a:off x="5501447" y="5656803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Image Searching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3CD5596-8E39-441C-8B5F-720E2CA0A66B}"/>
              </a:ext>
            </a:extLst>
          </p:cNvPr>
          <p:cNvCxnSpPr>
            <a:cxnSpLocks/>
          </p:cNvCxnSpPr>
          <p:nvPr/>
        </p:nvCxnSpPr>
        <p:spPr bwMode="auto">
          <a:xfrm>
            <a:off x="6601401" y="4507268"/>
            <a:ext cx="0" cy="4346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EB5F2E3-2BDE-47A5-97E9-462CA3172F2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968" y="5541505"/>
            <a:ext cx="28616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06298A5-6F1E-4FFA-B3DE-76C9CDD8A709}"/>
              </a:ext>
            </a:extLst>
          </p:cNvPr>
          <p:cNvSpPr txBox="1"/>
          <p:nvPr/>
        </p:nvSpPr>
        <p:spPr>
          <a:xfrm>
            <a:off x="3529565" y="5584633"/>
            <a:ext cx="20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User Coordinate: </a:t>
            </a:r>
          </a:p>
          <a:p>
            <a:pPr algn="ctr"/>
            <a:r>
              <a:rPr lang="en-US" altLang="zh-CN" sz="1200" dirty="0"/>
              <a:t>Correct </a:t>
            </a:r>
            <a:r>
              <a:rPr kumimoji="1" lang="en-US" altLang="zh-CN" sz="1200" dirty="0">
                <a:latin typeface="+mn-lt"/>
              </a:rPr>
              <a:t>x, y, z</a:t>
            </a:r>
          </a:p>
        </p:txBody>
      </p:sp>
      <p:pic>
        <p:nvPicPr>
          <p:cNvPr id="82" name="图片 81" descr="图片包含 室内, 金色, 旧, 钟表&#10;&#10;描述已自动生成">
            <a:extLst>
              <a:ext uri="{FF2B5EF4-FFF2-40B4-BE49-F238E27FC236}">
                <a16:creationId xmlns:a16="http://schemas.microsoft.com/office/drawing/2014/main" id="{23E298DD-0C91-4D4A-9359-98E5C6D65C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29" y="5125056"/>
            <a:ext cx="682567" cy="456925"/>
          </a:xfrm>
          <a:prstGeom prst="rect">
            <a:avLst/>
          </a:prstGeom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9789BED-AFC3-4411-BB6C-C73C85DAC931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 bwMode="auto">
          <a:xfrm>
            <a:off x="6470996" y="5353519"/>
            <a:ext cx="548521" cy="194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pic>
        <p:nvPicPr>
          <p:cNvPr id="90" name="图片 89" descr="图片包含 室内, 钟表, 建筑, 旧&#10;&#10;描述已自动生成">
            <a:extLst>
              <a:ext uri="{FF2B5EF4-FFF2-40B4-BE49-F238E27FC236}">
                <a16:creationId xmlns:a16="http://schemas.microsoft.com/office/drawing/2014/main" id="{81B36B04-430C-478C-9880-AA58143587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40" y="4602584"/>
            <a:ext cx="682565" cy="456924"/>
          </a:xfrm>
          <a:prstGeom prst="rect">
            <a:avLst/>
          </a:prstGeom>
        </p:spPr>
      </p:pic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C5B5C8-84DB-49FF-B446-D1E73ED327B4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 bwMode="auto">
          <a:xfrm flipV="1">
            <a:off x="6470996" y="4831046"/>
            <a:ext cx="543144" cy="522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C81553A-2149-4CDC-880E-C01F396ACF74}"/>
              </a:ext>
            </a:extLst>
          </p:cNvPr>
          <p:cNvSpPr txBox="1"/>
          <p:nvPr/>
        </p:nvSpPr>
        <p:spPr>
          <a:xfrm>
            <a:off x="6579265" y="4871846"/>
            <a:ext cx="29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6ECCB2-48EA-49E5-B265-E84C19369EF2}"/>
              </a:ext>
            </a:extLst>
          </p:cNvPr>
          <p:cNvSpPr txBox="1"/>
          <p:nvPr/>
        </p:nvSpPr>
        <p:spPr>
          <a:xfrm>
            <a:off x="6580279" y="5423244"/>
            <a:ext cx="29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？</a:t>
            </a:r>
          </a:p>
        </p:txBody>
      </p:sp>
      <p:pic>
        <p:nvPicPr>
          <p:cNvPr id="84" name="图片 83" descr="图片包含 室内, 金色, 旧, 幻想&#10;&#10;描述已自动生成">
            <a:extLst>
              <a:ext uri="{FF2B5EF4-FFF2-40B4-BE49-F238E27FC236}">
                <a16:creationId xmlns:a16="http://schemas.microsoft.com/office/drawing/2014/main" id="{E6D00784-1CDD-4F64-B58C-C4D5CD71EB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17" y="5319976"/>
            <a:ext cx="682743" cy="45704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54391A62-ECED-421E-98A7-2ED856E23442}"/>
              </a:ext>
            </a:extLst>
          </p:cNvPr>
          <p:cNvSpPr txBox="1"/>
          <p:nvPr/>
        </p:nvSpPr>
        <p:spPr>
          <a:xfrm>
            <a:off x="7054134" y="4396131"/>
            <a:ext cx="616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+mn-lt"/>
              </a:rPr>
              <a:t>X1,y1,z1</a:t>
            </a:r>
            <a:endParaRPr kumimoji="1" lang="zh-CN" altLang="en-US" sz="1000" dirty="0">
              <a:latin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7DCFF07-87F4-45D8-8E9D-514923C780EF}"/>
              </a:ext>
            </a:extLst>
          </p:cNvPr>
          <p:cNvSpPr txBox="1"/>
          <p:nvPr/>
        </p:nvSpPr>
        <p:spPr>
          <a:xfrm>
            <a:off x="6983833" y="5747899"/>
            <a:ext cx="73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err="1">
                <a:latin typeface="+mn-lt"/>
              </a:rPr>
              <a:t>Xn,yn,zn</a:t>
            </a:r>
            <a:endParaRPr kumimoji="1" lang="zh-CN" altLang="en-US" sz="1000" dirty="0">
              <a:latin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3A1B216-DBAD-4DBC-A24E-EFFB5CB70CEC}"/>
              </a:ext>
            </a:extLst>
          </p:cNvPr>
          <p:cNvSpPr txBox="1"/>
          <p:nvPr/>
        </p:nvSpPr>
        <p:spPr>
          <a:xfrm>
            <a:off x="7225013" y="5063337"/>
            <a:ext cx="606175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lang="en-US" altLang="zh-CN" sz="800" dirty="0"/>
          </a:p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lang="en-US" altLang="zh-CN" sz="800" dirty="0"/>
          </a:p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kumimoji="1" lang="en-US" altLang="zh-CN" sz="800" dirty="0">
              <a:latin typeface="+mn-lt"/>
            </a:endParaRPr>
          </a:p>
          <a:p>
            <a:pPr>
              <a:lnSpc>
                <a:spcPts val="500"/>
              </a:lnSpc>
            </a:pPr>
            <a:endParaRPr kumimoji="1" lang="zh-CN" altLang="en-US" sz="800" dirty="0">
              <a:latin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12BF801-BB5B-41B8-8443-FE51B50F1763}"/>
              </a:ext>
            </a:extLst>
          </p:cNvPr>
          <p:cNvSpPr/>
          <p:nvPr/>
        </p:nvSpPr>
        <p:spPr bwMode="auto">
          <a:xfrm>
            <a:off x="1154016" y="4457875"/>
            <a:ext cx="7084301" cy="15487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99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E07B55-5C4C-45A7-9D5A-D43D93302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8" t="12630" r="34062" b="20170"/>
          <a:stretch/>
        </p:blipFill>
        <p:spPr>
          <a:xfrm>
            <a:off x="1017141" y="1548214"/>
            <a:ext cx="2424701" cy="44777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Online Visual Localization - Interface</a:t>
            </a:r>
            <a:endParaRPr lang="en-US" altLang="ja-JP" sz="14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2F8BF81-73FA-488D-B964-3990E3FC2D12}"/>
              </a:ext>
            </a:extLst>
          </p:cNvPr>
          <p:cNvSpPr txBox="1">
            <a:spLocks/>
          </p:cNvSpPr>
          <p:nvPr/>
        </p:nvSpPr>
        <p:spPr bwMode="auto">
          <a:xfrm>
            <a:off x="3154166" y="1702328"/>
            <a:ext cx="4181582" cy="12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0066CC"/>
                </a:solidFill>
                <a:effectLst/>
                <a:latin typeface="+mn-lt"/>
                <a:ea typeface="+mn-ea"/>
                <a:cs typeface="ＤＨＰ平成ゴシックW5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zh-CN" sz="1400" kern="0" dirty="0"/>
              <a:t>Function: UI to start the preview of downloaded 3D point cloud / the visual localization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Layout:</a:t>
            </a:r>
            <a:r>
              <a:rPr lang="zh-CN" altLang="en-US" sz="1400" kern="0" dirty="0"/>
              <a:t> </a:t>
            </a:r>
            <a:r>
              <a:rPr lang="en-US" altLang="zh-CN" sz="1400" kern="0" dirty="0" err="1"/>
              <a:t>ConstraintLayout</a:t>
            </a:r>
            <a:endParaRPr lang="en-US" altLang="zh-CN" sz="1400" kern="0" dirty="0"/>
          </a:p>
          <a:p>
            <a:pPr lvl="1">
              <a:spcBef>
                <a:spcPts val="1200"/>
              </a:spcBef>
            </a:pPr>
            <a:r>
              <a:rPr lang="en-US" altLang="ja-JP" sz="1400" kern="0" dirty="0" err="1"/>
              <a:t>AsyncTask</a:t>
            </a:r>
            <a:r>
              <a:rPr lang="en-US" altLang="ja-JP" sz="1400" kern="0" dirty="0"/>
              <a:t>: Used to prevent time-consuming operations (Model loading) in main thread</a:t>
            </a:r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marL="457200" lvl="1" indent="0">
              <a:spcBef>
                <a:spcPts val="1200"/>
              </a:spcBef>
              <a:buFontTx/>
              <a:buNone/>
            </a:pPr>
            <a:endParaRPr lang="en-US" altLang="ja-JP" sz="1400" kern="0" dirty="0"/>
          </a:p>
        </p:txBody>
      </p:sp>
    </p:spTree>
    <p:extLst>
      <p:ext uri="{BB962C8B-B14F-4D97-AF65-F5344CB8AC3E}">
        <p14:creationId xmlns:p14="http://schemas.microsoft.com/office/powerpoint/2010/main" val="199023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A306D5-B308-4DEC-9F0E-FB8DE9641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25" t="12944" r="34062" b="20556"/>
          <a:stretch/>
        </p:blipFill>
        <p:spPr>
          <a:xfrm>
            <a:off x="1017141" y="1548214"/>
            <a:ext cx="2442826" cy="44986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Online Visual Localization – 3D Viewer</a:t>
            </a:r>
            <a:endParaRPr lang="en-US" altLang="ja-JP" sz="14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2F8BF81-73FA-488D-B964-3990E3FC2D12}"/>
              </a:ext>
            </a:extLst>
          </p:cNvPr>
          <p:cNvSpPr txBox="1">
            <a:spLocks/>
          </p:cNvSpPr>
          <p:nvPr/>
        </p:nvSpPr>
        <p:spPr bwMode="auto">
          <a:xfrm>
            <a:off x="3154166" y="1702328"/>
            <a:ext cx="4181582" cy="12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0066CC"/>
                </a:solidFill>
                <a:effectLst/>
                <a:latin typeface="+mn-lt"/>
                <a:ea typeface="+mn-ea"/>
                <a:cs typeface="ＤＨＰ平成ゴシックW5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zh-CN" sz="1400" kern="0" dirty="0"/>
              <a:t>Function: 3D Viewer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Renderer: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OpenGL ES 2.0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Rotation/Zoom: Supported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 err="1"/>
              <a:t>AsyncTask</a:t>
            </a:r>
            <a:r>
              <a:rPr lang="en-US" altLang="ja-JP" sz="1400" kern="0" dirty="0"/>
              <a:t>: Used to prevent time-consuming operations (Model loading) in main thread</a:t>
            </a:r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marL="457200" lvl="1" indent="0">
              <a:spcBef>
                <a:spcPts val="1200"/>
              </a:spcBef>
              <a:buFontTx/>
              <a:buNone/>
            </a:pPr>
            <a:endParaRPr lang="en-US" altLang="ja-JP" sz="1400" kern="0" dirty="0"/>
          </a:p>
        </p:txBody>
      </p:sp>
    </p:spTree>
    <p:extLst>
      <p:ext uri="{BB962C8B-B14F-4D97-AF65-F5344CB8AC3E}">
        <p14:creationId xmlns:p14="http://schemas.microsoft.com/office/powerpoint/2010/main" val="425410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Online Visual Localization – Visual Localization</a:t>
            </a:r>
            <a:endParaRPr lang="en-US" altLang="ja-JP" sz="14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2F8BF81-73FA-488D-B964-3990E3FC2D12}"/>
              </a:ext>
            </a:extLst>
          </p:cNvPr>
          <p:cNvSpPr txBox="1">
            <a:spLocks/>
          </p:cNvSpPr>
          <p:nvPr/>
        </p:nvSpPr>
        <p:spPr bwMode="auto">
          <a:xfrm>
            <a:off x="4011416" y="1803588"/>
            <a:ext cx="4856359" cy="12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0066CC"/>
                </a:solidFill>
                <a:effectLst/>
                <a:latin typeface="+mn-lt"/>
                <a:ea typeface="+mn-ea"/>
                <a:cs typeface="ＤＨＰ平成ゴシックW5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zh-CN" sz="1400" kern="0" dirty="0"/>
              <a:t>Function: The red dot tells the 3D location of the user. Users know clearly where they are by inputting single image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Image Searching: SIFT feature + Cosine </a:t>
            </a:r>
            <a:r>
              <a:rPr lang="en-US" altLang="zh-CN" sz="1400" kern="0" dirty="0" err="1"/>
              <a:t>Simularity</a:t>
            </a:r>
            <a:endParaRPr lang="en-US" altLang="zh-CN" sz="1400" kern="0" dirty="0"/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Renderer: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OpenGL ES 2.0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Rotation/Zoom: Supported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 err="1"/>
              <a:t>AsyncTask</a:t>
            </a:r>
            <a:r>
              <a:rPr lang="en-US" altLang="ja-JP" sz="1400" kern="0" dirty="0"/>
              <a:t>: Used to prevent time-consuming operations (Model loading) in main thread</a:t>
            </a:r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marL="457200" lvl="1" indent="0">
              <a:spcBef>
                <a:spcPts val="1200"/>
              </a:spcBef>
              <a:buFontTx/>
              <a:buNone/>
            </a:pPr>
            <a:endParaRPr lang="en-US" altLang="ja-JP" sz="1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F31FB-6761-441B-AB76-0C16E5C84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16" t="12944" r="33959" b="18889"/>
          <a:stretch/>
        </p:blipFill>
        <p:spPr>
          <a:xfrm>
            <a:off x="228600" y="1803589"/>
            <a:ext cx="1885950" cy="35061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76EAA3-EAC3-4227-8F51-239CF8C42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3" t="12037" r="34062" b="19796"/>
          <a:stretch/>
        </p:blipFill>
        <p:spPr>
          <a:xfrm>
            <a:off x="2581275" y="1803588"/>
            <a:ext cx="1885950" cy="3506199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C8F7556-425A-4503-B6CE-6C97D6B67699}"/>
              </a:ext>
            </a:extLst>
          </p:cNvPr>
          <p:cNvSpPr/>
          <p:nvPr/>
        </p:nvSpPr>
        <p:spPr bwMode="auto">
          <a:xfrm>
            <a:off x="2114551" y="3429000"/>
            <a:ext cx="466724" cy="24765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2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49" y="2779408"/>
            <a:ext cx="7084301" cy="1299184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altLang="zh-CN" sz="6600" dirty="0"/>
              <a:t>Demo</a:t>
            </a:r>
            <a:endParaRPr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168124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Future work</a:t>
            </a:r>
          </a:p>
          <a:p>
            <a:pPr lvl="1">
              <a:spcBef>
                <a:spcPts val="1200"/>
              </a:spcBef>
            </a:pPr>
            <a:r>
              <a:rPr lang="en-US" altLang="ja-JP" sz="1400" dirty="0"/>
              <a:t>Extend the 3D model database size under different scenes</a:t>
            </a:r>
          </a:p>
          <a:p>
            <a:pPr lvl="1">
              <a:spcBef>
                <a:spcPts val="12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Connect our APP with AR (Augmented Reality), for better navigation visualization</a:t>
            </a:r>
          </a:p>
        </p:txBody>
      </p:sp>
      <p:pic>
        <p:nvPicPr>
          <p:cNvPr id="7170" name="Picture 2" descr="AR Navigation for pedestrians by Andrei Simion on Dribbble">
            <a:extLst>
              <a:ext uri="{FF2B5EF4-FFF2-40B4-BE49-F238E27FC236}">
                <a16:creationId xmlns:a16="http://schemas.microsoft.com/office/drawing/2014/main" id="{9541B37C-90F5-45A0-89CB-9FA2AE11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383408"/>
            <a:ext cx="4562475" cy="34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12" y="2779408"/>
            <a:ext cx="7933176" cy="1299184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altLang="zh-CN" sz="6000" dirty="0"/>
              <a:t>Thank you for listening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33074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91417-6E07-42BA-9973-10B087C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220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0A2A13-4144-481A-85FE-7C0783CB3D4F}" type="slidenum">
              <a:rPr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9970DA7-95E6-4605-B5DF-0454B528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0" y="2969493"/>
            <a:ext cx="8061820" cy="3073175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9F572A-0019-4ACF-A9E0-DBBB66B4A9AA}"/>
              </a:ext>
            </a:extLst>
          </p:cNvPr>
          <p:cNvSpPr txBox="1"/>
          <p:nvPr/>
        </p:nvSpPr>
        <p:spPr>
          <a:xfrm>
            <a:off x="176168" y="2605439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Input: Single RGB image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CB7352-821E-4874-8751-FCCC5F40501F}"/>
              </a:ext>
            </a:extLst>
          </p:cNvPr>
          <p:cNvSpPr txBox="1"/>
          <p:nvPr/>
        </p:nvSpPr>
        <p:spPr>
          <a:xfrm>
            <a:off x="176168" y="5763030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DB: RGB image set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F20F4E-22A4-442A-93A2-3108E3DE6C9C}"/>
              </a:ext>
            </a:extLst>
          </p:cNvPr>
          <p:cNvSpPr txBox="1"/>
          <p:nvPr/>
        </p:nvSpPr>
        <p:spPr>
          <a:xfrm>
            <a:off x="3507996" y="2969493"/>
            <a:ext cx="350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Output: 3D locations in the 3D map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052736"/>
            <a:ext cx="7639104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What is visual localization</a:t>
            </a:r>
          </a:p>
          <a:p>
            <a:pPr lvl="1">
              <a:spcBef>
                <a:spcPts val="12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Input: single RGB image query</a:t>
            </a:r>
            <a:endParaRPr lang="en-US" altLang="ja-JP" sz="1400" dirty="0"/>
          </a:p>
          <a:p>
            <a:pPr lvl="1">
              <a:spcBef>
                <a:spcPts val="1200"/>
              </a:spcBef>
            </a:pPr>
            <a:r>
              <a:rPr lang="en-US" altLang="ja-JP" sz="1400" dirty="0"/>
              <a:t>Output: The 3D location where this image is captured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64718B-C2A4-47DE-ABF5-96FB9BBEEB3E}"/>
              </a:ext>
            </a:extLst>
          </p:cNvPr>
          <p:cNvCxnSpPr>
            <a:cxnSpLocks/>
          </p:cNvCxnSpPr>
          <p:nvPr/>
        </p:nvCxnSpPr>
        <p:spPr bwMode="auto">
          <a:xfrm>
            <a:off x="2496620" y="4438436"/>
            <a:ext cx="739740" cy="6678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221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052736"/>
            <a:ext cx="7639104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Where it can be used</a:t>
            </a:r>
          </a:p>
          <a:p>
            <a:pPr lvl="1">
              <a:spcBef>
                <a:spcPts val="12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Indoor environments, where GPS is limited</a:t>
            </a:r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The additional information that GPS cannot give you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which floor am I?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Blippar's AR tech does indoor navigation without SLAM or beacons ...">
            <a:extLst>
              <a:ext uri="{FF2B5EF4-FFF2-40B4-BE49-F238E27FC236}">
                <a16:creationId xmlns:a16="http://schemas.microsoft.com/office/drawing/2014/main" id="{65B244E3-86C3-4D4C-AE05-07FFC639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003461"/>
            <a:ext cx="66865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3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38279592-8533-4064-B1F2-95847D359253}"/>
              </a:ext>
            </a:extLst>
          </p:cNvPr>
          <p:cNvSpPr txBox="1"/>
          <p:nvPr/>
        </p:nvSpPr>
        <p:spPr>
          <a:xfrm>
            <a:off x="1342487" y="4954170"/>
            <a:ext cx="1479478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Image …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99417C-CEE7-4A88-915A-A323035B0D0C}"/>
              </a:ext>
            </a:extLst>
          </p:cNvPr>
          <p:cNvSpPr txBox="1"/>
          <p:nvPr/>
        </p:nvSpPr>
        <p:spPr>
          <a:xfrm>
            <a:off x="1159266" y="5218485"/>
            <a:ext cx="1479478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Image 2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Our target</a:t>
            </a:r>
          </a:p>
          <a:p>
            <a:pPr lvl="1">
              <a:spcBef>
                <a:spcPts val="12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For most users, they will use the visual localization, by simply inputting single image</a:t>
            </a:r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endParaRPr lang="en-US" altLang="ja-JP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4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ja-JP" sz="1400" dirty="0"/>
          </a:p>
          <a:p>
            <a:pPr lvl="1">
              <a:spcBef>
                <a:spcPts val="1200"/>
              </a:spcBef>
            </a:pPr>
            <a:r>
              <a:rPr kumimoji="1" lang="en-US" altLang="ja-JP" sz="1400" dirty="0"/>
              <a:t>For the contributing users, we provide the tools for them to reconstruct the 3D model of a scene online</a:t>
            </a:r>
          </a:p>
          <a:p>
            <a:pPr lvl="2">
              <a:spcBef>
                <a:spcPts val="1200"/>
              </a:spcBef>
            </a:pPr>
            <a:r>
              <a:rPr lang="en-US" altLang="ja-JP" sz="1400" dirty="0"/>
              <a:t>This is the basic of visual localization algorithm</a:t>
            </a:r>
            <a:endParaRPr kumimoji="1" lang="ja-JP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CBA638-3278-41FD-9B39-3B7EBD0C6EFC}"/>
              </a:ext>
            </a:extLst>
          </p:cNvPr>
          <p:cNvSpPr txBox="1"/>
          <p:nvPr/>
        </p:nvSpPr>
        <p:spPr>
          <a:xfrm>
            <a:off x="976045" y="2597077"/>
            <a:ext cx="1479478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Single Image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12AEEF-71D7-4F81-ADEF-5D3510C6508B}"/>
              </a:ext>
            </a:extLst>
          </p:cNvPr>
          <p:cNvSpPr txBox="1"/>
          <p:nvPr/>
        </p:nvSpPr>
        <p:spPr>
          <a:xfrm>
            <a:off x="3554859" y="2471352"/>
            <a:ext cx="1479478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Online Visual Localization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D7EE71-B9CD-4661-B648-B270F570DF29}"/>
              </a:ext>
            </a:extLst>
          </p:cNvPr>
          <p:cNvSpPr txBox="1"/>
          <p:nvPr/>
        </p:nvSpPr>
        <p:spPr>
          <a:xfrm>
            <a:off x="6133673" y="2472214"/>
            <a:ext cx="1479478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3D location of User (x, y, z)</a:t>
            </a:r>
            <a:endParaRPr kumimoji="1" lang="zh-CN" altLang="en-US" sz="1600" dirty="0">
              <a:latin typeface="+mn-lt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A2D170F-ED39-4D08-BFD6-6F7C8525508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 bwMode="auto">
          <a:xfrm flipV="1">
            <a:off x="2455523" y="2763740"/>
            <a:ext cx="1099336" cy="2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F5CF58-A0CB-4862-9479-53A5B74A484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5034337" y="2763740"/>
            <a:ext cx="1099336" cy="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7B4B99A-A99C-4656-BAF6-FC8BAE2107F8}"/>
              </a:ext>
            </a:extLst>
          </p:cNvPr>
          <p:cNvSpPr txBox="1"/>
          <p:nvPr/>
        </p:nvSpPr>
        <p:spPr>
          <a:xfrm>
            <a:off x="976045" y="5462000"/>
            <a:ext cx="1479478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Image 1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ED62F6-CA1F-4F35-BE02-4ECAEAD7B8BA}"/>
              </a:ext>
            </a:extLst>
          </p:cNvPr>
          <p:cNvSpPr txBox="1"/>
          <p:nvPr/>
        </p:nvSpPr>
        <p:spPr>
          <a:xfrm>
            <a:off x="3554859" y="5095374"/>
            <a:ext cx="1479478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Online 3D Reconstruction</a:t>
            </a:r>
            <a:endParaRPr kumimoji="1" lang="zh-CN" altLang="en-US" sz="1600" dirty="0">
              <a:latin typeface="+mn-lt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68380F-F161-4309-82B8-E59990303574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2907587" y="5387762"/>
            <a:ext cx="647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29C0AF5-69CC-4F91-A64D-2254683C40A5}"/>
              </a:ext>
            </a:extLst>
          </p:cNvPr>
          <p:cNvSpPr txBox="1"/>
          <p:nvPr/>
        </p:nvSpPr>
        <p:spPr>
          <a:xfrm>
            <a:off x="6149354" y="5095373"/>
            <a:ext cx="1479478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+mn-lt"/>
              </a:rPr>
              <a:t>3D Model of the Scene</a:t>
            </a:r>
            <a:endParaRPr kumimoji="1" lang="zh-CN" altLang="en-US" sz="1600" dirty="0">
              <a:latin typeface="+mn-lt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9690B5-406B-4D29-8482-2D8C4CA2E651}"/>
              </a:ext>
            </a:extLst>
          </p:cNvPr>
          <p:cNvCxnSpPr>
            <a:stCxn id="18" idx="3"/>
            <a:endCxn id="22" idx="1"/>
          </p:cNvCxnSpPr>
          <p:nvPr/>
        </p:nvCxnSpPr>
        <p:spPr bwMode="auto">
          <a:xfrm flipV="1">
            <a:off x="5034337" y="5387761"/>
            <a:ext cx="111501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4FF943F6-6400-4953-A21E-995DB9CEFD73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rot="16200000" flipV="1">
            <a:off x="4982454" y="2815623"/>
            <a:ext cx="2698262" cy="259449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7428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The pipeline of the APP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348C4101-E24B-416C-AA06-DEEA61B242FF}"/>
              </a:ext>
            </a:extLst>
          </p:cNvPr>
          <p:cNvSpPr/>
          <p:nvPr/>
        </p:nvSpPr>
        <p:spPr bwMode="auto">
          <a:xfrm>
            <a:off x="304781" y="3534933"/>
            <a:ext cx="554804" cy="554804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9151AB-5380-46D5-9E77-2F2EFD2B1B14}"/>
              </a:ext>
            </a:extLst>
          </p:cNvPr>
          <p:cNvSpPr txBox="1"/>
          <p:nvPr/>
        </p:nvSpPr>
        <p:spPr>
          <a:xfrm>
            <a:off x="1693" y="4216312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User end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AF54E4-7C27-4879-83C6-433151460750}"/>
              </a:ext>
            </a:extLst>
          </p:cNvPr>
          <p:cNvSpPr/>
          <p:nvPr/>
        </p:nvSpPr>
        <p:spPr bwMode="auto">
          <a:xfrm>
            <a:off x="1284270" y="2178120"/>
            <a:ext cx="2476072" cy="37638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B93A27-FEBF-428D-B14D-E0C904207E1D}"/>
              </a:ext>
            </a:extLst>
          </p:cNvPr>
          <p:cNvSpPr txBox="1"/>
          <p:nvPr/>
        </p:nvSpPr>
        <p:spPr>
          <a:xfrm>
            <a:off x="1950376" y="5941945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Android APP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1476EE-7282-481D-AC96-3DD37A9ADEEC}"/>
              </a:ext>
            </a:extLst>
          </p:cNvPr>
          <p:cNvSpPr txBox="1"/>
          <p:nvPr/>
        </p:nvSpPr>
        <p:spPr>
          <a:xfrm>
            <a:off x="1741432" y="4071734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model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 downloading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0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EAB86C44-1E24-421A-B701-FC4E64E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3" y="3717567"/>
            <a:ext cx="424665" cy="4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E261B78-7FF5-45BF-92B8-C28C33656CC5}"/>
              </a:ext>
            </a:extLst>
          </p:cNvPr>
          <p:cNvSpPr/>
          <p:nvPr/>
        </p:nvSpPr>
        <p:spPr bwMode="auto">
          <a:xfrm>
            <a:off x="5297185" y="2178120"/>
            <a:ext cx="2476072" cy="37638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3E9232-9387-4ED5-A7D4-9323E030A3D2}"/>
              </a:ext>
            </a:extLst>
          </p:cNvPr>
          <p:cNvSpPr txBox="1"/>
          <p:nvPr/>
        </p:nvSpPr>
        <p:spPr>
          <a:xfrm>
            <a:off x="5752638" y="4256400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Point Cloud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A4D7A3-F0B4-4609-8B9E-C7E0F1E65065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7154" y="4142232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203F850-3682-4E61-B083-3610A045718A}"/>
              </a:ext>
            </a:extLst>
          </p:cNvPr>
          <p:cNvSpPr txBox="1"/>
          <p:nvPr/>
        </p:nvSpPr>
        <p:spPr>
          <a:xfrm>
            <a:off x="7863913" y="4110378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Server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4" name="Picture 6" descr="Server Icons - Free Download, PNG and SVG">
            <a:extLst>
              <a:ext uri="{FF2B5EF4-FFF2-40B4-BE49-F238E27FC236}">
                <a16:creationId xmlns:a16="http://schemas.microsoft.com/office/drawing/2014/main" id="{6C3131ED-E9B4-4DF2-8F05-166E617E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14" y="3429000"/>
            <a:ext cx="681378" cy="6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39BD21-D027-4041-92B5-D08082F71AAB}"/>
              </a:ext>
            </a:extLst>
          </p:cNvPr>
          <p:cNvCxnSpPr>
            <a:cxnSpLocks/>
          </p:cNvCxnSpPr>
          <p:nvPr/>
        </p:nvCxnSpPr>
        <p:spPr bwMode="auto">
          <a:xfrm>
            <a:off x="2877154" y="3869833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900E692-C3C4-41FC-92B9-EC5FE74AFABB}"/>
              </a:ext>
            </a:extLst>
          </p:cNvPr>
          <p:cNvSpPr txBox="1"/>
          <p:nvPr/>
        </p:nvSpPr>
        <p:spPr>
          <a:xfrm>
            <a:off x="4035275" y="3590535"/>
            <a:ext cx="98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Request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2A8D91-17B8-4703-AE5B-B9086FDA5766}"/>
              </a:ext>
            </a:extLst>
          </p:cNvPr>
          <p:cNvSpPr txBox="1"/>
          <p:nvPr/>
        </p:nvSpPr>
        <p:spPr>
          <a:xfrm>
            <a:off x="4035274" y="4150078"/>
            <a:ext cx="98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Download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E6FC25-0DDF-4B2B-9048-B4C6F28D7CB4}"/>
              </a:ext>
            </a:extLst>
          </p:cNvPr>
          <p:cNvSpPr txBox="1"/>
          <p:nvPr/>
        </p:nvSpPr>
        <p:spPr>
          <a:xfrm>
            <a:off x="5838688" y="5937342"/>
            <a:ext cx="150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Python Flask Server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6" name="Picture 8" descr="County, direction, location, map, national, navigate, navigation icon">
            <a:extLst>
              <a:ext uri="{FF2B5EF4-FFF2-40B4-BE49-F238E27FC236}">
                <a16:creationId xmlns:a16="http://schemas.microsoft.com/office/drawing/2014/main" id="{12A7F48B-4B16-45EA-B2F0-7C8B94C3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268004" y="4795115"/>
            <a:ext cx="546199" cy="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4271B911-EA0C-42B3-BDCE-451008A9218D}"/>
              </a:ext>
            </a:extLst>
          </p:cNvPr>
          <p:cNvSpPr txBox="1"/>
          <p:nvPr/>
        </p:nvSpPr>
        <p:spPr>
          <a:xfrm>
            <a:off x="1741432" y="5341315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Visual 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Localization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66" name="Picture 18" descr="3d, box, cube icon">
            <a:extLst>
              <a:ext uri="{FF2B5EF4-FFF2-40B4-BE49-F238E27FC236}">
                <a16:creationId xmlns:a16="http://schemas.microsoft.com/office/drawing/2014/main" id="{C61EF53A-0C31-40CA-B874-FE07D2B7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05" y="2323715"/>
            <a:ext cx="462397" cy="4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75E91F0-5FCF-46C0-8997-2026AFCA8CAA}"/>
              </a:ext>
            </a:extLst>
          </p:cNvPr>
          <p:cNvSpPr txBox="1"/>
          <p:nvPr/>
        </p:nvSpPr>
        <p:spPr>
          <a:xfrm>
            <a:off x="1719530" y="2693774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Online 3D Reconstruction</a:t>
            </a:r>
            <a:endParaRPr kumimoji="1" lang="zh-CN" altLang="en-US" sz="1200" dirty="0">
              <a:latin typeface="+mn-lt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B25710-6742-48C9-9CD1-0D64BE07B47A}"/>
              </a:ext>
            </a:extLst>
          </p:cNvPr>
          <p:cNvCxnSpPr>
            <a:cxnSpLocks/>
          </p:cNvCxnSpPr>
          <p:nvPr/>
        </p:nvCxnSpPr>
        <p:spPr bwMode="auto">
          <a:xfrm>
            <a:off x="2975024" y="2691309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365FE1C-34BF-4D12-B9FB-7A6FD77396C0}"/>
              </a:ext>
            </a:extLst>
          </p:cNvPr>
          <p:cNvSpPr txBox="1"/>
          <p:nvPr/>
        </p:nvSpPr>
        <p:spPr>
          <a:xfrm>
            <a:off x="3511572" y="1462658"/>
            <a:ext cx="20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Multiple images 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of a scene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DAA38D4-BABD-4FED-98B3-9DB0F616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63" y="3476103"/>
            <a:ext cx="1109879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37" descr="图片包含 室内, 钟表, 建筑, 旧&#10;&#10;描述已自动生成">
            <a:extLst>
              <a:ext uri="{FF2B5EF4-FFF2-40B4-BE49-F238E27FC236}">
                <a16:creationId xmlns:a16="http://schemas.microsoft.com/office/drawing/2014/main" id="{00F26CCC-38BA-4628-8AA2-5AFA4D77E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85" y="1858886"/>
            <a:ext cx="682565" cy="456924"/>
          </a:xfrm>
          <a:prstGeom prst="rect">
            <a:avLst/>
          </a:prstGeom>
        </p:spPr>
      </p:pic>
      <p:pic>
        <p:nvPicPr>
          <p:cNvPr id="42" name="图片 41" descr="图片包含 室内, 金色, 旧, 钟表&#10;&#10;描述已自动生成">
            <a:extLst>
              <a:ext uri="{FF2B5EF4-FFF2-40B4-BE49-F238E27FC236}">
                <a16:creationId xmlns:a16="http://schemas.microsoft.com/office/drawing/2014/main" id="{03E77533-3C81-4FF8-AFAA-F4FBEB774F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50" y="1969187"/>
            <a:ext cx="682567" cy="456925"/>
          </a:xfrm>
          <a:prstGeom prst="rect">
            <a:avLst/>
          </a:prstGeom>
        </p:spPr>
      </p:pic>
      <p:pic>
        <p:nvPicPr>
          <p:cNvPr id="50" name="图片 49" descr="图片包含 室内, 桌子, 房间, 窗户&#10;&#10;描述已自动生成">
            <a:extLst>
              <a:ext uri="{FF2B5EF4-FFF2-40B4-BE49-F238E27FC236}">
                <a16:creationId xmlns:a16="http://schemas.microsoft.com/office/drawing/2014/main" id="{4B1FCFCE-822F-4F43-8896-9C43C48D1C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53" y="2122402"/>
            <a:ext cx="682565" cy="456924"/>
          </a:xfrm>
          <a:prstGeom prst="rect">
            <a:avLst/>
          </a:prstGeom>
        </p:spPr>
      </p:pic>
      <p:pic>
        <p:nvPicPr>
          <p:cNvPr id="2070" name="Picture 22" descr="Structure from Motion (SfM) photogrammetric principle. Source ...">
            <a:extLst>
              <a:ext uri="{FF2B5EF4-FFF2-40B4-BE49-F238E27FC236}">
                <a16:creationId xmlns:a16="http://schemas.microsoft.com/office/drawing/2014/main" id="{62B1AD39-0501-418A-AEBD-CDC448FF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17" y="2220823"/>
            <a:ext cx="800526" cy="8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8888FFBD-D6B4-4B5D-91E0-005086FBF700}"/>
              </a:ext>
            </a:extLst>
          </p:cNvPr>
          <p:cNvSpPr txBox="1"/>
          <p:nvPr/>
        </p:nvSpPr>
        <p:spPr>
          <a:xfrm>
            <a:off x="5801729" y="2988167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Online </a:t>
            </a:r>
            <a:r>
              <a:rPr kumimoji="1" lang="en-US" altLang="zh-CN" sz="1200" dirty="0" err="1">
                <a:latin typeface="+mn-lt"/>
              </a:rPr>
              <a:t>SfM</a:t>
            </a:r>
            <a:endParaRPr kumimoji="1" lang="en-US" altLang="zh-CN" sz="1200" dirty="0">
              <a:latin typeface="+mn-lt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33AEF7F-354F-49E2-878B-ADC429945533}"/>
              </a:ext>
            </a:extLst>
          </p:cNvPr>
          <p:cNvCxnSpPr>
            <a:cxnSpLocks/>
            <a:stCxn id="65" idx="2"/>
          </p:cNvCxnSpPr>
          <p:nvPr/>
        </p:nvCxnSpPr>
        <p:spPr bwMode="auto">
          <a:xfrm>
            <a:off x="6601402" y="3265166"/>
            <a:ext cx="0" cy="3253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E1B65B0-9038-4C4E-B8BF-8DCF3BFAFBFD}"/>
              </a:ext>
            </a:extLst>
          </p:cNvPr>
          <p:cNvCxnSpPr>
            <a:cxnSpLocks/>
          </p:cNvCxnSpPr>
          <p:nvPr/>
        </p:nvCxnSpPr>
        <p:spPr bwMode="auto">
          <a:xfrm>
            <a:off x="2909338" y="5311194"/>
            <a:ext cx="28433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4" name="图片 73" descr="图片包含 室内, 金色, 旧, 钟表&#10;&#10;描述已自动生成">
            <a:extLst>
              <a:ext uri="{FF2B5EF4-FFF2-40B4-BE49-F238E27FC236}">
                <a16:creationId xmlns:a16="http://schemas.microsoft.com/office/drawing/2014/main" id="{DB9F4EE9-71A9-44B4-8017-43C7A23794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81" y="4804512"/>
            <a:ext cx="682567" cy="456925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F110B958-A8E8-4AF1-B970-95AB6A534FFB}"/>
              </a:ext>
            </a:extLst>
          </p:cNvPr>
          <p:cNvSpPr txBox="1"/>
          <p:nvPr/>
        </p:nvSpPr>
        <p:spPr>
          <a:xfrm>
            <a:off x="3511572" y="4572499"/>
            <a:ext cx="2034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Single query image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F322E6-6CF1-47A2-B279-4D6B8EE577A8}"/>
              </a:ext>
            </a:extLst>
          </p:cNvPr>
          <p:cNvSpPr txBox="1"/>
          <p:nvPr/>
        </p:nvSpPr>
        <p:spPr>
          <a:xfrm>
            <a:off x="5501447" y="5656803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Image Searching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3CD5596-8E39-441C-8B5F-720E2CA0A66B}"/>
              </a:ext>
            </a:extLst>
          </p:cNvPr>
          <p:cNvCxnSpPr>
            <a:cxnSpLocks/>
          </p:cNvCxnSpPr>
          <p:nvPr/>
        </p:nvCxnSpPr>
        <p:spPr bwMode="auto">
          <a:xfrm>
            <a:off x="6601401" y="4507268"/>
            <a:ext cx="0" cy="4346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EB5F2E3-2BDE-47A5-97E9-462CA3172F2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968" y="5541505"/>
            <a:ext cx="28616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06298A5-6F1E-4FFA-B3DE-76C9CDD8A709}"/>
              </a:ext>
            </a:extLst>
          </p:cNvPr>
          <p:cNvSpPr txBox="1"/>
          <p:nvPr/>
        </p:nvSpPr>
        <p:spPr>
          <a:xfrm>
            <a:off x="3529565" y="5584633"/>
            <a:ext cx="20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User Coordinate: </a:t>
            </a:r>
          </a:p>
          <a:p>
            <a:pPr algn="ctr"/>
            <a:r>
              <a:rPr lang="en-US" altLang="zh-CN" sz="1200" dirty="0"/>
              <a:t>Correct </a:t>
            </a:r>
            <a:r>
              <a:rPr kumimoji="1" lang="en-US" altLang="zh-CN" sz="1200" dirty="0">
                <a:latin typeface="+mn-lt"/>
              </a:rPr>
              <a:t>x, y, z</a:t>
            </a:r>
          </a:p>
        </p:txBody>
      </p:sp>
      <p:pic>
        <p:nvPicPr>
          <p:cNvPr id="82" name="图片 81" descr="图片包含 室内, 金色, 旧, 钟表&#10;&#10;描述已自动生成">
            <a:extLst>
              <a:ext uri="{FF2B5EF4-FFF2-40B4-BE49-F238E27FC236}">
                <a16:creationId xmlns:a16="http://schemas.microsoft.com/office/drawing/2014/main" id="{23E298DD-0C91-4D4A-9359-98E5C6D65C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29" y="5125056"/>
            <a:ext cx="682567" cy="456925"/>
          </a:xfrm>
          <a:prstGeom prst="rect">
            <a:avLst/>
          </a:prstGeom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9789BED-AFC3-4411-BB6C-C73C85DAC931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 bwMode="auto">
          <a:xfrm>
            <a:off x="6470996" y="5353519"/>
            <a:ext cx="548521" cy="194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pic>
        <p:nvPicPr>
          <p:cNvPr id="90" name="图片 89" descr="图片包含 室内, 钟表, 建筑, 旧&#10;&#10;描述已自动生成">
            <a:extLst>
              <a:ext uri="{FF2B5EF4-FFF2-40B4-BE49-F238E27FC236}">
                <a16:creationId xmlns:a16="http://schemas.microsoft.com/office/drawing/2014/main" id="{81B36B04-430C-478C-9880-AA58143587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40" y="4602584"/>
            <a:ext cx="682565" cy="456924"/>
          </a:xfrm>
          <a:prstGeom prst="rect">
            <a:avLst/>
          </a:prstGeom>
        </p:spPr>
      </p:pic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C5B5C8-84DB-49FF-B446-D1E73ED327B4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 bwMode="auto">
          <a:xfrm flipV="1">
            <a:off x="6470996" y="4831046"/>
            <a:ext cx="543144" cy="522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C81553A-2149-4CDC-880E-C01F396ACF74}"/>
              </a:ext>
            </a:extLst>
          </p:cNvPr>
          <p:cNvSpPr txBox="1"/>
          <p:nvPr/>
        </p:nvSpPr>
        <p:spPr>
          <a:xfrm>
            <a:off x="6579265" y="4871846"/>
            <a:ext cx="29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6ECCB2-48EA-49E5-B265-E84C19369EF2}"/>
              </a:ext>
            </a:extLst>
          </p:cNvPr>
          <p:cNvSpPr txBox="1"/>
          <p:nvPr/>
        </p:nvSpPr>
        <p:spPr>
          <a:xfrm>
            <a:off x="6580279" y="5423244"/>
            <a:ext cx="29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？</a:t>
            </a:r>
          </a:p>
        </p:txBody>
      </p:sp>
      <p:pic>
        <p:nvPicPr>
          <p:cNvPr id="84" name="图片 83" descr="图片包含 室内, 金色, 旧, 幻想&#10;&#10;描述已自动生成">
            <a:extLst>
              <a:ext uri="{FF2B5EF4-FFF2-40B4-BE49-F238E27FC236}">
                <a16:creationId xmlns:a16="http://schemas.microsoft.com/office/drawing/2014/main" id="{E6D00784-1CDD-4F64-B58C-C4D5CD71EB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17" y="5319976"/>
            <a:ext cx="682743" cy="45704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54391A62-ECED-421E-98A7-2ED856E23442}"/>
              </a:ext>
            </a:extLst>
          </p:cNvPr>
          <p:cNvSpPr txBox="1"/>
          <p:nvPr/>
        </p:nvSpPr>
        <p:spPr>
          <a:xfrm>
            <a:off x="7054134" y="4396131"/>
            <a:ext cx="616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+mn-lt"/>
              </a:rPr>
              <a:t>X1,y1,z1</a:t>
            </a:r>
            <a:endParaRPr kumimoji="1" lang="zh-CN" altLang="en-US" sz="1000" dirty="0">
              <a:latin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7DCFF07-87F4-45D8-8E9D-514923C780EF}"/>
              </a:ext>
            </a:extLst>
          </p:cNvPr>
          <p:cNvSpPr txBox="1"/>
          <p:nvPr/>
        </p:nvSpPr>
        <p:spPr>
          <a:xfrm>
            <a:off x="6983833" y="5747899"/>
            <a:ext cx="73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err="1">
                <a:latin typeface="+mn-lt"/>
              </a:rPr>
              <a:t>Xn,yn,zn</a:t>
            </a:r>
            <a:endParaRPr kumimoji="1" lang="zh-CN" altLang="en-US" sz="1000" dirty="0">
              <a:latin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3A1B216-DBAD-4DBC-A24E-EFFB5CB70CEC}"/>
              </a:ext>
            </a:extLst>
          </p:cNvPr>
          <p:cNvSpPr txBox="1"/>
          <p:nvPr/>
        </p:nvSpPr>
        <p:spPr>
          <a:xfrm>
            <a:off x="7225013" y="5063337"/>
            <a:ext cx="606175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lang="en-US" altLang="zh-CN" sz="800" dirty="0"/>
          </a:p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lang="en-US" altLang="zh-CN" sz="800" dirty="0"/>
          </a:p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kumimoji="1" lang="en-US" altLang="zh-CN" sz="800" dirty="0">
              <a:latin typeface="+mn-lt"/>
            </a:endParaRPr>
          </a:p>
          <a:p>
            <a:pPr>
              <a:lnSpc>
                <a:spcPts val="500"/>
              </a:lnSpc>
            </a:pPr>
            <a:endParaRPr kumimoji="1" lang="zh-CN" altLang="en-US" sz="800" dirty="0">
              <a:latin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12BF801-BB5B-41B8-8443-FE51B50F1763}"/>
              </a:ext>
            </a:extLst>
          </p:cNvPr>
          <p:cNvSpPr/>
          <p:nvPr/>
        </p:nvSpPr>
        <p:spPr bwMode="auto">
          <a:xfrm>
            <a:off x="1017142" y="1462658"/>
            <a:ext cx="7084301" cy="18377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8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Online 3D Reconstruction - </a:t>
            </a:r>
            <a:r>
              <a:rPr lang="en-US" altLang="ja-JP" sz="2400" dirty="0"/>
              <a:t>Image Uploading</a:t>
            </a:r>
            <a:endParaRPr lang="en-US" altLang="ja-JP" sz="14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ja-JP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BF6111-062F-4739-9279-4186970C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3" t="12060" r="33932" b="20662"/>
          <a:stretch/>
        </p:blipFill>
        <p:spPr>
          <a:xfrm>
            <a:off x="1017142" y="1548216"/>
            <a:ext cx="2424701" cy="4438438"/>
          </a:xfrm>
          <a:prstGeom prst="rect">
            <a:avLst/>
          </a:prstGeom>
        </p:spPr>
      </p:pic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2F8BF81-73FA-488D-B964-3990E3FC2D12}"/>
              </a:ext>
            </a:extLst>
          </p:cNvPr>
          <p:cNvSpPr txBox="1">
            <a:spLocks/>
          </p:cNvSpPr>
          <p:nvPr/>
        </p:nvSpPr>
        <p:spPr bwMode="auto">
          <a:xfrm>
            <a:off x="3154165" y="1702328"/>
            <a:ext cx="4408685" cy="12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0066CC"/>
                </a:solidFill>
                <a:effectLst/>
                <a:latin typeface="+mn-lt"/>
                <a:ea typeface="+mn-ea"/>
                <a:cs typeface="ＤＨＰ平成ゴシックW5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zh-CN" sz="1400" kern="0" dirty="0"/>
              <a:t>Function: Upload the images of a scene to the server, for online </a:t>
            </a:r>
            <a:r>
              <a:rPr lang="en-US" altLang="zh-CN" sz="1400" kern="0" dirty="0" err="1"/>
              <a:t>SfM</a:t>
            </a:r>
            <a:r>
              <a:rPr lang="en-US" altLang="zh-CN" sz="1400" kern="0" dirty="0"/>
              <a:t> 3D reconstruction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Layout:</a:t>
            </a:r>
            <a:r>
              <a:rPr lang="zh-CN" altLang="en-US" sz="1400" kern="0" dirty="0"/>
              <a:t> </a:t>
            </a:r>
            <a:r>
              <a:rPr lang="en-US" altLang="zh-CN" sz="1400" kern="0" dirty="0" err="1"/>
              <a:t>ConstraintLayout</a:t>
            </a:r>
            <a:r>
              <a:rPr lang="en-US" altLang="zh-CN" sz="1400" kern="0" dirty="0"/>
              <a:t> + </a:t>
            </a:r>
            <a:r>
              <a:rPr lang="en-US" altLang="zh-CN" sz="1400" kern="0" dirty="0" err="1"/>
              <a:t>GridView</a:t>
            </a:r>
            <a:r>
              <a:rPr lang="en-US" altLang="zh-CN" sz="1400" kern="0" dirty="0"/>
              <a:t> + </a:t>
            </a:r>
            <a:r>
              <a:rPr lang="en-US" altLang="zh-CN" sz="1400" kern="0" dirty="0" err="1"/>
              <a:t>BottomNavigationView</a:t>
            </a:r>
            <a:endParaRPr lang="en-US" altLang="zh-CN" sz="1400" kern="0" dirty="0"/>
          </a:p>
          <a:p>
            <a:pPr lvl="1">
              <a:spcBef>
                <a:spcPts val="1200"/>
              </a:spcBef>
            </a:pPr>
            <a:r>
              <a:rPr lang="en-US" altLang="ja-JP" sz="1400" kern="0" dirty="0"/>
              <a:t>Network Client: </a:t>
            </a:r>
            <a:r>
              <a:rPr lang="en-US" altLang="ja-JP" sz="1400" kern="0" dirty="0" err="1"/>
              <a:t>OkHttp</a:t>
            </a:r>
            <a:r>
              <a:rPr lang="en-US" altLang="ja-JP" sz="1400" kern="0" dirty="0"/>
              <a:t> 3.10.0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/>
              <a:t>Server: Python Flask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 err="1"/>
              <a:t>AsyncTask</a:t>
            </a:r>
            <a:r>
              <a:rPr lang="en-US" altLang="ja-JP" sz="1400" kern="0" dirty="0"/>
              <a:t>: Used to prevent time-consuming operations in main thread</a:t>
            </a:r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marL="457200" lvl="1" indent="0">
              <a:spcBef>
                <a:spcPts val="1200"/>
              </a:spcBef>
              <a:buFontTx/>
              <a:buNone/>
            </a:pPr>
            <a:endParaRPr lang="en-US" altLang="ja-JP" sz="1400" kern="0" dirty="0"/>
          </a:p>
        </p:txBody>
      </p:sp>
    </p:spTree>
    <p:extLst>
      <p:ext uri="{BB962C8B-B14F-4D97-AF65-F5344CB8AC3E}">
        <p14:creationId xmlns:p14="http://schemas.microsoft.com/office/powerpoint/2010/main" val="15272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F4C73F-5540-4B37-B6B3-1E4BD39E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5" t="12629" r="34127" b="19700"/>
          <a:stretch/>
        </p:blipFill>
        <p:spPr>
          <a:xfrm>
            <a:off x="1017142" y="1548215"/>
            <a:ext cx="2424701" cy="450067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Online 3D Reconstruction – </a:t>
            </a:r>
            <a:r>
              <a:rPr lang="en-US" altLang="zh-CN" sz="2400" dirty="0"/>
              <a:t>Request </a:t>
            </a:r>
            <a:r>
              <a:rPr lang="en-US" altLang="zh-CN" sz="2400" dirty="0" err="1"/>
              <a:t>SfM</a:t>
            </a:r>
            <a:endParaRPr lang="en-US" altLang="ja-JP" sz="14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ja-JP" sz="14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2F8BF81-73FA-488D-B964-3990E3FC2D12}"/>
              </a:ext>
            </a:extLst>
          </p:cNvPr>
          <p:cNvSpPr txBox="1">
            <a:spLocks/>
          </p:cNvSpPr>
          <p:nvPr/>
        </p:nvSpPr>
        <p:spPr bwMode="auto">
          <a:xfrm>
            <a:off x="3154166" y="1702328"/>
            <a:ext cx="4181582" cy="12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0066CC"/>
                </a:solidFill>
                <a:effectLst/>
                <a:latin typeface="+mn-lt"/>
                <a:ea typeface="+mn-ea"/>
                <a:cs typeface="ＤＨＰ平成ゴシックW5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zh-CN" sz="1400" kern="0" dirty="0"/>
              <a:t>Function: Tell the server to start </a:t>
            </a:r>
            <a:r>
              <a:rPr lang="en-US" altLang="zh-CN" sz="1400" kern="0" dirty="0" err="1"/>
              <a:t>SfM</a:t>
            </a:r>
            <a:r>
              <a:rPr lang="en-US" altLang="zh-CN" sz="1400" kern="0" dirty="0"/>
              <a:t> 3D reconstruction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3D Reconstruction: COLMAP (Structure-from-motion)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Layout:</a:t>
            </a:r>
            <a:r>
              <a:rPr lang="zh-CN" altLang="en-US" sz="1400" kern="0" dirty="0"/>
              <a:t> </a:t>
            </a:r>
            <a:r>
              <a:rPr lang="en-US" altLang="zh-CN" sz="1400" kern="0" dirty="0" err="1"/>
              <a:t>ConstraintLayout</a:t>
            </a:r>
            <a:endParaRPr lang="en-US" altLang="zh-CN" sz="1400" kern="0" dirty="0"/>
          </a:p>
          <a:p>
            <a:pPr lvl="1">
              <a:spcBef>
                <a:spcPts val="1200"/>
              </a:spcBef>
            </a:pPr>
            <a:r>
              <a:rPr lang="en-US" altLang="ja-JP" sz="1400" kern="0" dirty="0"/>
              <a:t>Network Client: </a:t>
            </a:r>
            <a:r>
              <a:rPr lang="en-US" altLang="ja-JP" sz="1400" kern="0" dirty="0" err="1"/>
              <a:t>OkHttp</a:t>
            </a:r>
            <a:r>
              <a:rPr lang="en-US" altLang="ja-JP" sz="1400" kern="0" dirty="0"/>
              <a:t> 3.10.0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/>
              <a:t>Server: Python Flask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 err="1"/>
              <a:t>AsyncTask</a:t>
            </a:r>
            <a:r>
              <a:rPr lang="en-US" altLang="ja-JP" sz="1400" kern="0" dirty="0"/>
              <a:t>: Used to prevent time-consuming operations in main thread</a:t>
            </a:r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marL="457200" lvl="1" indent="0">
              <a:spcBef>
                <a:spcPts val="1200"/>
              </a:spcBef>
              <a:buFontTx/>
              <a:buNone/>
            </a:pPr>
            <a:endParaRPr lang="en-US" altLang="ja-JP" sz="1400" kern="0" dirty="0"/>
          </a:p>
        </p:txBody>
      </p:sp>
    </p:spTree>
    <p:extLst>
      <p:ext uri="{BB962C8B-B14F-4D97-AF65-F5344CB8AC3E}">
        <p14:creationId xmlns:p14="http://schemas.microsoft.com/office/powerpoint/2010/main" val="270385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The pipeline of the APP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348C4101-E24B-416C-AA06-DEEA61B242FF}"/>
              </a:ext>
            </a:extLst>
          </p:cNvPr>
          <p:cNvSpPr/>
          <p:nvPr/>
        </p:nvSpPr>
        <p:spPr bwMode="auto">
          <a:xfrm>
            <a:off x="304781" y="3534933"/>
            <a:ext cx="554804" cy="554804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9151AB-5380-46D5-9E77-2F2EFD2B1B14}"/>
              </a:ext>
            </a:extLst>
          </p:cNvPr>
          <p:cNvSpPr txBox="1"/>
          <p:nvPr/>
        </p:nvSpPr>
        <p:spPr>
          <a:xfrm>
            <a:off x="1693" y="4216312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User end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AF54E4-7C27-4879-83C6-433151460750}"/>
              </a:ext>
            </a:extLst>
          </p:cNvPr>
          <p:cNvSpPr/>
          <p:nvPr/>
        </p:nvSpPr>
        <p:spPr bwMode="auto">
          <a:xfrm>
            <a:off x="1284270" y="2178120"/>
            <a:ext cx="2476072" cy="37638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B93A27-FEBF-428D-B14D-E0C904207E1D}"/>
              </a:ext>
            </a:extLst>
          </p:cNvPr>
          <p:cNvSpPr txBox="1"/>
          <p:nvPr/>
        </p:nvSpPr>
        <p:spPr>
          <a:xfrm>
            <a:off x="1950376" y="5941945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Android APP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1476EE-7282-481D-AC96-3DD37A9ADEEC}"/>
              </a:ext>
            </a:extLst>
          </p:cNvPr>
          <p:cNvSpPr txBox="1"/>
          <p:nvPr/>
        </p:nvSpPr>
        <p:spPr>
          <a:xfrm>
            <a:off x="1741432" y="4071734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model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 downloading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0" name="Picture 2" descr="Download Icon Flat - Icon Shop - Download free icons for ...">
            <a:extLst>
              <a:ext uri="{FF2B5EF4-FFF2-40B4-BE49-F238E27FC236}">
                <a16:creationId xmlns:a16="http://schemas.microsoft.com/office/drawing/2014/main" id="{EAB86C44-1E24-421A-B701-FC4E64E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3" y="3717567"/>
            <a:ext cx="424665" cy="4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E261B78-7FF5-45BF-92B8-C28C33656CC5}"/>
              </a:ext>
            </a:extLst>
          </p:cNvPr>
          <p:cNvSpPr/>
          <p:nvPr/>
        </p:nvSpPr>
        <p:spPr bwMode="auto">
          <a:xfrm>
            <a:off x="5297185" y="2178120"/>
            <a:ext cx="2476072" cy="37638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3E9232-9387-4ED5-A7D4-9323E030A3D2}"/>
              </a:ext>
            </a:extLst>
          </p:cNvPr>
          <p:cNvSpPr txBox="1"/>
          <p:nvPr/>
        </p:nvSpPr>
        <p:spPr>
          <a:xfrm>
            <a:off x="5752638" y="4256400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Point Cloud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A4D7A3-F0B4-4609-8B9E-C7E0F1E65065}"/>
              </a:ext>
            </a:extLst>
          </p:cNvPr>
          <p:cNvCxnSpPr>
            <a:cxnSpLocks/>
          </p:cNvCxnSpPr>
          <p:nvPr/>
        </p:nvCxnSpPr>
        <p:spPr bwMode="auto">
          <a:xfrm flipH="1">
            <a:off x="2877154" y="4142232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203F850-3682-4E61-B083-3610A045718A}"/>
              </a:ext>
            </a:extLst>
          </p:cNvPr>
          <p:cNvSpPr txBox="1"/>
          <p:nvPr/>
        </p:nvSpPr>
        <p:spPr>
          <a:xfrm>
            <a:off x="7863913" y="4110378"/>
            <a:ext cx="116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Server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4" name="Picture 6" descr="Server Icons - Free Download, PNG and SVG">
            <a:extLst>
              <a:ext uri="{FF2B5EF4-FFF2-40B4-BE49-F238E27FC236}">
                <a16:creationId xmlns:a16="http://schemas.microsoft.com/office/drawing/2014/main" id="{6C3131ED-E9B4-4DF2-8F05-166E617E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14" y="3429000"/>
            <a:ext cx="681378" cy="6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39BD21-D027-4041-92B5-D08082F71AAB}"/>
              </a:ext>
            </a:extLst>
          </p:cNvPr>
          <p:cNvCxnSpPr>
            <a:cxnSpLocks/>
          </p:cNvCxnSpPr>
          <p:nvPr/>
        </p:nvCxnSpPr>
        <p:spPr bwMode="auto">
          <a:xfrm>
            <a:off x="2877154" y="3869833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900E692-C3C4-41FC-92B9-EC5FE74AFABB}"/>
              </a:ext>
            </a:extLst>
          </p:cNvPr>
          <p:cNvSpPr txBox="1"/>
          <p:nvPr/>
        </p:nvSpPr>
        <p:spPr>
          <a:xfrm>
            <a:off x="4035275" y="3590535"/>
            <a:ext cx="98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Request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2A8D91-17B8-4703-AE5B-B9086FDA5766}"/>
              </a:ext>
            </a:extLst>
          </p:cNvPr>
          <p:cNvSpPr txBox="1"/>
          <p:nvPr/>
        </p:nvSpPr>
        <p:spPr>
          <a:xfrm>
            <a:off x="4035274" y="4150078"/>
            <a:ext cx="98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Download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E6FC25-0DDF-4B2B-9048-B4C6F28D7CB4}"/>
              </a:ext>
            </a:extLst>
          </p:cNvPr>
          <p:cNvSpPr txBox="1"/>
          <p:nvPr/>
        </p:nvSpPr>
        <p:spPr>
          <a:xfrm>
            <a:off x="5838688" y="5937342"/>
            <a:ext cx="150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Python Flask Server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56" name="Picture 8" descr="County, direction, location, map, national, navigate, navigation icon">
            <a:extLst>
              <a:ext uri="{FF2B5EF4-FFF2-40B4-BE49-F238E27FC236}">
                <a16:creationId xmlns:a16="http://schemas.microsoft.com/office/drawing/2014/main" id="{12A7F48B-4B16-45EA-B2F0-7C8B94C3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268004" y="4795115"/>
            <a:ext cx="546199" cy="5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4271B911-EA0C-42B3-BDCE-451008A9218D}"/>
              </a:ext>
            </a:extLst>
          </p:cNvPr>
          <p:cNvSpPr txBox="1"/>
          <p:nvPr/>
        </p:nvSpPr>
        <p:spPr>
          <a:xfrm>
            <a:off x="1741432" y="5341315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3D Visual 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Localization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66" name="Picture 18" descr="3d, box, cube icon">
            <a:extLst>
              <a:ext uri="{FF2B5EF4-FFF2-40B4-BE49-F238E27FC236}">
                <a16:creationId xmlns:a16="http://schemas.microsoft.com/office/drawing/2014/main" id="{C61EF53A-0C31-40CA-B874-FE07D2B7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05" y="2323715"/>
            <a:ext cx="462397" cy="4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75E91F0-5FCF-46C0-8997-2026AFCA8CAA}"/>
              </a:ext>
            </a:extLst>
          </p:cNvPr>
          <p:cNvSpPr txBox="1"/>
          <p:nvPr/>
        </p:nvSpPr>
        <p:spPr>
          <a:xfrm>
            <a:off x="1719530" y="2693774"/>
            <a:ext cx="15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Online 3D Reconstruction</a:t>
            </a:r>
            <a:endParaRPr kumimoji="1" lang="zh-CN" altLang="en-US" sz="1200" dirty="0">
              <a:latin typeface="+mn-lt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B25710-6742-48C9-9CD1-0D64BE07B47A}"/>
              </a:ext>
            </a:extLst>
          </p:cNvPr>
          <p:cNvCxnSpPr>
            <a:cxnSpLocks/>
          </p:cNvCxnSpPr>
          <p:nvPr/>
        </p:nvCxnSpPr>
        <p:spPr bwMode="auto">
          <a:xfrm>
            <a:off x="2975024" y="2691309"/>
            <a:ext cx="31434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365FE1C-34BF-4D12-B9FB-7A6FD77396C0}"/>
              </a:ext>
            </a:extLst>
          </p:cNvPr>
          <p:cNvSpPr txBox="1"/>
          <p:nvPr/>
        </p:nvSpPr>
        <p:spPr>
          <a:xfrm>
            <a:off x="3511572" y="1462658"/>
            <a:ext cx="20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Multiple images </a:t>
            </a:r>
          </a:p>
          <a:p>
            <a:pPr algn="ctr"/>
            <a:r>
              <a:rPr kumimoji="1" lang="en-US" altLang="zh-CN" sz="1200" dirty="0">
                <a:latin typeface="+mn-lt"/>
              </a:rPr>
              <a:t>of a scene</a:t>
            </a:r>
            <a:endParaRPr kumimoji="1" lang="zh-CN" altLang="en-US" sz="1200" dirty="0">
              <a:latin typeface="+mn-lt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DAA38D4-BABD-4FED-98B3-9DB0F616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63" y="3476103"/>
            <a:ext cx="1109879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图片 37" descr="图片包含 室内, 钟表, 建筑, 旧&#10;&#10;描述已自动生成">
            <a:extLst>
              <a:ext uri="{FF2B5EF4-FFF2-40B4-BE49-F238E27FC236}">
                <a16:creationId xmlns:a16="http://schemas.microsoft.com/office/drawing/2014/main" id="{00F26CCC-38BA-4628-8AA2-5AFA4D77E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85" y="1858886"/>
            <a:ext cx="682565" cy="456924"/>
          </a:xfrm>
          <a:prstGeom prst="rect">
            <a:avLst/>
          </a:prstGeom>
        </p:spPr>
      </p:pic>
      <p:pic>
        <p:nvPicPr>
          <p:cNvPr id="42" name="图片 41" descr="图片包含 室内, 金色, 旧, 钟表&#10;&#10;描述已自动生成">
            <a:extLst>
              <a:ext uri="{FF2B5EF4-FFF2-40B4-BE49-F238E27FC236}">
                <a16:creationId xmlns:a16="http://schemas.microsoft.com/office/drawing/2014/main" id="{03E77533-3C81-4FF8-AFAA-F4FBEB774F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50" y="1969187"/>
            <a:ext cx="682567" cy="456925"/>
          </a:xfrm>
          <a:prstGeom prst="rect">
            <a:avLst/>
          </a:prstGeom>
        </p:spPr>
      </p:pic>
      <p:pic>
        <p:nvPicPr>
          <p:cNvPr id="50" name="图片 49" descr="图片包含 室内, 桌子, 房间, 窗户&#10;&#10;描述已自动生成">
            <a:extLst>
              <a:ext uri="{FF2B5EF4-FFF2-40B4-BE49-F238E27FC236}">
                <a16:creationId xmlns:a16="http://schemas.microsoft.com/office/drawing/2014/main" id="{4B1FCFCE-822F-4F43-8896-9C43C48D1C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53" y="2122402"/>
            <a:ext cx="682565" cy="456924"/>
          </a:xfrm>
          <a:prstGeom prst="rect">
            <a:avLst/>
          </a:prstGeom>
        </p:spPr>
      </p:pic>
      <p:pic>
        <p:nvPicPr>
          <p:cNvPr id="2070" name="Picture 22" descr="Structure from Motion (SfM) photogrammetric principle. Source ...">
            <a:extLst>
              <a:ext uri="{FF2B5EF4-FFF2-40B4-BE49-F238E27FC236}">
                <a16:creationId xmlns:a16="http://schemas.microsoft.com/office/drawing/2014/main" id="{62B1AD39-0501-418A-AEBD-CDC448FF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17" y="2220823"/>
            <a:ext cx="800526" cy="8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8888FFBD-D6B4-4B5D-91E0-005086FBF700}"/>
              </a:ext>
            </a:extLst>
          </p:cNvPr>
          <p:cNvSpPr txBox="1"/>
          <p:nvPr/>
        </p:nvSpPr>
        <p:spPr>
          <a:xfrm>
            <a:off x="5801729" y="2988167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Online </a:t>
            </a:r>
            <a:r>
              <a:rPr kumimoji="1" lang="en-US" altLang="zh-CN" sz="1200" dirty="0" err="1">
                <a:latin typeface="+mn-lt"/>
              </a:rPr>
              <a:t>SfM</a:t>
            </a:r>
            <a:endParaRPr kumimoji="1" lang="en-US" altLang="zh-CN" sz="1200" dirty="0">
              <a:latin typeface="+mn-lt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33AEF7F-354F-49E2-878B-ADC429945533}"/>
              </a:ext>
            </a:extLst>
          </p:cNvPr>
          <p:cNvCxnSpPr>
            <a:cxnSpLocks/>
            <a:stCxn id="65" idx="2"/>
          </p:cNvCxnSpPr>
          <p:nvPr/>
        </p:nvCxnSpPr>
        <p:spPr bwMode="auto">
          <a:xfrm>
            <a:off x="6601402" y="3265166"/>
            <a:ext cx="0" cy="3253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E1B65B0-9038-4C4E-B8BF-8DCF3BFAFBFD}"/>
              </a:ext>
            </a:extLst>
          </p:cNvPr>
          <p:cNvCxnSpPr>
            <a:cxnSpLocks/>
          </p:cNvCxnSpPr>
          <p:nvPr/>
        </p:nvCxnSpPr>
        <p:spPr bwMode="auto">
          <a:xfrm>
            <a:off x="2909338" y="5311194"/>
            <a:ext cx="28433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4" name="图片 73" descr="图片包含 室内, 金色, 旧, 钟表&#10;&#10;描述已自动生成">
            <a:extLst>
              <a:ext uri="{FF2B5EF4-FFF2-40B4-BE49-F238E27FC236}">
                <a16:creationId xmlns:a16="http://schemas.microsoft.com/office/drawing/2014/main" id="{DB9F4EE9-71A9-44B4-8017-43C7A23794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81" y="4804512"/>
            <a:ext cx="682567" cy="456925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F110B958-A8E8-4AF1-B970-95AB6A534FFB}"/>
              </a:ext>
            </a:extLst>
          </p:cNvPr>
          <p:cNvSpPr txBox="1"/>
          <p:nvPr/>
        </p:nvSpPr>
        <p:spPr>
          <a:xfrm>
            <a:off x="3511572" y="4572499"/>
            <a:ext cx="2034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Single query image</a:t>
            </a:r>
            <a:endParaRPr kumimoji="1" lang="zh-CN" altLang="en-US" sz="1200" dirty="0">
              <a:latin typeface="+mn-lt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F322E6-6CF1-47A2-B279-4D6B8EE577A8}"/>
              </a:ext>
            </a:extLst>
          </p:cNvPr>
          <p:cNvSpPr txBox="1"/>
          <p:nvPr/>
        </p:nvSpPr>
        <p:spPr>
          <a:xfrm>
            <a:off x="5501447" y="5656803"/>
            <a:ext cx="159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Image Searching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3CD5596-8E39-441C-8B5F-720E2CA0A66B}"/>
              </a:ext>
            </a:extLst>
          </p:cNvPr>
          <p:cNvCxnSpPr>
            <a:cxnSpLocks/>
          </p:cNvCxnSpPr>
          <p:nvPr/>
        </p:nvCxnSpPr>
        <p:spPr bwMode="auto">
          <a:xfrm>
            <a:off x="6601401" y="4507268"/>
            <a:ext cx="0" cy="4346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EB5F2E3-2BDE-47A5-97E9-462CA3172F2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968" y="5541505"/>
            <a:ext cx="28616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06298A5-6F1E-4FFA-B3DE-76C9CDD8A709}"/>
              </a:ext>
            </a:extLst>
          </p:cNvPr>
          <p:cNvSpPr txBox="1"/>
          <p:nvPr/>
        </p:nvSpPr>
        <p:spPr>
          <a:xfrm>
            <a:off x="3529565" y="5584633"/>
            <a:ext cx="203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+mn-lt"/>
              </a:rPr>
              <a:t>User Location: </a:t>
            </a:r>
          </a:p>
          <a:p>
            <a:pPr algn="ctr"/>
            <a:r>
              <a:rPr lang="en-US" altLang="zh-CN" sz="1200" dirty="0"/>
              <a:t>Correct </a:t>
            </a:r>
            <a:r>
              <a:rPr kumimoji="1" lang="en-US" altLang="zh-CN" sz="1200" dirty="0">
                <a:latin typeface="+mn-lt"/>
              </a:rPr>
              <a:t>x, y, z</a:t>
            </a:r>
          </a:p>
        </p:txBody>
      </p:sp>
      <p:pic>
        <p:nvPicPr>
          <p:cNvPr id="82" name="图片 81" descr="图片包含 室内, 金色, 旧, 钟表&#10;&#10;描述已自动生成">
            <a:extLst>
              <a:ext uri="{FF2B5EF4-FFF2-40B4-BE49-F238E27FC236}">
                <a16:creationId xmlns:a16="http://schemas.microsoft.com/office/drawing/2014/main" id="{23E298DD-0C91-4D4A-9359-98E5C6D65C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29" y="5125056"/>
            <a:ext cx="682567" cy="456925"/>
          </a:xfrm>
          <a:prstGeom prst="rect">
            <a:avLst/>
          </a:prstGeom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9789BED-AFC3-4411-BB6C-C73C85DAC931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 bwMode="auto">
          <a:xfrm>
            <a:off x="6470996" y="5353519"/>
            <a:ext cx="548521" cy="194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pic>
        <p:nvPicPr>
          <p:cNvPr id="90" name="图片 89" descr="图片包含 室内, 钟表, 建筑, 旧&#10;&#10;描述已自动生成">
            <a:extLst>
              <a:ext uri="{FF2B5EF4-FFF2-40B4-BE49-F238E27FC236}">
                <a16:creationId xmlns:a16="http://schemas.microsoft.com/office/drawing/2014/main" id="{81B36B04-430C-478C-9880-AA58143587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40" y="4602584"/>
            <a:ext cx="682565" cy="456924"/>
          </a:xfrm>
          <a:prstGeom prst="rect">
            <a:avLst/>
          </a:prstGeom>
        </p:spPr>
      </p:pic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C5B5C8-84DB-49FF-B446-D1E73ED327B4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 bwMode="auto">
          <a:xfrm flipV="1">
            <a:off x="6470996" y="4831046"/>
            <a:ext cx="543144" cy="522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C81553A-2149-4CDC-880E-C01F396ACF74}"/>
              </a:ext>
            </a:extLst>
          </p:cNvPr>
          <p:cNvSpPr txBox="1"/>
          <p:nvPr/>
        </p:nvSpPr>
        <p:spPr>
          <a:xfrm>
            <a:off x="6579265" y="4871846"/>
            <a:ext cx="29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6ECCB2-48EA-49E5-B265-E84C19369EF2}"/>
              </a:ext>
            </a:extLst>
          </p:cNvPr>
          <p:cNvSpPr txBox="1"/>
          <p:nvPr/>
        </p:nvSpPr>
        <p:spPr>
          <a:xfrm>
            <a:off x="6580279" y="5423244"/>
            <a:ext cx="29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？</a:t>
            </a:r>
          </a:p>
        </p:txBody>
      </p:sp>
      <p:pic>
        <p:nvPicPr>
          <p:cNvPr id="84" name="图片 83" descr="图片包含 室内, 金色, 旧, 幻想&#10;&#10;描述已自动生成">
            <a:extLst>
              <a:ext uri="{FF2B5EF4-FFF2-40B4-BE49-F238E27FC236}">
                <a16:creationId xmlns:a16="http://schemas.microsoft.com/office/drawing/2014/main" id="{E6D00784-1CDD-4F64-B58C-C4D5CD71EB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17" y="5319976"/>
            <a:ext cx="682743" cy="45704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54391A62-ECED-421E-98A7-2ED856E23442}"/>
              </a:ext>
            </a:extLst>
          </p:cNvPr>
          <p:cNvSpPr txBox="1"/>
          <p:nvPr/>
        </p:nvSpPr>
        <p:spPr>
          <a:xfrm>
            <a:off x="7054134" y="4396131"/>
            <a:ext cx="616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+mn-lt"/>
              </a:rPr>
              <a:t>X1,y1,z1</a:t>
            </a:r>
            <a:endParaRPr kumimoji="1" lang="zh-CN" altLang="en-US" sz="1000" dirty="0">
              <a:latin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7DCFF07-87F4-45D8-8E9D-514923C780EF}"/>
              </a:ext>
            </a:extLst>
          </p:cNvPr>
          <p:cNvSpPr txBox="1"/>
          <p:nvPr/>
        </p:nvSpPr>
        <p:spPr>
          <a:xfrm>
            <a:off x="6983833" y="5747899"/>
            <a:ext cx="73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err="1">
                <a:latin typeface="+mn-lt"/>
              </a:rPr>
              <a:t>Xn,yn,zn</a:t>
            </a:r>
            <a:endParaRPr kumimoji="1" lang="zh-CN" altLang="en-US" sz="1000" dirty="0">
              <a:latin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3A1B216-DBAD-4DBC-A24E-EFFB5CB70CEC}"/>
              </a:ext>
            </a:extLst>
          </p:cNvPr>
          <p:cNvSpPr txBox="1"/>
          <p:nvPr/>
        </p:nvSpPr>
        <p:spPr>
          <a:xfrm>
            <a:off x="7225013" y="5063337"/>
            <a:ext cx="606175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lang="en-US" altLang="zh-CN" sz="800" dirty="0"/>
          </a:p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lang="en-US" altLang="zh-CN" sz="800" dirty="0"/>
          </a:p>
          <a:p>
            <a:pPr>
              <a:lnSpc>
                <a:spcPts val="500"/>
              </a:lnSpc>
            </a:pPr>
            <a:r>
              <a:rPr lang="zh-CN" altLang="en-US" sz="800" dirty="0"/>
              <a:t>。</a:t>
            </a:r>
            <a:endParaRPr kumimoji="1" lang="en-US" altLang="zh-CN" sz="800" dirty="0">
              <a:latin typeface="+mn-lt"/>
            </a:endParaRPr>
          </a:p>
          <a:p>
            <a:pPr>
              <a:lnSpc>
                <a:spcPts val="500"/>
              </a:lnSpc>
            </a:pPr>
            <a:endParaRPr kumimoji="1" lang="zh-CN" altLang="en-US" sz="800" dirty="0">
              <a:latin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12BF801-BB5B-41B8-8443-FE51B50F1763}"/>
              </a:ext>
            </a:extLst>
          </p:cNvPr>
          <p:cNvSpPr/>
          <p:nvPr/>
        </p:nvSpPr>
        <p:spPr bwMode="auto">
          <a:xfrm>
            <a:off x="1026882" y="3422358"/>
            <a:ext cx="7084301" cy="12011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kern="0" dirty="0">
              <a:solidFill>
                <a:sysClr val="windowText" lastClr="000000"/>
              </a:solidFill>
              <a:latin typeface="+mn-lt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53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6A706A-0DC9-42DB-B495-F3AD65884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17" t="12497" r="34062" b="19455"/>
          <a:stretch/>
        </p:blipFill>
        <p:spPr>
          <a:xfrm>
            <a:off x="1017142" y="1548215"/>
            <a:ext cx="2424701" cy="4522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5025A2-DEB3-4AFF-8F51-192D487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C24AB43-AD0E-4320-9D32-E1F2EA3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6" y="1052736"/>
            <a:ext cx="7084301" cy="12991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3D Model Downloading</a:t>
            </a:r>
            <a:endParaRPr lang="en-US" altLang="ja-JP" sz="1400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2F8BF81-73FA-488D-B964-3990E3FC2D12}"/>
              </a:ext>
            </a:extLst>
          </p:cNvPr>
          <p:cNvSpPr txBox="1">
            <a:spLocks/>
          </p:cNvSpPr>
          <p:nvPr/>
        </p:nvSpPr>
        <p:spPr bwMode="auto">
          <a:xfrm>
            <a:off x="3154166" y="1702328"/>
            <a:ext cx="4181582" cy="12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0066CC"/>
                </a:solidFill>
                <a:effectLst/>
                <a:latin typeface="+mn-lt"/>
                <a:ea typeface="+mn-ea"/>
                <a:cs typeface="ＤＨＰ平成ゴシックW5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  <a:cs typeface="ＤＨＰ平成ゴシックW5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altLang="zh-CN" sz="1400" kern="0" dirty="0"/>
              <a:t>Function: Download the reconstructed 3D point cloud (.ply) from server</a:t>
            </a:r>
          </a:p>
          <a:p>
            <a:pPr lvl="1">
              <a:spcBef>
                <a:spcPts val="1200"/>
              </a:spcBef>
            </a:pPr>
            <a:r>
              <a:rPr lang="en-US" altLang="zh-CN" sz="1400" kern="0" dirty="0"/>
              <a:t>Layout:</a:t>
            </a:r>
            <a:r>
              <a:rPr lang="zh-CN" altLang="en-US" sz="1400" kern="0" dirty="0"/>
              <a:t> </a:t>
            </a:r>
            <a:r>
              <a:rPr lang="en-US" altLang="zh-CN" sz="1400" kern="0" dirty="0" err="1"/>
              <a:t>ConstraintLayout</a:t>
            </a:r>
            <a:endParaRPr lang="en-US" altLang="zh-CN" sz="1400" kern="0" dirty="0"/>
          </a:p>
          <a:p>
            <a:pPr lvl="1">
              <a:spcBef>
                <a:spcPts val="1200"/>
              </a:spcBef>
            </a:pPr>
            <a:r>
              <a:rPr lang="en-US" altLang="ja-JP" sz="1400" kern="0" dirty="0"/>
              <a:t>Network Client: </a:t>
            </a:r>
            <a:r>
              <a:rPr lang="en-US" altLang="ja-JP" sz="1400" kern="0" dirty="0" err="1"/>
              <a:t>OkHttp</a:t>
            </a:r>
            <a:r>
              <a:rPr lang="en-US" altLang="ja-JP" sz="1400" kern="0" dirty="0"/>
              <a:t> 3.10.0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/>
              <a:t>Server: Python Flask</a:t>
            </a:r>
          </a:p>
          <a:p>
            <a:pPr lvl="1">
              <a:spcBef>
                <a:spcPts val="1200"/>
              </a:spcBef>
            </a:pPr>
            <a:r>
              <a:rPr lang="en-US" altLang="ja-JP" sz="1400" kern="0" dirty="0" err="1"/>
              <a:t>AsyncTask</a:t>
            </a:r>
            <a:r>
              <a:rPr lang="en-US" altLang="ja-JP" sz="1400" kern="0" dirty="0"/>
              <a:t>: Used to prevent time-consuming operations in main thread</a:t>
            </a:r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lvl="1">
              <a:spcBef>
                <a:spcPts val="1200"/>
              </a:spcBef>
            </a:pPr>
            <a:endParaRPr lang="en-US" altLang="ja-JP" sz="1400" kern="0" dirty="0"/>
          </a:p>
          <a:p>
            <a:pPr marL="457200" lvl="1" indent="0">
              <a:spcBef>
                <a:spcPts val="1200"/>
              </a:spcBef>
              <a:buFontTx/>
              <a:buNone/>
            </a:pPr>
            <a:endParaRPr lang="en-US" altLang="ja-JP" sz="1400" kern="0" dirty="0"/>
          </a:p>
        </p:txBody>
      </p:sp>
    </p:spTree>
    <p:extLst>
      <p:ext uri="{BB962C8B-B14F-4D97-AF65-F5344CB8AC3E}">
        <p14:creationId xmlns:p14="http://schemas.microsoft.com/office/powerpoint/2010/main" val="655779775"/>
      </p:ext>
    </p:extLst>
  </p:cSld>
  <p:clrMapOvr>
    <a:masterClrMapping/>
  </p:clrMapOvr>
</p:sld>
</file>

<file path=ppt/theme/theme1.xml><?xml version="1.0" encoding="utf-8"?>
<a:theme xmlns:a="http://schemas.openxmlformats.org/drawingml/2006/main" name="TokyoTech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9525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kumimoji="1" kern="0" dirty="0" smtClean="0">
            <a:solidFill>
              <a:sysClr val="windowText" lastClr="000000"/>
            </a:solidFill>
            <a:latin typeface="+mn-lt"/>
            <a:ea typeface="ＭＳ Ｐゴシック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明朝" pitchFamily="17" charset="-128"/>
            <a:ea typeface="ＭＳ 明朝" pitchFamily="17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+mn-lt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okyoTech2" id="{682DCB84-6C94-4248-AB25-5324C51E0500}" vid="{91DC840E-B981-4CB8-A51A-008FD38E8B5D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TokyoTech2</Template>
  <TotalTime>5537</TotalTime>
  <Words>660</Words>
  <Application>Microsoft Office PowerPoint</Application>
  <PresentationFormat>全屏显示(4:3)</PresentationFormat>
  <Paragraphs>187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MS Mincho</vt:lpstr>
      <vt:lpstr>Yu Gothic</vt:lpstr>
      <vt:lpstr>Arial</vt:lpstr>
      <vt:lpstr>Calibri</vt:lpstr>
      <vt:lpstr>Calibri Light</vt:lpstr>
      <vt:lpstr>Georgia</vt:lpstr>
      <vt:lpstr>Wingdings 2</vt:lpstr>
      <vt:lpstr>TokyoTech2</vt:lpstr>
      <vt:lpstr>HDOfficeLightV0</vt:lpstr>
      <vt:lpstr>Online Visual Localization APP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ymonno</dc:creator>
  <cp:lastModifiedBy>Lee YiChow</cp:lastModifiedBy>
  <cp:revision>1738</cp:revision>
  <cp:lastPrinted>2018-07-13T07:38:57Z</cp:lastPrinted>
  <dcterms:created xsi:type="dcterms:W3CDTF">2018-07-12T22:49:49Z</dcterms:created>
  <dcterms:modified xsi:type="dcterms:W3CDTF">2020-07-21T09:20:59Z</dcterms:modified>
</cp:coreProperties>
</file>