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DBCC-76D4-43FE-A48D-F0F31463F655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72A8-FAF7-4D1D-900A-623F78150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1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D20649-D250-4A8C-B070-0661F766091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93B8ED-3FB1-4745-8478-40DEDC3014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057C-6FF1-4573-BD9F-FB722562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486" y="2042608"/>
            <a:ext cx="3705027" cy="1123043"/>
          </a:xfrm>
        </p:spPr>
        <p:txBody>
          <a:bodyPr>
            <a:normAutofit fontScale="90000"/>
          </a:bodyPr>
          <a:lstStyle/>
          <a:p>
            <a:r>
              <a:rPr lang="en-US" altLang="ko-KR" sz="8900" dirty="0" err="1"/>
              <a:t>BoB</a:t>
            </a:r>
            <a:r>
              <a:rPr lang="ko-KR" altLang="en-US" dirty="0"/>
              <a:t>서점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425360-4769-4959-BC42-B45674A1B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776" y="4899367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이윤정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47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E647860-AFD5-4592-8896-0702C7D1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4" y="793102"/>
            <a:ext cx="10095722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B49D811-F742-440D-8722-1D3A02A3B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/>
          <a:stretch/>
        </p:blipFill>
        <p:spPr>
          <a:xfrm>
            <a:off x="15116" y="1099853"/>
            <a:ext cx="5555739" cy="480163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F9C4D2E-219C-4E58-8983-328360D517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6"/>
          <a:stretch/>
        </p:blipFill>
        <p:spPr>
          <a:xfrm>
            <a:off x="5634624" y="531845"/>
            <a:ext cx="6542260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0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415A4A8-B56F-4B34-89B1-63CD521A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>
          <a:xfrm>
            <a:off x="20134" y="997215"/>
            <a:ext cx="6175393" cy="5758147"/>
          </a:xfrm>
          <a:prstGeom prst="rect">
            <a:avLst/>
          </a:prstGeom>
        </p:spPr>
      </p:pic>
      <p:pic>
        <p:nvPicPr>
          <p:cNvPr id="7" name="그림 6" descr="스크린샷, 모니터, 컴퓨터, 테이블이(가) 표시된 사진&#10;&#10;자동 생성된 설명">
            <a:extLst>
              <a:ext uri="{FF2B5EF4-FFF2-40B4-BE49-F238E27FC236}">
                <a16:creationId xmlns:a16="http://schemas.microsoft.com/office/drawing/2014/main" id="{29674BEC-3C74-4AEF-9CB6-AF61DD3BCC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0"/>
          <a:stretch/>
        </p:blipFill>
        <p:spPr>
          <a:xfrm>
            <a:off x="5697490" y="391967"/>
            <a:ext cx="6474376" cy="54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DCFBE79-0922-49F4-A62F-C24DBCE2D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81" y="886407"/>
            <a:ext cx="7982676" cy="59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5EF45214-CEB9-4918-9E30-36B357BC4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b="31572"/>
          <a:stretch/>
        </p:blipFill>
        <p:spPr>
          <a:xfrm>
            <a:off x="197459" y="886408"/>
            <a:ext cx="6361961" cy="3536302"/>
          </a:xfrm>
          <a:prstGeom prst="rect">
            <a:avLst/>
          </a:prstGeom>
        </p:spPr>
      </p:pic>
      <p:pic>
        <p:nvPicPr>
          <p:cNvPr id="14" name="그림 13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50FA38AC-7BD9-486D-A950-2F60F9A5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8" y="2491191"/>
            <a:ext cx="6261097" cy="43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7" name="그림 6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11DC918E-22D6-4252-9DE6-DF9ED809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>
          <a:xfrm>
            <a:off x="818163" y="1099852"/>
            <a:ext cx="10555674" cy="57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B34DE28-61D3-41B5-98EF-C4ED0BC1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6407"/>
            <a:ext cx="6096001" cy="4870581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AB71474-603A-4C4E-A5B0-0D1D2021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1" y="307910"/>
            <a:ext cx="6233384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5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E2BEF2-3F41-41FD-BCAE-E897080DE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172"/>
            <a:ext cx="6839339" cy="252286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6BEA48D-C136-47FD-B3A7-F4CB0FF4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8" y="2901820"/>
            <a:ext cx="8082563" cy="39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B7B8274-C8E6-4D5E-B347-9DE3A016C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" y="780740"/>
            <a:ext cx="6379075" cy="383791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072E061-2493-43BC-A181-42239A06A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00" y="2090057"/>
            <a:ext cx="7671151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5" name="그림 4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8878E0B7-760A-40E1-AE47-1035036F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4" y="886406"/>
            <a:ext cx="11069595" cy="59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1962-5143-451F-AF78-C8FC1007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57777"/>
            <a:ext cx="9520158" cy="104923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7623D-965A-401D-87F1-4EDE3DE8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8347"/>
            <a:ext cx="10058400" cy="402336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ko-KR" altLang="en-US" dirty="0"/>
              <a:t>앱 개요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팀원 별 역할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개발 시 사용한 언어 및 기술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기능정의서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en-US" altLang="ko-KR" dirty="0"/>
              <a:t>Table</a:t>
            </a:r>
            <a:r>
              <a:rPr lang="ko-KR" altLang="en-US" dirty="0"/>
              <a:t> 설계도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앱 주요 화면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핵심기능의 </a:t>
            </a:r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57016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5" name="그림 4" descr="실내, 컴퓨터, 노트북, 테이블이(가) 표시된 사진&#10;&#10;자동 생성된 설명">
            <a:extLst>
              <a:ext uri="{FF2B5EF4-FFF2-40B4-BE49-F238E27FC236}">
                <a16:creationId xmlns:a16="http://schemas.microsoft.com/office/drawing/2014/main" id="{DCE81159-3115-4D29-BD86-E09FBFF9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" y="785443"/>
            <a:ext cx="6229786" cy="528711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958FA05-BB64-411A-B7E4-B11072FD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69" y="66555"/>
            <a:ext cx="5944046" cy="51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037CFE2-62FA-446F-A8FB-04A0726CB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" y="886407"/>
            <a:ext cx="5856317" cy="5579626"/>
          </a:xfrm>
          <a:prstGeom prst="rect">
            <a:avLst/>
          </a:prstGeom>
        </p:spPr>
      </p:pic>
      <p:pic>
        <p:nvPicPr>
          <p:cNvPr id="8" name="그림 7" descr="실내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D201FF6E-54CA-42AB-872B-281959585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5" y="178521"/>
            <a:ext cx="645969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  <p:pic>
        <p:nvPicPr>
          <p:cNvPr id="4" name="그림 3" descr="컴퓨터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DDE248F0-05E0-443D-8D03-39C90A0E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406"/>
            <a:ext cx="6096000" cy="550506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F82EF2A-3DA2-4F46-B0E3-C736AD0D2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6248400" cy="55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1962-5143-451F-AF78-C8FC1007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57777"/>
            <a:ext cx="9520158" cy="1049235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핵심기능의 </a:t>
            </a:r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71679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165635-49A2-4570-AACE-D34B6E70DF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C:/Users/sist/AppData/Roaming/PolarisOffice/ETemp/6032_20843656/fImage324509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" y="236855"/>
            <a:ext cx="10582910" cy="5877560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7024370" y="896620"/>
            <a:ext cx="4514850" cy="2338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000" b="1">
                <a:latin typeface="맑은 고딕" charset="0"/>
                <a:ea typeface="맑은 고딕" charset="0"/>
              </a:rPr>
              <a:t>CartProc.jsp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 회원이 장바구니에 담은 책의 ISBN 값을 ‘cart’ 리스트에 넣어준다. 이 ‘cart’ 리스트를 ‘cart’ session 값으로 설정한다.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 주문수량을 책 상세페이지에서 받아와 그 책의 ISBN과 같은 이름의 쿠키를 생성하여 주문수량을 담아준다.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B1ABB-118A-4744-9777-9991148DC0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C:/Users/sist/AppData/Roaming/PolarisOffice/ETemp/16108_12521440/fImage1949228104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113665"/>
            <a:ext cx="7449185" cy="3496310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6352540" y="240665"/>
            <a:ext cx="4941570" cy="23698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나눔고딕 ExtraBold" charset="0"/>
                <a:ea typeface="나눔고딕 ExtraBold" charset="0"/>
              </a:rPr>
              <a:t>▸justOrderProc.jsp (바로 결제) 1</a:t>
            </a:r>
            <a:endParaRPr lang="ko-KR" altLang="en-US" sz="1800">
              <a:latin typeface="나눔고딕 ExtraBold" charset="0"/>
              <a:ea typeface="나눔고딕 ExtraBold" charset="0"/>
            </a:endParaRPr>
          </a:p>
          <a:p>
            <a:pPr marL="0" indent="0" algn="l" defTabSz="508000" hangingPunct="1"/>
            <a:endParaRPr lang="ko-KR" altLang="en-US" sz="800">
              <a:latin typeface="나눔고딕 ExtraBold" charset="0"/>
              <a:ea typeface="나눔고딕 ExtraBold" charset="0"/>
            </a:endParaRPr>
          </a:p>
          <a:p>
            <a:pPr marL="0" indent="0" algn="l" defTabSz="508000" hangingPunct="1"/>
            <a:r>
              <a:rPr lang="ko-KR" sz="1200">
                <a:latin typeface="나눔스퀘어_ac Bold" charset="0"/>
                <a:ea typeface="나눔스퀘어_ac Bold" charset="0"/>
              </a:rPr>
              <a:t> </a:t>
            </a:r>
            <a:r>
              <a:rPr lang="ko-KR" sz="1400">
                <a:latin typeface="나눔스퀘어_ac Bold" charset="0"/>
                <a:ea typeface="나눔스퀘어_ac Bold" charset="0"/>
              </a:rPr>
              <a:t>로그인한 아이디 세션 값을 가져와 userService의 findUser로 로그인한 유저를 찾아 user 변수에 넣어준다. ‘cartBook’ 세션 값을 불러와 주문한 책을 book 변수에 넣어준다. ‘orderCnt’ 세션 값을 불러와 orderCnt 변수에 넣어준다.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r>
              <a:rPr lang="ko-KR" sz="1400">
                <a:latin typeface="나눔스퀘어_ac Bold" charset="0"/>
                <a:ea typeface="나눔스퀘어_ac Bold" charset="0"/>
              </a:rPr>
              <a:t>orderOut.jsp에서 입력한 요청사항, 지불방식을 받아와 orderPay, orderReq 변수에 넣어준다.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2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200">
              <a:latin typeface="나눔스퀘어_ac Bold" charset="0"/>
              <a:ea typeface="나눔스퀘어_ac Bold" charset="0"/>
            </a:endParaRPr>
          </a:p>
        </p:txBody>
      </p:sp>
      <p:pic>
        <p:nvPicPr>
          <p:cNvPr id="4" name="그림 3" descr="C:/Users/sist/AppData/Roaming/PolarisOffice/ETemp/16108_12521440/fImage91493069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66"/>
          <a:stretch>
            <a:fillRect/>
          </a:stretch>
        </p:blipFill>
        <p:spPr>
          <a:xfrm>
            <a:off x="120015" y="3914775"/>
            <a:ext cx="3717925" cy="226758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352540" y="4595495"/>
            <a:ext cx="5105400" cy="1569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나눔고딕 ExtraBold" charset="0"/>
                <a:ea typeface="나눔고딕 ExtraBold" charset="0"/>
              </a:rPr>
              <a:t>▸justOrderProc.jsp (바로 결제) 2</a:t>
            </a:r>
            <a:endParaRPr lang="ko-KR" altLang="en-US" sz="1800">
              <a:latin typeface="나눔고딕 ExtraBold" charset="0"/>
              <a:ea typeface="나눔고딕 ExtraBold" charset="0"/>
            </a:endParaRPr>
          </a:p>
          <a:p>
            <a:pPr marL="0" indent="0" algn="l" defTabSz="508000" hangingPunct="1"/>
            <a:endParaRPr lang="ko-KR" altLang="en-US" sz="800">
              <a:latin typeface="나눔고딕 ExtraBold" charset="0"/>
              <a:ea typeface="나눔고딕 ExtraBold" charset="0"/>
            </a:endParaRPr>
          </a:p>
          <a:p>
            <a:pPr marL="0" indent="0" algn="l" defTabSz="508000" hangingPunct="1"/>
            <a:r>
              <a:rPr lang="ko-KR" sz="1200">
                <a:latin typeface="나눔스퀘어_ac Bold" charset="0"/>
                <a:ea typeface="나눔스퀘어_ac Bold" charset="0"/>
              </a:rPr>
              <a:t> </a:t>
            </a:r>
            <a:r>
              <a:rPr lang="ko-KR" sz="1400">
                <a:latin typeface="나눔스퀘어_ac Bold" charset="0"/>
                <a:ea typeface="나눔스퀘어_ac Bold" charset="0"/>
              </a:rPr>
              <a:t>지불 방식이 null값이 아닌 경우 Order 객체와 Delivery 객체를 생성한다.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r>
              <a:rPr lang="ko-KR" sz="1400">
                <a:latin typeface="나눔스퀘어_ac Bold" charset="0"/>
                <a:ea typeface="나눔스퀘어_ac Bold" charset="0"/>
              </a:rPr>
              <a:t> 주문한 책의 ISBN을 찾아 order에 ISBN, orderCnt, userId, orderPay, orderReq를 설정해준다.</a:t>
            </a:r>
            <a:endParaRPr lang="ko-KR" altLang="en-US" sz="1200">
              <a:latin typeface="나눔스퀘어_ac Bold" charset="0"/>
              <a:ea typeface="나눔스퀘어_a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F450E2-8D94-4E08-A3A5-44BBC5D075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352540" y="240665"/>
            <a:ext cx="5342890" cy="30460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나눔고딕 ExtraBold" charset="0"/>
                <a:ea typeface="나눔고딕 ExtraBold" charset="0"/>
              </a:rPr>
              <a:t>▸justOrderProc.jsp (바로 결제) 3</a:t>
            </a:r>
            <a:endParaRPr lang="ko-KR" altLang="en-US" sz="1800">
              <a:latin typeface="나눔고딕 ExtraBold" charset="0"/>
              <a:ea typeface="나눔고딕 ExtraBold" charset="0"/>
            </a:endParaRPr>
          </a:p>
          <a:p>
            <a:pPr marL="0" indent="0" algn="l" defTabSz="508000" hangingPunct="1"/>
            <a:endParaRPr lang="ko-KR" altLang="en-US" sz="800">
              <a:latin typeface="나눔고딕 ExtraBold" charset="0"/>
              <a:ea typeface="나눔고딕 ExtraBold" charset="0"/>
            </a:endParaRPr>
          </a:p>
          <a:p>
            <a:pPr marL="0" indent="0" algn="l" defTabSz="508000" hangingPunct="1"/>
            <a:r>
              <a:rPr lang="ko-KR" sz="1200">
                <a:latin typeface="나눔스퀘어_ac Bold" charset="0"/>
                <a:ea typeface="나눔스퀘어_ac Bold" charset="0"/>
              </a:rPr>
              <a:t> </a:t>
            </a:r>
            <a:r>
              <a:rPr lang="ko-KR" sz="1400">
                <a:latin typeface="나눔스퀘어_ac Bold" charset="0"/>
                <a:ea typeface="나눔스퀘어_ac Bold" charset="0"/>
              </a:rPr>
              <a:t>현재 날짜를 ‘yyyyMMdd’ 형식으로 바꾸고 String 타입으로 설정해 date 변수에 넣어준다. Random() 함수와 for문으로 중복되지 않는 4자리 숫자를 만들고 고유 번호인 key 변수에 넣어준다.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r>
              <a:rPr lang="ko-KR" sz="1400">
                <a:latin typeface="나눔스퀘어_ac Bold" charset="0"/>
                <a:ea typeface="나눔스퀘어_ac Bold" charset="0"/>
              </a:rPr>
              <a:t> 주문 번호는 Order의 O를 따서 O와 date, key를 합쳐 주문번호를 만들어 order에 값을 넣어준다.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r>
              <a:rPr lang="ko-KR" sz="1400">
                <a:latin typeface="나눔스퀘어_ac Bold" charset="0"/>
                <a:ea typeface="나눔스퀘어_ac Bold" charset="0"/>
              </a:rPr>
              <a:t> 운송장 번호는 Delivery의 D를 따서 D와 date, key를 합쳐 만들어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r>
              <a:rPr lang="ko-KR" sz="1400">
                <a:latin typeface="나눔스퀘어_ac Bold" charset="0"/>
                <a:ea typeface="나눔스퀘어_ac Bold" charset="0"/>
              </a:rPr>
              <a:t>delivery에 값을 넣어준다.</a:t>
            </a:r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4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r>
              <a:rPr lang="ko-KR" sz="1400">
                <a:latin typeface="나눔스퀘어_ac Bold" charset="0"/>
                <a:ea typeface="나눔스퀘어_ac Bold" charset="0"/>
              </a:rPr>
              <a:t> orderService/deliveryService의 join으로 하나의 rder/delivery로 입력한다.</a:t>
            </a:r>
            <a:endParaRPr lang="ko-KR" altLang="en-US" sz="1200">
              <a:latin typeface="나눔스퀘어_ac Bold" charset="0"/>
              <a:ea typeface="나눔스퀘어_ac Bold" charset="0"/>
            </a:endParaRPr>
          </a:p>
          <a:p>
            <a:pPr marL="0" indent="0" algn="l" defTabSz="508000" hangingPunct="1"/>
            <a:endParaRPr lang="ko-KR" altLang="en-US" sz="1200">
              <a:latin typeface="나눔스퀘어_ac Bold" charset="0"/>
              <a:ea typeface="나눔스퀘어_ac Bold" charset="0"/>
            </a:endParaRPr>
          </a:p>
        </p:txBody>
      </p:sp>
      <p:pic>
        <p:nvPicPr>
          <p:cNvPr id="6" name="그림 5" descr="C:/Users/sist/AppData/Roaming/PolarisOffice/ETemp/16108_12521440/fImage2574310237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" y="0"/>
            <a:ext cx="5588635" cy="6858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057C-6FF1-4573-BD9F-FB722562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996" y="2387841"/>
            <a:ext cx="5283069" cy="11230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3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52" y="373960"/>
            <a:ext cx="3084844" cy="933655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1.</a:t>
            </a:r>
            <a:r>
              <a:rPr lang="ko-KR" altLang="en-US" sz="3600" dirty="0">
                <a:solidFill>
                  <a:srgbClr val="FFFFFF"/>
                </a:solidFill>
              </a:rPr>
              <a:t>앱 개요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D1A5FB77-278D-479A-B482-BA3D8893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354" y="475861"/>
            <a:ext cx="6413663" cy="70072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b="1" dirty="0"/>
              <a:t>O </a:t>
            </a:r>
            <a:r>
              <a:rPr lang="ko-KR" altLang="en-US" sz="2400" b="1" dirty="0"/>
              <a:t>프로젝트 명</a:t>
            </a:r>
            <a:endParaRPr lang="en-US" altLang="ko-KR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 서점관리시스템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O </a:t>
            </a:r>
            <a:r>
              <a:rPr lang="ko-KR" altLang="en-US" sz="2400" b="1" dirty="0"/>
              <a:t>프로젝트 설명</a:t>
            </a:r>
            <a:endParaRPr lang="en-US" altLang="ko-KR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</a:t>
            </a:r>
            <a:r>
              <a:rPr lang="ko-KR" altLang="en-US" sz="1800" dirty="0"/>
              <a:t> 오프라인 구매보단 온라인 구매가 더 많아지고 있는 현 상황에서 좀 더 많은 고객을 유치하기 위해 인터넷 서점관리시스템을 만들게 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52" y="373960"/>
            <a:ext cx="3084844" cy="933655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2.</a:t>
            </a:r>
            <a:r>
              <a:rPr lang="ko-KR" altLang="en-US" sz="3600" dirty="0">
                <a:solidFill>
                  <a:srgbClr val="FFFFFF"/>
                </a:solidFill>
              </a:rPr>
              <a:t>팀원 별 역할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D1A5FB77-278D-479A-B482-BA3D8893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354" y="475861"/>
            <a:ext cx="6413663" cy="70072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b="1" dirty="0"/>
              <a:t>O </a:t>
            </a:r>
            <a:r>
              <a:rPr lang="ko-KR" altLang="en-US" sz="2400" b="1" dirty="0">
                <a:solidFill>
                  <a:srgbClr val="0D0D73"/>
                </a:solidFill>
              </a:rPr>
              <a:t>팀장</a:t>
            </a:r>
            <a:r>
              <a:rPr lang="ko-KR" altLang="en-US" sz="2400" b="1" dirty="0"/>
              <a:t> 이윤정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 프로젝트 총 관리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회원가입과 로그인 및 초기기능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관리자 페이지 기능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O </a:t>
            </a:r>
            <a:r>
              <a:rPr lang="ko-KR" altLang="en-US" sz="2400" b="1" dirty="0">
                <a:solidFill>
                  <a:srgbClr val="0D0D73"/>
                </a:solidFill>
              </a:rPr>
              <a:t>디자이너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신대범</a:t>
            </a:r>
            <a:endParaRPr lang="en-US" altLang="ko-KR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</a:t>
            </a:r>
            <a:r>
              <a:rPr lang="ko-KR" altLang="en-US" sz="1800" dirty="0"/>
              <a:t> 프로젝트 디자인 총괄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장바구니 기능</a:t>
            </a:r>
            <a:r>
              <a:rPr lang="en-US" altLang="ko-KR" sz="1800" dirty="0"/>
              <a:t>, </a:t>
            </a:r>
            <a:r>
              <a:rPr lang="ko-KR" altLang="en-US" sz="1800" dirty="0"/>
              <a:t>도서관리 기능 구현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O </a:t>
            </a:r>
            <a:r>
              <a:rPr lang="ko-KR" altLang="en-US" sz="2400" b="1" dirty="0">
                <a:solidFill>
                  <a:srgbClr val="0D0D73"/>
                </a:solidFill>
              </a:rPr>
              <a:t>문서작성자</a:t>
            </a:r>
            <a:r>
              <a:rPr lang="ko-KR" altLang="en-US" sz="2400" b="1" dirty="0"/>
              <a:t> 임은영</a:t>
            </a:r>
            <a:endParaRPr lang="en-US" altLang="ko-KR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</a:t>
            </a:r>
            <a:r>
              <a:rPr lang="ko-KR" altLang="en-US" sz="1800" dirty="0"/>
              <a:t> 프로젝트 문서작성 총괄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문의 게시판 기능 구현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O</a:t>
            </a:r>
            <a:r>
              <a:rPr lang="en-US" altLang="ko-KR" sz="2400" b="1" dirty="0">
                <a:solidFill>
                  <a:srgbClr val="0D0D73"/>
                </a:solidFill>
              </a:rPr>
              <a:t> </a:t>
            </a:r>
            <a:r>
              <a:rPr lang="ko-KR" altLang="en-US" sz="2400" b="1" dirty="0">
                <a:solidFill>
                  <a:srgbClr val="0D0D73"/>
                </a:solidFill>
              </a:rPr>
              <a:t>팀원 </a:t>
            </a:r>
            <a:r>
              <a:rPr lang="ko-KR" altLang="en-US" sz="2400" b="1" dirty="0"/>
              <a:t>박혜원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주문 기능</a:t>
            </a:r>
            <a:r>
              <a:rPr lang="en-US" altLang="ko-KR" sz="1800" dirty="0"/>
              <a:t>, </a:t>
            </a:r>
            <a:r>
              <a:rPr lang="ko-KR" altLang="en-US" sz="1800" dirty="0"/>
              <a:t>결제 기능 </a:t>
            </a:r>
            <a:r>
              <a:rPr lang="en-US" altLang="ko-KR" sz="1800" dirty="0"/>
              <a:t>, </a:t>
            </a:r>
            <a:r>
              <a:rPr lang="ko-KR" altLang="en-US" sz="1800" dirty="0"/>
              <a:t>배송 기능 구현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23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56" y="90312"/>
            <a:ext cx="4381472" cy="1590307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3.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ko-KR" altLang="en-US" sz="3300" dirty="0">
                <a:solidFill>
                  <a:schemeClr val="bg1"/>
                </a:solidFill>
              </a:rPr>
              <a:t>사용한</a:t>
            </a:r>
            <a:r>
              <a:rPr lang="en-US" altLang="ko-KR" sz="3300" dirty="0">
                <a:solidFill>
                  <a:schemeClr val="bg1"/>
                </a:solidFill>
              </a:rPr>
              <a:t> </a:t>
            </a:r>
            <a:r>
              <a:rPr lang="ko-KR" altLang="en-US" sz="3300" dirty="0">
                <a:solidFill>
                  <a:schemeClr val="bg1"/>
                </a:solidFill>
              </a:rPr>
              <a:t>언어 및 기술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D1A5FB77-278D-479A-B482-BA3D8893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78" y="333593"/>
            <a:ext cx="3566455" cy="6677376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3400" b="1" dirty="0">
                <a:solidFill>
                  <a:schemeClr val="tx1"/>
                </a:solidFill>
              </a:rPr>
              <a:t>O </a:t>
            </a:r>
            <a:r>
              <a:rPr lang="ko-KR" altLang="en-US" sz="3400" b="1" dirty="0">
                <a:solidFill>
                  <a:schemeClr val="tx1"/>
                </a:solidFill>
              </a:rPr>
              <a:t>개발환경 </a:t>
            </a:r>
            <a:endParaRPr lang="en-US" altLang="ko-KR" sz="3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3400" dirty="0"/>
              <a:t> -</a:t>
            </a:r>
            <a:r>
              <a:rPr lang="ko-KR" altLang="en-US" sz="3400" dirty="0"/>
              <a:t> </a:t>
            </a:r>
            <a:r>
              <a:rPr lang="en-US" altLang="ko-KR" sz="3400" dirty="0"/>
              <a:t>eclipse</a:t>
            </a:r>
          </a:p>
          <a:p>
            <a:pPr marL="0" indent="0">
              <a:buNone/>
            </a:pPr>
            <a:r>
              <a:rPr lang="en-US" altLang="ko-KR" sz="3400" dirty="0"/>
              <a:t> - Tomcat</a:t>
            </a:r>
          </a:p>
          <a:p>
            <a:pPr marL="0" indent="0">
              <a:buNone/>
            </a:pPr>
            <a:r>
              <a:rPr lang="en-US" altLang="ko-KR" sz="3400" dirty="0"/>
              <a:t> - Oracle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400" b="1" dirty="0">
                <a:solidFill>
                  <a:schemeClr val="tx1"/>
                </a:solidFill>
              </a:rPr>
              <a:t>O </a:t>
            </a:r>
            <a:r>
              <a:rPr lang="ko-KR" altLang="en-US" sz="3400" b="1" dirty="0">
                <a:solidFill>
                  <a:schemeClr val="tx1"/>
                </a:solidFill>
              </a:rPr>
              <a:t>개발기술</a:t>
            </a:r>
            <a:endParaRPr lang="en-US" altLang="ko-KR" sz="3400" dirty="0"/>
          </a:p>
          <a:p>
            <a:pPr marL="0" indent="0">
              <a:buNone/>
            </a:pPr>
            <a:r>
              <a:rPr lang="en-US" altLang="ko-KR" sz="3400" dirty="0"/>
              <a:t>- </a:t>
            </a:r>
            <a:r>
              <a:rPr lang="en-US" altLang="ko-KR" sz="3400" dirty="0" err="1"/>
              <a:t>MyBatis</a:t>
            </a:r>
            <a:endParaRPr lang="en-US" altLang="ko-KR" sz="3400" dirty="0"/>
          </a:p>
          <a:p>
            <a:pPr marL="0" indent="0">
              <a:buNone/>
            </a:pPr>
            <a:r>
              <a:rPr lang="en-US" altLang="ko-KR" sz="3400" dirty="0"/>
              <a:t> - Bootstrap</a:t>
            </a:r>
          </a:p>
          <a:p>
            <a:pPr marL="0" indent="0">
              <a:buNone/>
            </a:pPr>
            <a:r>
              <a:rPr lang="en-US" altLang="ko-KR" sz="3400" dirty="0"/>
              <a:t> - JSP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b="1" dirty="0">
                <a:solidFill>
                  <a:schemeClr val="tx1"/>
                </a:solidFill>
              </a:rPr>
              <a:t>O </a:t>
            </a:r>
            <a:r>
              <a:rPr lang="ko-KR" altLang="en-US" sz="3400" b="1" dirty="0">
                <a:solidFill>
                  <a:schemeClr val="tx1"/>
                </a:solidFill>
              </a:rPr>
              <a:t>개발언어</a:t>
            </a:r>
            <a:endParaRPr lang="en-US" altLang="ko-KR" sz="34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chemeClr val="tx1"/>
                </a:solidFill>
              </a:rPr>
              <a:t> - 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chemeClr val="tx1"/>
                </a:solidFill>
              </a:rPr>
              <a:t> - JavaScript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chemeClr val="tx1"/>
                </a:solidFill>
              </a:rPr>
              <a:t> - 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chemeClr val="tx1"/>
                </a:solidFill>
              </a:rPr>
              <a:t> - CSS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chemeClr val="tx1"/>
                </a:solidFill>
              </a:rPr>
              <a:t> - SQL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700" dirty="0"/>
              <a:t> </a:t>
            </a:r>
            <a:endParaRPr lang="ko-KR" altLang="en-US" sz="800" dirty="0"/>
          </a:p>
          <a:p>
            <a:pPr marL="0" indent="0">
              <a:buNone/>
            </a:pPr>
            <a:endParaRPr lang="ko-KR" altLang="en-US" sz="800" dirty="0"/>
          </a:p>
          <a:p>
            <a:pPr marL="0" indent="0">
              <a:buNone/>
            </a:pPr>
            <a:endParaRPr lang="ko-KR" altLang="en-US" sz="800" dirty="0"/>
          </a:p>
          <a:p>
            <a:pPr marL="0" indent="0">
              <a:buNone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542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1" y="191912"/>
            <a:ext cx="4381472" cy="1590307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4. </a:t>
            </a:r>
            <a:r>
              <a:rPr lang="ko-KR" altLang="en-US" sz="3600" dirty="0">
                <a:solidFill>
                  <a:schemeClr val="bg1"/>
                </a:solidFill>
              </a:rPr>
              <a:t>기능정의서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7ADB4F-73E5-4999-AB1E-CAC04E22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85" y="481644"/>
            <a:ext cx="6933498" cy="60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1" y="191912"/>
            <a:ext cx="4381472" cy="1590307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5. </a:t>
            </a:r>
            <a:r>
              <a:rPr lang="en-US" altLang="ko-KR" sz="3600" b="1" dirty="0">
                <a:solidFill>
                  <a:schemeClr val="bg1"/>
                </a:solidFill>
              </a:rPr>
              <a:t>Table</a:t>
            </a:r>
            <a:r>
              <a:rPr lang="ko-KR" altLang="en-US" sz="3600" dirty="0">
                <a:solidFill>
                  <a:schemeClr val="bg1"/>
                </a:solidFill>
              </a:rPr>
              <a:t> 설계도</a:t>
            </a: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B2763-5710-469E-BD66-953F10FA7FA1}"/>
              </a:ext>
            </a:extLst>
          </p:cNvPr>
          <p:cNvSpPr txBox="1"/>
          <p:nvPr/>
        </p:nvSpPr>
        <p:spPr>
          <a:xfrm>
            <a:off x="4391378" y="191912"/>
            <a:ext cx="267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▶논리 데이터 모델</a:t>
            </a:r>
            <a:endParaRPr lang="ko-KR" altLang="en-US" sz="2000" b="1" dirty="0"/>
          </a:p>
        </p:txBody>
      </p:sp>
      <p:pic>
        <p:nvPicPr>
          <p:cNvPr id="8" name="그림 7" descr="텍스트, 지도, 테이블이(가) 표시된 사진&#10;&#10;자동 생성된 설명">
            <a:extLst>
              <a:ext uri="{FF2B5EF4-FFF2-40B4-BE49-F238E27FC236}">
                <a16:creationId xmlns:a16="http://schemas.microsoft.com/office/drawing/2014/main" id="{FD107EC0-140B-4F79-B322-BDB8DB22DD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77" y="974350"/>
            <a:ext cx="7666931" cy="53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8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1" y="191912"/>
            <a:ext cx="4381472" cy="1590307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5. </a:t>
            </a:r>
            <a:r>
              <a:rPr lang="en-US" altLang="ko-KR" sz="3600" b="1" dirty="0">
                <a:solidFill>
                  <a:schemeClr val="bg1"/>
                </a:solidFill>
              </a:rPr>
              <a:t>Table</a:t>
            </a:r>
            <a:r>
              <a:rPr lang="ko-KR" altLang="en-US" sz="3600" dirty="0">
                <a:solidFill>
                  <a:schemeClr val="bg1"/>
                </a:solidFill>
              </a:rPr>
              <a:t> 설계도</a:t>
            </a: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B2763-5710-469E-BD66-953F10FA7FA1}"/>
              </a:ext>
            </a:extLst>
          </p:cNvPr>
          <p:cNvSpPr txBox="1"/>
          <p:nvPr/>
        </p:nvSpPr>
        <p:spPr>
          <a:xfrm>
            <a:off x="4391378" y="191912"/>
            <a:ext cx="267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▶물리 데이터 모델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5C8B86-2C9C-4B06-A0BC-8AEC0623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63" y="987064"/>
            <a:ext cx="7543145" cy="53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ACBE1-5483-46A1-BE53-21668C8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391967"/>
            <a:ext cx="4381472" cy="1590307"/>
          </a:xfrm>
        </p:spPr>
        <p:txBody>
          <a:bodyPr anchor="ctr">
            <a:normAutofit fontScale="90000"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6.</a:t>
            </a:r>
            <a:r>
              <a:rPr lang="ko-KR" altLang="en-US" sz="3600" dirty="0">
                <a:solidFill>
                  <a:schemeClr val="bg1"/>
                </a:solidFill>
              </a:rPr>
              <a:t> 앱 주요 화면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br>
              <a:rPr lang="en-US" altLang="ko-KR" sz="3600" dirty="0"/>
            </a:b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43B0598-0691-48A7-B4DC-3DF29848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6" y="351884"/>
            <a:ext cx="6849870" cy="41915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02024-3B9B-471C-8204-6541D51143D2}"/>
              </a:ext>
            </a:extLst>
          </p:cNvPr>
          <p:cNvSpPr/>
          <p:nvPr/>
        </p:nvSpPr>
        <p:spPr>
          <a:xfrm>
            <a:off x="0" y="0"/>
            <a:ext cx="5075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1F6E165-B393-42D5-9913-F9A8BCDA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1" y="1633923"/>
            <a:ext cx="7405443" cy="4337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9A4B8-032A-46E6-9CBD-257CD7304C4C}"/>
              </a:ext>
            </a:extLst>
          </p:cNvPr>
          <p:cNvSpPr txBox="1"/>
          <p:nvPr/>
        </p:nvSpPr>
        <p:spPr>
          <a:xfrm>
            <a:off x="197460" y="178521"/>
            <a:ext cx="3479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</a:t>
            </a:r>
            <a:r>
              <a:rPr lang="ko-KR" altLang="en-US" sz="3600" dirty="0"/>
              <a:t>앱 주요화면</a:t>
            </a:r>
          </a:p>
        </p:txBody>
      </p:sp>
    </p:spTree>
    <p:extLst>
      <p:ext uri="{BB962C8B-B14F-4D97-AF65-F5344CB8AC3E}">
        <p14:creationId xmlns:p14="http://schemas.microsoft.com/office/powerpoint/2010/main" val="9040840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642</Words>
  <Application>Microsoft Office PowerPoint</Application>
  <PresentationFormat>와이드스크린</PresentationFormat>
  <Paragraphs>116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나눔고딕 ExtraBold</vt:lpstr>
      <vt:lpstr>나눔스퀘어_ac Bold</vt:lpstr>
      <vt:lpstr>맑은 고딕</vt:lpstr>
      <vt:lpstr>Calibri</vt:lpstr>
      <vt:lpstr>Calibri Light</vt:lpstr>
      <vt:lpstr>추억</vt:lpstr>
      <vt:lpstr>BoB서점</vt:lpstr>
      <vt:lpstr>목차</vt:lpstr>
      <vt:lpstr>1.앱 개요</vt:lpstr>
      <vt:lpstr>2.팀원 별 역할</vt:lpstr>
      <vt:lpstr>3. 사용한 언어 및 기술 </vt:lpstr>
      <vt:lpstr>4. 기능정의서 </vt:lpstr>
      <vt:lpstr>5. Table 설계도   </vt:lpstr>
      <vt:lpstr>5. Table 설계도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6. 앱 주요 화면    </vt:lpstr>
      <vt:lpstr>7. 핵심기능의 Source Code 설명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서점관리시스템</dc:title>
  <dc:creator>sist</dc:creator>
  <cp:lastModifiedBy>sist</cp:lastModifiedBy>
  <cp:revision>18</cp:revision>
  <dcterms:created xsi:type="dcterms:W3CDTF">2020-05-12T01:44:58Z</dcterms:created>
  <dcterms:modified xsi:type="dcterms:W3CDTF">2020-05-12T05:02:30Z</dcterms:modified>
</cp:coreProperties>
</file>