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kk4726@naver.com" initials="m" lastIdx="1" clrIdx="0">
    <p:extLst>
      <p:ext uri="{19B8F6BF-5375-455C-9EA6-DF929625EA0E}">
        <p15:presenceInfo xmlns:p15="http://schemas.microsoft.com/office/powerpoint/2012/main" userId="44d4b4fc997b20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125"/>
    <a:srgbClr val="1A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58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66E7A-DBCD-445E-B452-0B281CC2E52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8A4E6-C6D0-4A8B-8239-DA52FB27E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2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341DC-507D-4946-B116-0621E0F77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B7E3C-58BE-4708-9CA5-7A2EA8FD1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EA99A-7ED6-4411-BC15-883DC4F2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4A68-DC83-428A-BE55-21948BF7CA7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D07C4-07C6-44D2-A461-AF3B7E77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87AC0-2635-4707-96DB-0AFFBF7A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3F8-ED3F-4DE3-BFA8-A3D0F2766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A18F8-7223-4678-96CE-E467A45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2FAFA-F776-497D-B814-C7978F647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721B5-1F72-43C7-9F98-5C276D78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4A68-DC83-428A-BE55-21948BF7CA7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4526C-8E25-4D71-8AEE-02C380F4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84435-6F33-438F-B13F-A649A46E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3F8-ED3F-4DE3-BFA8-A3D0F2766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9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E19EF8-B3E2-4923-8635-FFB1C5ACC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83AA44-5641-4E4F-8BD5-7D0C7CABD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3272C-3BC0-4A76-A5AB-75D13396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4A68-DC83-428A-BE55-21948BF7CA7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6C45C-B275-4D07-BA65-DD025650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5653A-513C-47D4-97BB-36A8BA73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3F8-ED3F-4DE3-BFA8-A3D0F2766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5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BAC11-BC52-4ED8-8463-368E8EBB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D7AE3-D45F-4470-86F4-9E7A121D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D941A-74F0-4444-943C-EF58A425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4A68-DC83-428A-BE55-21948BF7CA7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076F8-697E-4693-AB05-1500B3FF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6FED4-5934-4AC8-B400-D2EF3D9D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3F8-ED3F-4DE3-BFA8-A3D0F2766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62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876A8-A6E6-4930-A26F-C60FF94D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427A8-787E-4E71-99EB-05A64443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80DCC-C160-463D-8253-363A69BA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4A68-DC83-428A-BE55-21948BF7CA7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B8435-201A-4074-9874-7082290D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B0DB3-688F-498A-8FF6-45111062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3F8-ED3F-4DE3-BFA8-A3D0F2766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9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FC689-842B-4E32-A817-6675167C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97993-B5F4-4D7B-9CA3-692D33126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75137-13A0-4E9F-97C8-65A5AB3B5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FCDD1-DFF6-43B6-AA1C-0C9CCC8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4A68-DC83-428A-BE55-21948BF7CA7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4297E-FC92-4A69-8656-9EC209AA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FD513-B5A2-483B-A609-C7E99C86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3F8-ED3F-4DE3-BFA8-A3D0F2766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6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08B2D-68DF-487B-974F-B68D98D9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A9FF3-84C1-47DE-9F80-F5F4D7FC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4483-8504-452A-8919-7122D3CD8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D545B5-8DD1-4DAD-9E5F-15078D138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A68C57-81A2-4DFC-925E-75B48830B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AE48CF-C6C4-45EB-BF6D-131678E7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4A68-DC83-428A-BE55-21948BF7CA7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704249-4F0C-45D4-808F-7D73F29D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C100C7-0C7A-41BC-AEFB-C8CBA061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3F8-ED3F-4DE3-BFA8-A3D0F2766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6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37BCD-8D14-481D-91CA-CA486AAC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971D47-F7AD-4B40-9374-B49CDD32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4A68-DC83-428A-BE55-21948BF7CA7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9443D8-A7A7-4725-B566-2A463954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98C763-634B-4F6D-9B6B-3EBB8E3E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3F8-ED3F-4DE3-BFA8-A3D0F2766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0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0657EC-3168-4872-8614-A755CF74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4A68-DC83-428A-BE55-21948BF7CA7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F7915A-B710-41EE-AB73-5641CA4A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5D7AE-E711-48DE-AF1D-17838165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3F8-ED3F-4DE3-BFA8-A3D0F2766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0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FC63F-09B3-4BF0-BF04-06B93142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9FC8A-6FC8-4823-A30E-C06D548BD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748180-9875-4A94-AE8E-2FF3E7880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77C74-91F0-451B-ADD7-D58C44F2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4A68-DC83-428A-BE55-21948BF7CA7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15661-A34B-4918-B6A5-DC100690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E93FF4-BCA7-4CCD-BFE2-2EB160B8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3F8-ED3F-4DE3-BFA8-A3D0F2766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6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39BC1-8208-4B02-9A6D-4116F006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E787B5-B51F-47C2-A5BB-FE32FE9B6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A517CD-07CA-4C71-9798-A5E53015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0E93F-85C9-4066-AF93-A83623C7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84A68-DC83-428A-BE55-21948BF7CA7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057A-FB3B-452C-B545-DF6466BB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FA766-5662-47BC-B65A-20B9BD78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43F8-ED3F-4DE3-BFA8-A3D0F2766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0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B81B52-9590-455A-9BDC-CEF15214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55404-58A7-4697-94DA-552895CD0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1A135-4B66-4B8B-87E9-7D5498CB7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84A68-DC83-428A-BE55-21948BF7CA7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F7560-1F0E-44F2-A8AF-F3F84FE99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8DF8E-57FC-4803-B3FB-66BB49EE9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43F8-ED3F-4DE3-BFA8-A3D0F2766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84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남자, 사람, 정장, 착용이(가) 표시된 사진&#10;&#10;자동 생성된 설명">
            <a:extLst>
              <a:ext uri="{FF2B5EF4-FFF2-40B4-BE49-F238E27FC236}">
                <a16:creationId xmlns:a16="http://schemas.microsoft.com/office/drawing/2014/main" id="{CA75A45D-E1DF-4D27-AA38-E4AD8DA6E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5916707 w 12192000"/>
              <a:gd name="connsiteY0" fmla="*/ 1385048 h 6858000"/>
              <a:gd name="connsiteX1" fmla="*/ 4446494 w 12192000"/>
              <a:gd name="connsiteY1" fmla="*/ 2855260 h 6858000"/>
              <a:gd name="connsiteX2" fmla="*/ 5916707 w 12192000"/>
              <a:gd name="connsiteY2" fmla="*/ 4325472 h 6858000"/>
              <a:gd name="connsiteX3" fmla="*/ 7386918 w 12192000"/>
              <a:gd name="connsiteY3" fmla="*/ 2855260 h 6858000"/>
              <a:gd name="connsiteX4" fmla="*/ 5916707 w 12192000"/>
              <a:gd name="connsiteY4" fmla="*/ 1385048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5916707" y="1385048"/>
                </a:moveTo>
                <a:cubicBezTo>
                  <a:pt x="5104730" y="1385048"/>
                  <a:pt x="4446494" y="2043284"/>
                  <a:pt x="4446494" y="2855260"/>
                </a:cubicBezTo>
                <a:cubicBezTo>
                  <a:pt x="4446494" y="3667236"/>
                  <a:pt x="5104730" y="4325472"/>
                  <a:pt x="5916707" y="4325472"/>
                </a:cubicBezTo>
                <a:cubicBezTo>
                  <a:pt x="6728682" y="4325472"/>
                  <a:pt x="7386918" y="3667236"/>
                  <a:pt x="7386918" y="2855260"/>
                </a:cubicBezTo>
                <a:cubicBezTo>
                  <a:pt x="7386918" y="2043284"/>
                  <a:pt x="6728682" y="1385048"/>
                  <a:pt x="5916707" y="138504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BD3AC7-552D-4E17-9CB6-B19F7635D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79" y="1701869"/>
            <a:ext cx="2382980" cy="2382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14FDD8-D372-48B7-9236-06EFF1B4F0E4}"/>
              </a:ext>
            </a:extLst>
          </p:cNvPr>
          <p:cNvSpPr txBox="1"/>
          <p:nvPr/>
        </p:nvSpPr>
        <p:spPr>
          <a:xfrm>
            <a:off x="9170894" y="887506"/>
            <a:ext cx="302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u="sng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디비</a:t>
            </a:r>
            <a:r>
              <a:rPr lang="ko-KR" altLang="en-US" sz="3200" u="sng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특공대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A485F-1365-4FDB-B849-71C1BAE3D90C}"/>
              </a:ext>
            </a:extLst>
          </p:cNvPr>
          <p:cNvSpPr txBox="1"/>
          <p:nvPr/>
        </p:nvSpPr>
        <p:spPr>
          <a:xfrm>
            <a:off x="9170894" y="1472281"/>
            <a:ext cx="302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최종발표 </a:t>
            </a:r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강의 정보 찾기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CB21A1-0A33-4182-BEF0-8B23299084F0}"/>
              </a:ext>
            </a:extLst>
          </p:cNvPr>
          <p:cNvGrpSpPr/>
          <p:nvPr/>
        </p:nvGrpSpPr>
        <p:grpSpPr>
          <a:xfrm>
            <a:off x="9326558" y="2205303"/>
            <a:ext cx="2382980" cy="1223697"/>
            <a:chOff x="741678" y="3983782"/>
            <a:chExt cx="3413754" cy="12998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173A30-EABD-4294-982C-764AC12BD842}"/>
                </a:ext>
              </a:extLst>
            </p:cNvPr>
            <p:cNvSpPr txBox="1"/>
            <p:nvPr/>
          </p:nvSpPr>
          <p:spPr>
            <a:xfrm>
              <a:off x="741678" y="4956681"/>
              <a:ext cx="3413753" cy="326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201727508 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김민규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3D1EC8-3889-4983-A297-AAC3F68D1F56}"/>
                </a:ext>
              </a:extLst>
            </p:cNvPr>
            <p:cNvSpPr txBox="1"/>
            <p:nvPr/>
          </p:nvSpPr>
          <p:spPr>
            <a:xfrm>
              <a:off x="741678" y="4633693"/>
              <a:ext cx="3413753" cy="326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201746135 </a:t>
              </a:r>
              <a:r>
                <a:rPr lang="ko-KR" altLang="en-US" sz="1400" dirty="0" err="1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이현재</a:t>
              </a:r>
              <a:endParaRPr lang="ko-KR" altLang="en-US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3062FF-DF71-4637-B745-59325A2CB9CB}"/>
                </a:ext>
              </a:extLst>
            </p:cNvPr>
            <p:cNvSpPr txBox="1"/>
            <p:nvPr/>
          </p:nvSpPr>
          <p:spPr>
            <a:xfrm>
              <a:off x="741679" y="4306769"/>
              <a:ext cx="3413753" cy="326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201645628 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최진석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ABB4BE-1CEB-4306-B2B5-0A715CA9F022}"/>
                </a:ext>
              </a:extLst>
            </p:cNvPr>
            <p:cNvSpPr txBox="1"/>
            <p:nvPr/>
          </p:nvSpPr>
          <p:spPr>
            <a:xfrm>
              <a:off x="741679" y="3983782"/>
              <a:ext cx="3413753" cy="326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201545613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김재영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13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D2D8F5-93D3-4FEF-8011-938E9AF1B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5" t="2682"/>
          <a:stretch/>
        </p:blipFill>
        <p:spPr>
          <a:xfrm>
            <a:off x="1084729" y="1063222"/>
            <a:ext cx="4141640" cy="2365778"/>
          </a:xfrm>
          <a:prstGeom prst="rect">
            <a:avLst/>
          </a:prstGeom>
          <a:ln w="12700">
            <a:solidFill>
              <a:srgbClr val="1A2225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5B2F91-428B-4941-84D5-34D8B4F4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468" y="1017370"/>
            <a:ext cx="4360856" cy="2411630"/>
          </a:xfrm>
          <a:prstGeom prst="rect">
            <a:avLst/>
          </a:prstGeom>
          <a:ln w="12700">
            <a:solidFill>
              <a:srgbClr val="1A2225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277789-4408-4B03-844E-BC4D18FB8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59" y="3927837"/>
            <a:ext cx="5109602" cy="2190893"/>
          </a:xfrm>
          <a:prstGeom prst="rect">
            <a:avLst/>
          </a:prstGeom>
          <a:ln w="12700">
            <a:solidFill>
              <a:srgbClr val="1A2225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2CBEAE-4708-4229-9DE4-763E938D4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082" y="4023470"/>
            <a:ext cx="5691252" cy="1999629"/>
          </a:xfrm>
          <a:prstGeom prst="rect">
            <a:avLst/>
          </a:prstGeom>
          <a:ln w="12700">
            <a:solidFill>
              <a:srgbClr val="1A2225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3D916B-B4C2-47C8-BF88-44210440FCBB}"/>
              </a:ext>
            </a:extLst>
          </p:cNvPr>
          <p:cNvSpPr/>
          <p:nvPr/>
        </p:nvSpPr>
        <p:spPr>
          <a:xfrm>
            <a:off x="0" y="349624"/>
            <a:ext cx="1084729" cy="466164"/>
          </a:xfrm>
          <a:prstGeom prst="rect">
            <a:avLst/>
          </a:prstGeom>
          <a:solidFill>
            <a:srgbClr val="182125"/>
          </a:solidFill>
          <a:ln>
            <a:solidFill>
              <a:srgbClr val="1A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84F952-3BB6-4255-B148-B57E55E02402}"/>
              </a:ext>
            </a:extLst>
          </p:cNvPr>
          <p:cNvSpPr txBox="1"/>
          <p:nvPr/>
        </p:nvSpPr>
        <p:spPr>
          <a:xfrm>
            <a:off x="1084729" y="398040"/>
            <a:ext cx="23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입출력 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D734-7644-4B44-A0D6-3107D8A9B49E}"/>
              </a:ext>
            </a:extLst>
          </p:cNvPr>
          <p:cNvSpPr txBox="1"/>
          <p:nvPr/>
        </p:nvSpPr>
        <p:spPr>
          <a:xfrm>
            <a:off x="1084729" y="3507157"/>
            <a:ext cx="414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강의 테이블 조회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3C5541-C04A-4CE4-B644-46F148345991}"/>
              </a:ext>
            </a:extLst>
          </p:cNvPr>
          <p:cNvSpPr txBox="1"/>
          <p:nvPr/>
        </p:nvSpPr>
        <p:spPr>
          <a:xfrm>
            <a:off x="1084729" y="6169822"/>
            <a:ext cx="414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강의 테이블 조회결과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A89A1-FD08-4B11-95F2-34E204252ACB}"/>
              </a:ext>
            </a:extLst>
          </p:cNvPr>
          <p:cNvSpPr txBox="1"/>
          <p:nvPr/>
        </p:nvSpPr>
        <p:spPr>
          <a:xfrm>
            <a:off x="6866467" y="3507157"/>
            <a:ext cx="436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목록 테이블 조회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F7328-DC62-4473-942C-9C148F62BB96}"/>
              </a:ext>
            </a:extLst>
          </p:cNvPr>
          <p:cNvSpPr txBox="1"/>
          <p:nvPr/>
        </p:nvSpPr>
        <p:spPr>
          <a:xfrm>
            <a:off x="6866467" y="6169822"/>
            <a:ext cx="436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목록 테이블 조회결과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08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1D25887-C024-4F03-86F3-84522AA8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17" y="1172988"/>
            <a:ext cx="7547410" cy="3625286"/>
          </a:xfrm>
          <a:prstGeom prst="rect">
            <a:avLst/>
          </a:prstGeom>
          <a:ln w="12700">
            <a:solidFill>
              <a:srgbClr val="1A2225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16A784-FF05-4E7A-AA13-BCB83B9B9594}"/>
              </a:ext>
            </a:extLst>
          </p:cNvPr>
          <p:cNvSpPr/>
          <p:nvPr/>
        </p:nvSpPr>
        <p:spPr>
          <a:xfrm>
            <a:off x="0" y="349624"/>
            <a:ext cx="1084729" cy="466164"/>
          </a:xfrm>
          <a:prstGeom prst="rect">
            <a:avLst/>
          </a:prstGeom>
          <a:solidFill>
            <a:srgbClr val="182125"/>
          </a:solidFill>
          <a:ln>
            <a:solidFill>
              <a:srgbClr val="1A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5E0E5-5E29-4391-9A08-DA4B018F50F4}"/>
              </a:ext>
            </a:extLst>
          </p:cNvPr>
          <p:cNvSpPr txBox="1"/>
          <p:nvPr/>
        </p:nvSpPr>
        <p:spPr>
          <a:xfrm>
            <a:off x="1084729" y="398040"/>
            <a:ext cx="23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입출력 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4E130-282F-47A6-B637-D66A875A6232}"/>
              </a:ext>
            </a:extLst>
          </p:cNvPr>
          <p:cNvSpPr txBox="1"/>
          <p:nvPr/>
        </p:nvSpPr>
        <p:spPr>
          <a:xfrm>
            <a:off x="2281517" y="4865336"/>
            <a:ext cx="754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평가 정보 입력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EB531-E4A7-4032-A6F7-120178514B31}"/>
              </a:ext>
            </a:extLst>
          </p:cNvPr>
          <p:cNvSpPr txBox="1"/>
          <p:nvPr/>
        </p:nvSpPr>
        <p:spPr>
          <a:xfrm>
            <a:off x="2281517" y="5270952"/>
            <a:ext cx="754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학생정보와 교수정보를 모두 입력 후 평가버튼을 눌러 관계를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만듬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44CB7-5F74-4CEA-B568-58CCA1AEE022}"/>
              </a:ext>
            </a:extLst>
          </p:cNvPr>
          <p:cNvSpPr txBox="1"/>
          <p:nvPr/>
        </p:nvSpPr>
        <p:spPr>
          <a:xfrm>
            <a:off x="2017567" y="5609506"/>
            <a:ext cx="754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평가정보를 입력 후 옆에 있는 입력버튼을 눌러 입력</a:t>
            </a:r>
          </a:p>
        </p:txBody>
      </p:sp>
    </p:spTree>
    <p:extLst>
      <p:ext uri="{BB962C8B-B14F-4D97-AF65-F5344CB8AC3E}">
        <p14:creationId xmlns:p14="http://schemas.microsoft.com/office/powerpoint/2010/main" val="417059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FAF988-6336-4A32-8CBB-5EE93A5DE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12" y="2237510"/>
            <a:ext cx="2382980" cy="23829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45147A-094A-4EE9-97D3-C649FC71FE0F}"/>
              </a:ext>
            </a:extLst>
          </p:cNvPr>
          <p:cNvSpPr txBox="1"/>
          <p:nvPr/>
        </p:nvSpPr>
        <p:spPr>
          <a:xfrm>
            <a:off x="1773640" y="5052932"/>
            <a:ext cx="249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수강신청시 발생하는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C44C0-BCAC-476F-981C-53B0471BA60D}"/>
              </a:ext>
            </a:extLst>
          </p:cNvPr>
          <p:cNvSpPr txBox="1"/>
          <p:nvPr/>
        </p:nvSpPr>
        <p:spPr>
          <a:xfrm rot="20590880">
            <a:off x="378383" y="1620401"/>
            <a:ext cx="249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교수님은 어떤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분이실까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FD934-F278-4E23-852D-32068BE45D85}"/>
              </a:ext>
            </a:extLst>
          </p:cNvPr>
          <p:cNvSpPr txBox="1"/>
          <p:nvPr/>
        </p:nvSpPr>
        <p:spPr>
          <a:xfrm rot="986575">
            <a:off x="3689100" y="1739773"/>
            <a:ext cx="249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난이도는 어떨까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7771E-CEA2-468E-8F75-4AC20015E4F4}"/>
              </a:ext>
            </a:extLst>
          </p:cNvPr>
          <p:cNvSpPr txBox="1"/>
          <p:nvPr/>
        </p:nvSpPr>
        <p:spPr>
          <a:xfrm rot="21372733">
            <a:off x="3983017" y="3943678"/>
            <a:ext cx="249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학생들의 수강평은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7B961-4972-4DB0-9309-B0EAFA48E34A}"/>
              </a:ext>
            </a:extLst>
          </p:cNvPr>
          <p:cNvSpPr txBox="1"/>
          <p:nvPr/>
        </p:nvSpPr>
        <p:spPr>
          <a:xfrm rot="21372733">
            <a:off x="179125" y="4398493"/>
            <a:ext cx="249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과제의 난이도는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F32E9A1-25F6-42A4-96C9-EC1DDD2E518D}"/>
              </a:ext>
            </a:extLst>
          </p:cNvPr>
          <p:cNvSpPr/>
          <p:nvPr/>
        </p:nvSpPr>
        <p:spPr>
          <a:xfrm>
            <a:off x="5399644" y="3203756"/>
            <a:ext cx="1140644" cy="4871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46A0C2-EAF8-468E-BF2E-7E818DD2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84" y="4183827"/>
            <a:ext cx="5495365" cy="1909996"/>
          </a:xfrm>
          <a:prstGeom prst="rect">
            <a:avLst/>
          </a:prstGeom>
          <a:ln w="12700">
            <a:solidFill>
              <a:srgbClr val="1A2225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2DFDB8-CA2D-43E6-BDF8-64689C84C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088" y="635525"/>
            <a:ext cx="3448050" cy="1924050"/>
          </a:xfrm>
          <a:prstGeom prst="rect">
            <a:avLst/>
          </a:prstGeom>
          <a:ln w="12700">
            <a:solidFill>
              <a:srgbClr val="1A2225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6F7919-F50E-4F9A-B1C2-7A009ECF1684}"/>
              </a:ext>
            </a:extLst>
          </p:cNvPr>
          <p:cNvSpPr txBox="1"/>
          <p:nvPr/>
        </p:nvSpPr>
        <p:spPr>
          <a:xfrm>
            <a:off x="7374088" y="2719863"/>
            <a:ext cx="3448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평가정보 조회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C97D4-AE9F-443D-BC54-E2FDA1DF17D5}"/>
              </a:ext>
            </a:extLst>
          </p:cNvPr>
          <p:cNvSpPr txBox="1"/>
          <p:nvPr/>
        </p:nvSpPr>
        <p:spPr>
          <a:xfrm>
            <a:off x="6484684" y="6246611"/>
            <a:ext cx="5495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평가정보 조회결과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755326-3DBC-4D7D-9016-7509DEB40F3B}"/>
              </a:ext>
            </a:extLst>
          </p:cNvPr>
          <p:cNvSpPr/>
          <p:nvPr/>
        </p:nvSpPr>
        <p:spPr>
          <a:xfrm>
            <a:off x="0" y="349624"/>
            <a:ext cx="1084729" cy="466164"/>
          </a:xfrm>
          <a:prstGeom prst="rect">
            <a:avLst/>
          </a:prstGeom>
          <a:solidFill>
            <a:srgbClr val="182125"/>
          </a:solidFill>
          <a:ln>
            <a:solidFill>
              <a:srgbClr val="1A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850269-378E-4158-BC31-616B7EB0FFC1}"/>
              </a:ext>
            </a:extLst>
          </p:cNvPr>
          <p:cNvSpPr txBox="1"/>
          <p:nvPr/>
        </p:nvSpPr>
        <p:spPr>
          <a:xfrm>
            <a:off x="1084729" y="398040"/>
            <a:ext cx="23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입출력 구현</a:t>
            </a:r>
          </a:p>
        </p:txBody>
      </p:sp>
    </p:spTree>
    <p:extLst>
      <p:ext uri="{BB962C8B-B14F-4D97-AF65-F5344CB8AC3E}">
        <p14:creationId xmlns:p14="http://schemas.microsoft.com/office/powerpoint/2010/main" val="130621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FAF988-6336-4A32-8CBB-5EE93A5DE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13" y="2031322"/>
            <a:ext cx="2382980" cy="23829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45147A-094A-4EE9-97D3-C649FC71FE0F}"/>
              </a:ext>
            </a:extLst>
          </p:cNvPr>
          <p:cNvSpPr txBox="1"/>
          <p:nvPr/>
        </p:nvSpPr>
        <p:spPr>
          <a:xfrm>
            <a:off x="4893913" y="4715436"/>
            <a:ext cx="249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수강신청시 발생하는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C44C0-BCAC-476F-981C-53B0471BA60D}"/>
              </a:ext>
            </a:extLst>
          </p:cNvPr>
          <p:cNvSpPr txBox="1"/>
          <p:nvPr/>
        </p:nvSpPr>
        <p:spPr>
          <a:xfrm rot="20590880">
            <a:off x="1603866" y="1846656"/>
            <a:ext cx="249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교수님은 어떤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분이실까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FD934-F278-4E23-852D-32068BE45D85}"/>
              </a:ext>
            </a:extLst>
          </p:cNvPr>
          <p:cNvSpPr txBox="1"/>
          <p:nvPr/>
        </p:nvSpPr>
        <p:spPr>
          <a:xfrm rot="986575">
            <a:off x="7762619" y="1309339"/>
            <a:ext cx="249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난이도는 어떨까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7771E-CEA2-468E-8F75-4AC20015E4F4}"/>
              </a:ext>
            </a:extLst>
          </p:cNvPr>
          <p:cNvSpPr txBox="1"/>
          <p:nvPr/>
        </p:nvSpPr>
        <p:spPr>
          <a:xfrm rot="21372733">
            <a:off x="8721843" y="4264189"/>
            <a:ext cx="249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학생들의 수강평은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7B961-4972-4DB0-9309-B0EAFA48E34A}"/>
              </a:ext>
            </a:extLst>
          </p:cNvPr>
          <p:cNvSpPr txBox="1"/>
          <p:nvPr/>
        </p:nvSpPr>
        <p:spPr>
          <a:xfrm rot="21372733">
            <a:off x="1263207" y="4104695"/>
            <a:ext cx="249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과제의 난이도는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33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0A9755-4967-4827-A520-E856D399A8F4}"/>
              </a:ext>
            </a:extLst>
          </p:cNvPr>
          <p:cNvSpPr/>
          <p:nvPr/>
        </p:nvSpPr>
        <p:spPr>
          <a:xfrm>
            <a:off x="0" y="349624"/>
            <a:ext cx="1084729" cy="466164"/>
          </a:xfrm>
          <a:prstGeom prst="rect">
            <a:avLst/>
          </a:prstGeom>
          <a:solidFill>
            <a:srgbClr val="182125"/>
          </a:solidFill>
          <a:ln>
            <a:solidFill>
              <a:srgbClr val="1A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57E09-0E00-4F14-9DCB-7449F6DC2686}"/>
              </a:ext>
            </a:extLst>
          </p:cNvPr>
          <p:cNvSpPr txBox="1"/>
          <p:nvPr/>
        </p:nvSpPr>
        <p:spPr>
          <a:xfrm>
            <a:off x="1084729" y="398040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577330-0EB0-405B-BAA7-7E38B788991D}"/>
              </a:ext>
            </a:extLst>
          </p:cNvPr>
          <p:cNvSpPr/>
          <p:nvPr/>
        </p:nvSpPr>
        <p:spPr>
          <a:xfrm>
            <a:off x="2949388" y="363961"/>
            <a:ext cx="9242612" cy="466164"/>
          </a:xfrm>
          <a:prstGeom prst="rect">
            <a:avLst/>
          </a:prstGeom>
          <a:solidFill>
            <a:srgbClr val="182125"/>
          </a:solidFill>
          <a:ln>
            <a:solidFill>
              <a:srgbClr val="1A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1BBCB-3AC4-47DF-9B7F-29C8D47D7C37}"/>
              </a:ext>
            </a:extLst>
          </p:cNvPr>
          <p:cNvSpPr txBox="1"/>
          <p:nvPr/>
        </p:nvSpPr>
        <p:spPr>
          <a:xfrm>
            <a:off x="690282" y="3244334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모델링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7AA41-C799-4760-B891-E14D183A7252}"/>
              </a:ext>
            </a:extLst>
          </p:cNvPr>
          <p:cNvSpPr txBox="1"/>
          <p:nvPr/>
        </p:nvSpPr>
        <p:spPr>
          <a:xfrm>
            <a:off x="4997823" y="3244334"/>
            <a:ext cx="21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베이스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30A38-EFCE-4858-A175-89B3F78853D1}"/>
              </a:ext>
            </a:extLst>
          </p:cNvPr>
          <p:cNvSpPr txBox="1"/>
          <p:nvPr/>
        </p:nvSpPr>
        <p:spPr>
          <a:xfrm>
            <a:off x="9637059" y="3244334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입출력 구현</a:t>
            </a:r>
          </a:p>
        </p:txBody>
      </p:sp>
    </p:spTree>
    <p:extLst>
      <p:ext uri="{BB962C8B-B14F-4D97-AF65-F5344CB8AC3E}">
        <p14:creationId xmlns:p14="http://schemas.microsoft.com/office/powerpoint/2010/main" val="415613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BDA374-DC9D-4490-B21B-288D75E2F34C}"/>
              </a:ext>
            </a:extLst>
          </p:cNvPr>
          <p:cNvSpPr/>
          <p:nvPr/>
        </p:nvSpPr>
        <p:spPr>
          <a:xfrm>
            <a:off x="0" y="349624"/>
            <a:ext cx="1084729" cy="466164"/>
          </a:xfrm>
          <a:prstGeom prst="rect">
            <a:avLst/>
          </a:prstGeom>
          <a:solidFill>
            <a:srgbClr val="182125"/>
          </a:solidFill>
          <a:ln>
            <a:solidFill>
              <a:srgbClr val="1A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21D89-6AC2-4D07-8151-65B038ECF8FB}"/>
              </a:ext>
            </a:extLst>
          </p:cNvPr>
          <p:cNvSpPr txBox="1"/>
          <p:nvPr/>
        </p:nvSpPr>
        <p:spPr>
          <a:xfrm>
            <a:off x="1084729" y="398040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모델링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CFE53F-6338-4599-AC93-7AED3CD4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740" y="1134747"/>
            <a:ext cx="6884894" cy="4145464"/>
          </a:xfrm>
          <a:prstGeom prst="rect">
            <a:avLst/>
          </a:prstGeom>
          <a:ln w="12700">
            <a:solidFill>
              <a:srgbClr val="182125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BE734D-AD2E-4916-A9F8-C9F292449164}"/>
              </a:ext>
            </a:extLst>
          </p:cNvPr>
          <p:cNvSpPr txBox="1"/>
          <p:nvPr/>
        </p:nvSpPr>
        <p:spPr>
          <a:xfrm>
            <a:off x="5145740" y="5384699"/>
            <a:ext cx="688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 ER Diagram 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93ACD-263C-4C44-B15F-39397A396A10}"/>
              </a:ext>
            </a:extLst>
          </p:cNvPr>
          <p:cNvSpPr txBox="1"/>
          <p:nvPr/>
        </p:nvSpPr>
        <p:spPr>
          <a:xfrm>
            <a:off x="-118782" y="1113490"/>
            <a:ext cx="514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테이블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D3D81-07C8-430A-9478-85940F50E17F}"/>
              </a:ext>
            </a:extLst>
          </p:cNvPr>
          <p:cNvSpPr txBox="1"/>
          <p:nvPr/>
        </p:nvSpPr>
        <p:spPr>
          <a:xfrm>
            <a:off x="237565" y="1828940"/>
            <a:ext cx="467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교수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 사이를 특징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과제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강의스타일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시험성적의 테이블로 연결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65691-55F8-45C7-98FB-7D5B58C437DE}"/>
              </a:ext>
            </a:extLst>
          </p:cNvPr>
          <p:cNvSpPr txBox="1"/>
          <p:nvPr/>
        </p:nvSpPr>
        <p:spPr>
          <a:xfrm>
            <a:off x="237565" y="2713979"/>
            <a:ext cx="467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학생의 평가정보를 담기 위해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상세특징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과제상세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시험성적상세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상세강의스타일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테이블이 존재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55AE4-D394-488C-9E57-12695A05A5C1}"/>
              </a:ext>
            </a:extLst>
          </p:cNvPr>
          <p:cNvSpPr txBox="1"/>
          <p:nvPr/>
        </p:nvSpPr>
        <p:spPr>
          <a:xfrm>
            <a:off x="237565" y="3599018"/>
            <a:ext cx="467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평가한 학생의 정보를 담는 학생 테이블과  이를 다른 평가들을 연결해주는 평가테이블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8FE88-9B33-4A3A-87F4-07AB13477DB3}"/>
              </a:ext>
            </a:extLst>
          </p:cNvPr>
          <p:cNvSpPr txBox="1"/>
          <p:nvPr/>
        </p:nvSpPr>
        <p:spPr>
          <a:xfrm>
            <a:off x="237565" y="4484057"/>
            <a:ext cx="4670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교수와 강의가 연결된 교수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강의를 담는 목록 테이블</a:t>
            </a:r>
          </a:p>
        </p:txBody>
      </p:sp>
    </p:spTree>
    <p:extLst>
      <p:ext uri="{BB962C8B-B14F-4D97-AF65-F5344CB8AC3E}">
        <p14:creationId xmlns:p14="http://schemas.microsoft.com/office/powerpoint/2010/main" val="259674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461359-6A6E-4F53-A1D8-40CF39C883F0}"/>
              </a:ext>
            </a:extLst>
          </p:cNvPr>
          <p:cNvSpPr/>
          <p:nvPr/>
        </p:nvSpPr>
        <p:spPr>
          <a:xfrm>
            <a:off x="0" y="349624"/>
            <a:ext cx="1084729" cy="466164"/>
          </a:xfrm>
          <a:prstGeom prst="rect">
            <a:avLst/>
          </a:prstGeom>
          <a:solidFill>
            <a:srgbClr val="182125"/>
          </a:solidFill>
          <a:ln>
            <a:solidFill>
              <a:srgbClr val="1A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565854-4CB6-41C3-928A-CB59C315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29" y="1590393"/>
            <a:ext cx="4926107" cy="27219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F2CA6E-8FC9-48D1-A8A0-C2D3D6829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502" y="889188"/>
            <a:ext cx="2657475" cy="4124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E18F0B-0FC1-403E-A04F-818FFF191797}"/>
              </a:ext>
            </a:extLst>
          </p:cNvPr>
          <p:cNvSpPr txBox="1"/>
          <p:nvPr/>
        </p:nvSpPr>
        <p:spPr>
          <a:xfrm>
            <a:off x="1084729" y="398040"/>
            <a:ext cx="23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베이스 구현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7467A-2EC5-439E-A1EF-D11BD50701C0}"/>
              </a:ext>
            </a:extLst>
          </p:cNvPr>
          <p:cNvSpPr txBox="1"/>
          <p:nvPr/>
        </p:nvSpPr>
        <p:spPr>
          <a:xfrm>
            <a:off x="1066799" y="4401957"/>
            <a:ext cx="4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테이블로 전환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D855F-C171-4A5C-822E-33D2DAE18CBA}"/>
              </a:ext>
            </a:extLst>
          </p:cNvPr>
          <p:cNvSpPr txBox="1"/>
          <p:nvPr/>
        </p:nvSpPr>
        <p:spPr>
          <a:xfrm>
            <a:off x="8270502" y="5199816"/>
            <a:ext cx="265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완료된 모습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02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D6A10F-5DA8-4943-BD27-F3E7050457D3}"/>
              </a:ext>
            </a:extLst>
          </p:cNvPr>
          <p:cNvSpPr/>
          <p:nvPr/>
        </p:nvSpPr>
        <p:spPr>
          <a:xfrm>
            <a:off x="0" y="349624"/>
            <a:ext cx="1084729" cy="466164"/>
          </a:xfrm>
          <a:prstGeom prst="rect">
            <a:avLst/>
          </a:prstGeom>
          <a:solidFill>
            <a:srgbClr val="182125"/>
          </a:solidFill>
          <a:ln>
            <a:solidFill>
              <a:srgbClr val="1A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5678C-EF2D-4A05-BD82-88E054F62E52}"/>
              </a:ext>
            </a:extLst>
          </p:cNvPr>
          <p:cNvSpPr txBox="1"/>
          <p:nvPr/>
        </p:nvSpPr>
        <p:spPr>
          <a:xfrm>
            <a:off x="1084729" y="398040"/>
            <a:ext cx="23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베이스 구현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0EDC65-A344-47A4-A339-13B40012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4" y="1430711"/>
            <a:ext cx="5265041" cy="30516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79B2A1-BAC9-46DF-9ECE-29D6B8E68E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75"/>
          <a:stretch/>
        </p:blipFill>
        <p:spPr>
          <a:xfrm>
            <a:off x="7216995" y="649631"/>
            <a:ext cx="3862356" cy="38327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552AFC-339B-4487-ADC1-93AFAFFFF5FA}"/>
              </a:ext>
            </a:extLst>
          </p:cNvPr>
          <p:cNvSpPr txBox="1"/>
          <p:nvPr/>
        </p:nvSpPr>
        <p:spPr>
          <a:xfrm>
            <a:off x="542364" y="4608862"/>
            <a:ext cx="5265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산업공학과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컴퓨터공학과 교수 값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2076A-4A1B-47A0-A3BD-886E62CA28BD}"/>
              </a:ext>
            </a:extLst>
          </p:cNvPr>
          <p:cNvSpPr txBox="1"/>
          <p:nvPr/>
        </p:nvSpPr>
        <p:spPr>
          <a:xfrm>
            <a:off x="542364" y="4904648"/>
            <a:ext cx="5265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Key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값인 교수번호는 순서에 따라 임의로 배정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31648-9BC0-43CF-8C6E-8D31DF7CA1F7}"/>
              </a:ext>
            </a:extLst>
          </p:cNvPr>
          <p:cNvSpPr txBox="1"/>
          <p:nvPr/>
        </p:nvSpPr>
        <p:spPr>
          <a:xfrm>
            <a:off x="7216995" y="4566094"/>
            <a:ext cx="3862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강의 테이블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목록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</a:p>
          <a:p>
            <a:pPr algn="ctr"/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과제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특징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강의스타일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시험성적 값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B4E39-D418-441B-8461-561AF3CE3C34}"/>
              </a:ext>
            </a:extLst>
          </p:cNvPr>
          <p:cNvSpPr txBox="1"/>
          <p:nvPr/>
        </p:nvSpPr>
        <p:spPr>
          <a:xfrm>
            <a:off x="699247" y="5258012"/>
            <a:ext cx="3700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홈페이지에 있는 정보 활용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956242-8A02-4DA0-B13D-34DD12159B4B}"/>
              </a:ext>
            </a:extLst>
          </p:cNvPr>
          <p:cNvSpPr txBox="1"/>
          <p:nvPr/>
        </p:nvSpPr>
        <p:spPr>
          <a:xfrm>
            <a:off x="7216995" y="5234610"/>
            <a:ext cx="386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- 1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학기 빅데이터 연계전공 전공필수 과목 활용</a:t>
            </a:r>
          </a:p>
        </p:txBody>
      </p:sp>
    </p:spTree>
    <p:extLst>
      <p:ext uri="{BB962C8B-B14F-4D97-AF65-F5344CB8AC3E}">
        <p14:creationId xmlns:p14="http://schemas.microsoft.com/office/powerpoint/2010/main" val="43540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47B123-598B-4E4E-B641-ADD43834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31" y="1031222"/>
            <a:ext cx="5352770" cy="3917636"/>
          </a:xfrm>
          <a:prstGeom prst="rect">
            <a:avLst/>
          </a:prstGeom>
          <a:ln w="12700">
            <a:solidFill>
              <a:srgbClr val="1A2225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ACA223-109E-49A1-BE6E-540ED1327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71" y="1518987"/>
            <a:ext cx="4622706" cy="3228975"/>
          </a:xfrm>
          <a:prstGeom prst="rect">
            <a:avLst/>
          </a:prstGeom>
          <a:ln w="12700">
            <a:solidFill>
              <a:srgbClr val="1A2225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861DF8-AB4D-4EAC-882E-B60DDF878181}"/>
              </a:ext>
            </a:extLst>
          </p:cNvPr>
          <p:cNvSpPr/>
          <p:nvPr/>
        </p:nvSpPr>
        <p:spPr>
          <a:xfrm>
            <a:off x="0" y="349624"/>
            <a:ext cx="1084729" cy="466164"/>
          </a:xfrm>
          <a:prstGeom prst="rect">
            <a:avLst/>
          </a:prstGeom>
          <a:solidFill>
            <a:srgbClr val="182125"/>
          </a:solidFill>
          <a:ln>
            <a:solidFill>
              <a:srgbClr val="1A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6487C-310F-4AE3-ACC5-D1BBF7A87970}"/>
              </a:ext>
            </a:extLst>
          </p:cNvPr>
          <p:cNvSpPr txBox="1"/>
          <p:nvPr/>
        </p:nvSpPr>
        <p:spPr>
          <a:xfrm>
            <a:off x="1084729" y="398040"/>
            <a:ext cx="23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베이스 구현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AB472-D9BC-4CEA-9411-3AC9C2188C68}"/>
              </a:ext>
            </a:extLst>
          </p:cNvPr>
          <p:cNvSpPr txBox="1"/>
          <p:nvPr/>
        </p:nvSpPr>
        <p:spPr>
          <a:xfrm>
            <a:off x="590831" y="5002987"/>
            <a:ext cx="5352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교수 입력 결과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F2394-D919-4B77-9D4D-4E1D0A290025}"/>
              </a:ext>
            </a:extLst>
          </p:cNvPr>
          <p:cNvSpPr txBox="1"/>
          <p:nvPr/>
        </p:nvSpPr>
        <p:spPr>
          <a:xfrm>
            <a:off x="6840071" y="4833710"/>
            <a:ext cx="462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강의 입력 결과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64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3B9B32-7D49-45E1-96B8-6676D36C6CDB}"/>
              </a:ext>
            </a:extLst>
          </p:cNvPr>
          <p:cNvSpPr/>
          <p:nvPr/>
        </p:nvSpPr>
        <p:spPr>
          <a:xfrm>
            <a:off x="0" y="349624"/>
            <a:ext cx="1084729" cy="466164"/>
          </a:xfrm>
          <a:prstGeom prst="rect">
            <a:avLst/>
          </a:prstGeom>
          <a:solidFill>
            <a:srgbClr val="182125"/>
          </a:solidFill>
          <a:ln>
            <a:solidFill>
              <a:srgbClr val="1A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616D4-186B-495B-B270-E40E1F5BCAB4}"/>
              </a:ext>
            </a:extLst>
          </p:cNvPr>
          <p:cNvSpPr txBox="1"/>
          <p:nvPr/>
        </p:nvSpPr>
        <p:spPr>
          <a:xfrm>
            <a:off x="1084729" y="398040"/>
            <a:ext cx="23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입출력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AC7BE1-5B01-4517-A831-567B26E1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3" y="1599536"/>
            <a:ext cx="5257801" cy="33532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652E24-9550-43E0-BE2D-532B85DE7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854178"/>
            <a:ext cx="6096000" cy="2843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5C0D02-82DD-4420-85AA-311A7C3D81EC}"/>
              </a:ext>
            </a:extLst>
          </p:cNvPr>
          <p:cNvSpPr txBox="1"/>
          <p:nvPr/>
        </p:nvSpPr>
        <p:spPr>
          <a:xfrm>
            <a:off x="443753" y="5002987"/>
            <a:ext cx="525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 Python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구현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7686B-1377-403F-B610-B95C522FDFF8}"/>
              </a:ext>
            </a:extLst>
          </p:cNvPr>
          <p:cNvSpPr txBox="1"/>
          <p:nvPr/>
        </p:nvSpPr>
        <p:spPr>
          <a:xfrm>
            <a:off x="6095999" y="4783485"/>
            <a:ext cx="609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실행결과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53F8B-B5A1-40A4-864A-62852141E500}"/>
              </a:ext>
            </a:extLst>
          </p:cNvPr>
          <p:cNvSpPr txBox="1"/>
          <p:nvPr/>
        </p:nvSpPr>
        <p:spPr>
          <a:xfrm>
            <a:off x="436513" y="5341541"/>
            <a:ext cx="5265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Pymysql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패키지로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mysql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연동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F34AC-7832-45F4-B61C-1FC2F190370F}"/>
              </a:ext>
            </a:extLst>
          </p:cNvPr>
          <p:cNvSpPr txBox="1"/>
          <p:nvPr/>
        </p:nvSpPr>
        <p:spPr>
          <a:xfrm>
            <a:off x="275148" y="5680095"/>
            <a:ext cx="5265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Tkinker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패키지로 입출력 구현</a:t>
            </a:r>
          </a:p>
        </p:txBody>
      </p:sp>
    </p:spTree>
    <p:extLst>
      <p:ext uri="{BB962C8B-B14F-4D97-AF65-F5344CB8AC3E}">
        <p14:creationId xmlns:p14="http://schemas.microsoft.com/office/powerpoint/2010/main" val="112993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9A5C78-B772-4B27-BC8A-4C911A03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42" y="1520194"/>
            <a:ext cx="4276725" cy="1476375"/>
          </a:xfrm>
          <a:prstGeom prst="rect">
            <a:avLst/>
          </a:prstGeom>
          <a:ln w="12700">
            <a:solidFill>
              <a:srgbClr val="1A2225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E1FA4C-17CC-4509-9D51-64B6293F4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1"/>
          <a:stretch/>
        </p:blipFill>
        <p:spPr>
          <a:xfrm>
            <a:off x="1035142" y="3648636"/>
            <a:ext cx="3493994" cy="1590675"/>
          </a:xfrm>
          <a:prstGeom prst="rect">
            <a:avLst/>
          </a:prstGeom>
          <a:ln w="12700">
            <a:solidFill>
              <a:srgbClr val="1A2225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E09670-707B-49AF-AB43-9B1C90150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905" y="3817913"/>
            <a:ext cx="6194612" cy="1943422"/>
          </a:xfrm>
          <a:prstGeom prst="rect">
            <a:avLst/>
          </a:prstGeom>
          <a:ln w="12700">
            <a:solidFill>
              <a:srgbClr val="1A2225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C999E8-A6DA-4C46-9BA9-08853D627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134" y="858651"/>
            <a:ext cx="4105565" cy="2350714"/>
          </a:xfrm>
          <a:prstGeom prst="rect">
            <a:avLst/>
          </a:prstGeom>
          <a:ln w="12700">
            <a:solidFill>
              <a:srgbClr val="1A2225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CAC3143-1657-442E-ADD7-E3C3ECEF2A5A}"/>
              </a:ext>
            </a:extLst>
          </p:cNvPr>
          <p:cNvSpPr/>
          <p:nvPr/>
        </p:nvSpPr>
        <p:spPr>
          <a:xfrm>
            <a:off x="0" y="349624"/>
            <a:ext cx="1084729" cy="466164"/>
          </a:xfrm>
          <a:prstGeom prst="rect">
            <a:avLst/>
          </a:prstGeom>
          <a:solidFill>
            <a:srgbClr val="182125"/>
          </a:solidFill>
          <a:ln>
            <a:solidFill>
              <a:srgbClr val="1A22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5C34B-A8F5-499A-A0A0-C1F925E20B7D}"/>
              </a:ext>
            </a:extLst>
          </p:cNvPr>
          <p:cNvSpPr txBox="1"/>
          <p:nvPr/>
        </p:nvSpPr>
        <p:spPr>
          <a:xfrm>
            <a:off x="1084729" y="398040"/>
            <a:ext cx="23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입출력 구현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FE80F-B9CC-4FED-BF62-9FF71CC17FEE}"/>
              </a:ext>
            </a:extLst>
          </p:cNvPr>
          <p:cNvSpPr txBox="1"/>
          <p:nvPr/>
        </p:nvSpPr>
        <p:spPr>
          <a:xfrm>
            <a:off x="1035142" y="3090446"/>
            <a:ext cx="427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학생번호 입력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977DC-9522-4A6D-8D96-98D6CBF8B8C1}"/>
              </a:ext>
            </a:extLst>
          </p:cNvPr>
          <p:cNvSpPr txBox="1"/>
          <p:nvPr/>
        </p:nvSpPr>
        <p:spPr>
          <a:xfrm>
            <a:off x="1035141" y="5337806"/>
            <a:ext cx="3493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학생테이블 출력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1EE49-113C-4C37-8805-D01B649DE367}"/>
              </a:ext>
            </a:extLst>
          </p:cNvPr>
          <p:cNvSpPr txBox="1"/>
          <p:nvPr/>
        </p:nvSpPr>
        <p:spPr>
          <a:xfrm>
            <a:off x="6880134" y="3304704"/>
            <a:ext cx="410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교수 테이블 조회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51286-B667-4D69-B49F-0C9CE56374D3}"/>
              </a:ext>
            </a:extLst>
          </p:cNvPr>
          <p:cNvSpPr txBox="1"/>
          <p:nvPr/>
        </p:nvSpPr>
        <p:spPr>
          <a:xfrm>
            <a:off x="5611905" y="5830072"/>
            <a:ext cx="6194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교수 테이블 조회 결과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  <a:endParaRPr lang="ko-KR" altLang="en-US" sz="16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10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313</Words>
  <Application>Microsoft Office PowerPoint</Application>
  <PresentationFormat>와이드스크린</PresentationFormat>
  <Paragraphs>62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나눔스퀘어_ac</vt:lpstr>
      <vt:lpstr>나눔스퀘어_ac ExtraBold</vt:lpstr>
      <vt:lpstr>나눔스퀘어_ac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mkk4726@naver.com</dc:creator>
  <cp:lastModifiedBy>mkk4726@naver.com</cp:lastModifiedBy>
  <cp:revision>15</cp:revision>
  <dcterms:created xsi:type="dcterms:W3CDTF">2021-05-24T10:09:18Z</dcterms:created>
  <dcterms:modified xsi:type="dcterms:W3CDTF">2021-05-24T12:00:33Z</dcterms:modified>
</cp:coreProperties>
</file>