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sldIdLst>
    <p:sldId id="414" r:id="rId2"/>
    <p:sldId id="413" r:id="rId3"/>
    <p:sldId id="409" r:id="rId4"/>
    <p:sldId id="416" r:id="rId5"/>
    <p:sldId id="420" r:id="rId6"/>
    <p:sldId id="434" r:id="rId7"/>
    <p:sldId id="421" r:id="rId8"/>
    <p:sldId id="432" r:id="rId9"/>
    <p:sldId id="436" r:id="rId10"/>
    <p:sldId id="425" r:id="rId11"/>
    <p:sldId id="428" r:id="rId12"/>
    <p:sldId id="435" r:id="rId13"/>
    <p:sldId id="427" r:id="rId14"/>
  </p:sldIdLst>
  <p:sldSz cx="12192000" cy="6858000"/>
  <p:notesSz cx="6858000" cy="9144000"/>
  <p:embeddedFontLst>
    <p:embeddedFont>
      <p:font typeface="나눔스퀘어 Bold" panose="020B0600000101010101" pitchFamily="50" charset="-127"/>
      <p:bold r:id="rId16"/>
    </p:embeddedFont>
    <p:embeddedFont>
      <p:font typeface="나눔스퀘어 ExtraBold" panose="020B0600000101010101" pitchFamily="50" charset="-127"/>
      <p:bold r:id="rId17"/>
    </p:embeddedFont>
    <p:embeddedFont>
      <p:font typeface="나눔스퀘어_ac" panose="020B0600000101010101" pitchFamily="50" charset="-127"/>
      <p:regular r:id="rId18"/>
    </p:embeddedFont>
    <p:embeddedFont>
      <p:font typeface="나눔스퀘어_ac 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13F656-97DF-1B7A-49EA-CFEB730D132E}" name="박정빈" initials="박" userId="박정빈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9C5"/>
    <a:srgbClr val="4846E7"/>
    <a:srgbClr val="40E6C7"/>
    <a:srgbClr val="85E748"/>
    <a:srgbClr val="E88D4C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89147" autoAdjust="0"/>
  </p:normalViewPr>
  <p:slideViewPr>
    <p:cSldViewPr snapToGrid="0">
      <p:cViewPr varScale="1">
        <p:scale>
          <a:sx n="79" d="100"/>
          <a:sy n="79" d="100"/>
        </p:scale>
        <p:origin x="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234C3-C9BB-4C0F-82C7-D7BDD47C419D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1147-4681-4056-95A3-197B09BDDC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76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feature </a:t>
            </a:r>
            <a:r>
              <a:rPr lang="ko-KR" altLang="en-US" dirty="0"/>
              <a:t>수가 </a:t>
            </a:r>
            <a:r>
              <a:rPr lang="en-US" altLang="ko-KR" dirty="0"/>
              <a:t>13</a:t>
            </a:r>
            <a:r>
              <a:rPr lang="ko-KR" altLang="en-US" dirty="0" err="1"/>
              <a:t>개인거</a:t>
            </a:r>
            <a:r>
              <a:rPr lang="ko-KR" altLang="en-US" dirty="0"/>
              <a:t> 얘기하기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알고리즘 설명 : 강의를 하는 것이 아니라 이 알고리즘을 우리 데이터에 넣었을 때 시나리오를 설명해주기 -&gt; 예를 들어 이 데이터에 적용하면 이런식으로 분석이 진행될 것으로 예상됩니다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23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06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69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2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67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38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알고리즘 설명 : 강의를 하는 것이 아니라 이 알고리즘을 우리 데이터에 넣었을 때 시나리오를 설명해주기 -&gt; 예를 들어 이 데이터에 적용하면 이런식으로 분석이 진행될 것으로 예상됩니다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1147-4681-4056-95A3-197B09BDDC7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8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4F371-976E-B560-3E0A-7BEA643FA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98FF7-C563-2E69-A6A5-B3A20AC87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E341C-88F4-094B-8678-DC148E87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3916-235D-471C-918D-EC7374C3B365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190AE-883D-E0A1-BE15-36E273CF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F285A-0608-96AE-6B98-CD55A0B6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74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8159-4B50-CC3D-E216-59290ED7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27CB1B-A1FD-7421-CCFD-7C90A4B7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B4433-7F1B-D690-4052-CE6547F8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05C4-ECD6-4CEB-B253-45C7FE3195BE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0FA00-0FAD-4FD8-9905-44D5A2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0E704-DD40-322F-359B-1D270624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5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34E4E8-26A1-E16D-0672-A6465351F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94D3E-9783-797D-D870-9469A4A93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47EA4-6AD9-B869-C50A-ECB8949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85A6-FD5F-4E2B-A88C-B39029E35816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B2D74-23F6-F68E-14D1-00C61122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BEDEA-F42A-8F44-3799-A93F6BDD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5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DA294-BEED-D509-C604-EEE05FF8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B102D-836C-E9EA-540B-96ACAC924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D0317-2B52-BF48-FA80-065C0E29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FCD9-6A89-42B7-9C8D-E43FF04F3E89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E302B-4A87-ACD1-B0DE-6CB95F3B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AB470-B281-9C9E-1E74-309BE59F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9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11AA9-2A84-3C1A-0B80-7E7FDBAC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DA75F-06EA-3EAA-69DE-F40CFD82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8F1D6-B087-83EF-6244-0B467EA7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1034-EA91-4756-8250-4B516756DDA7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E2DE6-CE03-BC90-057E-ABE9CE40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BDE44-D9BD-7510-C86B-028FD091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E736-C3A8-A395-0AB1-87835312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7BC8E-83E0-76DE-D2CB-3C38833FB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8CAB48-FB4E-6539-D11A-4D29D30B9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FEFDE-8444-E019-BE9F-3023C07C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6CCA-FE7B-4C34-9A5D-97CEDCB3F9FA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1CED9-075F-A052-50C6-EEE2EEE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E8937-E0DF-1BAF-4AF7-BBBDB046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79C4B-A96C-B274-1EA4-E134205F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B2441-AF0C-1933-0B66-C0F684CE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E055D-5767-CF5E-3EE5-1A021A029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2063F-5CBC-D930-E840-D047FF421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2B998-4A70-6F3C-C5CF-025E4F604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9C0BFD-BB9B-242E-B18E-A2204056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6640-0985-4B83-9C76-0C8E1C63EA6E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A13B8A-2B91-2314-ADF0-528F8563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094463-34BE-12CB-07BA-63475006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C1921-FA44-DFB8-F65E-93DB2BF2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8F454-2DE4-FF01-D792-B59AB58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F06D-E932-4B1F-B50C-074FF348EEC2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60FD3-4F8F-3718-5C58-CC372C14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FE5799-B476-B540-7519-8A430613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BB6064-2A43-FE74-211C-4B472D63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678BB-F67E-41C5-A60C-E345E64F9099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6FD944-5377-74F7-74AA-975DA9E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3D8EE-5C0D-A98D-EC0F-20D1ADD8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9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5A77D-F1B6-D896-B837-6A20A100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35522-E5D1-A1E4-4F1A-8825AB97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11F97-10CF-0270-ED11-A1F8A0DB6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67782-5BCE-0DAD-E1F4-2246832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9A36-68E3-41E5-872A-256E99CC4AF8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83B5F-9435-F38E-851E-804E5B50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85D4A-4462-B44A-394A-829ED2E9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4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0BBA-38FD-65B0-9353-3D52F816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C3A9E-DEFD-04B4-1988-3F06EB09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C9F2D-27DB-C608-FB89-C976C0ED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F1482C-1ECC-6AB9-AC4F-35AA0262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6C88-0959-45BE-99CB-622DB04802FF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420759-0F78-4988-13C8-96FF533D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F2E862-552A-A83D-FFF8-56B03FB9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2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FDC55-9467-D16F-0353-8E1443C7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6201D-1DF8-75B3-7BDC-3E9E20C6B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0C84B-E534-603D-C165-C6364D2FB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C0DAB-6D1A-4129-87E1-4B46F4EA5665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3A91A-2A39-4278-6EAE-09459E536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28F04-0F64-6296-50BC-17FCD64A3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AC5C-F28B-4A32-BD0C-9FB3145325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0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EBEC7-F8B6-011F-4594-BA6E8E52ED49}"/>
              </a:ext>
            </a:extLst>
          </p:cNvPr>
          <p:cNvSpPr/>
          <p:nvPr/>
        </p:nvSpPr>
        <p:spPr>
          <a:xfrm>
            <a:off x="0" y="-2078"/>
            <a:ext cx="12192000" cy="6856718"/>
          </a:xfrm>
          <a:prstGeom prst="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n w="952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rPr>
              <a:t> 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374A571-1797-8E8C-0C13-CCDEEED3F257}"/>
              </a:ext>
            </a:extLst>
          </p:cNvPr>
          <p:cNvSpPr/>
          <p:nvPr/>
        </p:nvSpPr>
        <p:spPr>
          <a:xfrm>
            <a:off x="10607716" y="497837"/>
            <a:ext cx="1039902" cy="3039533"/>
          </a:xfrm>
          <a:custGeom>
            <a:avLst/>
            <a:gdLst>
              <a:gd name="connsiteX0" fmla="*/ 1308847 w 1308847"/>
              <a:gd name="connsiteY0" fmla="*/ 0 h 3039533"/>
              <a:gd name="connsiteX1" fmla="*/ 1308847 w 1308847"/>
              <a:gd name="connsiteY1" fmla="*/ 3039533 h 3039533"/>
              <a:gd name="connsiteX2" fmla="*/ 0 w 1308847"/>
              <a:gd name="connsiteY2" fmla="*/ 3039533 h 3039533"/>
              <a:gd name="connsiteX3" fmla="*/ 0 w 1308847"/>
              <a:gd name="connsiteY3" fmla="*/ 243408 h 3039533"/>
              <a:gd name="connsiteX4" fmla="*/ 1308847 w 1308847"/>
              <a:gd name="connsiteY4" fmla="*/ 0 h 303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8847" h="3039533">
                <a:moveTo>
                  <a:pt x="1308847" y="0"/>
                </a:moveTo>
                <a:lnTo>
                  <a:pt x="1308847" y="3039533"/>
                </a:lnTo>
                <a:lnTo>
                  <a:pt x="0" y="3039533"/>
                </a:lnTo>
                <a:lnTo>
                  <a:pt x="0" y="243408"/>
                </a:lnTo>
                <a:lnTo>
                  <a:pt x="1308847" y="0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순서도: 수동 입력 3">
            <a:extLst>
              <a:ext uri="{FF2B5EF4-FFF2-40B4-BE49-F238E27FC236}">
                <a16:creationId xmlns:a16="http://schemas.microsoft.com/office/drawing/2014/main" id="{C9CDAFEA-C0EC-AEBF-DCDD-8629DCC92BE3}"/>
              </a:ext>
            </a:extLst>
          </p:cNvPr>
          <p:cNvSpPr/>
          <p:nvPr/>
        </p:nvSpPr>
        <p:spPr>
          <a:xfrm flipH="1" flipV="1">
            <a:off x="544576" y="3637411"/>
            <a:ext cx="9973488" cy="27790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09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097 h 10000"/>
              <a:gd name="connsiteX0" fmla="*/ 0 w 10000"/>
              <a:gd name="connsiteY0" fmla="*/ 690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903 h 10000"/>
              <a:gd name="connsiteX0" fmla="*/ 0 w 10000"/>
              <a:gd name="connsiteY0" fmla="*/ 651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51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6516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651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수동 입력 3">
            <a:extLst>
              <a:ext uri="{FF2B5EF4-FFF2-40B4-BE49-F238E27FC236}">
                <a16:creationId xmlns:a16="http://schemas.microsoft.com/office/drawing/2014/main" id="{FE1A53E2-0DE8-0A0E-320C-770288E6D096}"/>
              </a:ext>
            </a:extLst>
          </p:cNvPr>
          <p:cNvSpPr/>
          <p:nvPr/>
        </p:nvSpPr>
        <p:spPr>
          <a:xfrm>
            <a:off x="544567" y="758459"/>
            <a:ext cx="9973488" cy="27790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609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097 h 10000"/>
              <a:gd name="connsiteX0" fmla="*/ 0 w 10000"/>
              <a:gd name="connsiteY0" fmla="*/ 690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690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690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690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00C45A9-AC70-960D-5917-E654808BCDA9}"/>
              </a:ext>
            </a:extLst>
          </p:cNvPr>
          <p:cNvSpPr/>
          <p:nvPr/>
        </p:nvSpPr>
        <p:spPr>
          <a:xfrm flipH="1" flipV="1">
            <a:off x="10607713" y="3619480"/>
            <a:ext cx="1039904" cy="945798"/>
          </a:xfrm>
          <a:custGeom>
            <a:avLst/>
            <a:gdLst>
              <a:gd name="connsiteX0" fmla="*/ 9973488 w 9973488"/>
              <a:gd name="connsiteY0" fmla="*/ 1037592 h 1037592"/>
              <a:gd name="connsiteX1" fmla="*/ 0 w 9973488"/>
              <a:gd name="connsiteY1" fmla="*/ 1037592 h 1037592"/>
              <a:gd name="connsiteX2" fmla="*/ 0 w 9973488"/>
              <a:gd name="connsiteY2" fmla="*/ 226393 h 1037592"/>
              <a:gd name="connsiteX3" fmla="*/ 1488267 w 9973488"/>
              <a:gd name="connsiteY3" fmla="*/ 0 h 1037592"/>
              <a:gd name="connsiteX4" fmla="*/ 1129554 w 9973488"/>
              <a:gd name="connsiteY4" fmla="*/ 65129 h 1037592"/>
              <a:gd name="connsiteX5" fmla="*/ 1129554 w 9973488"/>
              <a:gd name="connsiteY5" fmla="*/ 1033353 h 1037592"/>
              <a:gd name="connsiteX6" fmla="*/ 9973488 w 9973488"/>
              <a:gd name="connsiteY6" fmla="*/ 1033353 h 1037592"/>
              <a:gd name="connsiteX0" fmla="*/ 1116359 w 9973488"/>
              <a:gd name="connsiteY0" fmla="*/ 1037592 h 1037592"/>
              <a:gd name="connsiteX1" fmla="*/ 0 w 9973488"/>
              <a:gd name="connsiteY1" fmla="*/ 1037592 h 1037592"/>
              <a:gd name="connsiteX2" fmla="*/ 0 w 9973488"/>
              <a:gd name="connsiteY2" fmla="*/ 226393 h 1037592"/>
              <a:gd name="connsiteX3" fmla="*/ 1488267 w 9973488"/>
              <a:gd name="connsiteY3" fmla="*/ 0 h 1037592"/>
              <a:gd name="connsiteX4" fmla="*/ 1129554 w 9973488"/>
              <a:gd name="connsiteY4" fmla="*/ 65129 h 1037592"/>
              <a:gd name="connsiteX5" fmla="*/ 1129554 w 9973488"/>
              <a:gd name="connsiteY5" fmla="*/ 1033353 h 1037592"/>
              <a:gd name="connsiteX6" fmla="*/ 9973488 w 9973488"/>
              <a:gd name="connsiteY6" fmla="*/ 1033353 h 1037592"/>
              <a:gd name="connsiteX7" fmla="*/ 1116359 w 9973488"/>
              <a:gd name="connsiteY7" fmla="*/ 1037592 h 1037592"/>
              <a:gd name="connsiteX0" fmla="*/ 1116359 w 9973488"/>
              <a:gd name="connsiteY0" fmla="*/ 992769 h 992769"/>
              <a:gd name="connsiteX1" fmla="*/ 0 w 9973488"/>
              <a:gd name="connsiteY1" fmla="*/ 992769 h 992769"/>
              <a:gd name="connsiteX2" fmla="*/ 0 w 9973488"/>
              <a:gd name="connsiteY2" fmla="*/ 181570 h 992769"/>
              <a:gd name="connsiteX3" fmla="*/ 1129679 w 9973488"/>
              <a:gd name="connsiteY3" fmla="*/ 0 h 992769"/>
              <a:gd name="connsiteX4" fmla="*/ 1129554 w 9973488"/>
              <a:gd name="connsiteY4" fmla="*/ 20306 h 992769"/>
              <a:gd name="connsiteX5" fmla="*/ 1129554 w 9973488"/>
              <a:gd name="connsiteY5" fmla="*/ 988530 h 992769"/>
              <a:gd name="connsiteX6" fmla="*/ 9973488 w 9973488"/>
              <a:gd name="connsiteY6" fmla="*/ 988530 h 992769"/>
              <a:gd name="connsiteX7" fmla="*/ 1116359 w 9973488"/>
              <a:gd name="connsiteY7" fmla="*/ 992769 h 992769"/>
              <a:gd name="connsiteX0" fmla="*/ 1116359 w 1129679"/>
              <a:gd name="connsiteY0" fmla="*/ 992769 h 1006459"/>
              <a:gd name="connsiteX1" fmla="*/ 0 w 1129679"/>
              <a:gd name="connsiteY1" fmla="*/ 992769 h 1006459"/>
              <a:gd name="connsiteX2" fmla="*/ 0 w 1129679"/>
              <a:gd name="connsiteY2" fmla="*/ 181570 h 1006459"/>
              <a:gd name="connsiteX3" fmla="*/ 1129679 w 1129679"/>
              <a:gd name="connsiteY3" fmla="*/ 0 h 1006459"/>
              <a:gd name="connsiteX4" fmla="*/ 1129554 w 1129679"/>
              <a:gd name="connsiteY4" fmla="*/ 20306 h 1006459"/>
              <a:gd name="connsiteX5" fmla="*/ 1129554 w 1129679"/>
              <a:gd name="connsiteY5" fmla="*/ 988530 h 1006459"/>
              <a:gd name="connsiteX6" fmla="*/ 1116359 w 1129679"/>
              <a:gd name="connsiteY6" fmla="*/ 1006459 h 1006459"/>
              <a:gd name="connsiteX7" fmla="*/ 1116359 w 1129679"/>
              <a:gd name="connsiteY7" fmla="*/ 992769 h 100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679" h="1006459">
                <a:moveTo>
                  <a:pt x="1116359" y="992769"/>
                </a:moveTo>
                <a:lnTo>
                  <a:pt x="0" y="992769"/>
                </a:lnTo>
                <a:lnTo>
                  <a:pt x="0" y="181570"/>
                </a:lnTo>
                <a:lnTo>
                  <a:pt x="1129679" y="0"/>
                </a:lnTo>
                <a:cubicBezTo>
                  <a:pt x="1129637" y="6769"/>
                  <a:pt x="1129596" y="13537"/>
                  <a:pt x="1129554" y="20306"/>
                </a:cubicBezTo>
                <a:lnTo>
                  <a:pt x="1129554" y="988530"/>
                </a:lnTo>
                <a:lnTo>
                  <a:pt x="1116359" y="1006459"/>
                </a:lnTo>
                <a:lnTo>
                  <a:pt x="1116359" y="992769"/>
                </a:lnTo>
                <a:close/>
              </a:path>
            </a:pathLst>
          </a:cu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7AFC27-B0D5-C9D2-9085-F1E8BC3E499F}"/>
              </a:ext>
            </a:extLst>
          </p:cNvPr>
          <p:cNvSpPr/>
          <p:nvPr/>
        </p:nvSpPr>
        <p:spPr>
          <a:xfrm>
            <a:off x="0" y="-6687"/>
            <a:ext cx="12191980" cy="88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F74A00-2A0E-ED1E-67C2-1196E334016B}"/>
              </a:ext>
            </a:extLst>
          </p:cNvPr>
          <p:cNvSpPr/>
          <p:nvPr/>
        </p:nvSpPr>
        <p:spPr>
          <a:xfrm>
            <a:off x="20" y="6803489"/>
            <a:ext cx="12191980" cy="981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E1DC8-91E0-B936-2001-BBA7025B6112}"/>
              </a:ext>
            </a:extLst>
          </p:cNvPr>
          <p:cNvSpPr txBox="1"/>
          <p:nvPr/>
        </p:nvSpPr>
        <p:spPr>
          <a:xfrm>
            <a:off x="671952" y="4650949"/>
            <a:ext cx="593704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2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조 김정준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박상은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박민규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박정빈</a:t>
            </a:r>
            <a:r>
              <a:rPr lang="en-US" altLang="ko-KR" sz="1400" b="0" i="0">
                <a:solidFill>
                  <a:schemeClr val="bg1"/>
                </a:solidFill>
                <a:effectLst/>
                <a:latin typeface="+mn-ea"/>
              </a:rPr>
              <a:t>, </a:t>
            </a:r>
            <a:r>
              <a:rPr lang="ko-KR" altLang="en-US" sz="1400" b="0" i="0">
                <a:solidFill>
                  <a:schemeClr val="bg1"/>
                </a:solidFill>
                <a:effectLst/>
                <a:latin typeface="+mn-ea"/>
              </a:rPr>
              <a:t>이현재</a:t>
            </a:r>
            <a:endParaRPr lang="en-US" altLang="ko-KR" sz="1400" b="0" i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ACE93-3CF1-CC72-C627-40DB1431658F}"/>
              </a:ext>
            </a:extLst>
          </p:cNvPr>
          <p:cNvSpPr txBox="1"/>
          <p:nvPr/>
        </p:nvSpPr>
        <p:spPr>
          <a:xfrm>
            <a:off x="586851" y="3060316"/>
            <a:ext cx="797311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건강검진 결과의 이해와 활용도 향상을 위한</a:t>
            </a:r>
            <a:endParaRPr lang="ko-KR" altLang="en-US" sz="2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617EC-6329-6E99-04EC-A262FE53BD29}"/>
              </a:ext>
            </a:extLst>
          </p:cNvPr>
          <p:cNvSpPr txBox="1"/>
          <p:nvPr/>
        </p:nvSpPr>
        <p:spPr>
          <a:xfrm>
            <a:off x="586851" y="3308686"/>
            <a:ext cx="9115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>
                <a:ln w="952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rPr>
              <a:t> </a:t>
            </a:r>
          </a:p>
          <a:p>
            <a:r>
              <a:rPr lang="ko-KR" altLang="en-US" sz="3500">
                <a:ln w="9525">
                  <a:noFill/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rPr>
              <a:t>검진자 집단분류 및 맞춤 진료 제시</a:t>
            </a:r>
            <a:endParaRPr lang="ko-KR" altLang="en-US" sz="3500" dirty="0">
              <a:ln w="9525">
                <a:noFill/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E0B2F3-C7EB-9CCE-BE21-6278E7C4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2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과정추가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79864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106E6A-FA2E-7CE0-ABD3-71F41566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DCADF6-0B3B-016C-6323-F30B2236485E}"/>
              </a:ext>
            </a:extLst>
          </p:cNvPr>
          <p:cNvSpPr/>
          <p:nvPr/>
        </p:nvSpPr>
        <p:spPr>
          <a:xfrm>
            <a:off x="300639" y="1279732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05062-06C1-05AA-CA07-141320462D89}"/>
              </a:ext>
            </a:extLst>
          </p:cNvPr>
          <p:cNvSpPr/>
          <p:nvPr/>
        </p:nvSpPr>
        <p:spPr>
          <a:xfrm>
            <a:off x="1983461" y="1934504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건강검진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2B9941-1BC1-AE59-A286-58211BA73BE7}"/>
              </a:ext>
            </a:extLst>
          </p:cNvPr>
          <p:cNvCxnSpPr>
            <a:cxnSpLocks/>
          </p:cNvCxnSpPr>
          <p:nvPr/>
        </p:nvCxnSpPr>
        <p:spPr>
          <a:xfrm flipV="1">
            <a:off x="3235930" y="2284135"/>
            <a:ext cx="283751" cy="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419A1-04D2-D969-826D-E38D17198CEA}"/>
              </a:ext>
            </a:extLst>
          </p:cNvPr>
          <p:cNvSpPr/>
          <p:nvPr/>
        </p:nvSpPr>
        <p:spPr>
          <a:xfrm>
            <a:off x="3534074" y="1934504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90C36A-3EC6-E958-BEE6-7B7958FFDBFF}"/>
              </a:ext>
            </a:extLst>
          </p:cNvPr>
          <p:cNvSpPr/>
          <p:nvPr/>
        </p:nvSpPr>
        <p:spPr>
          <a:xfrm>
            <a:off x="5098124" y="1934504"/>
            <a:ext cx="1262629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Clustering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3913582-54B0-012E-75F4-BF43DFCC280F}"/>
              </a:ext>
            </a:extLst>
          </p:cNvPr>
          <p:cNvCxnSpPr>
            <a:cxnSpLocks/>
          </p:cNvCxnSpPr>
          <p:nvPr/>
        </p:nvCxnSpPr>
        <p:spPr>
          <a:xfrm flipV="1">
            <a:off x="4729075" y="2283179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2481CE-66AE-A903-1254-12E7E9C42D16}"/>
              </a:ext>
            </a:extLst>
          </p:cNvPr>
          <p:cNvSpPr/>
          <p:nvPr/>
        </p:nvSpPr>
        <p:spPr>
          <a:xfrm>
            <a:off x="6813778" y="1934504"/>
            <a:ext cx="1303973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결정 트리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6F7FF53-9D54-314C-409F-6267EA4F4911}"/>
              </a:ext>
            </a:extLst>
          </p:cNvPr>
          <p:cNvSpPr/>
          <p:nvPr/>
        </p:nvSpPr>
        <p:spPr>
          <a:xfrm>
            <a:off x="8469124" y="1934504"/>
            <a:ext cx="1303973" cy="7011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군집별 패턴 식별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2839A3E-9117-F9AD-6067-B1ADC3CD675A}"/>
              </a:ext>
            </a:extLst>
          </p:cNvPr>
          <p:cNvCxnSpPr>
            <a:cxnSpLocks/>
          </p:cNvCxnSpPr>
          <p:nvPr/>
        </p:nvCxnSpPr>
        <p:spPr>
          <a:xfrm>
            <a:off x="6330073" y="2283179"/>
            <a:ext cx="45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F590D17-7E92-E042-140D-AFA6D96B537A}"/>
              </a:ext>
            </a:extLst>
          </p:cNvPr>
          <p:cNvSpPr/>
          <p:nvPr/>
        </p:nvSpPr>
        <p:spPr>
          <a:xfrm>
            <a:off x="1238019" y="5191573"/>
            <a:ext cx="9814559" cy="95573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클러스터별 특징 파악 후 유질환자 데이터로 군집 패턴 검증</a:t>
            </a:r>
            <a:endParaRPr lang="ko-KR" altLang="en-US" sz="2000" b="1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1D3C0A-0BB8-E5B0-5214-DE12E3D3505F}"/>
              </a:ext>
            </a:extLst>
          </p:cNvPr>
          <p:cNvSpPr/>
          <p:nvPr/>
        </p:nvSpPr>
        <p:spPr>
          <a:xfrm>
            <a:off x="2501247" y="3786879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진료 테이블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0A6F93-6983-3243-91ED-B4F910EB2394}"/>
              </a:ext>
            </a:extLst>
          </p:cNvPr>
          <p:cNvSpPr/>
          <p:nvPr/>
        </p:nvSpPr>
        <p:spPr>
          <a:xfrm>
            <a:off x="4051860" y="3786879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건강검진</a:t>
            </a:r>
            <a:endParaRPr lang="en-US" altLang="ko-KR" sz="1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1FD0F2-49E7-0E24-3A71-57F65476F979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314489" y="2726196"/>
            <a:ext cx="1466106" cy="141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B813D9-8C25-7BB3-D0C9-9AFD3D1BC5F5}"/>
              </a:ext>
            </a:extLst>
          </p:cNvPr>
          <p:cNvSpPr/>
          <p:nvPr/>
        </p:nvSpPr>
        <p:spPr>
          <a:xfrm>
            <a:off x="8434399" y="3845008"/>
            <a:ext cx="1370937" cy="6858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군집별 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비율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7806EB-325C-5387-070C-7C8AD2A32B7C}"/>
              </a:ext>
            </a:extLst>
          </p:cNvPr>
          <p:cNvCxnSpPr>
            <a:cxnSpLocks/>
          </p:cNvCxnSpPr>
          <p:nvPr/>
        </p:nvCxnSpPr>
        <p:spPr>
          <a:xfrm>
            <a:off x="7454190" y="2752302"/>
            <a:ext cx="13837" cy="95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십자형 23">
            <a:extLst>
              <a:ext uri="{FF2B5EF4-FFF2-40B4-BE49-F238E27FC236}">
                <a16:creationId xmlns:a16="http://schemas.microsoft.com/office/drawing/2014/main" id="{15B1140A-73F1-EDA8-54CA-563CF7112E89}"/>
              </a:ext>
            </a:extLst>
          </p:cNvPr>
          <p:cNvSpPr/>
          <p:nvPr/>
        </p:nvSpPr>
        <p:spPr>
          <a:xfrm>
            <a:off x="3795310" y="4030486"/>
            <a:ext cx="202600" cy="199352"/>
          </a:xfrm>
          <a:prstGeom prst="plus">
            <a:avLst>
              <a:gd name="adj" fmla="val 3573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EE6D10-D522-AD35-4FE4-6BC585C4EE7F}"/>
              </a:ext>
            </a:extLst>
          </p:cNvPr>
          <p:cNvSpPr txBox="1"/>
          <p:nvPr/>
        </p:nvSpPr>
        <p:spPr>
          <a:xfrm>
            <a:off x="2432220" y="3295254"/>
            <a:ext cx="34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질병코드가 있는 데이터셋 구축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E2670A6-76AD-F774-6E7D-1CE8F221677E}"/>
              </a:ext>
            </a:extLst>
          </p:cNvPr>
          <p:cNvGrpSpPr/>
          <p:nvPr/>
        </p:nvGrpSpPr>
        <p:grpSpPr>
          <a:xfrm rot="538939">
            <a:off x="10072096" y="2716328"/>
            <a:ext cx="1947467" cy="1087001"/>
            <a:chOff x="4841222" y="3209119"/>
            <a:chExt cx="2753845" cy="1190676"/>
          </a:xfrm>
          <a:solidFill>
            <a:schemeClr val="accent2"/>
          </a:solidFill>
        </p:grpSpPr>
        <p:sp>
          <p:nvSpPr>
            <p:cNvPr id="41" name="별: 꼭짓점 12개 40">
              <a:extLst>
                <a:ext uri="{FF2B5EF4-FFF2-40B4-BE49-F238E27FC236}">
                  <a16:creationId xmlns:a16="http://schemas.microsoft.com/office/drawing/2014/main" id="{A952B2AF-9803-B165-0359-CEE86F121F91}"/>
                </a:ext>
              </a:extLst>
            </p:cNvPr>
            <p:cNvSpPr/>
            <p:nvPr/>
          </p:nvSpPr>
          <p:spPr>
            <a:xfrm rot="21058856">
              <a:off x="4841222" y="3209119"/>
              <a:ext cx="2509555" cy="1190676"/>
            </a:xfrm>
            <a:prstGeom prst="star12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552FF2-0215-523F-4725-25C99C20D7D0}"/>
                </a:ext>
              </a:extLst>
            </p:cNvPr>
            <p:cNvSpPr txBox="1"/>
            <p:nvPr/>
          </p:nvSpPr>
          <p:spPr>
            <a:xfrm rot="21061061">
              <a:off x="5759627" y="3279781"/>
              <a:ext cx="1835440" cy="58469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  <p:txBody>
            <a:bodyPr vert="horz" wrap="square" lIns="0" tIns="0" rIns="0" bIns="0" anchor="t">
              <a:spAutoFit/>
            </a:bodyPr>
            <a:lstStyle/>
            <a:p>
              <a:pPr defTabSz="1028836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b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검증</a:t>
              </a:r>
              <a:r>
                <a:rPr lang="ko-KR" altLang="en-US" sz="2800" b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28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AD3EBCA-1FCD-0CD9-6114-C01F5ACE19E0}"/>
              </a:ext>
            </a:extLst>
          </p:cNvPr>
          <p:cNvCxnSpPr>
            <a:cxnSpLocks/>
          </p:cNvCxnSpPr>
          <p:nvPr/>
        </p:nvCxnSpPr>
        <p:spPr>
          <a:xfrm>
            <a:off x="7983877" y="2283179"/>
            <a:ext cx="450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09D1529-B277-2053-A0E2-687FE41840C8}"/>
              </a:ext>
            </a:extLst>
          </p:cNvPr>
          <p:cNvCxnSpPr>
            <a:cxnSpLocks/>
          </p:cNvCxnSpPr>
          <p:nvPr/>
        </p:nvCxnSpPr>
        <p:spPr>
          <a:xfrm>
            <a:off x="7890158" y="4187939"/>
            <a:ext cx="47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0A6E635-F9EF-B639-E028-8A5BCC68CF1E}"/>
              </a:ext>
            </a:extLst>
          </p:cNvPr>
          <p:cNvCxnSpPr>
            <a:cxnSpLocks/>
          </p:cNvCxnSpPr>
          <p:nvPr/>
        </p:nvCxnSpPr>
        <p:spPr>
          <a:xfrm>
            <a:off x="9773097" y="2261538"/>
            <a:ext cx="655693" cy="6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964BB15-931C-DECB-BBFA-34AF6B569455}"/>
              </a:ext>
            </a:extLst>
          </p:cNvPr>
          <p:cNvCxnSpPr>
            <a:cxnSpLocks/>
          </p:cNvCxnSpPr>
          <p:nvPr/>
        </p:nvCxnSpPr>
        <p:spPr>
          <a:xfrm flipV="1">
            <a:off x="9832147" y="3657157"/>
            <a:ext cx="496888" cy="55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218150E-B7ED-FE5F-26F8-76DE05165443}"/>
              </a:ext>
            </a:extLst>
          </p:cNvPr>
          <p:cNvSpPr txBox="1"/>
          <p:nvPr/>
        </p:nvSpPr>
        <p:spPr>
          <a:xfrm>
            <a:off x="867941" y="2103236"/>
            <a:ext cx="723342" cy="36933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과정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E4CD4A-AF8D-FB55-3FF9-D225788DB1A2}"/>
              </a:ext>
            </a:extLst>
          </p:cNvPr>
          <p:cNvSpPr/>
          <p:nvPr/>
        </p:nvSpPr>
        <p:spPr>
          <a:xfrm>
            <a:off x="6790455" y="3837785"/>
            <a:ext cx="1327470" cy="6858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 라벨링</a:t>
            </a:r>
            <a:endParaRPr lang="en-US" altLang="ko-KR" sz="1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3A6F2C-B723-A7BD-4AC2-87B63705D7BF}"/>
              </a:ext>
            </a:extLst>
          </p:cNvPr>
          <p:cNvSpPr txBox="1"/>
          <p:nvPr/>
        </p:nvSpPr>
        <p:spPr>
          <a:xfrm>
            <a:off x="863075" y="3952800"/>
            <a:ext cx="723342" cy="369332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과정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62E797-C2C8-0745-2E39-0A7E820DC5A7}"/>
              </a:ext>
            </a:extLst>
          </p:cNvPr>
          <p:cNvSpPr txBox="1"/>
          <p:nvPr/>
        </p:nvSpPr>
        <p:spPr>
          <a:xfrm>
            <a:off x="388076" y="6286647"/>
            <a:ext cx="10267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데이터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국민건강보험 표본코호트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데모 데이터 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개인고유번호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검사년도 기준으로 데이터 병합</a:t>
            </a:r>
            <a:endParaRPr lang="en-US" altLang="ko-KR" sz="16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77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분석결과</a:t>
            </a:r>
            <a:endParaRPr kumimoji="0" lang="ko-KR" altLang="en-US" sz="3200" i="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AC4689D-9B4C-520B-BBDD-A69A0213144E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6291C6-C20A-B23A-E930-5A9447DA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DBCF5F-1BC7-74FA-526F-E26E39DBA7F0}"/>
              </a:ext>
            </a:extLst>
          </p:cNvPr>
          <p:cNvSpPr/>
          <p:nvPr/>
        </p:nvSpPr>
        <p:spPr>
          <a:xfrm>
            <a:off x="288762" y="1219966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E0C5C-6456-C227-2B80-67E2AF54C82B}"/>
              </a:ext>
            </a:extLst>
          </p:cNvPr>
          <p:cNvSpPr txBox="1"/>
          <p:nvPr/>
        </p:nvSpPr>
        <p:spPr>
          <a:xfrm>
            <a:off x="578760" y="1282433"/>
            <a:ext cx="11312601" cy="24530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과정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결정 트리에 데이터셋 적용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 라벨링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클래스별 </a:t>
            </a:r>
            <a:r>
              <a:rPr lang="ko-KR" altLang="en-US" u="sng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 질환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(K7_)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비율 확인 </a:t>
            </a:r>
            <a:b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과정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군집 패턴 식별 결과대로 군집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간 질환 비율이 높다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5AA404-E15B-1005-95FA-BDC1C61C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69" y="2595340"/>
            <a:ext cx="3641792" cy="6826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140C56-CEE6-08C8-B0DA-29A87EF37BFF}"/>
              </a:ext>
            </a:extLst>
          </p:cNvPr>
          <p:cNvSpPr/>
          <p:nvPr/>
        </p:nvSpPr>
        <p:spPr>
          <a:xfrm>
            <a:off x="800068" y="2727825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진료 테이블</a:t>
            </a:r>
            <a:endParaRPr lang="en-US" altLang="ko-KR" sz="160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5BB15-0C88-EA29-0C4D-19B2BD329148}"/>
              </a:ext>
            </a:extLst>
          </p:cNvPr>
          <p:cNvSpPr/>
          <p:nvPr/>
        </p:nvSpPr>
        <p:spPr>
          <a:xfrm>
            <a:off x="2350681" y="2727825"/>
            <a:ext cx="1262629" cy="701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건강검진</a:t>
            </a:r>
            <a:endParaRPr lang="en-US" altLang="ko-KR" sz="16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테이블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십자형 6">
            <a:extLst>
              <a:ext uri="{FF2B5EF4-FFF2-40B4-BE49-F238E27FC236}">
                <a16:creationId xmlns:a16="http://schemas.microsoft.com/office/drawing/2014/main" id="{6D7E6894-F111-F2DB-77CC-F6ABA3B7F7A3}"/>
              </a:ext>
            </a:extLst>
          </p:cNvPr>
          <p:cNvSpPr/>
          <p:nvPr/>
        </p:nvSpPr>
        <p:spPr>
          <a:xfrm>
            <a:off x="2084250" y="2913303"/>
            <a:ext cx="202600" cy="199352"/>
          </a:xfrm>
          <a:prstGeom prst="plus">
            <a:avLst>
              <a:gd name="adj" fmla="val 35733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1857ED-015E-BAC0-DBD3-E9B6F10034A2}"/>
              </a:ext>
            </a:extLst>
          </p:cNvPr>
          <p:cNvSpPr txBox="1"/>
          <p:nvPr/>
        </p:nvSpPr>
        <p:spPr>
          <a:xfrm>
            <a:off x="731041" y="2236200"/>
            <a:ext cx="34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질병코드가 있는 데이터셋 구축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A2FE8BA-BAD3-577B-742C-58C92003CF17}"/>
              </a:ext>
            </a:extLst>
          </p:cNvPr>
          <p:cNvCxnSpPr>
            <a:cxnSpLocks/>
          </p:cNvCxnSpPr>
          <p:nvPr/>
        </p:nvCxnSpPr>
        <p:spPr>
          <a:xfrm flipV="1">
            <a:off x="3747262" y="3111699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B4CAE5E-4557-90A2-700D-86DFB1166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249" y="2059730"/>
            <a:ext cx="3641792" cy="2262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0FAB48-D03E-D392-D61D-A19B9F7DFA0E}"/>
              </a:ext>
            </a:extLst>
          </p:cNvPr>
          <p:cNvSpPr txBox="1"/>
          <p:nvPr/>
        </p:nvSpPr>
        <p:spPr>
          <a:xfrm>
            <a:off x="763620" y="3506459"/>
            <a:ext cx="341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1217 rows x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 columns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C176B4C-F02F-A18D-1F41-729C71C7094A}"/>
              </a:ext>
            </a:extLst>
          </p:cNvPr>
          <p:cNvCxnSpPr>
            <a:cxnSpLocks/>
          </p:cNvCxnSpPr>
          <p:nvPr/>
        </p:nvCxnSpPr>
        <p:spPr>
          <a:xfrm flipV="1">
            <a:off x="7759095" y="3019544"/>
            <a:ext cx="369049" cy="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77441C9-0D5B-4B7D-C9A6-6D036C70F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01421"/>
              </p:ext>
            </p:extLst>
          </p:nvPr>
        </p:nvGraphicFramePr>
        <p:xfrm>
          <a:off x="2215364" y="4814875"/>
          <a:ext cx="812800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8236966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22362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6660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988020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89342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2168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군집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3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총 환자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57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438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297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222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721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간질환</a:t>
                      </a:r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(K7_)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42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38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13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9.8%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19.3%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9.6%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9.4%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17.1%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55881"/>
                  </a:ext>
                </a:extLst>
              </a:tr>
            </a:tbl>
          </a:graphicData>
        </a:graphic>
      </p:graphicFrame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1776BEF-CDA2-87E9-C2E4-194FB54CB291}"/>
              </a:ext>
            </a:extLst>
          </p:cNvPr>
          <p:cNvSpPr/>
          <p:nvPr/>
        </p:nvSpPr>
        <p:spPr>
          <a:xfrm>
            <a:off x="5960710" y="4039415"/>
            <a:ext cx="637309" cy="569962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문제해결</a:t>
            </a:r>
            <a:endParaRPr kumimoji="0" lang="ko-KR" altLang="en-US" sz="1600" i="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aseline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문제해결</a:t>
            </a:r>
            <a:endParaRPr kumimoji="0" lang="en-US" altLang="ko-KR" sz="3200" baseline="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E35D4-ADF0-8115-B5B8-DC4D1502568D}"/>
              </a:ext>
            </a:extLst>
          </p:cNvPr>
          <p:cNvSpPr txBox="1"/>
          <p:nvPr/>
        </p:nvSpPr>
        <p:spPr>
          <a:xfrm>
            <a:off x="665020" y="1636357"/>
            <a:ext cx="11154552" cy="619252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결과의 문제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모호함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종합판정 결과가 구체적이지 않음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건강상태가 어느 위치에 속하는지 알 수 없음 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환자 분류를 위한 군집 정보 추가 제공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후속조치가 없음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후 어떠한 진료를 받아야 하는지 알 수 없음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클러스터별 질병 매칭을 통한 건강검진 후속조치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13A58F-9D13-65CE-47D2-11F2E1E93FB0}"/>
              </a:ext>
            </a:extLst>
          </p:cNvPr>
          <p:cNvSpPr/>
          <p:nvPr/>
        </p:nvSpPr>
        <p:spPr>
          <a:xfrm>
            <a:off x="6749786" y="4181387"/>
            <a:ext cx="4308909" cy="336501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E06EA4-828E-2E21-0CBA-A7F1FB4938AD}"/>
              </a:ext>
            </a:extLst>
          </p:cNvPr>
          <p:cNvSpPr/>
          <p:nvPr/>
        </p:nvSpPr>
        <p:spPr>
          <a:xfrm>
            <a:off x="6746700" y="2939509"/>
            <a:ext cx="3404243" cy="336501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83EB4-2322-F971-0A70-7E8696CDC479}"/>
              </a:ext>
            </a:extLst>
          </p:cNvPr>
          <p:cNvSpPr/>
          <p:nvPr/>
        </p:nvSpPr>
        <p:spPr>
          <a:xfrm>
            <a:off x="1188720" y="4982537"/>
            <a:ext cx="9814559" cy="95573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검진자의 건강상태 파악을 위한 군집 추가 제공 및</a:t>
            </a:r>
            <a:endParaRPr lang="en-US" altLang="ko-KR" sz="2000" b="1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질병 정보 제공 </a:t>
            </a:r>
            <a:r>
              <a:rPr lang="en-US" altLang="ko-KR"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이해도 및 활용성 </a:t>
            </a:r>
            <a:r>
              <a:rPr lang="ko-KR" altLang="en-US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향상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CF761-C1F1-CA1E-D10C-8E4D8424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F42092-120E-E560-5DA7-95E79ED7F7FA}"/>
              </a:ext>
            </a:extLst>
          </p:cNvPr>
          <p:cNvSpPr/>
          <p:nvPr/>
        </p:nvSpPr>
        <p:spPr>
          <a:xfrm>
            <a:off x="372427" y="1456278"/>
            <a:ext cx="11154552" cy="5215522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문제해결</a:t>
            </a:r>
            <a:endParaRPr kumimoji="0" lang="ko-KR" altLang="en-US" sz="1600" i="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aseline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의의 및 한계점</a:t>
            </a:r>
            <a:endParaRPr kumimoji="0" lang="en-US" altLang="ko-KR" sz="3200" baseline="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E35D4-ADF0-8115-B5B8-DC4D1502568D}"/>
              </a:ext>
            </a:extLst>
          </p:cNvPr>
          <p:cNvSpPr txBox="1"/>
          <p:nvPr/>
        </p:nvSpPr>
        <p:spPr>
          <a:xfrm>
            <a:off x="665020" y="1636357"/>
            <a:ext cx="11154552" cy="57770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의의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결과변수가 없는 빅데이터를 비지도 학습을 통한 의미 창출 시도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별개의 데이터셋을 이용해 모델의 결과 검증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한계점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모든 클러스터의 패턴을 질병을 통해 검증하지 못했음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높지 않은 클러스터링 성능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83EB4-2322-F971-0A70-7E8696CDC479}"/>
              </a:ext>
            </a:extLst>
          </p:cNvPr>
          <p:cNvSpPr/>
          <p:nvPr/>
        </p:nvSpPr>
        <p:spPr>
          <a:xfrm>
            <a:off x="1188720" y="4982537"/>
            <a:ext cx="9814559" cy="95573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 </a:t>
            </a:r>
            <a:r>
              <a:rPr lang="en-US" altLang="ko-KR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: 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CF761-C1F1-CA1E-D10C-8E4D8424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85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 발표 요약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173A7F-C9F8-9324-7F78-A33830BF16CD}"/>
              </a:ext>
            </a:extLst>
          </p:cNvPr>
          <p:cNvSpPr txBox="1"/>
          <p:nvPr/>
        </p:nvSpPr>
        <p:spPr>
          <a:xfrm>
            <a:off x="538630" y="994818"/>
            <a:ext cx="10229556" cy="53615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배경</a:t>
            </a:r>
            <a:r>
              <a:rPr lang="en-US" altLang="ko-KR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</a:t>
            </a: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결과지의 문제점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모호함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종합판정 결과가 구체적이지 않음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자신의 건강상태가 어느 위치에 속하는지 알 수 없음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742950" lvl="1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후속조치가 없음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200150" lvl="2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나눔스퀘어_ac" panose="020B0600000101010101" pitchFamily="50" charset="-127"/>
              <a:buChar char="‐"/>
              <a:defRPr/>
            </a:pP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후 어떠한 진료를 받아야 하는지 알 수 없음</a:t>
            </a:r>
            <a:endParaRPr lang="en-US" altLang="ko-KR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028836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290D27-6000-2E56-27C1-8E5CC20EA8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"/>
          <a:stretch/>
        </p:blipFill>
        <p:spPr>
          <a:xfrm>
            <a:off x="6549390" y="1507843"/>
            <a:ext cx="5152524" cy="80427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259E2E-EB9A-2958-1471-F85DC971F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48" y="4330714"/>
            <a:ext cx="5947267" cy="8224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FD3A9-EED6-31F0-F815-82FBA4138FB5}"/>
              </a:ext>
            </a:extLst>
          </p:cNvPr>
          <p:cNvSpPr txBox="1"/>
          <p:nvPr/>
        </p:nvSpPr>
        <p:spPr>
          <a:xfrm>
            <a:off x="11455016" y="2100593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/>
              <a:t>1)</a:t>
            </a:r>
            <a:endParaRPr lang="ko-KR" altLang="en-US" baseline="30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F9F4A-2407-5ACF-1BF7-5AC61953FFA1}"/>
              </a:ext>
            </a:extLst>
          </p:cNvPr>
          <p:cNvSpPr txBox="1"/>
          <p:nvPr/>
        </p:nvSpPr>
        <p:spPr>
          <a:xfrm>
            <a:off x="6841078" y="4920272"/>
            <a:ext cx="97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30000" dirty="0"/>
              <a:t>2)</a:t>
            </a:r>
            <a:endParaRPr lang="ko-KR" altLang="en-US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D6E56-D2A6-1507-F011-8FEC9B7707DC}"/>
              </a:ext>
            </a:extLst>
          </p:cNvPr>
          <p:cNvSpPr txBox="1"/>
          <p:nvPr/>
        </p:nvSpPr>
        <p:spPr>
          <a:xfrm>
            <a:off x="10545884" y="4168694"/>
            <a:ext cx="1764739" cy="1093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defTabSz="1028836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200" b="1">
                <a:effectLst/>
                <a:latin typeface="+mn-ea"/>
                <a:cs typeface="Times New Roman" panose="02020603050405020304" pitchFamily="18" charset="0"/>
              </a:rPr>
              <a:t>▲ 현 건강검진 결과통보서 형태</a:t>
            </a:r>
            <a:endParaRPr lang="en-US" altLang="ko-KR" sz="120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788B6C-8E66-1667-CB75-2F197D577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8974" y="2613105"/>
            <a:ext cx="4312387" cy="14888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DD31FF-A915-1EEC-6328-49967AD31FA6}"/>
              </a:ext>
            </a:extLst>
          </p:cNvPr>
          <p:cNvSpPr/>
          <p:nvPr/>
        </p:nvSpPr>
        <p:spPr>
          <a:xfrm>
            <a:off x="300639" y="1279732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68DE329C-E0D9-B3FC-6DED-05344271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바닥글 개체 틀 20">
            <a:extLst>
              <a:ext uri="{FF2B5EF4-FFF2-40B4-BE49-F238E27FC236}">
                <a16:creationId xmlns:a16="http://schemas.microsoft.com/office/drawing/2014/main" id="{9E9C0FB8-6D0B-2647-A123-51B8B3363401}"/>
              </a:ext>
            </a:extLst>
          </p:cNvPr>
          <p:cNvSpPr>
            <a:spLocks noGrp="1"/>
          </p:cNvSpPr>
          <p:nvPr/>
        </p:nvSpPr>
        <p:spPr>
          <a:xfrm>
            <a:off x="388076" y="6367130"/>
            <a:ext cx="95133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AutoNum type="arabicParenR"/>
            </a:pPr>
            <a:r>
              <a:rPr lang="ko-KR" altLang="en-US" dirty="0"/>
              <a:t>장진숙</a:t>
            </a:r>
            <a:r>
              <a:rPr lang="en-US" altLang="ko-KR" dirty="0"/>
              <a:t>, 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직장인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 중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건강검진 결과지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이해 못했다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“’,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2020.03.26</a:t>
            </a:r>
          </a:p>
          <a:p>
            <a:pPr marL="228600" indent="-228600" algn="l">
              <a:buAutoNum type="arabicParenR"/>
            </a:pPr>
            <a:r>
              <a:rPr lang="ko-KR" altLang="en-US" dirty="0"/>
              <a:t>정승원</a:t>
            </a:r>
            <a:r>
              <a:rPr lang="en-US" altLang="ko-KR" dirty="0"/>
              <a:t>, “</a:t>
            </a:r>
            <a:r>
              <a:rPr lang="ko-KR" altLang="en-US" dirty="0"/>
              <a:t>건강검진 후 이상소견 발견해도 치료 연계 </a:t>
            </a:r>
            <a:r>
              <a:rPr lang="ko-KR" altLang="en-US" dirty="0" err="1"/>
              <a:t>느슨</a:t>
            </a:r>
            <a:r>
              <a:rPr lang="en-US" altLang="ko-KR" dirty="0"/>
              <a:t>…</a:t>
            </a:r>
            <a:r>
              <a:rPr lang="ko-KR" altLang="en-US" dirty="0"/>
              <a:t>사후관리 강화 필요</a:t>
            </a:r>
            <a:r>
              <a:rPr lang="en-US" altLang="ko-KR" dirty="0"/>
              <a:t>“, MEDI:GATE NEWS, 2021.01.16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B8F470-309D-3075-72FF-99C9845C4CD1}"/>
              </a:ext>
            </a:extLst>
          </p:cNvPr>
          <p:cNvSpPr/>
          <p:nvPr/>
        </p:nvSpPr>
        <p:spPr>
          <a:xfrm>
            <a:off x="1186593" y="5333579"/>
            <a:ext cx="9814559" cy="955732"/>
          </a:xfrm>
          <a:prstGeom prst="rect">
            <a:avLst/>
          </a:prstGeom>
          <a:solidFill>
            <a:srgbClr val="FFC000">
              <a:alpha val="26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 데이터 군집화를 통해 </a:t>
            </a:r>
            <a:r>
              <a:rPr lang="ko-KR" altLang="en-US" sz="2000" b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그룹별 특성 파악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0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42D55B7-1A1A-1AD5-0861-179C879CD740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7B17D-CC04-0CBB-97AB-898BF8B6D4DF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 발표 요약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72719-EF70-4A18-6FC4-42C1D634072A}"/>
              </a:ext>
            </a:extLst>
          </p:cNvPr>
          <p:cNvSpPr txBox="1"/>
          <p:nvPr/>
        </p:nvSpPr>
        <p:spPr>
          <a:xfrm>
            <a:off x="763620" y="634578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과정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E5288D9-01A0-2919-A738-40C1AD8285A3}"/>
              </a:ext>
            </a:extLst>
          </p:cNvPr>
          <p:cNvCxnSpPr>
            <a:cxnSpLocks/>
          </p:cNvCxnSpPr>
          <p:nvPr/>
        </p:nvCxnSpPr>
        <p:spPr>
          <a:xfrm>
            <a:off x="763620" y="579864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106E6A-FA2E-7CE0-ABD3-71F41566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DCADF6-0B3B-016C-6323-F30B2236485E}"/>
              </a:ext>
            </a:extLst>
          </p:cNvPr>
          <p:cNvSpPr/>
          <p:nvPr/>
        </p:nvSpPr>
        <p:spPr>
          <a:xfrm>
            <a:off x="300639" y="1279732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8E56D-1536-AAC3-CF61-973F5A43DA98}"/>
              </a:ext>
            </a:extLst>
          </p:cNvPr>
          <p:cNvSpPr txBox="1"/>
          <p:nvPr/>
        </p:nvSpPr>
        <p:spPr>
          <a:xfrm>
            <a:off x="539323" y="1569242"/>
            <a:ext cx="10267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 진행계획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98A0373-C430-701D-A1D0-BA3ED40A3698}"/>
              </a:ext>
            </a:extLst>
          </p:cNvPr>
          <p:cNvGrpSpPr/>
          <p:nvPr/>
        </p:nvGrpSpPr>
        <p:grpSpPr>
          <a:xfrm>
            <a:off x="7662000" y="3255349"/>
            <a:ext cx="4162972" cy="1364815"/>
            <a:chOff x="7280883" y="2837730"/>
            <a:chExt cx="4515659" cy="169819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805062-06C1-05AA-CA07-141320462D89}"/>
                </a:ext>
              </a:extLst>
            </p:cNvPr>
            <p:cNvSpPr/>
            <p:nvPr/>
          </p:nvSpPr>
          <p:spPr>
            <a:xfrm>
              <a:off x="7280883" y="2837730"/>
              <a:ext cx="1262629" cy="7011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건강검진 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D2B9941-1BC1-AE59-A286-58211BA73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3352" y="3187361"/>
              <a:ext cx="283751" cy="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D419A1-04D2-D969-826D-E38D17198CEA}"/>
                </a:ext>
              </a:extLst>
            </p:cNvPr>
            <p:cNvSpPr/>
            <p:nvPr/>
          </p:nvSpPr>
          <p:spPr>
            <a:xfrm>
              <a:off x="8831496" y="2837730"/>
              <a:ext cx="1262629" cy="7011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endPara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C90C36A-3EC6-E958-BEE6-7B7958FFDBFF}"/>
                </a:ext>
              </a:extLst>
            </p:cNvPr>
            <p:cNvSpPr/>
            <p:nvPr/>
          </p:nvSpPr>
          <p:spPr>
            <a:xfrm>
              <a:off x="7290984" y="3834754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Clustering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3913582-54B0-012E-75F4-BF43DFCC280F}"/>
                </a:ext>
              </a:extLst>
            </p:cNvPr>
            <p:cNvCxnSpPr>
              <a:cxnSpLocks/>
              <a:stCxn id="20" idx="2"/>
              <a:endCxn id="29" idx="0"/>
            </p:cNvCxnSpPr>
            <p:nvPr/>
          </p:nvCxnSpPr>
          <p:spPr>
            <a:xfrm flipH="1">
              <a:off x="7922299" y="3538905"/>
              <a:ext cx="1540512" cy="295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2481CE-66AE-A903-1254-12E7E9C42D16}"/>
                </a:ext>
              </a:extLst>
            </p:cNvPr>
            <p:cNvSpPr/>
            <p:nvPr/>
          </p:nvSpPr>
          <p:spPr>
            <a:xfrm>
              <a:off x="8876671" y="3834754"/>
              <a:ext cx="1303973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결정 트리 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6F7FF53-9D54-314C-409F-6267EA4F4911}"/>
                </a:ext>
              </a:extLst>
            </p:cNvPr>
            <p:cNvSpPr/>
            <p:nvPr/>
          </p:nvSpPr>
          <p:spPr>
            <a:xfrm>
              <a:off x="10492569" y="3834754"/>
              <a:ext cx="1303973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군집별</a:t>
              </a:r>
              <a:endPara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패턴 식별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2839A3E-9117-F9AD-6067-B1ADC3CD6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174" y="4229914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12F0EC0-DBC2-0A12-F167-0852D3178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128" y="4216417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EB54E41-3E91-FBB5-419F-4FFBC4BF0946}"/>
              </a:ext>
            </a:extLst>
          </p:cNvPr>
          <p:cNvSpPr txBox="1"/>
          <p:nvPr/>
        </p:nvSpPr>
        <p:spPr>
          <a:xfrm>
            <a:off x="7662000" y="2478178"/>
            <a:ext cx="372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개선된 분석방법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833A989-017F-3670-F663-BF3911560CF7}"/>
              </a:ext>
            </a:extLst>
          </p:cNvPr>
          <p:cNvGrpSpPr/>
          <p:nvPr/>
        </p:nvGrpSpPr>
        <p:grpSpPr>
          <a:xfrm>
            <a:off x="557670" y="1980907"/>
            <a:ext cx="5727288" cy="3463132"/>
            <a:chOff x="562676" y="1688359"/>
            <a:chExt cx="6101884" cy="447475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7F71DEE-6EDC-C919-A496-433155B2D9BC}"/>
                </a:ext>
              </a:extLst>
            </p:cNvPr>
            <p:cNvSpPr/>
            <p:nvPr/>
          </p:nvSpPr>
          <p:spPr>
            <a:xfrm>
              <a:off x="562676" y="2284343"/>
              <a:ext cx="1262629" cy="7011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건강검진 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9B4C96-C758-DB83-ECA4-B23BAD03B863}"/>
                </a:ext>
              </a:extLst>
            </p:cNvPr>
            <p:cNvSpPr txBox="1"/>
            <p:nvPr/>
          </p:nvSpPr>
          <p:spPr>
            <a:xfrm>
              <a:off x="562676" y="1688359"/>
              <a:ext cx="424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중요 변수 식별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4FF641-1725-7B9D-48E3-B87CF792B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5145" y="2633974"/>
              <a:ext cx="283751" cy="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468582-4B8F-4C80-1F46-14B35770CAD6}"/>
                </a:ext>
              </a:extLst>
            </p:cNvPr>
            <p:cNvSpPr txBox="1"/>
            <p:nvPr/>
          </p:nvSpPr>
          <p:spPr>
            <a:xfrm>
              <a:off x="579012" y="4869237"/>
              <a:ext cx="4564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중요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변수들만을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사용해서 그룹별 패턴 식별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3B86452-4C86-CBA3-05BB-60C6E7925F56}"/>
                </a:ext>
              </a:extLst>
            </p:cNvPr>
            <p:cNvSpPr/>
            <p:nvPr/>
          </p:nvSpPr>
          <p:spPr>
            <a:xfrm>
              <a:off x="2107170" y="2284665"/>
              <a:ext cx="1262629" cy="7011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남성</a:t>
              </a:r>
              <a:r>
                <a:rPr lang="en-US" altLang="ko-KR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여성 </a:t>
              </a:r>
              <a:endPara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분할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1954EEE-CC37-1F8B-F29E-62FA5FD32868}"/>
                </a:ext>
              </a:extLst>
            </p:cNvPr>
            <p:cNvSpPr/>
            <p:nvPr/>
          </p:nvSpPr>
          <p:spPr>
            <a:xfrm>
              <a:off x="3643390" y="2288454"/>
              <a:ext cx="1262629" cy="7011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</a:t>
              </a:r>
              <a:endPara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전처리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6A08BE8-3938-6624-C06B-048DFE668604}"/>
                </a:ext>
              </a:extLst>
            </p:cNvPr>
            <p:cNvSpPr/>
            <p:nvPr/>
          </p:nvSpPr>
          <p:spPr>
            <a:xfrm>
              <a:off x="607339" y="3505005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PCA</a:t>
              </a:r>
              <a:r>
                <a:rPr lang="ko-KR" altLang="en-US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&amp;</a:t>
              </a:r>
              <a:r>
                <a:rPr lang="ko-KR" altLang="en-US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Clustering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6DCF76-AF7B-DCF2-BA69-96840808154E}"/>
                </a:ext>
              </a:extLst>
            </p:cNvPr>
            <p:cNvSpPr/>
            <p:nvPr/>
          </p:nvSpPr>
          <p:spPr>
            <a:xfrm>
              <a:off x="2171389" y="3505004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Pseudo</a:t>
              </a:r>
            </a:p>
            <a:p>
              <a:pPr algn="ctr"/>
              <a:r>
                <a:rPr lang="en-US" altLang="ko-KR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Labeling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C0D650F-4760-B0D8-B978-42D1A6596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653" y="2967507"/>
              <a:ext cx="3036051" cy="51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271CA67-2385-46A0-2F4D-DC51155A6F95}"/>
                </a:ext>
              </a:extLst>
            </p:cNvPr>
            <p:cNvSpPr/>
            <p:nvPr/>
          </p:nvSpPr>
          <p:spPr>
            <a:xfrm>
              <a:off x="3744689" y="3505004"/>
              <a:ext cx="1303973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결정 트리 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3777D8-D0AD-9A33-3B9F-DEB83DCE6BCC}"/>
                </a:ext>
              </a:extLst>
            </p:cNvPr>
            <p:cNvSpPr/>
            <p:nvPr/>
          </p:nvSpPr>
          <p:spPr>
            <a:xfrm>
              <a:off x="5360587" y="3494946"/>
              <a:ext cx="1303973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중요 변수 </a:t>
              </a:r>
              <a:endPara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식별 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C9FDE40-18CF-83B4-9271-01CF446AA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529" y="3881772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FF70A21-36CE-4DCF-45CB-4D52279F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8720" y="3881772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F0DD83D-3005-329B-8FB4-74DA9C044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8146" y="3875155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E69A4A5-B2FF-5842-82E9-978A12BA1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894" y="2644033"/>
              <a:ext cx="283751" cy="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7C260F0-0406-7F1D-348B-C66CAC0BB91E}"/>
                </a:ext>
              </a:extLst>
            </p:cNvPr>
            <p:cNvSpPr/>
            <p:nvPr/>
          </p:nvSpPr>
          <p:spPr>
            <a:xfrm>
              <a:off x="562676" y="5461942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PCA</a:t>
              </a:r>
              <a:r>
                <a:rPr lang="ko-KR" altLang="en-US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&amp;</a:t>
              </a:r>
              <a:r>
                <a:rPr lang="ko-KR" altLang="en-US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6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Clustering</a:t>
              </a:r>
              <a:endPara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F46B654-5000-053A-3034-4E19BC9D4A5C}"/>
                </a:ext>
              </a:extLst>
            </p:cNvPr>
            <p:cNvSpPr/>
            <p:nvPr/>
          </p:nvSpPr>
          <p:spPr>
            <a:xfrm>
              <a:off x="2083531" y="5461348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Labeling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4BD7931-C523-AE0C-DE59-C8361BF62256}"/>
                </a:ext>
              </a:extLst>
            </p:cNvPr>
            <p:cNvSpPr/>
            <p:nvPr/>
          </p:nvSpPr>
          <p:spPr>
            <a:xfrm>
              <a:off x="3639232" y="5461347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결정 트리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832F04-3689-1C7B-E776-42F07AE5B5A1}"/>
                </a:ext>
              </a:extLst>
            </p:cNvPr>
            <p:cNvSpPr/>
            <p:nvPr/>
          </p:nvSpPr>
          <p:spPr>
            <a:xfrm>
              <a:off x="5160087" y="5461346"/>
              <a:ext cx="1262629" cy="70117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군집별</a:t>
              </a:r>
              <a:endParaRPr lang="en-US" altLang="ko-KR" sz="160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/>
              <a:r>
                <a:rPr lang="ko-KR" altLang="en-US" sz="1600">
                  <a:solidFill>
                    <a:schemeClr val="bg1">
                      <a:lumMod val="95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패턴 식별</a:t>
              </a:r>
              <a:endPara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2EFD106-73D0-AA3A-52E3-28DAD1AF95F1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1680637" y="5811936"/>
              <a:ext cx="402894" cy="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76EF03D-514C-B178-9271-45427C746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296" y="5813092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EC9B9CC-B982-9062-29EB-E9D59C51E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656" y="5811933"/>
              <a:ext cx="369049" cy="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F475344-1BA0-3843-7439-4D1818F9952C}"/>
              </a:ext>
            </a:extLst>
          </p:cNvPr>
          <p:cNvSpPr txBox="1"/>
          <p:nvPr/>
        </p:nvSpPr>
        <p:spPr>
          <a:xfrm>
            <a:off x="475513" y="6278136"/>
            <a:ext cx="1026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※</a:t>
            </a:r>
            <a:r>
              <a:rPr lang="ko-KR" altLang="en-US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데이터</a:t>
            </a:r>
            <a:r>
              <a:rPr lang="en-US" altLang="ko-KR" sz="16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국민건강보험공단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건강검진정보 데이터 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30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검진내역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 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 </a:t>
            </a:r>
            <a:r>
              <a:rPr lang="ko-KR" altLang="en-US" sz="16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선택</a:t>
            </a:r>
            <a:endParaRPr lang="en-US" altLang="ko-KR" sz="16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7EE2AD60-F6F5-9FCE-E9AD-69181FDA4606}"/>
              </a:ext>
            </a:extLst>
          </p:cNvPr>
          <p:cNvSpPr/>
          <p:nvPr/>
        </p:nvSpPr>
        <p:spPr>
          <a:xfrm rot="16200000">
            <a:off x="6710178" y="3991581"/>
            <a:ext cx="612746" cy="8611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별: 꼭짓점 12개 66">
            <a:extLst>
              <a:ext uri="{FF2B5EF4-FFF2-40B4-BE49-F238E27FC236}">
                <a16:creationId xmlns:a16="http://schemas.microsoft.com/office/drawing/2014/main" id="{68D2DD5F-E501-DDC6-4D91-3FDB6DBF11A2}"/>
              </a:ext>
            </a:extLst>
          </p:cNvPr>
          <p:cNvSpPr/>
          <p:nvPr/>
        </p:nvSpPr>
        <p:spPr>
          <a:xfrm rot="21597795">
            <a:off x="5754567" y="3753031"/>
            <a:ext cx="1420157" cy="797499"/>
          </a:xfrm>
          <a:prstGeom prst="star12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피드백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EE1ECE4-9A97-EBE6-AFF2-27A5E0FBE471}"/>
              </a:ext>
            </a:extLst>
          </p:cNvPr>
          <p:cNvSpPr/>
          <p:nvPr/>
        </p:nvSpPr>
        <p:spPr>
          <a:xfrm>
            <a:off x="7453955" y="2287438"/>
            <a:ext cx="4448016" cy="2712826"/>
          </a:xfrm>
          <a:prstGeom prst="rect">
            <a:avLst/>
          </a:prstGeom>
          <a:noFill/>
          <a:ln w="28575">
            <a:solidFill>
              <a:schemeClr val="accent1">
                <a:lumMod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3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9F03ED-B576-E7AE-89CB-DACF0B6B6792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B0964-2FA9-6CAC-C0FC-A14F50DDB6DF}"/>
              </a:ext>
            </a:extLst>
          </p:cNvPr>
          <p:cNvSpPr txBox="1"/>
          <p:nvPr/>
        </p:nvSpPr>
        <p:spPr>
          <a:xfrm>
            <a:off x="763620" y="662286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클러스터링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65766-4100-1A76-6C70-791D2B96FCAD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51BE60-94D4-A46F-33F5-90AA87CFA88C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60F95-5B99-0400-DAEF-22E8CF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3EA927-5636-C4DE-5580-F773458536A9}"/>
              </a:ext>
            </a:extLst>
          </p:cNvPr>
          <p:cNvSpPr/>
          <p:nvPr/>
        </p:nvSpPr>
        <p:spPr>
          <a:xfrm>
            <a:off x="827968" y="1296639"/>
            <a:ext cx="2519686" cy="380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DF583A-A4FF-90D6-86C3-B1A00389BC5E}"/>
              </a:ext>
            </a:extLst>
          </p:cNvPr>
          <p:cNvSpPr/>
          <p:nvPr/>
        </p:nvSpPr>
        <p:spPr>
          <a:xfrm>
            <a:off x="312015" y="1281960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5CEF7F-E28D-C93E-65AA-10CB23AB3AF3}"/>
              </a:ext>
            </a:extLst>
          </p:cNvPr>
          <p:cNvGrpSpPr/>
          <p:nvPr/>
        </p:nvGrpSpPr>
        <p:grpSpPr>
          <a:xfrm>
            <a:off x="645054" y="2937864"/>
            <a:ext cx="10901892" cy="3172862"/>
            <a:chOff x="298392" y="1607179"/>
            <a:chExt cx="10901892" cy="317286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82334F-FCCB-0276-7E48-870230F53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513" y="1607179"/>
              <a:ext cx="10724771" cy="3076391"/>
            </a:xfrm>
            <a:prstGeom prst="rect">
              <a:avLst/>
            </a:prstGeom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44017B0-11F8-BF85-B390-9B49413F3EBF}"/>
                </a:ext>
              </a:extLst>
            </p:cNvPr>
            <p:cNvSpPr/>
            <p:nvPr/>
          </p:nvSpPr>
          <p:spPr>
            <a:xfrm>
              <a:off x="298392" y="1670127"/>
              <a:ext cx="2425177" cy="310991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00A7FA-3965-6020-AAE6-AB73D6E3B668}"/>
              </a:ext>
            </a:extLst>
          </p:cNvPr>
          <p:cNvSpPr txBox="1"/>
          <p:nvPr/>
        </p:nvSpPr>
        <p:spPr>
          <a:xfrm>
            <a:off x="475513" y="1446982"/>
            <a:ext cx="977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휴리스틱 접근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 Transform, Scaled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여부를 바꿔가며 여러 클러스터링 방법 수행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실루엣 계수가 가장 높은 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 선정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/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 Log Transform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수행하고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Scaled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수행하지 않은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Kmeans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클러스터 선정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87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9F03ED-B576-E7AE-89CB-DACF0B6B6792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B0964-2FA9-6CAC-C0FC-A14F50DDB6DF}"/>
              </a:ext>
            </a:extLst>
          </p:cNvPr>
          <p:cNvSpPr txBox="1"/>
          <p:nvPr/>
        </p:nvSpPr>
        <p:spPr>
          <a:xfrm>
            <a:off x="763620" y="662286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클러스터링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65766-4100-1A76-6C70-791D2B96FCAD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51BE60-94D4-A46F-33F5-90AA87CFA88C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60F95-5B99-0400-DAEF-22E8CF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DF583A-A4FF-90D6-86C3-B1A00389BC5E}"/>
              </a:ext>
            </a:extLst>
          </p:cNvPr>
          <p:cNvSpPr/>
          <p:nvPr/>
        </p:nvSpPr>
        <p:spPr>
          <a:xfrm>
            <a:off x="312015" y="1281960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3EA927-5636-C4DE-5580-F773458536A9}"/>
              </a:ext>
            </a:extLst>
          </p:cNvPr>
          <p:cNvSpPr/>
          <p:nvPr/>
        </p:nvSpPr>
        <p:spPr>
          <a:xfrm>
            <a:off x="919320" y="1496198"/>
            <a:ext cx="2487707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788582-F6A7-695B-4A57-33F0EDC7C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" y="1496198"/>
            <a:ext cx="2668884" cy="17685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AB308E-3247-093A-3D54-C2900C78C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65" y="1496198"/>
            <a:ext cx="2668884" cy="17685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DF95EC-0FF1-D611-864D-02AEE9B3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54" y="1496198"/>
            <a:ext cx="2668885" cy="17667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992F5A-2623-9603-D601-251FE3C66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15" y="3244575"/>
            <a:ext cx="2806777" cy="18291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8FA7CAD-7C64-F4CB-E9AE-4BEE51019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7" y="3244574"/>
            <a:ext cx="2615130" cy="1819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72592A-D173-43E4-0D6A-F6F0A69E9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5" y="3244574"/>
            <a:ext cx="2645068" cy="18407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D279B0-7236-408B-4A49-19D564D41F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00" y="3244574"/>
            <a:ext cx="2645069" cy="18407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6895A1F-89FF-24A3-AD19-FF444B64C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08" y="5013129"/>
            <a:ext cx="2228684" cy="1593567"/>
          </a:xfrm>
          <a:prstGeom prst="rect">
            <a:avLst/>
          </a:prstGeom>
        </p:spPr>
      </p:pic>
      <p:grpSp>
        <p:nvGrpSpPr>
          <p:cNvPr id="60" name="그룹 59">
            <a:extLst>
              <a:ext uri="{FF2B5EF4-FFF2-40B4-BE49-F238E27FC236}">
                <a16:creationId xmlns:a16="http://schemas.microsoft.com/office/drawing/2014/main" id="{DDE0DE0D-6C2F-1BC3-E4AF-0482AE8DD6E2}"/>
              </a:ext>
            </a:extLst>
          </p:cNvPr>
          <p:cNvGrpSpPr/>
          <p:nvPr/>
        </p:nvGrpSpPr>
        <p:grpSpPr>
          <a:xfrm>
            <a:off x="562373" y="1463727"/>
            <a:ext cx="10576682" cy="5126876"/>
            <a:chOff x="562373" y="1463727"/>
            <a:chExt cx="10576682" cy="512687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4773C52-9F38-EEF6-DE04-0975ECBA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756" y="5018191"/>
              <a:ext cx="2166811" cy="150792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E2C000A7-C7AA-E603-FA21-D3260131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73" y="5013129"/>
              <a:ext cx="2022369" cy="144080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3CD3F0E-D419-78A7-0C8F-C0EF5E4FD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3972" y="5013129"/>
              <a:ext cx="2061998" cy="149223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FA26620-26A5-A4DA-4DB4-AFEBE5413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4945" y="5013129"/>
              <a:ext cx="2179783" cy="1577474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0076FA8-D0CC-7333-5DB4-1FCC4049F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1585" y="1463727"/>
              <a:ext cx="2587470" cy="1829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62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9F03ED-B576-E7AE-89CB-DACF0B6B6792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B0964-2FA9-6CAC-C0FC-A14F50DDB6DF}"/>
              </a:ext>
            </a:extLst>
          </p:cNvPr>
          <p:cNvSpPr txBox="1"/>
          <p:nvPr/>
        </p:nvSpPr>
        <p:spPr>
          <a:xfrm>
            <a:off x="763620" y="662286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클러스터링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65766-4100-1A76-6C70-791D2B96FCAD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51BE60-94D4-A46F-33F5-90AA87CFA88C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60F95-5B99-0400-DAEF-22E8CF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DF583A-A4FF-90D6-86C3-B1A00389BC5E}"/>
              </a:ext>
            </a:extLst>
          </p:cNvPr>
          <p:cNvSpPr/>
          <p:nvPr/>
        </p:nvSpPr>
        <p:spPr>
          <a:xfrm>
            <a:off x="312015" y="1281960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3EA927-5636-C4DE-5580-F773458536A9}"/>
              </a:ext>
            </a:extLst>
          </p:cNvPr>
          <p:cNvSpPr/>
          <p:nvPr/>
        </p:nvSpPr>
        <p:spPr>
          <a:xfrm>
            <a:off x="919320" y="1496198"/>
            <a:ext cx="2487707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788582-F6A7-695B-4A57-33F0EDC7C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" y="1496198"/>
            <a:ext cx="2668884" cy="17685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AB308E-3247-093A-3D54-C2900C78C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65" y="1496198"/>
            <a:ext cx="2668884" cy="17685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DF95EC-0FF1-D611-864D-02AEE9B3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54" y="1496198"/>
            <a:ext cx="2668885" cy="17667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992F5A-2623-9603-D601-251FE3C66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415" y="3244575"/>
            <a:ext cx="2806777" cy="182918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8FA7CAD-7C64-F4CB-E9AE-4BEE51019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7" y="3244574"/>
            <a:ext cx="2615130" cy="1819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A72592A-D173-43E4-0D6A-F6F0A69E9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25" y="3244574"/>
            <a:ext cx="2645068" cy="18407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D279B0-7236-408B-4A49-19D564D41F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00" y="3244574"/>
            <a:ext cx="2645069" cy="18407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6895A1F-89FF-24A3-AD19-FF444B64C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08" y="5013129"/>
            <a:ext cx="2228684" cy="15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9F03ED-B576-E7AE-89CB-DACF0B6B6792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B0964-2FA9-6CAC-C0FC-A14F50DDB6DF}"/>
              </a:ext>
            </a:extLst>
          </p:cNvPr>
          <p:cNvSpPr txBox="1"/>
          <p:nvPr/>
        </p:nvSpPr>
        <p:spPr>
          <a:xfrm>
            <a:off x="763620" y="662286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클러스터링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65766-4100-1A76-6C70-791D2B96FCAD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51BE60-94D4-A46F-33F5-90AA87CFA88C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60F95-5B99-0400-DAEF-22E8CF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DF583A-A4FF-90D6-86C3-B1A00389BC5E}"/>
              </a:ext>
            </a:extLst>
          </p:cNvPr>
          <p:cNvSpPr/>
          <p:nvPr/>
        </p:nvSpPr>
        <p:spPr>
          <a:xfrm>
            <a:off x="312015" y="1281960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3F6CC5-6F42-68B3-9097-36F833652FBA}"/>
              </a:ext>
            </a:extLst>
          </p:cNvPr>
          <p:cNvGrpSpPr/>
          <p:nvPr/>
        </p:nvGrpSpPr>
        <p:grpSpPr>
          <a:xfrm>
            <a:off x="544664" y="1149025"/>
            <a:ext cx="3288162" cy="400511"/>
            <a:chOff x="5606161" y="1308936"/>
            <a:chExt cx="3286661" cy="40051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8686F00-3416-EF5E-363A-28EBFF9E9BB1}"/>
                </a:ext>
              </a:extLst>
            </p:cNvPr>
            <p:cNvSpPr/>
            <p:nvPr/>
          </p:nvSpPr>
          <p:spPr>
            <a:xfrm>
              <a:off x="5606161" y="1308936"/>
              <a:ext cx="1440540" cy="400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FA9FA3-A81F-6FBB-5A95-0CE19E4D2346}"/>
                </a:ext>
              </a:extLst>
            </p:cNvPr>
            <p:cNvGrpSpPr/>
            <p:nvPr/>
          </p:nvGrpSpPr>
          <p:grpSpPr>
            <a:xfrm>
              <a:off x="5768524" y="1362860"/>
              <a:ext cx="3124298" cy="281274"/>
              <a:chOff x="637230" y="1406955"/>
              <a:chExt cx="3124298" cy="28127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F0B4BE-1ACE-02A4-60DC-57054C0AC526}"/>
                  </a:ext>
                </a:extLst>
              </p:cNvPr>
              <p:cNvSpPr txBox="1"/>
              <p:nvPr/>
            </p:nvSpPr>
            <p:spPr>
              <a:xfrm>
                <a:off x="782807" y="1411230"/>
                <a:ext cx="2978721" cy="276999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w="med" len="med"/>
                <a:tailEnd w="med" len="med"/>
              </a:ln>
            </p:spPr>
            <p:txBody>
              <a:bodyPr vert="horz" wrap="square" lIns="0" tIns="0" rIns="0" bIns="0" anchor="t">
                <a:spAutoFit/>
              </a:bodyPr>
              <a:lstStyle/>
              <a:p>
                <a:pPr defTabSz="1028836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b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결정 트리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5E55841-95BF-8F62-3EC5-5B100C256488}"/>
                  </a:ext>
                </a:extLst>
              </p:cNvPr>
              <p:cNvSpPr/>
              <p:nvPr/>
            </p:nvSpPr>
            <p:spPr>
              <a:xfrm>
                <a:off x="637230" y="1406955"/>
                <a:ext cx="72027" cy="27699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8FB27300-46CD-C942-39C2-9ADFFB9C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3" y="1979540"/>
            <a:ext cx="11445576" cy="2145420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1E4E6A15-BD58-CFF7-C483-BEE548234055}"/>
              </a:ext>
            </a:extLst>
          </p:cNvPr>
          <p:cNvGrpSpPr/>
          <p:nvPr/>
        </p:nvGrpSpPr>
        <p:grpSpPr>
          <a:xfrm>
            <a:off x="1118511" y="4569787"/>
            <a:ext cx="3646496" cy="1634754"/>
            <a:chOff x="1118511" y="4569787"/>
            <a:chExt cx="3646496" cy="163475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F51A5C8-2FE0-D9C4-BBF1-075E829BAA51}"/>
                </a:ext>
              </a:extLst>
            </p:cNvPr>
            <p:cNvSpPr/>
            <p:nvPr/>
          </p:nvSpPr>
          <p:spPr>
            <a:xfrm>
              <a:off x="1118511" y="4620277"/>
              <a:ext cx="231101" cy="216717"/>
            </a:xfrm>
            <a:prstGeom prst="rect">
              <a:avLst/>
            </a:prstGeom>
            <a:solidFill>
              <a:srgbClr val="E88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63AAC83-FC4F-1028-E8B4-704752D3E5D6}"/>
                </a:ext>
              </a:extLst>
            </p:cNvPr>
            <p:cNvSpPr/>
            <p:nvPr/>
          </p:nvSpPr>
          <p:spPr>
            <a:xfrm>
              <a:off x="1118511" y="4943488"/>
              <a:ext cx="231101" cy="216717"/>
            </a:xfrm>
            <a:prstGeom prst="rect">
              <a:avLst/>
            </a:prstGeom>
            <a:solidFill>
              <a:srgbClr val="85E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38AD1F5-CF9E-EE11-70C9-F7EC4CD38FBD}"/>
                </a:ext>
              </a:extLst>
            </p:cNvPr>
            <p:cNvSpPr/>
            <p:nvPr/>
          </p:nvSpPr>
          <p:spPr>
            <a:xfrm>
              <a:off x="1118511" y="5266699"/>
              <a:ext cx="231101" cy="216717"/>
            </a:xfrm>
            <a:prstGeom prst="rect">
              <a:avLst/>
            </a:prstGeom>
            <a:solidFill>
              <a:srgbClr val="40E6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2219EB8-8AE1-1CB5-E9F9-D9A7EE001F00}"/>
                </a:ext>
              </a:extLst>
            </p:cNvPr>
            <p:cNvSpPr/>
            <p:nvPr/>
          </p:nvSpPr>
          <p:spPr>
            <a:xfrm>
              <a:off x="1118511" y="5589910"/>
              <a:ext cx="231101" cy="216717"/>
            </a:xfrm>
            <a:prstGeom prst="rect">
              <a:avLst/>
            </a:prstGeom>
            <a:solidFill>
              <a:srgbClr val="4846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6204600-BF37-E405-BBDA-AEEED9EA891D}"/>
                </a:ext>
              </a:extLst>
            </p:cNvPr>
            <p:cNvSpPr/>
            <p:nvPr/>
          </p:nvSpPr>
          <p:spPr>
            <a:xfrm>
              <a:off x="1118511" y="5913120"/>
              <a:ext cx="231101" cy="216717"/>
            </a:xfrm>
            <a:prstGeom prst="rect">
              <a:avLst/>
            </a:prstGeom>
            <a:solidFill>
              <a:srgbClr val="E74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BC2B58-FA98-56EC-8326-88FFD718A7D5}"/>
                </a:ext>
              </a:extLst>
            </p:cNvPr>
            <p:cNvSpPr txBox="1"/>
            <p:nvPr/>
          </p:nvSpPr>
          <p:spPr>
            <a:xfrm>
              <a:off x="1347158" y="4569787"/>
              <a:ext cx="3417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Cluster 0</a:t>
              </a:r>
              <a:endPara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12DB4AF-3663-6FBB-45BD-8B0A0E1F9DDB}"/>
                </a:ext>
              </a:extLst>
            </p:cNvPr>
            <p:cNvSpPr txBox="1"/>
            <p:nvPr/>
          </p:nvSpPr>
          <p:spPr>
            <a:xfrm>
              <a:off x="1347157" y="4904772"/>
              <a:ext cx="3417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Cluster 1</a:t>
              </a:r>
              <a:endPara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5698B0-8492-13ED-4979-CE2ABA443745}"/>
                </a:ext>
              </a:extLst>
            </p:cNvPr>
            <p:cNvSpPr txBox="1"/>
            <p:nvPr/>
          </p:nvSpPr>
          <p:spPr>
            <a:xfrm>
              <a:off x="1337758" y="5207699"/>
              <a:ext cx="3417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Cluster 2</a:t>
              </a:r>
              <a:endPara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ED7A7B-8D24-A195-95BF-AFB954C26C59}"/>
                </a:ext>
              </a:extLst>
            </p:cNvPr>
            <p:cNvSpPr txBox="1"/>
            <p:nvPr/>
          </p:nvSpPr>
          <p:spPr>
            <a:xfrm>
              <a:off x="1337758" y="5528991"/>
              <a:ext cx="3417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Cluster 3</a:t>
              </a:r>
              <a:endPara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9D3C5D6-CA0E-2849-1CF6-C66C6584D958}"/>
                </a:ext>
              </a:extLst>
            </p:cNvPr>
            <p:cNvSpPr txBox="1"/>
            <p:nvPr/>
          </p:nvSpPr>
          <p:spPr>
            <a:xfrm>
              <a:off x="1347157" y="5865987"/>
              <a:ext cx="3417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Cluster 4</a:t>
              </a:r>
              <a:endPara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1EE2665A-665F-3E78-BA29-45B96D983817}"/>
              </a:ext>
            </a:extLst>
          </p:cNvPr>
          <p:cNvGrpSpPr/>
          <p:nvPr/>
        </p:nvGrpSpPr>
        <p:grpSpPr>
          <a:xfrm>
            <a:off x="763620" y="1229465"/>
            <a:ext cx="11289337" cy="2425594"/>
            <a:chOff x="-1502288" y="1868422"/>
            <a:chExt cx="11342506" cy="23868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F35DB8B-1CE9-8FC0-1DB1-9BBB4D3BB076}"/>
                </a:ext>
              </a:extLst>
            </p:cNvPr>
            <p:cNvGrpSpPr/>
            <p:nvPr/>
          </p:nvGrpSpPr>
          <p:grpSpPr>
            <a:xfrm>
              <a:off x="-1502288" y="1868422"/>
              <a:ext cx="8099857" cy="1734784"/>
              <a:chOff x="-571958" y="1931484"/>
              <a:chExt cx="12884472" cy="2944517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660A3F43-D444-B461-E471-6EED299EB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1289" y="1931484"/>
                <a:ext cx="5334000" cy="2028825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6C5C673-61AE-E81B-0367-F2BC41759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3864" y="3037676"/>
                <a:ext cx="4438650" cy="1838325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AF809975-B488-5714-1F9F-D1BC19202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71958" y="2502981"/>
                <a:ext cx="4481562" cy="1597474"/>
              </a:xfrm>
              <a:prstGeom prst="rect">
                <a:avLst/>
              </a:prstGeom>
            </p:spPr>
          </p:pic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38AB4F3-9400-427D-77B2-882E63D92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9043" y="3472866"/>
              <a:ext cx="2731655" cy="78243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61EAAF48-429A-AC47-FB4A-2F51742FC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97569" y="2723881"/>
              <a:ext cx="3242649" cy="1065218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97018BF-0D9F-55FC-F169-6066275A2F85}"/>
              </a:ext>
            </a:extLst>
          </p:cNvPr>
          <p:cNvSpPr txBox="1"/>
          <p:nvPr/>
        </p:nvSpPr>
        <p:spPr>
          <a:xfrm>
            <a:off x="2821549" y="4535818"/>
            <a:ext cx="87054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G1E_TG(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트리글리세라이드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중성지방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이상지질혈증에 관여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G1E_GGT(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감마지티피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간장질환에 관여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G1E_TOT_CHOL(</a:t>
            </a:r>
            <a:r>
              <a: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총콜레스테롤</a:t>
            </a:r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이상지질혈증에 관여</a:t>
            </a:r>
            <a:endParaRPr lang="en-US" altLang="ko-KR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G1E_SGPT(</a:t>
            </a:r>
            <a:r>
              <a: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혈청지피티</a:t>
            </a:r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ALT): </a:t>
            </a:r>
            <a:r>
              <a: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간장질환에 관여</a:t>
            </a:r>
            <a:endParaRPr lang="en-US" altLang="ko-KR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G1E_LDL(LDL</a:t>
            </a:r>
            <a:r>
              <a: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콜레스테롤</a:t>
            </a:r>
            <a:r>
              <a:rPr lang="en-US" altLang="ko-KR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이상지질혈증에 관여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70" name="표 8">
            <a:extLst>
              <a:ext uri="{FF2B5EF4-FFF2-40B4-BE49-F238E27FC236}">
                <a16:creationId xmlns:a16="http://schemas.microsoft.com/office/drawing/2014/main" id="{B10AF930-FC07-2929-7F46-F33707FD8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40954"/>
              </p:ext>
            </p:extLst>
          </p:nvPr>
        </p:nvGraphicFramePr>
        <p:xfrm>
          <a:off x="12614641" y="210609"/>
          <a:ext cx="377659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298">
                  <a:extLst>
                    <a:ext uri="{9D8B030D-6E8A-4147-A177-3AD203B41FA5}">
                      <a16:colId xmlns:a16="http://schemas.microsoft.com/office/drawing/2014/main" val="1386868481"/>
                    </a:ext>
                  </a:extLst>
                </a:gridCol>
                <a:gridCol w="1888298">
                  <a:extLst>
                    <a:ext uri="{9D8B030D-6E8A-4147-A177-3AD203B41FA5}">
                      <a16:colId xmlns:a16="http://schemas.microsoft.com/office/drawing/2014/main" val="3235114931"/>
                    </a:ext>
                  </a:extLst>
                </a:gridCol>
              </a:tblGrid>
              <a:tr h="3299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feature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43855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혈청지오티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G1E_SGOT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99257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혈청지피티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)ALT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G1E_SGPT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73386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감마지티피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G1E_GGT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95780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총콜레스테롤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G1E_TOT_CHOL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158918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트리글리세라이드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G1E_TG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55380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HDL</a:t>
                      </a:r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콜레스테롤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G1E_HDL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21175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LDL</a:t>
                      </a:r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콜레스테롤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G1E_LDL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46847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이완기 혈압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G1E_BP_DIA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791100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수축기 혈압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G1E_BP_SYS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01890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체질량지수</a:t>
                      </a:r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(BMI)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G1E_BMI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894444"/>
                  </a:ext>
                </a:extLst>
              </a:tr>
              <a:tr h="3344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식전혈당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G1E_FBS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89140"/>
                  </a:ext>
                </a:extLst>
              </a:tr>
              <a:tr h="329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혈청크레아티닌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GE_CRTN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40208"/>
                  </a:ext>
                </a:extLst>
              </a:tr>
              <a:tr h="329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흡연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Q_SMK_YN</a:t>
                      </a:r>
                      <a:endParaRPr lang="ko-KR" altLang="en-US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21039"/>
                  </a:ext>
                </a:extLst>
              </a:tr>
              <a:tr h="329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음주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Q_DRK_PER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84924"/>
                  </a:ext>
                </a:extLst>
              </a:tr>
              <a:tr h="3299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혈색소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G1E_HGB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46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9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9F03ED-B576-E7AE-89CB-DACF0B6B6792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B0964-2FA9-6CAC-C0FC-A14F50DDB6DF}"/>
              </a:ext>
            </a:extLst>
          </p:cNvPr>
          <p:cNvSpPr txBox="1"/>
          <p:nvPr/>
        </p:nvSpPr>
        <p:spPr>
          <a:xfrm>
            <a:off x="763620" y="662286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클러스터링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65766-4100-1A76-6C70-791D2B96FCAD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51BE60-94D4-A46F-33F5-90AA87CFA88C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60F95-5B99-0400-DAEF-22E8CF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3EA927-5636-C4DE-5580-F773458536A9}"/>
              </a:ext>
            </a:extLst>
          </p:cNvPr>
          <p:cNvSpPr/>
          <p:nvPr/>
        </p:nvSpPr>
        <p:spPr>
          <a:xfrm>
            <a:off x="919320" y="1496198"/>
            <a:ext cx="2487707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DF95EC-0FF1-D611-864D-02AEE9B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51" y="4200011"/>
            <a:ext cx="3748871" cy="25983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992F5A-2623-9603-D601-251FE3C66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9" y="1570390"/>
            <a:ext cx="3870693" cy="26410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8FA7CAD-7C64-F4CB-E9AE-4BEE51019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38" y="1570390"/>
            <a:ext cx="3795029" cy="26410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D279B0-7236-408B-4A49-19D564D41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03" y="1619163"/>
            <a:ext cx="3687219" cy="2566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45F76-EE21-BC1B-FF40-BDFE941E23DA}"/>
              </a:ext>
            </a:extLst>
          </p:cNvPr>
          <p:cNvSpPr/>
          <p:nvPr/>
        </p:nvSpPr>
        <p:spPr>
          <a:xfrm>
            <a:off x="312015" y="1281960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548FCE-C9D2-7F62-E165-A9D71C380E65}"/>
              </a:ext>
            </a:extLst>
          </p:cNvPr>
          <p:cNvSpPr/>
          <p:nvPr/>
        </p:nvSpPr>
        <p:spPr>
          <a:xfrm>
            <a:off x="8393414" y="4378341"/>
            <a:ext cx="3486571" cy="20061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 패턴 식별 결과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집단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높은 간수치 수준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군집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좋은 콜레스테롤 수준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높은 간수치 수준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76CAD9B-B967-F82B-756C-B2D8B10E0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3" y="4200011"/>
            <a:ext cx="3792468" cy="25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19F03ED-B576-E7AE-89CB-DACF0B6B6792}"/>
              </a:ext>
            </a:extLst>
          </p:cNvPr>
          <p:cNvSpPr/>
          <p:nvPr/>
        </p:nvSpPr>
        <p:spPr>
          <a:xfrm rot="5400000">
            <a:off x="-70640" y="557477"/>
            <a:ext cx="917432" cy="174874"/>
          </a:xfrm>
          <a:prstGeom prst="roundRect">
            <a:avLst>
              <a:gd name="adj" fmla="val 15625"/>
            </a:avLst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  <a:effectLst>
            <a:softEdge rad="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kumimoji="1" lang="en-US" altLang="en-US" sz="1200" b="0" i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B0964-2FA9-6CAC-C0FC-A14F50DDB6DF}"/>
              </a:ext>
            </a:extLst>
          </p:cNvPr>
          <p:cNvSpPr txBox="1"/>
          <p:nvPr/>
        </p:nvSpPr>
        <p:spPr>
          <a:xfrm>
            <a:off x="763620" y="662286"/>
            <a:ext cx="5715397" cy="49244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200" b="1" i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클러스터링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65766-4100-1A76-6C70-791D2B96FCAD}"/>
              </a:ext>
            </a:extLst>
          </p:cNvPr>
          <p:cNvCxnSpPr>
            <a:cxnSpLocks/>
          </p:cNvCxnSpPr>
          <p:nvPr/>
        </p:nvCxnSpPr>
        <p:spPr>
          <a:xfrm>
            <a:off x="763620" y="569925"/>
            <a:ext cx="1076335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51BE60-94D4-A46F-33F5-90AA87CFA88C}"/>
              </a:ext>
            </a:extLst>
          </p:cNvPr>
          <p:cNvSpPr txBox="1"/>
          <p:nvPr/>
        </p:nvSpPr>
        <p:spPr>
          <a:xfrm>
            <a:off x="763621" y="210609"/>
            <a:ext cx="3385269" cy="2462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0" tIns="0" rIns="0" bIns="0" anchor="t">
            <a:spAutoFit/>
          </a:bodyPr>
          <a:lstStyle/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en-US" sz="1600" i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60F95-5B99-0400-DAEF-22E8CF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AC5C-F28B-4A32-BD0C-9FB31453252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3EA927-5636-C4DE-5580-F773458536A9}"/>
              </a:ext>
            </a:extLst>
          </p:cNvPr>
          <p:cNvSpPr/>
          <p:nvPr/>
        </p:nvSpPr>
        <p:spPr>
          <a:xfrm>
            <a:off x="919320" y="1496198"/>
            <a:ext cx="2487707" cy="34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8DF95EC-0FF1-D611-864D-02AEE9B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51" y="4200011"/>
            <a:ext cx="3748871" cy="25983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A992F5A-2623-9603-D601-251FE3C66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9" y="1570390"/>
            <a:ext cx="3870693" cy="264103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8FA7CAD-7C64-F4CB-E9AE-4BEE51019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538" y="1570390"/>
            <a:ext cx="3795029" cy="26410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D279B0-7236-408B-4A49-19D564D41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03" y="1619163"/>
            <a:ext cx="3687219" cy="256600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45F76-EE21-BC1B-FF40-BDFE941E23DA}"/>
              </a:ext>
            </a:extLst>
          </p:cNvPr>
          <p:cNvSpPr/>
          <p:nvPr/>
        </p:nvSpPr>
        <p:spPr>
          <a:xfrm>
            <a:off x="312015" y="1281960"/>
            <a:ext cx="11666568" cy="5501509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E548FCE-C9D2-7F62-E165-A9D71C380E65}"/>
              </a:ext>
            </a:extLst>
          </p:cNvPr>
          <p:cNvSpPr/>
          <p:nvPr/>
        </p:nvSpPr>
        <p:spPr>
          <a:xfrm>
            <a:off x="8393414" y="4378341"/>
            <a:ext cx="3486571" cy="200613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 패턴 식별 결과 </a:t>
            </a:r>
            <a:r>
              <a:rPr lang="en-US" altLang="ko-KR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endParaRPr lang="ko-KR" altLang="en-US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높은 중성지방 수준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 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4: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높은 중성지방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수준</a:t>
            </a:r>
            <a: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br>
              <a:rPr lang="en-US" altLang="ko-KR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높은 간수치 수준</a:t>
            </a:r>
            <a:endParaRPr lang="en-US" altLang="ko-KR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76CAD9B-B967-F82B-756C-B2D8B10E00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33" y="4200011"/>
            <a:ext cx="3792468" cy="25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4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797</Words>
  <Application>Microsoft Office PowerPoint</Application>
  <PresentationFormat>와이드스크린</PresentationFormat>
  <Paragraphs>237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나눔스퀘어 ExtraBold</vt:lpstr>
      <vt:lpstr>Wingdings</vt:lpstr>
      <vt:lpstr>나눔스퀘어_ac</vt:lpstr>
      <vt:lpstr>나눔스퀘어_ac Bold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박정빈</dc:creator>
  <cp:lastModifiedBy>박정빈</cp:lastModifiedBy>
  <cp:revision>103</cp:revision>
  <dcterms:created xsi:type="dcterms:W3CDTF">2022-11-02T23:57:27Z</dcterms:created>
  <dcterms:modified xsi:type="dcterms:W3CDTF">2022-12-04T23:54:23Z</dcterms:modified>
</cp:coreProperties>
</file>