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412" r:id="rId2"/>
    <p:sldId id="385" r:id="rId3"/>
    <p:sldId id="386" r:id="rId4"/>
    <p:sldId id="406" r:id="rId5"/>
    <p:sldId id="382" r:id="rId6"/>
    <p:sldId id="407" r:id="rId7"/>
    <p:sldId id="408" r:id="rId8"/>
    <p:sldId id="409" r:id="rId9"/>
    <p:sldId id="401" r:id="rId10"/>
    <p:sldId id="410" r:id="rId11"/>
    <p:sldId id="402" r:id="rId12"/>
    <p:sldId id="403" r:id="rId13"/>
    <p:sldId id="411" r:id="rId14"/>
    <p:sldId id="404" r:id="rId15"/>
    <p:sldId id="405" r:id="rId16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8"/>
    </p:embeddedFont>
    <p:embeddedFont>
      <p:font typeface="나눔스퀘어_ac 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스퀘어_ac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13F656-97DF-1B7A-49EA-CFEB730D132E}" name="박정빈" initials="박" userId="박정빈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7597" autoAdjust="0"/>
  </p:normalViewPr>
  <p:slideViewPr>
    <p:cSldViewPr snapToGrid="0">
      <p:cViewPr varScale="1">
        <p:scale>
          <a:sx n="75" d="100"/>
          <a:sy n="75" d="100"/>
        </p:scale>
        <p:origin x="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234C3-C9BB-4C0F-82C7-D7BDD47C419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1147-4681-4056-95A3-197B09BDD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*시나리오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실제 건강검진 결과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대부분 정상인데 경계가 나옴</a:t>
            </a:r>
            <a:r>
              <a:rPr lang="en-US" altLang="ko-KR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sz="180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기준에 대한 의문이 들었음</a:t>
            </a:r>
            <a:endParaRPr lang="en-US" altLang="ko-KR" sz="180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2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식별된 중요 변수에 대해서 다시 </a:t>
            </a:r>
            <a:r>
              <a:rPr lang="en-US" altLang="ko-KR"/>
              <a:t>pca</a:t>
            </a:r>
            <a:r>
              <a:rPr lang="ko-KR" altLang="en-US"/>
              <a:t>를 하고 다시 학습을 해서 이제는 패턴을 파악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4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/>
              <a:t>검정은 클러스터링을 할떄는 실루엣 계쑤</a:t>
            </a:r>
            <a:endParaRPr lang="en-US" altLang="ko-KR"/>
          </a:p>
          <a:p>
            <a:pPr algn="ctr"/>
            <a:r>
              <a:rPr lang="ko-KR" altLang="en-US"/>
              <a:t>그리고 </a:t>
            </a:r>
            <a:r>
              <a:rPr lang="en-US" altLang="ko-KR"/>
              <a:t>1</a:t>
            </a:r>
            <a:r>
              <a:rPr lang="ko-KR" altLang="en-US"/>
              <a:t>차와 </a:t>
            </a:r>
            <a:r>
              <a:rPr lang="en-US" altLang="ko-KR"/>
              <a:t>2</a:t>
            </a:r>
            <a:r>
              <a:rPr lang="ko-KR" altLang="en-US"/>
              <a:t>차 클러스터링을 통한 레이블이 얼마나 달라지는지 확인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근데 이거 있어야하나</a:t>
            </a:r>
            <a:r>
              <a:rPr lang="en-US" altLang="ko-KR"/>
              <a:t>..?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0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많은 사람들이 건강검진 결과지를 이해하지 못하고 있으며 후속조치가 미비하다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5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6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feature </a:t>
            </a:r>
            <a:r>
              <a:rPr lang="ko-KR" altLang="en-US" dirty="0"/>
              <a:t>수가 </a:t>
            </a:r>
            <a:r>
              <a:rPr lang="en-US" altLang="ko-KR" dirty="0"/>
              <a:t>13</a:t>
            </a:r>
            <a:r>
              <a:rPr lang="ko-KR" altLang="en-US" dirty="0" err="1"/>
              <a:t>개인거</a:t>
            </a:r>
            <a:r>
              <a:rPr lang="ko-KR" altLang="en-US" dirty="0"/>
              <a:t> 얘기하기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8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6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알고리즘 설명 : 강의를 하는 것이 아니라 이 알고리즘을 우리 데이터에 넣었을 때 시나리오를 설명해주기 -&gt; 예를 들어 이 데이터에 적용하면 이런식으로 분석이 진행될 것으로 예상됩니다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3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/>
              <a:t>이상치를 어떻게 제거해주는지 </a:t>
            </a:r>
            <a:endParaRPr lang="en-US" altLang="ko-KR"/>
          </a:p>
          <a:p>
            <a:pPr algn="ctr"/>
            <a:r>
              <a:rPr lang="en-US" altLang="ko-KR"/>
              <a:t>IQR  3 </a:t>
            </a:r>
            <a:r>
              <a:rPr lang="ko-KR" altLang="en-US"/>
              <a:t>논문인용</a:t>
            </a:r>
            <a:endParaRPr lang="en-US" altLang="ko-KR"/>
          </a:p>
          <a:p>
            <a:pPr algn="ctr"/>
            <a:r>
              <a:rPr lang="ko-KR" altLang="en-US"/>
              <a:t>강한 이상치만을 제거하기 위해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내가 옛날에 생각한 허용가능한 이상치와 허용불가능한 이상치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52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Kmeans</a:t>
            </a:r>
            <a:r>
              <a:rPr lang="ko-KR" altLang="en-US" dirty="0"/>
              <a:t>를 사용 </a:t>
            </a:r>
            <a:r>
              <a:rPr lang="en-US" altLang="ko-KR" dirty="0" err="1"/>
              <a:t>kmeans</a:t>
            </a:r>
            <a:r>
              <a:rPr lang="ko-KR" altLang="en-US" dirty="0"/>
              <a:t>에 대한 간단한 설명</a:t>
            </a:r>
            <a:r>
              <a:rPr lang="en-US" altLang="ko-KR" dirty="0"/>
              <a:t>(</a:t>
            </a:r>
            <a:r>
              <a:rPr lang="ko-KR" altLang="en-US" dirty="0"/>
              <a:t>그냥 거리기반 정도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 err="1"/>
              <a:t>Pca</a:t>
            </a:r>
            <a:r>
              <a:rPr lang="ko-KR" altLang="en-US" dirty="0"/>
              <a:t>로 </a:t>
            </a:r>
            <a:r>
              <a:rPr lang="ko-KR" altLang="en-US" dirty="0" err="1"/>
              <a:t>차원축소된</a:t>
            </a:r>
            <a:r>
              <a:rPr lang="ko-KR" altLang="en-US" dirty="0"/>
              <a:t> 데이터에 </a:t>
            </a:r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클러스터링을 사용하여 </a:t>
            </a:r>
            <a:endParaRPr lang="en-US" altLang="ko-KR" dirty="0"/>
          </a:p>
          <a:p>
            <a:pPr algn="ctr"/>
            <a:r>
              <a:rPr lang="ko-KR" altLang="en-US" dirty="0"/>
              <a:t>각 클러스터의 특성을 살린 검진자들의 그룹이 나올 것이다</a:t>
            </a:r>
            <a:r>
              <a:rPr lang="en-US" altLang="ko-KR" dirty="0"/>
              <a:t>. </a:t>
            </a:r>
            <a:r>
              <a:rPr lang="ko-KR" altLang="en-US" dirty="0"/>
              <a:t>그리고 우리는 그것을 </a:t>
            </a:r>
            <a:r>
              <a:rPr lang="en-US" altLang="ko-KR" dirty="0"/>
              <a:t>1</a:t>
            </a:r>
            <a:r>
              <a:rPr lang="ko-KR" altLang="en-US" dirty="0"/>
              <a:t>차 레이블로 지정한다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6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/>
              <a:t>결정 트리의 </a:t>
            </a:r>
            <a:r>
              <a:rPr lang="en-US" altLang="ko-KR"/>
              <a:t>feature importance</a:t>
            </a:r>
            <a:r>
              <a:rPr lang="ko-KR" altLang="en-US"/>
              <a:t>와 시각화를 통한 패턴식별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이 페이지에서는 결정 트리를 설명하고 </a:t>
            </a:r>
            <a:r>
              <a:rPr lang="en-US" altLang="ko-KR"/>
              <a:t>feature imporace</a:t>
            </a:r>
            <a:r>
              <a:rPr lang="ko-KR" altLang="en-US"/>
              <a:t>와 그냥 결정트리 시각화해주면 좋을 듯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3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4F371-976E-B560-3E0A-7BEA643FA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98FF7-C563-2E69-A6A5-B3A20AC87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E341C-88F4-094B-8678-DC148E87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190AE-883D-E0A1-BE15-36E273CF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F285A-0608-96AE-6B98-CD55A0B6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4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8159-4B50-CC3D-E216-59290ED7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7CB1B-A1FD-7421-CCFD-7C90A4B7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B4433-7F1B-D690-4052-CE6547F8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0FA00-0FAD-4FD8-9905-44D5A2C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0E704-DD40-322F-359B-1D270624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5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34E4E8-26A1-E16D-0672-A6465351F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94D3E-9783-797D-D870-9469A4A93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47EA4-6AD9-B869-C50A-ECB89491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B2D74-23F6-F68E-14D1-00C61122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BEDEA-F42A-8F44-3799-A93F6BDD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5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DA294-BEED-D509-C604-EEE05FF8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B102D-836C-E9EA-540B-96ACAC92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D0317-2B52-BF48-FA80-065C0E29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E302B-4A87-ACD1-B0DE-6CB95F3B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B470-B281-9C9E-1E74-309BE59F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9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11AA9-2A84-3C1A-0B80-7E7FDBAC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DA75F-06EA-3EAA-69DE-F40CFD82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8F1D6-B087-83EF-6244-0B467EA7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E2DE6-CE03-BC90-057E-ABE9CE4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BDE44-D9BD-7510-C86B-028FD091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5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2E736-C3A8-A395-0AB1-8783531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7BC8E-83E0-76DE-D2CB-3C38833FB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CAB48-FB4E-6539-D11A-4D29D30B9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FEFDE-8444-E019-BE9F-3023C07C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1CED9-075F-A052-50C6-EEE2EEEC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E8937-E0DF-1BAF-4AF7-BBBDB046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79C4B-A96C-B274-1EA4-E134205F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B2441-AF0C-1933-0B66-C0F684CE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E055D-5767-CF5E-3EE5-1A021A02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92063F-5CBC-D930-E840-D047FF421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2B998-4A70-6F3C-C5CF-025E4F60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9C0BFD-BB9B-242E-B18E-A2204056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A13B8A-2B91-2314-ADF0-528F8563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094463-34BE-12CB-07BA-63475006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C1921-FA44-DFB8-F65E-93DB2BF2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E8F454-2DE4-FF01-D792-B59AB58F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60FD3-4F8F-3718-5C58-CC372C14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FE5799-B476-B540-7519-8A430613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BB6064-2A43-FE74-211C-4B472D63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6FD944-5377-74F7-74AA-975DA9E2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3D8EE-5C0D-A98D-EC0F-20D1ADD8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9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5A77D-F1B6-D896-B837-6A20A100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35522-E5D1-A1E4-4F1A-8825AB97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11F97-10CF-0270-ED11-A1F8A0DB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67782-5BCE-0DAD-E1F4-22468326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83B5F-9435-F38E-851E-804E5B50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85D4A-4462-B44A-394A-829ED2E9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4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0BBA-38FD-65B0-9353-3D52F816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C3A9E-DEFD-04B4-1988-3F06EB096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AC9F2D-27DB-C608-FB89-C976C0ED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1482C-1ECC-6AB9-AC4F-35AA0262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20759-0F78-4988-13C8-96FF533D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2E862-552A-A83D-FFF8-56B03FB9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2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FDC55-9467-D16F-0353-8E1443C7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201D-1DF8-75B3-7BDC-3E9E20C6B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0C84B-E534-603D-C165-C6364D2FB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01CF-E5EC-41BC-B934-BA96FB0BC1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3A91A-2A39-4278-6EAE-09459E536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28F04-0F64-6296-50BC-17FCD64A3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0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EBEC7-F8B6-011F-4594-BA6E8E52ED49}"/>
              </a:ext>
            </a:extLst>
          </p:cNvPr>
          <p:cNvSpPr/>
          <p:nvPr/>
        </p:nvSpPr>
        <p:spPr>
          <a:xfrm>
            <a:off x="0" y="-2078"/>
            <a:ext cx="12192000" cy="6856718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n w="9525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rPr>
              <a:t> 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374A571-1797-8E8C-0C13-CCDEEED3F257}"/>
              </a:ext>
            </a:extLst>
          </p:cNvPr>
          <p:cNvSpPr/>
          <p:nvPr/>
        </p:nvSpPr>
        <p:spPr>
          <a:xfrm>
            <a:off x="10607716" y="497837"/>
            <a:ext cx="1039902" cy="3039533"/>
          </a:xfrm>
          <a:custGeom>
            <a:avLst/>
            <a:gdLst>
              <a:gd name="connsiteX0" fmla="*/ 1308847 w 1308847"/>
              <a:gd name="connsiteY0" fmla="*/ 0 h 3039533"/>
              <a:gd name="connsiteX1" fmla="*/ 1308847 w 1308847"/>
              <a:gd name="connsiteY1" fmla="*/ 3039533 h 3039533"/>
              <a:gd name="connsiteX2" fmla="*/ 0 w 1308847"/>
              <a:gd name="connsiteY2" fmla="*/ 3039533 h 3039533"/>
              <a:gd name="connsiteX3" fmla="*/ 0 w 1308847"/>
              <a:gd name="connsiteY3" fmla="*/ 243408 h 3039533"/>
              <a:gd name="connsiteX4" fmla="*/ 1308847 w 1308847"/>
              <a:gd name="connsiteY4" fmla="*/ 0 h 303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847" h="3039533">
                <a:moveTo>
                  <a:pt x="1308847" y="0"/>
                </a:moveTo>
                <a:lnTo>
                  <a:pt x="1308847" y="3039533"/>
                </a:lnTo>
                <a:lnTo>
                  <a:pt x="0" y="3039533"/>
                </a:lnTo>
                <a:lnTo>
                  <a:pt x="0" y="243408"/>
                </a:lnTo>
                <a:lnTo>
                  <a:pt x="1308847" y="0"/>
                </a:ln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순서도: 수동 입력 3">
            <a:extLst>
              <a:ext uri="{FF2B5EF4-FFF2-40B4-BE49-F238E27FC236}">
                <a16:creationId xmlns:a16="http://schemas.microsoft.com/office/drawing/2014/main" id="{C9CDAFEA-C0EC-AEBF-DCDD-8629DCC92BE3}"/>
              </a:ext>
            </a:extLst>
          </p:cNvPr>
          <p:cNvSpPr/>
          <p:nvPr/>
        </p:nvSpPr>
        <p:spPr>
          <a:xfrm flipH="1" flipV="1">
            <a:off x="544576" y="3637411"/>
            <a:ext cx="9973488" cy="27790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609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097 h 10000"/>
              <a:gd name="connsiteX0" fmla="*/ 0 w 10000"/>
              <a:gd name="connsiteY0" fmla="*/ 690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903 h 10000"/>
              <a:gd name="connsiteX0" fmla="*/ 0 w 10000"/>
              <a:gd name="connsiteY0" fmla="*/ 651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51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651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651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동 입력 3">
            <a:extLst>
              <a:ext uri="{FF2B5EF4-FFF2-40B4-BE49-F238E27FC236}">
                <a16:creationId xmlns:a16="http://schemas.microsoft.com/office/drawing/2014/main" id="{FE1A53E2-0DE8-0A0E-320C-770288E6D096}"/>
              </a:ext>
            </a:extLst>
          </p:cNvPr>
          <p:cNvSpPr/>
          <p:nvPr/>
        </p:nvSpPr>
        <p:spPr>
          <a:xfrm>
            <a:off x="544567" y="758459"/>
            <a:ext cx="9973488" cy="27790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609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097 h 10000"/>
              <a:gd name="connsiteX0" fmla="*/ 0 w 10000"/>
              <a:gd name="connsiteY0" fmla="*/ 690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90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690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690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00C45A9-AC70-960D-5917-E654808BCDA9}"/>
              </a:ext>
            </a:extLst>
          </p:cNvPr>
          <p:cNvSpPr/>
          <p:nvPr/>
        </p:nvSpPr>
        <p:spPr>
          <a:xfrm flipH="1" flipV="1">
            <a:off x="10607713" y="3619480"/>
            <a:ext cx="1039904" cy="945798"/>
          </a:xfrm>
          <a:custGeom>
            <a:avLst/>
            <a:gdLst>
              <a:gd name="connsiteX0" fmla="*/ 9973488 w 9973488"/>
              <a:gd name="connsiteY0" fmla="*/ 1037592 h 1037592"/>
              <a:gd name="connsiteX1" fmla="*/ 0 w 9973488"/>
              <a:gd name="connsiteY1" fmla="*/ 1037592 h 1037592"/>
              <a:gd name="connsiteX2" fmla="*/ 0 w 9973488"/>
              <a:gd name="connsiteY2" fmla="*/ 226393 h 1037592"/>
              <a:gd name="connsiteX3" fmla="*/ 1488267 w 9973488"/>
              <a:gd name="connsiteY3" fmla="*/ 0 h 1037592"/>
              <a:gd name="connsiteX4" fmla="*/ 1129554 w 9973488"/>
              <a:gd name="connsiteY4" fmla="*/ 65129 h 1037592"/>
              <a:gd name="connsiteX5" fmla="*/ 1129554 w 9973488"/>
              <a:gd name="connsiteY5" fmla="*/ 1033353 h 1037592"/>
              <a:gd name="connsiteX6" fmla="*/ 9973488 w 9973488"/>
              <a:gd name="connsiteY6" fmla="*/ 1033353 h 1037592"/>
              <a:gd name="connsiteX0" fmla="*/ 1116359 w 9973488"/>
              <a:gd name="connsiteY0" fmla="*/ 1037592 h 1037592"/>
              <a:gd name="connsiteX1" fmla="*/ 0 w 9973488"/>
              <a:gd name="connsiteY1" fmla="*/ 1037592 h 1037592"/>
              <a:gd name="connsiteX2" fmla="*/ 0 w 9973488"/>
              <a:gd name="connsiteY2" fmla="*/ 226393 h 1037592"/>
              <a:gd name="connsiteX3" fmla="*/ 1488267 w 9973488"/>
              <a:gd name="connsiteY3" fmla="*/ 0 h 1037592"/>
              <a:gd name="connsiteX4" fmla="*/ 1129554 w 9973488"/>
              <a:gd name="connsiteY4" fmla="*/ 65129 h 1037592"/>
              <a:gd name="connsiteX5" fmla="*/ 1129554 w 9973488"/>
              <a:gd name="connsiteY5" fmla="*/ 1033353 h 1037592"/>
              <a:gd name="connsiteX6" fmla="*/ 9973488 w 9973488"/>
              <a:gd name="connsiteY6" fmla="*/ 1033353 h 1037592"/>
              <a:gd name="connsiteX7" fmla="*/ 1116359 w 9973488"/>
              <a:gd name="connsiteY7" fmla="*/ 1037592 h 1037592"/>
              <a:gd name="connsiteX0" fmla="*/ 1116359 w 9973488"/>
              <a:gd name="connsiteY0" fmla="*/ 992769 h 992769"/>
              <a:gd name="connsiteX1" fmla="*/ 0 w 9973488"/>
              <a:gd name="connsiteY1" fmla="*/ 992769 h 992769"/>
              <a:gd name="connsiteX2" fmla="*/ 0 w 9973488"/>
              <a:gd name="connsiteY2" fmla="*/ 181570 h 992769"/>
              <a:gd name="connsiteX3" fmla="*/ 1129679 w 9973488"/>
              <a:gd name="connsiteY3" fmla="*/ 0 h 992769"/>
              <a:gd name="connsiteX4" fmla="*/ 1129554 w 9973488"/>
              <a:gd name="connsiteY4" fmla="*/ 20306 h 992769"/>
              <a:gd name="connsiteX5" fmla="*/ 1129554 w 9973488"/>
              <a:gd name="connsiteY5" fmla="*/ 988530 h 992769"/>
              <a:gd name="connsiteX6" fmla="*/ 9973488 w 9973488"/>
              <a:gd name="connsiteY6" fmla="*/ 988530 h 992769"/>
              <a:gd name="connsiteX7" fmla="*/ 1116359 w 9973488"/>
              <a:gd name="connsiteY7" fmla="*/ 992769 h 992769"/>
              <a:gd name="connsiteX0" fmla="*/ 1116359 w 1129679"/>
              <a:gd name="connsiteY0" fmla="*/ 992769 h 1006459"/>
              <a:gd name="connsiteX1" fmla="*/ 0 w 1129679"/>
              <a:gd name="connsiteY1" fmla="*/ 992769 h 1006459"/>
              <a:gd name="connsiteX2" fmla="*/ 0 w 1129679"/>
              <a:gd name="connsiteY2" fmla="*/ 181570 h 1006459"/>
              <a:gd name="connsiteX3" fmla="*/ 1129679 w 1129679"/>
              <a:gd name="connsiteY3" fmla="*/ 0 h 1006459"/>
              <a:gd name="connsiteX4" fmla="*/ 1129554 w 1129679"/>
              <a:gd name="connsiteY4" fmla="*/ 20306 h 1006459"/>
              <a:gd name="connsiteX5" fmla="*/ 1129554 w 1129679"/>
              <a:gd name="connsiteY5" fmla="*/ 988530 h 1006459"/>
              <a:gd name="connsiteX6" fmla="*/ 1116359 w 1129679"/>
              <a:gd name="connsiteY6" fmla="*/ 1006459 h 1006459"/>
              <a:gd name="connsiteX7" fmla="*/ 1116359 w 1129679"/>
              <a:gd name="connsiteY7" fmla="*/ 992769 h 100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679" h="1006459">
                <a:moveTo>
                  <a:pt x="1116359" y="992769"/>
                </a:moveTo>
                <a:lnTo>
                  <a:pt x="0" y="992769"/>
                </a:lnTo>
                <a:lnTo>
                  <a:pt x="0" y="181570"/>
                </a:lnTo>
                <a:lnTo>
                  <a:pt x="1129679" y="0"/>
                </a:lnTo>
                <a:cubicBezTo>
                  <a:pt x="1129637" y="6769"/>
                  <a:pt x="1129596" y="13537"/>
                  <a:pt x="1129554" y="20306"/>
                </a:cubicBezTo>
                <a:lnTo>
                  <a:pt x="1129554" y="988530"/>
                </a:lnTo>
                <a:lnTo>
                  <a:pt x="1116359" y="1006459"/>
                </a:lnTo>
                <a:lnTo>
                  <a:pt x="1116359" y="992769"/>
                </a:ln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7AFC27-B0D5-C9D2-9085-F1E8BC3E499F}"/>
              </a:ext>
            </a:extLst>
          </p:cNvPr>
          <p:cNvSpPr/>
          <p:nvPr/>
        </p:nvSpPr>
        <p:spPr>
          <a:xfrm>
            <a:off x="0" y="-6687"/>
            <a:ext cx="12191980" cy="88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F74A00-2A0E-ED1E-67C2-1196E334016B}"/>
              </a:ext>
            </a:extLst>
          </p:cNvPr>
          <p:cNvSpPr/>
          <p:nvPr/>
        </p:nvSpPr>
        <p:spPr>
          <a:xfrm>
            <a:off x="20" y="6803489"/>
            <a:ext cx="12191980" cy="981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E1DC8-91E0-B936-2001-BBA7025B6112}"/>
              </a:ext>
            </a:extLst>
          </p:cNvPr>
          <p:cNvSpPr txBox="1"/>
          <p:nvPr/>
        </p:nvSpPr>
        <p:spPr>
          <a:xfrm>
            <a:off x="671952" y="4650949"/>
            <a:ext cx="593704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>
                <a:solidFill>
                  <a:schemeClr val="bg1"/>
                </a:solidFill>
                <a:effectLst/>
                <a:latin typeface="+mn-ea"/>
              </a:rPr>
              <a:t>2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+mn-ea"/>
              </a:rPr>
              <a:t>조 김정준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+mn-ea"/>
              </a:rPr>
              <a:t>박상은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+mn-ea"/>
              </a:rPr>
              <a:t>박민규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+mn-ea"/>
              </a:rPr>
              <a:t>박정빈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+mn-ea"/>
              </a:rPr>
              <a:t>이현재</a:t>
            </a:r>
            <a:endParaRPr lang="en-US" altLang="ko-KR" sz="1400" b="0" i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ACE93-3CF1-CC72-C627-40DB1431658F}"/>
              </a:ext>
            </a:extLst>
          </p:cNvPr>
          <p:cNvSpPr txBox="1"/>
          <p:nvPr/>
        </p:nvSpPr>
        <p:spPr>
          <a:xfrm>
            <a:off x="586851" y="3060316"/>
            <a:ext cx="79731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건강검진 이해도 향상을 위한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617EC-6329-6E99-04EC-A262FE53BD29}"/>
              </a:ext>
            </a:extLst>
          </p:cNvPr>
          <p:cNvSpPr txBox="1"/>
          <p:nvPr/>
        </p:nvSpPr>
        <p:spPr>
          <a:xfrm>
            <a:off x="586851" y="3308686"/>
            <a:ext cx="91159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dirty="0">
                <a:ln w="9525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rPr>
              <a:t> </a:t>
            </a:r>
          </a:p>
          <a:p>
            <a:r>
              <a:rPr lang="ko-KR" altLang="en-US" sz="3500">
                <a:ln w="9525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rPr>
              <a:t>환자 집단별 특성 파악 모델 개발 </a:t>
            </a:r>
            <a:endParaRPr lang="ko-KR" altLang="en-US" sz="3500" dirty="0">
              <a:ln w="9525">
                <a:noFill/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3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200" i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r>
              <a:rPr kumimoji="0" lang="ko-KR" altLang="en-US" sz="3200" i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 축소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FA3D33A-B861-B8EC-D48F-963863B42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" b="49909"/>
          <a:stretch/>
        </p:blipFill>
        <p:spPr>
          <a:xfrm>
            <a:off x="1111284" y="1590068"/>
            <a:ext cx="4958370" cy="19833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D0C98A-B679-FB87-7B54-60B7E8C4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05" y="1585936"/>
            <a:ext cx="4628516" cy="43869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3ABD3C-D8C4-11E8-50BB-A72F26503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56" y="4563574"/>
            <a:ext cx="6248400" cy="1143000"/>
          </a:xfrm>
          <a:prstGeom prst="rect">
            <a:avLst/>
          </a:prstGeom>
        </p:spPr>
      </p:pic>
      <p:sp>
        <p:nvSpPr>
          <p:cNvPr id="9" name="바닥글 개체 틀 25">
            <a:extLst>
              <a:ext uri="{FF2B5EF4-FFF2-40B4-BE49-F238E27FC236}">
                <a16:creationId xmlns:a16="http://schemas.microsoft.com/office/drawing/2014/main" id="{B2D23233-A6ED-56BE-1135-0CF51DF7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359" y="6278467"/>
            <a:ext cx="11154552" cy="365125"/>
          </a:xfrm>
        </p:spPr>
        <p:txBody>
          <a:bodyPr/>
          <a:lstStyle/>
          <a:p>
            <a:pPr algn="l"/>
            <a:r>
              <a:rPr lang="en-US" altLang="ko-KR" dirty="0"/>
              <a:t>4) </a:t>
            </a:r>
            <a:r>
              <a:rPr lang="ko-KR" altLang="en-US" dirty="0" err="1"/>
              <a:t>박미성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 err="1"/>
              <a:t>안병일</a:t>
            </a:r>
            <a:r>
              <a:rPr lang="en-US" altLang="ko-KR" dirty="0"/>
              <a:t>. (2014). </a:t>
            </a:r>
            <a:r>
              <a:rPr lang="ko-KR" altLang="en-US" dirty="0"/>
              <a:t>식품소비 라이프스타일이 가공식품 지출에 미치는 효과 분석</a:t>
            </a:r>
            <a:r>
              <a:rPr lang="en-US" altLang="ko-KR" dirty="0"/>
              <a:t>: </a:t>
            </a:r>
            <a:r>
              <a:rPr lang="ko-KR" altLang="en-US" dirty="0"/>
              <a:t>군집분석과 매칭 기법을 이용하여</a:t>
            </a:r>
            <a:r>
              <a:rPr lang="en-US" altLang="ko-KR" dirty="0"/>
              <a:t>. </a:t>
            </a:r>
            <a:r>
              <a:rPr lang="ko-KR" altLang="en-US" dirty="0"/>
              <a:t>농촌경제</a:t>
            </a:r>
            <a:r>
              <a:rPr lang="en-US" altLang="ko-KR" dirty="0"/>
              <a:t>, 37(3), 25-58.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AE1783-C664-5614-3557-F41A87DB76BA}"/>
              </a:ext>
            </a:extLst>
          </p:cNvPr>
          <p:cNvGrpSpPr/>
          <p:nvPr/>
        </p:nvGrpSpPr>
        <p:grpSpPr>
          <a:xfrm>
            <a:off x="510737" y="3521312"/>
            <a:ext cx="6276975" cy="1029683"/>
            <a:chOff x="4970145" y="3434390"/>
            <a:chExt cx="6276975" cy="102968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9B85FB4-04C3-BABA-EA5B-BB4824CD3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0145" y="3597298"/>
              <a:ext cx="6276975" cy="8667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926073-31C8-7DB9-83FB-C7DBD0D7A515}"/>
                </a:ext>
              </a:extLst>
            </p:cNvPr>
            <p:cNvSpPr txBox="1"/>
            <p:nvPr/>
          </p:nvSpPr>
          <p:spPr>
            <a:xfrm>
              <a:off x="4994220" y="3434390"/>
              <a:ext cx="701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aseline="30000" dirty="0"/>
                <a:t>4)</a:t>
              </a:r>
              <a:endParaRPr lang="ko-KR" altLang="en-US" baseline="300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60DA1-4E5A-BFED-38CD-87DDBF1B0127}"/>
              </a:ext>
            </a:extLst>
          </p:cNvPr>
          <p:cNvSpPr/>
          <p:nvPr/>
        </p:nvSpPr>
        <p:spPr>
          <a:xfrm>
            <a:off x="4538546" y="3706523"/>
            <a:ext cx="1962773" cy="264952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68F1C5-5D36-A740-6182-1FD82ED25750}"/>
              </a:ext>
            </a:extLst>
          </p:cNvPr>
          <p:cNvSpPr/>
          <p:nvPr/>
        </p:nvSpPr>
        <p:spPr>
          <a:xfrm>
            <a:off x="2912863" y="4563574"/>
            <a:ext cx="3699810" cy="258009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3F8E22-37A8-DF0E-4172-1949BBC4CB1C}"/>
              </a:ext>
            </a:extLst>
          </p:cNvPr>
          <p:cNvSpPr/>
          <p:nvPr/>
        </p:nvSpPr>
        <p:spPr>
          <a:xfrm>
            <a:off x="534812" y="4870400"/>
            <a:ext cx="6111314" cy="221772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B4EA9C-25A1-52E0-EF52-652679F27B58}"/>
              </a:ext>
            </a:extLst>
          </p:cNvPr>
          <p:cNvSpPr/>
          <p:nvPr/>
        </p:nvSpPr>
        <p:spPr>
          <a:xfrm>
            <a:off x="1236795" y="2865120"/>
            <a:ext cx="4440977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1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EFAB82-0ED6-0270-9F56-EC7D26325D94}"/>
              </a:ext>
            </a:extLst>
          </p:cNvPr>
          <p:cNvSpPr txBox="1"/>
          <p:nvPr/>
        </p:nvSpPr>
        <p:spPr>
          <a:xfrm>
            <a:off x="763620" y="1719446"/>
            <a:ext cx="7596868" cy="6192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클러스터의 중심과 데이터 사이의 평균 거리를 기반으로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클러스터 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축소된 데이터에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적용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그룹별 특성 파악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레이블 지정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200" i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03.1</a:t>
            </a:r>
            <a:r>
              <a:rPr kumimoji="0" lang="ko-KR" altLang="en-US" sz="3200" i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클러스터링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25">
            <a:extLst>
              <a:ext uri="{FF2B5EF4-FFF2-40B4-BE49-F238E27FC236}">
                <a16:creationId xmlns:a16="http://schemas.microsoft.com/office/drawing/2014/main" id="{01D6057A-C115-8B46-E306-564EE97B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358" y="6278467"/>
            <a:ext cx="11154551" cy="365125"/>
          </a:xfrm>
        </p:spPr>
        <p:txBody>
          <a:bodyPr/>
          <a:lstStyle/>
          <a:p>
            <a:pPr algn="l"/>
            <a:r>
              <a:rPr lang="en-US" altLang="ko-KR" dirty="0"/>
              <a:t>5) https://upload.wikimedia.org/wikipedia/commons/thumb/7/7b/Kmeans_animation_withoutWatermark.gif/330px-Kmeans_animation_withoutWatermark.gif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99442-B452-6680-3BE5-58995CDB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09" y="2663431"/>
            <a:ext cx="2143732" cy="2143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51183-9990-F10E-5588-40868EAEA8E2}"/>
              </a:ext>
            </a:extLst>
          </p:cNvPr>
          <p:cNvSpPr txBox="1"/>
          <p:nvPr/>
        </p:nvSpPr>
        <p:spPr>
          <a:xfrm>
            <a:off x="8443341" y="2720634"/>
            <a:ext cx="97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30000"/>
              <a:t>5)</a:t>
            </a:r>
            <a:endParaRPr lang="ko-KR" altLang="en-US" baseline="30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3C28-3141-3CE5-269C-AC83CCDCA99A}"/>
              </a:ext>
            </a:extLst>
          </p:cNvPr>
          <p:cNvSpPr txBox="1"/>
          <p:nvPr/>
        </p:nvSpPr>
        <p:spPr>
          <a:xfrm>
            <a:off x="8526194" y="4606640"/>
            <a:ext cx="2242697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defTabSz="1028836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>
                <a:effectLst/>
                <a:latin typeface="+mn-ea"/>
                <a:cs typeface="Times New Roman" panose="02020603050405020304" pitchFamily="18" charset="0"/>
              </a:rPr>
              <a:t>◀ </a:t>
            </a:r>
            <a:r>
              <a:rPr lang="en-US" altLang="ko-KR" sz="1200" b="1">
                <a:effectLst/>
                <a:latin typeface="+mn-ea"/>
                <a:cs typeface="Times New Roman" panose="02020603050405020304" pitchFamily="18" charset="0"/>
              </a:rPr>
              <a:t>K-</a:t>
            </a:r>
            <a:r>
              <a:rPr lang="ko-KR" altLang="en-US" sz="1200" b="1">
                <a:effectLst/>
                <a:latin typeface="+mn-ea"/>
                <a:cs typeface="Times New Roman" panose="02020603050405020304" pitchFamily="18" charset="0"/>
              </a:rPr>
              <a:t>평균</a:t>
            </a:r>
            <a:r>
              <a:rPr lang="en-US" altLang="ko-KR" sz="1200" b="1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b="1">
                <a:effectLst/>
                <a:latin typeface="+mn-ea"/>
                <a:cs typeface="Times New Roman" panose="02020603050405020304" pitchFamily="18" charset="0"/>
              </a:rPr>
              <a:t>알고리즘</a:t>
            </a:r>
            <a:endParaRPr lang="en-US" altLang="ko-KR" sz="120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95702D-3660-67A0-C1AF-C32F900E4156}"/>
              </a:ext>
            </a:extLst>
          </p:cNvPr>
          <p:cNvGrpSpPr/>
          <p:nvPr/>
        </p:nvGrpSpPr>
        <p:grpSpPr>
          <a:xfrm>
            <a:off x="929326" y="2633297"/>
            <a:ext cx="5733543" cy="2267494"/>
            <a:chOff x="4148891" y="2557367"/>
            <a:chExt cx="5733543" cy="226749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7927609-9BCF-E0DC-48B6-1DAD00C3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891" y="2557367"/>
              <a:ext cx="3481270" cy="226749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53CDCE-2216-FAD6-FCD0-010B6CDA4FB2}"/>
                </a:ext>
              </a:extLst>
            </p:cNvPr>
            <p:cNvSpPr txBox="1"/>
            <p:nvPr/>
          </p:nvSpPr>
          <p:spPr>
            <a:xfrm>
              <a:off x="7639737" y="4560671"/>
              <a:ext cx="2242697" cy="184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>
              <a:spAutoFit/>
            </a:bodyPr>
            <a:lstStyle/>
            <a:p>
              <a:pPr defTabSz="1028836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200" b="1" dirty="0">
                  <a:effectLst/>
                  <a:latin typeface="+mn-ea"/>
                  <a:cs typeface="Times New Roman" panose="02020603050405020304" pitchFamily="18" charset="0"/>
                </a:rPr>
                <a:t>◀ 클러스터 개수</a:t>
              </a:r>
              <a:r>
                <a:rPr lang="en-US" altLang="ko-KR" sz="1200" b="1" dirty="0">
                  <a:effectLst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ko-KR" altLang="en-US" sz="1200" b="1" dirty="0">
                  <a:effectLst/>
                  <a:latin typeface="+mn-ea"/>
                  <a:cs typeface="Times New Roman" panose="02020603050405020304" pitchFamily="18" charset="0"/>
                </a:rPr>
                <a:t>결정</a:t>
              </a:r>
              <a:endParaRPr lang="en-US" altLang="ko-KR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70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 식별</a:t>
            </a:r>
            <a:endParaRPr kumimoji="0" lang="en-US" altLang="ko-KR" sz="3200" baseline="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172C7B-BCC4-12D2-5650-22CE6B5C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42" y="2967251"/>
            <a:ext cx="4842701" cy="324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558E9E-8EE3-ABFF-545D-6F1AD23695E2}"/>
              </a:ext>
            </a:extLst>
          </p:cNvPr>
          <p:cNvSpPr txBox="1"/>
          <p:nvPr/>
        </p:nvSpPr>
        <p:spPr>
          <a:xfrm>
            <a:off x="763620" y="1730819"/>
            <a:ext cx="6326282" cy="36995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결정 트리 학습법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일련의 분류 규칙을 통해 데이터를 분류하는 지도 학습 모델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불순도를 이용해 학습하고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 변수 식별 가능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F6D17-1778-CFDE-9716-5C220DD91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956" y="3088640"/>
            <a:ext cx="3661284" cy="3034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310BAF-8C47-6129-47E0-2D3CBAB0011A}"/>
              </a:ext>
            </a:extLst>
          </p:cNvPr>
          <p:cNvSpPr txBox="1"/>
          <p:nvPr/>
        </p:nvSpPr>
        <p:spPr>
          <a:xfrm>
            <a:off x="9794240" y="3244333"/>
            <a:ext cx="2242697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defTabSz="1028836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>
                <a:effectLst/>
                <a:latin typeface="+mn-ea"/>
                <a:cs typeface="Times New Roman" panose="02020603050405020304" pitchFamily="18" charset="0"/>
              </a:rPr>
              <a:t>◀ 결정 트리 학습법</a:t>
            </a:r>
            <a:endParaRPr lang="en-US" altLang="ko-KR" sz="120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E7C2D-C51A-706A-132F-AFCD5EFA827C}"/>
              </a:ext>
            </a:extLst>
          </p:cNvPr>
          <p:cNvSpPr txBox="1"/>
          <p:nvPr/>
        </p:nvSpPr>
        <p:spPr>
          <a:xfrm>
            <a:off x="9201129" y="3290500"/>
            <a:ext cx="97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30000"/>
              <a:t>6)</a:t>
            </a:r>
            <a:endParaRPr lang="ko-KR" altLang="en-US" baseline="30000"/>
          </a:p>
        </p:txBody>
      </p:sp>
      <p:sp>
        <p:nvSpPr>
          <p:cNvPr id="12" name="바닥글 개체 틀 25">
            <a:extLst>
              <a:ext uri="{FF2B5EF4-FFF2-40B4-BE49-F238E27FC236}">
                <a16:creationId xmlns:a16="http://schemas.microsoft.com/office/drawing/2014/main" id="{4753DCDA-9065-A5CC-3924-A5BA03B3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358" y="6278467"/>
            <a:ext cx="11233441" cy="365125"/>
          </a:xfrm>
        </p:spPr>
        <p:txBody>
          <a:bodyPr/>
          <a:lstStyle/>
          <a:p>
            <a:pPr algn="l"/>
            <a:r>
              <a:rPr lang="en-US" altLang="ko-KR" dirty="0"/>
              <a:t>6) https://upload.wikimedia.org/wikipedia/commons/thumb/f/fe/CART_tree_titanic_survivors_KOR.png/525px-CART_tree_titanic_survivors_KOR.png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7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05. 2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클러스터링 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</a:t>
            </a:r>
            <a:endParaRPr kumimoji="0" lang="en-US" altLang="ko-KR" sz="3200" baseline="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4C5EF-8968-218D-EF2B-5A2B012C4072}"/>
              </a:ext>
            </a:extLst>
          </p:cNvPr>
          <p:cNvSpPr txBox="1"/>
          <p:nvPr/>
        </p:nvSpPr>
        <p:spPr>
          <a:xfrm>
            <a:off x="665021" y="1913620"/>
            <a:ext cx="456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변수들만을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사용해서 그룹별 패턴 식별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54C7B60-94D3-C995-D0CF-EB55456A949C}"/>
              </a:ext>
            </a:extLst>
          </p:cNvPr>
          <p:cNvGrpSpPr/>
          <p:nvPr/>
        </p:nvGrpSpPr>
        <p:grpSpPr>
          <a:xfrm>
            <a:off x="1116997" y="2612209"/>
            <a:ext cx="9665412" cy="1054518"/>
            <a:chOff x="890828" y="2374482"/>
            <a:chExt cx="5860040" cy="70177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E16541-5408-8D70-4699-CC4E87DF75D0}"/>
                </a:ext>
              </a:extLst>
            </p:cNvPr>
            <p:cNvSpPr/>
            <p:nvPr/>
          </p:nvSpPr>
          <p:spPr>
            <a:xfrm>
              <a:off x="890828" y="2375078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PCA</a:t>
              </a:r>
              <a:r>
                <a:rPr lang="ko-KR" altLang="en-US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&amp;</a:t>
              </a:r>
              <a:r>
                <a:rPr lang="ko-KR" altLang="en-US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Clustering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71C4239-C759-A767-3BB1-E6E6B4F080E4}"/>
                </a:ext>
              </a:extLst>
            </p:cNvPr>
            <p:cNvSpPr/>
            <p:nvPr/>
          </p:nvSpPr>
          <p:spPr>
            <a:xfrm>
              <a:off x="2411683" y="2374484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Labeling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E33A9DF-BA42-0444-ECFA-9A5914289BF8}"/>
                </a:ext>
              </a:extLst>
            </p:cNvPr>
            <p:cNvSpPr/>
            <p:nvPr/>
          </p:nvSpPr>
          <p:spPr>
            <a:xfrm>
              <a:off x="3967384" y="2374483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결정 트리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A92507-87AD-17E6-5EDD-9468C462FD88}"/>
                </a:ext>
              </a:extLst>
            </p:cNvPr>
            <p:cNvSpPr/>
            <p:nvPr/>
          </p:nvSpPr>
          <p:spPr>
            <a:xfrm>
              <a:off x="5488239" y="2374482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패턴 식별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6DE8B0F-F451-803E-D6F8-3C5168B39770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flipV="1">
              <a:off x="2008789" y="2725071"/>
              <a:ext cx="402893" cy="4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9ECF76C-EB74-6D5F-3481-98C549012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1448" y="2726228"/>
              <a:ext cx="369049" cy="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29835E5-E142-F59D-E7BA-1A04F7452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5808" y="2725069"/>
              <a:ext cx="369049" cy="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36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검정</a:t>
            </a:r>
            <a:endParaRPr kumimoji="0" lang="en-US" altLang="ko-KR" sz="3200" baseline="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773A0B-C7B6-B4A3-078D-2DA4EB23D342}"/>
              </a:ext>
            </a:extLst>
          </p:cNvPr>
          <p:cNvSpPr txBox="1"/>
          <p:nvPr/>
        </p:nvSpPr>
        <p:spPr>
          <a:xfrm>
            <a:off x="300639" y="1702183"/>
            <a:ext cx="10229556" cy="7854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실루엣 계수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데이터가 같은 군집 내의 데이터와 얼마나 가깝게 군집화돼 있고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군집에 있는 데이터와는 얼마나 멀리 분리돼 있는지 나타내는 지표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분산분석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(ANOVA)</a:t>
            </a: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값과 분산을 이용하여 다수 집단의 평균 값에 차이가 있는지를 가설검정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700E87-D799-E092-855B-CA606BB4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79" y="2973933"/>
            <a:ext cx="5982205" cy="1921025"/>
          </a:xfrm>
          <a:prstGeom prst="rect">
            <a:avLst/>
          </a:prstGeom>
        </p:spPr>
      </p:pic>
      <p:sp>
        <p:nvSpPr>
          <p:cNvPr id="8" name="바닥글 개체 틀 25">
            <a:extLst>
              <a:ext uri="{FF2B5EF4-FFF2-40B4-BE49-F238E27FC236}">
                <a16:creationId xmlns:a16="http://schemas.microsoft.com/office/drawing/2014/main" id="{2B659591-6243-19F8-08E2-D593D14A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359" y="6278467"/>
            <a:ext cx="8356600" cy="365125"/>
          </a:xfrm>
        </p:spPr>
        <p:txBody>
          <a:bodyPr/>
          <a:lstStyle/>
          <a:p>
            <a:pPr algn="l"/>
            <a:r>
              <a:rPr lang="en-US" altLang="ko-KR"/>
              <a:t>7) </a:t>
            </a:r>
            <a:r>
              <a:rPr lang="ko-KR" altLang="en-US"/>
              <a:t>파이썬 머신러닝 완벽 가이드</a:t>
            </a:r>
            <a:r>
              <a:rPr lang="en-US" altLang="ko-KR"/>
              <a:t>, </a:t>
            </a:r>
            <a:r>
              <a:rPr lang="ko-KR" altLang="en-US"/>
              <a:t>권철민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E2B5E-75A8-42DA-C5D8-0425D510EEA9}"/>
              </a:ext>
            </a:extLst>
          </p:cNvPr>
          <p:cNvSpPr txBox="1"/>
          <p:nvPr/>
        </p:nvSpPr>
        <p:spPr>
          <a:xfrm>
            <a:off x="7173001" y="2978063"/>
            <a:ext cx="97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30000"/>
              <a:t>7)</a:t>
            </a:r>
            <a:endParaRPr lang="ko-KR" altLang="en-US" baseline="30000"/>
          </a:p>
        </p:txBody>
      </p:sp>
    </p:spTree>
    <p:extLst>
      <p:ext uri="{BB962C8B-B14F-4D97-AF65-F5344CB8AC3E}">
        <p14:creationId xmlns:p14="http://schemas.microsoft.com/office/powerpoint/2010/main" val="4925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kumimoji="0" lang="ko-KR" altLang="en-US" sz="1600" i="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기대효과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aseline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kumimoji="0" lang="en-US" altLang="ko-KR" sz="3200" baseline="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8E35D4-ADF0-8115-B5B8-DC4D1502568D}"/>
              </a:ext>
            </a:extLst>
          </p:cNvPr>
          <p:cNvSpPr txBox="1"/>
          <p:nvPr/>
        </p:nvSpPr>
        <p:spPr>
          <a:xfrm>
            <a:off x="665020" y="1636357"/>
            <a:ext cx="10229556" cy="6192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건강검진 결과지의 문제점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모호함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정상과 경계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b)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나누는 기준이 명확하지 않음 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판정 결과가 구체적이지 않음                                    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자신이 어떤 그룹에 속하는지 파악 가능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건강상태가 어느 위치에 속하는지 알 수 없음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후속조치가 없음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후 어떠한 진료를 받아야 하는지 알 수 없음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그룹별 특성을 통해 맞춤 진료 제시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13A58F-9D13-65CE-47D2-11F2E1E93FB0}"/>
              </a:ext>
            </a:extLst>
          </p:cNvPr>
          <p:cNvSpPr/>
          <p:nvPr/>
        </p:nvSpPr>
        <p:spPr>
          <a:xfrm>
            <a:off x="6783817" y="4209324"/>
            <a:ext cx="3122183" cy="273489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E06EA4-828E-2E21-0CBA-A7F1FB4938AD}"/>
              </a:ext>
            </a:extLst>
          </p:cNvPr>
          <p:cNvSpPr/>
          <p:nvPr/>
        </p:nvSpPr>
        <p:spPr>
          <a:xfrm>
            <a:off x="6711407" y="2990306"/>
            <a:ext cx="3519713" cy="319141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E83EB4-2322-F971-0A70-7E8696CDC479}"/>
              </a:ext>
            </a:extLst>
          </p:cNvPr>
          <p:cNvSpPr/>
          <p:nvPr/>
        </p:nvSpPr>
        <p:spPr>
          <a:xfrm>
            <a:off x="1188720" y="4982537"/>
            <a:ext cx="9814559" cy="955732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검진자의 </a:t>
            </a:r>
            <a:r>
              <a:rPr lang="ko-KR" altLang="en-US" sz="20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건강상태 진단 후 </a:t>
            </a:r>
            <a:endParaRPr lang="en-US" altLang="ko-KR" sz="20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맞춤 진료를 제시하여 </a:t>
            </a:r>
            <a:r>
              <a:rPr lang="ko-KR" altLang="en-US" sz="2000" b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이해도 및 활용성 </a:t>
            </a:r>
            <a:r>
              <a:rPr lang="ko-KR" altLang="en-US" sz="20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향상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7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산업문제 정의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배경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AF243E-CE15-8DA0-E432-1F82CD75B916}"/>
              </a:ext>
            </a:extLst>
          </p:cNvPr>
          <p:cNvSpPr txBox="1"/>
          <p:nvPr/>
        </p:nvSpPr>
        <p:spPr>
          <a:xfrm>
            <a:off x="7127959" y="2634809"/>
            <a:ext cx="4478821" cy="12065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5A69ADD-016B-168C-29E1-FFBAE9069147}"/>
              </a:ext>
            </a:extLst>
          </p:cNvPr>
          <p:cNvGrpSpPr/>
          <p:nvPr/>
        </p:nvGrpSpPr>
        <p:grpSpPr>
          <a:xfrm>
            <a:off x="500107" y="2347097"/>
            <a:ext cx="5976254" cy="2749666"/>
            <a:chOff x="502763" y="1757617"/>
            <a:chExt cx="5976254" cy="27496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8866B7-6954-E940-AEA2-219195D86488}"/>
                </a:ext>
              </a:extLst>
            </p:cNvPr>
            <p:cNvSpPr txBox="1"/>
            <p:nvPr/>
          </p:nvSpPr>
          <p:spPr>
            <a:xfrm>
              <a:off x="980088" y="4322617"/>
              <a:ext cx="2445634" cy="184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>
              <a:spAutoFit/>
            </a:bodyPr>
            <a:lstStyle/>
            <a:p>
              <a:pPr defTabSz="1028836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200" b="1">
                  <a:effectLst/>
                  <a:latin typeface="+mn-ea"/>
                  <a:cs typeface="Times New Roman" panose="02020603050405020304" pitchFamily="18" charset="0"/>
                </a:rPr>
                <a:t>▲ 현 건강검진 결과통보서 형태</a:t>
              </a:r>
              <a:endParaRPr lang="en-US" altLang="ko-KR" sz="1200">
                <a:latin typeface="+mn-ea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C0EFFA0-00D8-F606-7B15-62D9A8B87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763" y="1757617"/>
              <a:ext cx="5976254" cy="2514515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071DD3F6-4F55-0250-DE4F-FF0ED85CD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560" y="2222547"/>
            <a:ext cx="4991100" cy="27717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8958B2-3F51-2B53-D013-9C18E4B5DC8B}"/>
              </a:ext>
            </a:extLst>
          </p:cNvPr>
          <p:cNvSpPr/>
          <p:nvPr/>
        </p:nvSpPr>
        <p:spPr>
          <a:xfrm>
            <a:off x="6953963" y="4253620"/>
            <a:ext cx="2950860" cy="216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672DE0-2EE4-F7A0-6FA9-EF20C6069173}"/>
              </a:ext>
            </a:extLst>
          </p:cNvPr>
          <p:cNvSpPr/>
          <p:nvPr/>
        </p:nvSpPr>
        <p:spPr>
          <a:xfrm>
            <a:off x="6953963" y="2584628"/>
            <a:ext cx="1599580" cy="32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0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산업문제 정의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배경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20">
            <a:extLst>
              <a:ext uri="{FF2B5EF4-FFF2-40B4-BE49-F238E27FC236}">
                <a16:creationId xmlns:a16="http://schemas.microsoft.com/office/drawing/2014/main" id="{9E9C0FB8-6D0B-2647-A123-51B8B336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777" y="6104619"/>
            <a:ext cx="9513306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장진숙</a:t>
            </a:r>
            <a:r>
              <a:rPr lang="en-US" altLang="ko-KR" dirty="0"/>
              <a:t>, 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직장인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건강검진 결과지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이해 못했다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“’,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2020.03.26</a:t>
            </a:r>
          </a:p>
          <a:p>
            <a:pPr marL="228600" indent="-228600" algn="l">
              <a:buAutoNum type="arabicParenR"/>
            </a:pPr>
            <a:r>
              <a:rPr lang="ko-KR" altLang="en-US" dirty="0"/>
              <a:t>정승원</a:t>
            </a:r>
            <a:r>
              <a:rPr lang="en-US" altLang="ko-KR" dirty="0"/>
              <a:t>, “</a:t>
            </a:r>
            <a:r>
              <a:rPr lang="ko-KR" altLang="en-US" dirty="0"/>
              <a:t>건강검진 후 이상소견 발견해도 치료 연계 </a:t>
            </a:r>
            <a:r>
              <a:rPr lang="ko-KR" altLang="en-US" dirty="0" err="1"/>
              <a:t>느슨</a:t>
            </a:r>
            <a:r>
              <a:rPr lang="en-US" altLang="ko-KR" dirty="0"/>
              <a:t>…</a:t>
            </a:r>
            <a:r>
              <a:rPr lang="ko-KR" altLang="en-US" dirty="0"/>
              <a:t>사후관리 강화 필요</a:t>
            </a:r>
            <a:r>
              <a:rPr lang="en-US" altLang="ko-KR" dirty="0"/>
              <a:t>“, MEDI:GATE NEWS, 2021.01.16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4EB573-CAF9-9709-587D-4754359C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90" y="1841090"/>
            <a:ext cx="7118072" cy="1094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8FB18E-60DC-9370-3744-1382B791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603" y="1870681"/>
            <a:ext cx="3254375" cy="21710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3228F3-8079-231C-08DE-D71F95A8189E}"/>
              </a:ext>
            </a:extLst>
          </p:cNvPr>
          <p:cNvSpPr txBox="1"/>
          <p:nvPr/>
        </p:nvSpPr>
        <p:spPr>
          <a:xfrm>
            <a:off x="7657185" y="1870681"/>
            <a:ext cx="97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30000"/>
              <a:t>1)</a:t>
            </a:r>
            <a:endParaRPr lang="ko-KR" altLang="en-US" baseline="300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5E8A538-E400-957E-0635-97AC71B09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05" y="2802125"/>
            <a:ext cx="6655420" cy="95628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3282FD-661B-1384-7108-E0ECD49CD1B4}"/>
              </a:ext>
            </a:extLst>
          </p:cNvPr>
          <p:cNvSpPr/>
          <p:nvPr/>
        </p:nvSpPr>
        <p:spPr>
          <a:xfrm>
            <a:off x="5729294" y="1880958"/>
            <a:ext cx="1971367" cy="321041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E6271-2A1F-1197-F35F-295E7A89C0B6}"/>
              </a:ext>
            </a:extLst>
          </p:cNvPr>
          <p:cNvSpPr txBox="1"/>
          <p:nvPr/>
        </p:nvSpPr>
        <p:spPr>
          <a:xfrm>
            <a:off x="7665074" y="3961722"/>
            <a:ext cx="97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30000" dirty="0"/>
              <a:t>2)</a:t>
            </a:r>
            <a:endParaRPr lang="ko-KR" altLang="en-US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32474-B6A6-13A4-ADD5-97D057F8BEBB}"/>
              </a:ext>
            </a:extLst>
          </p:cNvPr>
          <p:cNvSpPr txBox="1"/>
          <p:nvPr/>
        </p:nvSpPr>
        <p:spPr>
          <a:xfrm>
            <a:off x="11191923" y="1702590"/>
            <a:ext cx="97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30000"/>
              <a:t>1)</a:t>
            </a:r>
            <a:endParaRPr lang="ko-KR" altLang="en-US" baseline="30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473586-C670-807F-7063-1921FDD28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94" y="3891081"/>
            <a:ext cx="7145267" cy="988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069973-FAC1-51B9-1040-76290F4DA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97" y="4923298"/>
            <a:ext cx="10496550" cy="276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8D28D1B-D5F5-0DC4-6329-DE0807C36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97" y="5198018"/>
            <a:ext cx="10738156" cy="26606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D272E2-1547-F882-8810-A67288DB701F}"/>
              </a:ext>
            </a:extLst>
          </p:cNvPr>
          <p:cNvSpPr/>
          <p:nvPr/>
        </p:nvSpPr>
        <p:spPr>
          <a:xfrm>
            <a:off x="5545691" y="3941368"/>
            <a:ext cx="1934455" cy="276999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9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산업문제 정의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정의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173A7F-C9F8-9324-7F78-A33830BF16CD}"/>
              </a:ext>
            </a:extLst>
          </p:cNvPr>
          <p:cNvSpPr txBox="1"/>
          <p:nvPr/>
        </p:nvSpPr>
        <p:spPr>
          <a:xfrm>
            <a:off x="834925" y="1814401"/>
            <a:ext cx="10229556" cy="5777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건강검진 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결과지의 문제점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모호함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정상과 경계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b)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나누는 기준이 명확하지 않음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판정 결과가 구체적이지 않음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건강상태가 어느 위치에 속하는지 알 수 없음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후속조치가 없음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후 어떠한 진료를 받아야 하는지 알 수 없음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결과 해석이 중요한 부모님 세대</a:t>
            </a:r>
            <a:r>
              <a:rPr lang="en-US" altLang="ko-KR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(50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</a:t>
            </a:r>
            <a:r>
              <a:rPr lang="en-US" altLang="ko-KR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타겟으로 하여 분석 진행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1BBB8F-CC1B-58F5-CF6D-0A910A59A976}"/>
              </a:ext>
            </a:extLst>
          </p:cNvPr>
          <p:cNvSpPr/>
          <p:nvPr/>
        </p:nvSpPr>
        <p:spPr>
          <a:xfrm>
            <a:off x="1042423" y="1648603"/>
            <a:ext cx="9814559" cy="955732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데이터 군집화를 통해 </a:t>
            </a:r>
            <a:r>
              <a:rPr lang="ko-KR" altLang="en-US" sz="2000" b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그룹별 특성 파악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5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D058B7-81CB-CCD0-A4E3-575771AA235D}"/>
              </a:ext>
            </a:extLst>
          </p:cNvPr>
          <p:cNvSpPr txBox="1"/>
          <p:nvPr/>
        </p:nvSpPr>
        <p:spPr>
          <a:xfrm>
            <a:off x="763620" y="1719446"/>
            <a:ext cx="10229556" cy="45305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공공데이터 포털의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국민건강보험공단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건강검진정보 데이터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이상의 각 연도별 진료 및 건강검진 수진 환자 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만명을 무작위 추출한 데이터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기본정보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연령대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시도코드 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검진내역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총콜레스테롤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혈색소 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구성됨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성별과 연령에 따라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D38F38-9BEB-0755-787C-6A63C133C2F7}"/>
              </a:ext>
            </a:extLst>
          </p:cNvPr>
          <p:cNvGrpSpPr/>
          <p:nvPr/>
        </p:nvGrpSpPr>
        <p:grpSpPr>
          <a:xfrm>
            <a:off x="1442818" y="3916312"/>
            <a:ext cx="4512803" cy="1965169"/>
            <a:chOff x="7204470" y="4240434"/>
            <a:chExt cx="5091965" cy="20591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9D81936-A989-3C81-9504-1C0D0FC336B8}"/>
                </a:ext>
              </a:extLst>
            </p:cNvPr>
            <p:cNvSpPr/>
            <p:nvPr/>
          </p:nvSpPr>
          <p:spPr>
            <a:xfrm>
              <a:off x="8930346" y="4673349"/>
              <a:ext cx="1644356" cy="3838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가입자 일련번호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98F614A-0D1F-8E34-B0EC-50D30A941707}"/>
                </a:ext>
              </a:extLst>
            </p:cNvPr>
            <p:cNvSpPr/>
            <p:nvPr/>
          </p:nvSpPr>
          <p:spPr>
            <a:xfrm>
              <a:off x="7210435" y="4677647"/>
              <a:ext cx="1644356" cy="3838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기준년도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2CD286-6AF7-79BB-E95B-71449F74ED4C}"/>
                </a:ext>
              </a:extLst>
            </p:cNvPr>
            <p:cNvSpPr/>
            <p:nvPr/>
          </p:nvSpPr>
          <p:spPr>
            <a:xfrm>
              <a:off x="10652079" y="4668174"/>
              <a:ext cx="1644356" cy="3838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시도코드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727F32D-9122-CDD9-2180-16092BAF72AC}"/>
                </a:ext>
              </a:extLst>
            </p:cNvPr>
            <p:cNvSpPr/>
            <p:nvPr/>
          </p:nvSpPr>
          <p:spPr>
            <a:xfrm>
              <a:off x="7204470" y="5146583"/>
              <a:ext cx="1644356" cy="3838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성별코드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65830A1-CF15-96F9-7AB5-0888365DC398}"/>
                </a:ext>
              </a:extLst>
            </p:cNvPr>
            <p:cNvSpPr/>
            <p:nvPr/>
          </p:nvSpPr>
          <p:spPr>
            <a:xfrm>
              <a:off x="8930346" y="5128722"/>
              <a:ext cx="1644356" cy="3838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연령대 코드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5560873-B279-FBB0-BB09-E8121EF19429}"/>
                </a:ext>
              </a:extLst>
            </p:cNvPr>
            <p:cNvSpPr/>
            <p:nvPr/>
          </p:nvSpPr>
          <p:spPr>
            <a:xfrm>
              <a:off x="7213125" y="4240434"/>
              <a:ext cx="5083310" cy="35482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기본 정보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B5416BE-A156-1D99-C043-F59A4B2E9D9D}"/>
                </a:ext>
              </a:extLst>
            </p:cNvPr>
            <p:cNvSpPr/>
            <p:nvPr/>
          </p:nvSpPr>
          <p:spPr>
            <a:xfrm>
              <a:off x="7204470" y="5915584"/>
              <a:ext cx="1644356" cy="3838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50</a:t>
              </a:r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 여성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B240130-B960-10FF-C109-0F03B7F84A24}"/>
                </a:ext>
              </a:extLst>
            </p:cNvPr>
            <p:cNvCxnSpPr>
              <a:cxnSpLocks/>
            </p:cNvCxnSpPr>
            <p:nvPr/>
          </p:nvCxnSpPr>
          <p:spPr>
            <a:xfrm>
              <a:off x="8090581" y="5539221"/>
              <a:ext cx="0" cy="1011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8E1A34-A2CC-94BF-8B30-0FAC3D7ED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9430" y="5623773"/>
              <a:ext cx="1661943" cy="4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21ACCF-679E-3E82-DDD6-42B41516840D}"/>
                </a:ext>
              </a:extLst>
            </p:cNvPr>
            <p:cNvSpPr/>
            <p:nvPr/>
          </p:nvSpPr>
          <p:spPr>
            <a:xfrm>
              <a:off x="8913000" y="5915778"/>
              <a:ext cx="1644356" cy="3838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50</a:t>
              </a:r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 남성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73A9F55-5C99-692E-C1DA-850C1C9B0619}"/>
                </a:ext>
              </a:extLst>
            </p:cNvPr>
            <p:cNvCxnSpPr>
              <a:cxnSpLocks/>
            </p:cNvCxnSpPr>
            <p:nvPr/>
          </p:nvCxnSpPr>
          <p:spPr>
            <a:xfrm>
              <a:off x="9734252" y="5523131"/>
              <a:ext cx="0" cy="1011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94D9267-22A7-A40D-5DA8-B4A2D2893756}"/>
                </a:ext>
              </a:extLst>
            </p:cNvPr>
            <p:cNvCxnSpPr>
              <a:cxnSpLocks/>
            </p:cNvCxnSpPr>
            <p:nvPr/>
          </p:nvCxnSpPr>
          <p:spPr>
            <a:xfrm>
              <a:off x="8930346" y="5640396"/>
              <a:ext cx="0" cy="840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2B99C6E-C0E2-E409-53CB-6813850ED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878" y="5720284"/>
              <a:ext cx="1661943" cy="4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BB0B511-7A45-8172-31EB-44B6EC12956B}"/>
                </a:ext>
              </a:extLst>
            </p:cNvPr>
            <p:cNvCxnSpPr>
              <a:cxnSpLocks/>
            </p:cNvCxnSpPr>
            <p:nvPr/>
          </p:nvCxnSpPr>
          <p:spPr>
            <a:xfrm>
              <a:off x="8090581" y="5720284"/>
              <a:ext cx="0" cy="173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CAEFBAC-C3ED-EF39-B8A0-9735D3DBCF0A}"/>
                </a:ext>
              </a:extLst>
            </p:cNvPr>
            <p:cNvCxnSpPr>
              <a:cxnSpLocks/>
            </p:cNvCxnSpPr>
            <p:nvPr/>
          </p:nvCxnSpPr>
          <p:spPr>
            <a:xfrm>
              <a:off x="9721670" y="5731435"/>
              <a:ext cx="0" cy="173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A16988-3440-5272-73F3-4F7F263FE393}"/>
              </a:ext>
            </a:extLst>
          </p:cNvPr>
          <p:cNvSpPr/>
          <p:nvPr/>
        </p:nvSpPr>
        <p:spPr>
          <a:xfrm>
            <a:off x="8733268" y="3614614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혈색소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 상세 설명</a:t>
            </a:r>
            <a:endParaRPr kumimoji="0" lang="ko-KR" altLang="en-US" sz="3200" i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CA6DC9-235C-DC62-D77D-14F7289A7628}"/>
              </a:ext>
            </a:extLst>
          </p:cNvPr>
          <p:cNvSpPr/>
          <p:nvPr/>
        </p:nvSpPr>
        <p:spPr>
          <a:xfrm>
            <a:off x="1846019" y="1714340"/>
            <a:ext cx="8557243" cy="3455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검진 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754AB6-9EC0-EEDD-F847-50076324505B}"/>
              </a:ext>
            </a:extLst>
          </p:cNvPr>
          <p:cNvSpPr/>
          <p:nvPr/>
        </p:nvSpPr>
        <p:spPr>
          <a:xfrm>
            <a:off x="3582002" y="5479366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A70128-CECE-8112-1428-CCBB97852271}"/>
              </a:ext>
            </a:extLst>
          </p:cNvPr>
          <p:cNvSpPr/>
          <p:nvPr/>
        </p:nvSpPr>
        <p:spPr>
          <a:xfrm>
            <a:off x="1849604" y="5480136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308A1C-6625-26C6-C244-9D066C77DEAF}"/>
              </a:ext>
            </a:extLst>
          </p:cNvPr>
          <p:cNvSpPr/>
          <p:nvPr/>
        </p:nvSpPr>
        <p:spPr>
          <a:xfrm>
            <a:off x="2743814" y="6129434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BMI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D0A232-EF18-B246-CD49-46AF82FFD506}"/>
              </a:ext>
            </a:extLst>
          </p:cNvPr>
          <p:cNvSpPr/>
          <p:nvPr/>
        </p:nvSpPr>
        <p:spPr>
          <a:xfrm>
            <a:off x="5307114" y="5488656"/>
            <a:ext cx="1644356" cy="383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허리둘레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6D4931-A971-1CAD-1586-6FC168B58CAD}"/>
              </a:ext>
            </a:extLst>
          </p:cNvPr>
          <p:cNvSpPr/>
          <p:nvPr/>
        </p:nvSpPr>
        <p:spPr>
          <a:xfrm>
            <a:off x="1837500" y="2152149"/>
            <a:ext cx="1644356" cy="383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시력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1D886C-BB75-E086-E9E8-5498F95D90D1}"/>
              </a:ext>
            </a:extLst>
          </p:cNvPr>
          <p:cNvSpPr/>
          <p:nvPr/>
        </p:nvSpPr>
        <p:spPr>
          <a:xfrm>
            <a:off x="3559142" y="2155181"/>
            <a:ext cx="1644356" cy="383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시력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DA4CD-9620-23FE-C53C-2BD324231251}"/>
              </a:ext>
            </a:extLst>
          </p:cNvPr>
          <p:cNvSpPr/>
          <p:nvPr/>
        </p:nvSpPr>
        <p:spPr>
          <a:xfrm>
            <a:off x="3571894" y="4469509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수축기 혈압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A0610C-5E2E-FD29-BEC6-EABBA300DA4A}"/>
              </a:ext>
            </a:extLst>
          </p:cNvPr>
          <p:cNvSpPr/>
          <p:nvPr/>
        </p:nvSpPr>
        <p:spPr>
          <a:xfrm>
            <a:off x="3551257" y="3104907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트리글리세라이드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E0EBF-24A8-1692-4C78-4AC85E3A2C7C}"/>
              </a:ext>
            </a:extLst>
          </p:cNvPr>
          <p:cNvSpPr/>
          <p:nvPr/>
        </p:nvSpPr>
        <p:spPr>
          <a:xfrm>
            <a:off x="1839919" y="3094310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콜레스테롤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5694C-AA42-633F-A93B-5B53923792D6}"/>
              </a:ext>
            </a:extLst>
          </p:cNvPr>
          <p:cNvSpPr/>
          <p:nvPr/>
        </p:nvSpPr>
        <p:spPr>
          <a:xfrm>
            <a:off x="5284973" y="3107867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HDL 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콜레스테롤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A613E5-19B7-E38B-4E76-27118D57FAA4}"/>
              </a:ext>
            </a:extLst>
          </p:cNvPr>
          <p:cNvSpPr/>
          <p:nvPr/>
        </p:nvSpPr>
        <p:spPr>
          <a:xfrm>
            <a:off x="1846020" y="3558938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LDL 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콜레스테롤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14EC19-F5A1-D465-AE97-46062F77F321}"/>
              </a:ext>
            </a:extLst>
          </p:cNvPr>
          <p:cNvSpPr/>
          <p:nvPr/>
        </p:nvSpPr>
        <p:spPr>
          <a:xfrm>
            <a:off x="3574591" y="4014787"/>
            <a:ext cx="1644356" cy="383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음주여부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597559-F775-A027-59AC-1E0B9CC53106}"/>
              </a:ext>
            </a:extLst>
          </p:cNvPr>
          <p:cNvSpPr/>
          <p:nvPr/>
        </p:nvSpPr>
        <p:spPr>
          <a:xfrm>
            <a:off x="3570908" y="4968995"/>
            <a:ext cx="1644356" cy="383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구강검진 수검여부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DF797E-8360-D588-7116-F42DCA0793C0}"/>
              </a:ext>
            </a:extLst>
          </p:cNvPr>
          <p:cNvSpPr/>
          <p:nvPr/>
        </p:nvSpPr>
        <p:spPr>
          <a:xfrm>
            <a:off x="5304690" y="4976637"/>
            <a:ext cx="1644356" cy="383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치아우식증유무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0843F4-2349-A790-D4FA-C7A0A9A6C00C}"/>
              </a:ext>
            </a:extLst>
          </p:cNvPr>
          <p:cNvSpPr/>
          <p:nvPr/>
        </p:nvSpPr>
        <p:spPr>
          <a:xfrm>
            <a:off x="1843447" y="4974402"/>
            <a:ext cx="1644356" cy="383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치석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7C9E67-008E-58D1-214C-C564730983EE}"/>
              </a:ext>
            </a:extLst>
          </p:cNvPr>
          <p:cNvSpPr/>
          <p:nvPr/>
        </p:nvSpPr>
        <p:spPr>
          <a:xfrm>
            <a:off x="8733268" y="2638324"/>
            <a:ext cx="1644356" cy="383823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요단백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402D6C-99E1-514E-835B-7AC78B3779C9}"/>
              </a:ext>
            </a:extLst>
          </p:cNvPr>
          <p:cNvSpPr/>
          <p:nvPr/>
        </p:nvSpPr>
        <p:spPr>
          <a:xfrm>
            <a:off x="8742410" y="3111684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혈청크레아티닌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6E95A6-435D-68EA-2F2E-AF0912917FD5}"/>
              </a:ext>
            </a:extLst>
          </p:cNvPr>
          <p:cNvSpPr/>
          <p:nvPr/>
        </p:nvSpPr>
        <p:spPr>
          <a:xfrm>
            <a:off x="1834869" y="2628272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혈청지오티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)AST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D13503-9D88-5C83-FAF7-8F8DB9AD8836}"/>
              </a:ext>
            </a:extLst>
          </p:cNvPr>
          <p:cNvSpPr/>
          <p:nvPr/>
        </p:nvSpPr>
        <p:spPr>
          <a:xfrm>
            <a:off x="3555558" y="2621532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혈청지오티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)ALT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542915-0F5E-6540-D371-60141D5AC9EB}"/>
              </a:ext>
            </a:extLst>
          </p:cNvPr>
          <p:cNvSpPr/>
          <p:nvPr/>
        </p:nvSpPr>
        <p:spPr>
          <a:xfrm>
            <a:off x="5273822" y="2618152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감마지티피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6C5339-DC39-BB80-1C43-16B753457D0F}"/>
              </a:ext>
            </a:extLst>
          </p:cNvPr>
          <p:cNvSpPr/>
          <p:nvPr/>
        </p:nvSpPr>
        <p:spPr>
          <a:xfrm>
            <a:off x="1852026" y="4008958"/>
            <a:ext cx="1627199" cy="4018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흡연여부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C9713D-946E-2D15-03DD-C17E893983EC}"/>
              </a:ext>
            </a:extLst>
          </p:cNvPr>
          <p:cNvSpPr/>
          <p:nvPr/>
        </p:nvSpPr>
        <p:spPr>
          <a:xfrm>
            <a:off x="8720387" y="2145794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식전혈당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165882B-F14B-A5F8-1452-82C69B76A51A}"/>
              </a:ext>
            </a:extLst>
          </p:cNvPr>
          <p:cNvSpPr/>
          <p:nvPr/>
        </p:nvSpPr>
        <p:spPr>
          <a:xfrm>
            <a:off x="1846019" y="4472149"/>
            <a:ext cx="1644356" cy="383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이완기 혈압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EADE20A-F095-CA54-4493-D1C1AAC3D5C9}"/>
              </a:ext>
            </a:extLst>
          </p:cNvPr>
          <p:cNvCxnSpPr>
            <a:cxnSpLocks/>
          </p:cNvCxnSpPr>
          <p:nvPr/>
        </p:nvCxnSpPr>
        <p:spPr>
          <a:xfrm>
            <a:off x="3543690" y="5955684"/>
            <a:ext cx="0" cy="1737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E4BEC31-E0C9-33F3-DE76-C77622456885}"/>
              </a:ext>
            </a:extLst>
          </p:cNvPr>
          <p:cNvCxnSpPr/>
          <p:nvPr/>
        </p:nvCxnSpPr>
        <p:spPr>
          <a:xfrm>
            <a:off x="2723869" y="5866231"/>
            <a:ext cx="0" cy="101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73A7370-C842-0EDB-92B0-508C2651D7F7}"/>
              </a:ext>
            </a:extLst>
          </p:cNvPr>
          <p:cNvCxnSpPr>
            <a:cxnSpLocks/>
          </p:cNvCxnSpPr>
          <p:nvPr/>
        </p:nvCxnSpPr>
        <p:spPr>
          <a:xfrm flipV="1">
            <a:off x="2712718" y="5950783"/>
            <a:ext cx="1661943" cy="46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D9917EC-997B-E119-F0E5-311625091959}"/>
              </a:ext>
            </a:extLst>
          </p:cNvPr>
          <p:cNvCxnSpPr/>
          <p:nvPr/>
        </p:nvCxnSpPr>
        <p:spPr>
          <a:xfrm>
            <a:off x="4354958" y="5838457"/>
            <a:ext cx="0" cy="101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2F99AF5C-9BEF-D98F-40BB-D41EC9256F26}"/>
              </a:ext>
            </a:extLst>
          </p:cNvPr>
          <p:cNvSpPr/>
          <p:nvPr/>
        </p:nvSpPr>
        <p:spPr>
          <a:xfrm>
            <a:off x="1958595" y="3929717"/>
            <a:ext cx="3132824" cy="59214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6BD9CD3-2104-B5E7-B65B-E82FC2DC8378}"/>
              </a:ext>
            </a:extLst>
          </p:cNvPr>
          <p:cNvSpPr/>
          <p:nvPr/>
        </p:nvSpPr>
        <p:spPr>
          <a:xfrm>
            <a:off x="8911723" y="2638324"/>
            <a:ext cx="1261684" cy="38382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47A10D-CE89-C8FD-0547-1697CF254B9D}"/>
              </a:ext>
            </a:extLst>
          </p:cNvPr>
          <p:cNvSpPr/>
          <p:nvPr/>
        </p:nvSpPr>
        <p:spPr>
          <a:xfrm>
            <a:off x="824338" y="2147084"/>
            <a:ext cx="933154" cy="38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시각이상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0D562C-0D6D-5437-52B2-58600B1139CD}"/>
              </a:ext>
            </a:extLst>
          </p:cNvPr>
          <p:cNvSpPr/>
          <p:nvPr/>
        </p:nvSpPr>
        <p:spPr>
          <a:xfrm>
            <a:off x="827922" y="5450166"/>
            <a:ext cx="933154" cy="38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3FC86B-470E-B3C8-AF7B-A5DC1A5685D6}"/>
              </a:ext>
            </a:extLst>
          </p:cNvPr>
          <p:cNvSpPr/>
          <p:nvPr/>
        </p:nvSpPr>
        <p:spPr>
          <a:xfrm>
            <a:off x="831346" y="2611299"/>
            <a:ext cx="933154" cy="38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간장질환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7191FE-10F8-3437-1259-B399D5110196}"/>
              </a:ext>
            </a:extLst>
          </p:cNvPr>
          <p:cNvSpPr/>
          <p:nvPr/>
        </p:nvSpPr>
        <p:spPr>
          <a:xfrm>
            <a:off x="824338" y="3076222"/>
            <a:ext cx="940162" cy="8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이상지질혈증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5D7A78-D27C-E798-9E19-E025D8709934}"/>
              </a:ext>
            </a:extLst>
          </p:cNvPr>
          <p:cNvSpPr/>
          <p:nvPr/>
        </p:nvSpPr>
        <p:spPr>
          <a:xfrm>
            <a:off x="7718595" y="2613674"/>
            <a:ext cx="933154" cy="38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요검사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704666-E076-7234-457C-3759817664ED}"/>
              </a:ext>
            </a:extLst>
          </p:cNvPr>
          <p:cNvSpPr/>
          <p:nvPr/>
        </p:nvSpPr>
        <p:spPr>
          <a:xfrm>
            <a:off x="7710624" y="3107216"/>
            <a:ext cx="933154" cy="38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신장질환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AC4689D-9B4C-520B-BBDD-A69A0213144E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9C9E53-5962-90E1-2FA8-5908EC727ECF}"/>
              </a:ext>
            </a:extLst>
          </p:cNvPr>
          <p:cNvSpPr/>
          <p:nvPr/>
        </p:nvSpPr>
        <p:spPr>
          <a:xfrm>
            <a:off x="7730315" y="3612381"/>
            <a:ext cx="933154" cy="38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빈혈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A42E7F-5299-7F26-3335-67081C5EA321}"/>
              </a:ext>
            </a:extLst>
          </p:cNvPr>
          <p:cNvSpPr/>
          <p:nvPr/>
        </p:nvSpPr>
        <p:spPr>
          <a:xfrm>
            <a:off x="7718595" y="2146996"/>
            <a:ext cx="933154" cy="38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당뇨병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1591B29-4C88-A798-538D-A78F0FC0362A}"/>
              </a:ext>
            </a:extLst>
          </p:cNvPr>
          <p:cNvSpPr/>
          <p:nvPr/>
        </p:nvSpPr>
        <p:spPr>
          <a:xfrm>
            <a:off x="839994" y="4010955"/>
            <a:ext cx="910659" cy="866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심뇌혈관질환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7B8B69-8809-F4E4-03D4-E3EEB4B320C8}"/>
              </a:ext>
            </a:extLst>
          </p:cNvPr>
          <p:cNvSpPr/>
          <p:nvPr/>
        </p:nvSpPr>
        <p:spPr>
          <a:xfrm>
            <a:off x="817499" y="1714341"/>
            <a:ext cx="933154" cy="3326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질환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A55F82-1479-055C-949A-2618807062E3}"/>
              </a:ext>
            </a:extLst>
          </p:cNvPr>
          <p:cNvSpPr/>
          <p:nvPr/>
        </p:nvSpPr>
        <p:spPr>
          <a:xfrm>
            <a:off x="832297" y="4972169"/>
            <a:ext cx="933154" cy="38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구강관련</a:t>
            </a:r>
          </a:p>
        </p:txBody>
      </p:sp>
    </p:spTree>
    <p:extLst>
      <p:ext uri="{BB962C8B-B14F-4D97-AF65-F5344CB8AC3E}">
        <p14:creationId xmlns:p14="http://schemas.microsoft.com/office/powerpoint/2010/main" val="411774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3B1FE6C-F656-727E-B635-3C2DEA1E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73" y="1479669"/>
            <a:ext cx="6504791" cy="49758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 상세 설명</a:t>
            </a:r>
            <a:endParaRPr kumimoji="0" lang="ko-KR" altLang="en-US" sz="3200" i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AC4689D-9B4C-520B-BBDD-A69A0213144E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DAE57-DAF2-6066-AE57-B52965A96510}"/>
              </a:ext>
            </a:extLst>
          </p:cNvPr>
          <p:cNvSpPr txBox="1"/>
          <p:nvPr/>
        </p:nvSpPr>
        <p:spPr>
          <a:xfrm>
            <a:off x="9074750" y="1523712"/>
            <a:ext cx="2242697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defTabSz="1028836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>
                <a:effectLst/>
                <a:latin typeface="+mn-ea"/>
                <a:cs typeface="Times New Roman" panose="02020603050405020304" pitchFamily="18" charset="0"/>
              </a:rPr>
              <a:t>◀ 변수별 </a:t>
            </a:r>
            <a:r>
              <a:rPr lang="en-US" altLang="ko-KR" sz="1200" b="1">
                <a:effectLst/>
                <a:latin typeface="+mn-ea"/>
                <a:cs typeface="Times New Roman" panose="02020603050405020304" pitchFamily="18" charset="0"/>
              </a:rPr>
              <a:t>box plot</a:t>
            </a:r>
            <a:endParaRPr lang="en-US" altLang="ko-KR" sz="1200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C8C1CF-1DBF-5E9A-72E8-5E7F5097C8F6}"/>
              </a:ext>
            </a:extLst>
          </p:cNvPr>
          <p:cNvGrpSpPr/>
          <p:nvPr/>
        </p:nvGrpSpPr>
        <p:grpSpPr>
          <a:xfrm>
            <a:off x="618925" y="2581644"/>
            <a:ext cx="11036986" cy="2655515"/>
            <a:chOff x="1141499" y="2308669"/>
            <a:chExt cx="11036986" cy="26555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2C450AD-9DF5-E718-B462-1C6DFD35A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872" y="2308669"/>
              <a:ext cx="3813888" cy="265551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AC0DFD-3839-8BDD-15B4-F3EABFBD7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5056" y="2314940"/>
              <a:ext cx="3633429" cy="264314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022D25C-D924-90F5-4F52-04421F03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499" y="2308669"/>
              <a:ext cx="3484941" cy="2649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58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과정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90013C-EFDF-7751-9C10-FE0C34A03C99}"/>
              </a:ext>
            </a:extLst>
          </p:cNvPr>
          <p:cNvSpPr/>
          <p:nvPr/>
        </p:nvSpPr>
        <p:spPr>
          <a:xfrm>
            <a:off x="562676" y="2284343"/>
            <a:ext cx="1262629" cy="701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건강검진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61276-2CEB-8183-6571-65EE94F7E506}"/>
              </a:ext>
            </a:extLst>
          </p:cNvPr>
          <p:cNvSpPr txBox="1"/>
          <p:nvPr/>
        </p:nvSpPr>
        <p:spPr>
          <a:xfrm>
            <a:off x="562676" y="1688359"/>
            <a:ext cx="424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 변수 식별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A6C9D7-4CE7-938C-AFBE-85315A40275E}"/>
              </a:ext>
            </a:extLst>
          </p:cNvPr>
          <p:cNvCxnSpPr>
            <a:cxnSpLocks/>
          </p:cNvCxnSpPr>
          <p:nvPr/>
        </p:nvCxnSpPr>
        <p:spPr>
          <a:xfrm flipV="1">
            <a:off x="1815145" y="2633974"/>
            <a:ext cx="283751" cy="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82F126-8D80-FE00-143C-CE42B77281AA}"/>
              </a:ext>
            </a:extLst>
          </p:cNvPr>
          <p:cNvSpPr txBox="1"/>
          <p:nvPr/>
        </p:nvSpPr>
        <p:spPr>
          <a:xfrm>
            <a:off x="562676" y="3680030"/>
            <a:ext cx="456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변수들만을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사용해서 그룹별 패턴 식별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DB6ABC-4897-0AEC-51B7-871F375FFCD4}"/>
              </a:ext>
            </a:extLst>
          </p:cNvPr>
          <p:cNvSpPr txBox="1"/>
          <p:nvPr/>
        </p:nvSpPr>
        <p:spPr>
          <a:xfrm>
            <a:off x="2617261" y="3009180"/>
            <a:ext cx="174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이상치 제거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22EB36-19DF-F85E-803F-0990A90DC81D}"/>
              </a:ext>
            </a:extLst>
          </p:cNvPr>
          <p:cNvSpPr/>
          <p:nvPr/>
        </p:nvSpPr>
        <p:spPr>
          <a:xfrm>
            <a:off x="2107170" y="2284665"/>
            <a:ext cx="1262629" cy="701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남성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여성 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분할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2E31C3-2A8A-A8F8-DB6B-F8B80A2076A0}"/>
              </a:ext>
            </a:extLst>
          </p:cNvPr>
          <p:cNvSpPr/>
          <p:nvPr/>
        </p:nvSpPr>
        <p:spPr>
          <a:xfrm>
            <a:off x="3643390" y="2288454"/>
            <a:ext cx="1262629" cy="701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E83EDC-1EF2-8BAE-67F8-1887135C3773}"/>
              </a:ext>
            </a:extLst>
          </p:cNvPr>
          <p:cNvSpPr/>
          <p:nvPr/>
        </p:nvSpPr>
        <p:spPr>
          <a:xfrm>
            <a:off x="5207440" y="2293445"/>
            <a:ext cx="1262629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PCA</a:t>
            </a: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Clustering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B8C9DD-7F40-286D-7B09-1E451900769C}"/>
              </a:ext>
            </a:extLst>
          </p:cNvPr>
          <p:cNvSpPr/>
          <p:nvPr/>
        </p:nvSpPr>
        <p:spPr>
          <a:xfrm>
            <a:off x="6771490" y="2293444"/>
            <a:ext cx="1262629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Pseudo</a:t>
            </a:r>
          </a:p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Labeling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70EC7D6-25F4-573D-0BFD-3770164DAF0B}"/>
              </a:ext>
            </a:extLst>
          </p:cNvPr>
          <p:cNvCxnSpPr>
            <a:cxnSpLocks/>
          </p:cNvCxnSpPr>
          <p:nvPr/>
        </p:nvCxnSpPr>
        <p:spPr>
          <a:xfrm flipV="1">
            <a:off x="4833401" y="2639241"/>
            <a:ext cx="369049" cy="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C468F5-6771-E232-4D61-18C7E93A4E5E}"/>
              </a:ext>
            </a:extLst>
          </p:cNvPr>
          <p:cNvSpPr/>
          <p:nvPr/>
        </p:nvSpPr>
        <p:spPr>
          <a:xfrm>
            <a:off x="8344790" y="2293444"/>
            <a:ext cx="1303973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결정 트리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9434A-9473-8731-B380-7B0FC7504602}"/>
              </a:ext>
            </a:extLst>
          </p:cNvPr>
          <p:cNvSpPr/>
          <p:nvPr/>
        </p:nvSpPr>
        <p:spPr>
          <a:xfrm>
            <a:off x="9960688" y="2283386"/>
            <a:ext cx="1303973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 변수 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식별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CECB08-4190-7C8B-513A-F18EA2EF18CD}"/>
              </a:ext>
            </a:extLst>
          </p:cNvPr>
          <p:cNvCxnSpPr>
            <a:cxnSpLocks/>
          </p:cNvCxnSpPr>
          <p:nvPr/>
        </p:nvCxnSpPr>
        <p:spPr>
          <a:xfrm flipV="1">
            <a:off x="6403630" y="2670212"/>
            <a:ext cx="369049" cy="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989A91-FE5F-24DC-3ECB-0DEDBC47A4FE}"/>
              </a:ext>
            </a:extLst>
          </p:cNvPr>
          <p:cNvCxnSpPr>
            <a:cxnSpLocks/>
          </p:cNvCxnSpPr>
          <p:nvPr/>
        </p:nvCxnSpPr>
        <p:spPr>
          <a:xfrm flipV="1">
            <a:off x="7948821" y="2670212"/>
            <a:ext cx="369049" cy="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F10B62-EFC1-0C4F-4BAD-D18A0D56769B}"/>
              </a:ext>
            </a:extLst>
          </p:cNvPr>
          <p:cNvCxnSpPr>
            <a:cxnSpLocks/>
          </p:cNvCxnSpPr>
          <p:nvPr/>
        </p:nvCxnSpPr>
        <p:spPr>
          <a:xfrm flipV="1">
            <a:off x="9558247" y="2663595"/>
            <a:ext cx="369049" cy="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D33455-8F32-3913-4180-A3B53DD911B2}"/>
              </a:ext>
            </a:extLst>
          </p:cNvPr>
          <p:cNvCxnSpPr>
            <a:cxnSpLocks/>
          </p:cNvCxnSpPr>
          <p:nvPr/>
        </p:nvCxnSpPr>
        <p:spPr>
          <a:xfrm flipV="1">
            <a:off x="3358894" y="2644033"/>
            <a:ext cx="283751" cy="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0EC856-4D64-C018-08C1-EF216888D97E}"/>
              </a:ext>
            </a:extLst>
          </p:cNvPr>
          <p:cNvSpPr txBox="1"/>
          <p:nvPr/>
        </p:nvSpPr>
        <p:spPr>
          <a:xfrm>
            <a:off x="8975926" y="3009180"/>
            <a:ext cx="174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Importance</a:t>
            </a:r>
            <a:endPara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CA3D17-D74A-3331-6FEA-93781313769D}"/>
              </a:ext>
            </a:extLst>
          </p:cNvPr>
          <p:cNvSpPr/>
          <p:nvPr/>
        </p:nvSpPr>
        <p:spPr>
          <a:xfrm>
            <a:off x="546340" y="4272735"/>
            <a:ext cx="1262629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PCA</a:t>
            </a: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Clustering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D9F3FC-59D6-7BC4-D8F9-EB7DC1351889}"/>
              </a:ext>
            </a:extLst>
          </p:cNvPr>
          <p:cNvSpPr/>
          <p:nvPr/>
        </p:nvSpPr>
        <p:spPr>
          <a:xfrm>
            <a:off x="2067195" y="4272141"/>
            <a:ext cx="1262629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Labeling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6E614D-356C-130A-DCCF-EAEEEF313653}"/>
              </a:ext>
            </a:extLst>
          </p:cNvPr>
          <p:cNvSpPr/>
          <p:nvPr/>
        </p:nvSpPr>
        <p:spPr>
          <a:xfrm>
            <a:off x="3622896" y="4272140"/>
            <a:ext cx="1262629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결정 트리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54E81E-AAEE-B088-EAA3-2F3330168473}"/>
              </a:ext>
            </a:extLst>
          </p:cNvPr>
          <p:cNvSpPr/>
          <p:nvPr/>
        </p:nvSpPr>
        <p:spPr>
          <a:xfrm>
            <a:off x="5143751" y="4272139"/>
            <a:ext cx="1262629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패턴 식별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952A19-DC19-4C64-2D2C-72BDFC35DC52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664301" y="4622729"/>
            <a:ext cx="402894" cy="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1B209D-F19F-A4B2-291D-FAEEC479CE53}"/>
              </a:ext>
            </a:extLst>
          </p:cNvPr>
          <p:cNvCxnSpPr>
            <a:cxnSpLocks/>
          </p:cNvCxnSpPr>
          <p:nvPr/>
        </p:nvCxnSpPr>
        <p:spPr>
          <a:xfrm flipV="1">
            <a:off x="3246960" y="4623885"/>
            <a:ext cx="369049" cy="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200B6D-5988-921E-31CC-0EB7E24359D2}"/>
              </a:ext>
            </a:extLst>
          </p:cNvPr>
          <p:cNvCxnSpPr>
            <a:cxnSpLocks/>
          </p:cNvCxnSpPr>
          <p:nvPr/>
        </p:nvCxnSpPr>
        <p:spPr>
          <a:xfrm flipV="1">
            <a:off x="4771320" y="4622726"/>
            <a:ext cx="369049" cy="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1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kumimoji="0" lang="ko-KR" altLang="en-US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</a:t>
            </a:r>
            <a:endParaRPr kumimoji="0" lang="ko-KR" altLang="en-US" sz="3200" i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25">
            <a:extLst>
              <a:ext uri="{FF2B5EF4-FFF2-40B4-BE49-F238E27FC236}">
                <a16:creationId xmlns:a16="http://schemas.microsoft.com/office/drawing/2014/main" id="{48E5D881-C9A6-A401-D0AB-A76A498B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359" y="6278467"/>
            <a:ext cx="8356600" cy="365125"/>
          </a:xfrm>
        </p:spPr>
        <p:txBody>
          <a:bodyPr/>
          <a:lstStyle/>
          <a:p>
            <a:pPr algn="l"/>
            <a:r>
              <a:rPr lang="en-US" altLang="ko-KR"/>
              <a:t>3) </a:t>
            </a:r>
            <a:r>
              <a:rPr lang="ko-KR" altLang="en-US"/>
              <a:t>김진휘</a:t>
            </a:r>
            <a:r>
              <a:rPr lang="en-US" altLang="ko-KR"/>
              <a:t>. "</a:t>
            </a:r>
            <a:r>
              <a:rPr lang="ko-KR" altLang="en-US"/>
              <a:t>이상치 탐색을 위한 통계적 방법</a:t>
            </a:r>
            <a:r>
              <a:rPr lang="en-US" altLang="ko-KR"/>
              <a:t>." HIRA </a:t>
            </a:r>
            <a:r>
              <a:rPr lang="ko-KR" altLang="en-US"/>
              <a:t>정책동향 </a:t>
            </a:r>
            <a:r>
              <a:rPr lang="en-US" altLang="ko-KR"/>
              <a:t>14.1 (2020): 49-56.</a:t>
            </a:r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4AAFA9-EA8D-BFB1-3CC2-BCEE696EFC06}"/>
              </a:ext>
            </a:extLst>
          </p:cNvPr>
          <p:cNvGrpSpPr/>
          <p:nvPr/>
        </p:nvGrpSpPr>
        <p:grpSpPr>
          <a:xfrm>
            <a:off x="668177" y="2030971"/>
            <a:ext cx="5715397" cy="2521907"/>
            <a:chOff x="763620" y="2244968"/>
            <a:chExt cx="9181622" cy="35391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BDCB16-097A-EA9C-462D-A9E6F64B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620" y="2244968"/>
              <a:ext cx="4619625" cy="353377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3F9C00E-2F2D-9035-2E98-EB3B8A5C9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5617" y="2250349"/>
              <a:ext cx="4619625" cy="3533775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DD7AD5-B6B9-1193-1B50-6EFD0DF5ADCB}"/>
              </a:ext>
            </a:extLst>
          </p:cNvPr>
          <p:cNvGrpSpPr/>
          <p:nvPr/>
        </p:nvGrpSpPr>
        <p:grpSpPr>
          <a:xfrm>
            <a:off x="6501806" y="2369342"/>
            <a:ext cx="5443060" cy="2029609"/>
            <a:chOff x="2300287" y="2076680"/>
            <a:chExt cx="7591425" cy="27813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61E3D97-3211-6E7F-5E80-B6BB18EE20BA}"/>
                </a:ext>
              </a:extLst>
            </p:cNvPr>
            <p:cNvGrpSpPr/>
            <p:nvPr/>
          </p:nvGrpSpPr>
          <p:grpSpPr>
            <a:xfrm>
              <a:off x="2300287" y="2076680"/>
              <a:ext cx="7591425" cy="2781300"/>
              <a:chOff x="2300287" y="2038350"/>
              <a:chExt cx="7591425" cy="27813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7115474-98F2-2D30-382F-48449DDD0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0287" y="2038350"/>
                <a:ext cx="7591425" cy="27813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FB0F512-E3E6-0D1C-4CEC-4A1018DD9DA7}"/>
                  </a:ext>
                </a:extLst>
              </p:cNvPr>
              <p:cNvSpPr/>
              <p:nvPr/>
            </p:nvSpPr>
            <p:spPr>
              <a:xfrm>
                <a:off x="5979683" y="2396593"/>
                <a:ext cx="3494100" cy="315109"/>
              </a:xfrm>
              <a:prstGeom prst="rect">
                <a:avLst/>
              </a:prstGeom>
              <a:solidFill>
                <a:srgbClr val="FFC000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F58A81-CA77-F262-346D-0492BBCF59FD}"/>
                </a:ext>
              </a:extLst>
            </p:cNvPr>
            <p:cNvSpPr txBox="1"/>
            <p:nvPr/>
          </p:nvSpPr>
          <p:spPr>
            <a:xfrm>
              <a:off x="2300287" y="2157924"/>
              <a:ext cx="979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aseline="30000"/>
                <a:t>3)</a:t>
              </a:r>
              <a:endParaRPr lang="ko-KR" altLang="en-US" baseline="30000"/>
            </a:p>
          </p:txBody>
        </p:sp>
      </p:grpSp>
    </p:spTree>
    <p:extLst>
      <p:ext uri="{BB962C8B-B14F-4D97-AF65-F5344CB8AC3E}">
        <p14:creationId xmlns:p14="http://schemas.microsoft.com/office/powerpoint/2010/main" val="303213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907</Words>
  <Application>Microsoft Office PowerPoint</Application>
  <PresentationFormat>와이드스크린</PresentationFormat>
  <Paragraphs>226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Wingdings</vt:lpstr>
      <vt:lpstr>나눔스퀘어 ExtraBold</vt:lpstr>
      <vt:lpstr>나눔스퀘어_ac</vt:lpstr>
      <vt:lpstr>Arial</vt:lpstr>
      <vt:lpstr>맑은 고딕</vt:lpstr>
      <vt:lpstr>나눔스퀘어_ac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박정빈</dc:creator>
  <cp:lastModifiedBy>이현재</cp:lastModifiedBy>
  <cp:revision>73</cp:revision>
  <dcterms:created xsi:type="dcterms:W3CDTF">2022-11-02T23:57:27Z</dcterms:created>
  <dcterms:modified xsi:type="dcterms:W3CDTF">2022-11-06T15:09:50Z</dcterms:modified>
</cp:coreProperties>
</file>