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95" r:id="rId4"/>
    <p:sldId id="284" r:id="rId5"/>
    <p:sldId id="285" r:id="rId6"/>
    <p:sldId id="291" r:id="rId7"/>
    <p:sldId id="288" r:id="rId8"/>
    <p:sldId id="286" r:id="rId9"/>
    <p:sldId id="292" r:id="rId10"/>
    <p:sldId id="293" r:id="rId11"/>
    <p:sldId id="294" r:id="rId12"/>
    <p:sldId id="296" r:id="rId13"/>
    <p:sldId id="290" r:id="rId14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CBAC9"/>
    <a:srgbClr val="329FD7"/>
    <a:srgbClr val="32A1D9"/>
    <a:srgbClr val="006583"/>
    <a:srgbClr val="736D71"/>
    <a:srgbClr val="B3A197"/>
    <a:srgbClr val="01A6BC"/>
    <a:srgbClr val="CBCBCB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6074" autoAdjust="0"/>
  </p:normalViewPr>
  <p:slideViewPr>
    <p:cSldViewPr>
      <p:cViewPr>
        <p:scale>
          <a:sx n="97" d="100"/>
          <a:sy n="97" d="100"/>
        </p:scale>
        <p:origin x="-1766" y="-312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2022-03-04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3350"/>
            <a:ext cx="744140" cy="2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52" y="133236"/>
            <a:ext cx="590550" cy="295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1725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각 </a:t>
            </a:r>
            <a:r>
              <a:rPr lang="ko-KR" altLang="en-US" sz="1725" dirty="0" err="1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경로별</a:t>
            </a:r>
            <a:r>
              <a:rPr lang="ko-KR" altLang="en-US" sz="1725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 해상 운임 지수에 대한 중요 변수 분석 및 예측</a:t>
            </a:r>
            <a:endParaRPr lang="ko-KR" altLang="en-US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EEA4C85D-0186-43B5-8F19-049D4B246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EDA &amp; </a:t>
            </a:r>
            <a:r>
              <a:rPr lang="ko-KR" altLang="en-US" dirty="0" smtClean="0"/>
              <a:t>모델 학습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향후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코로나 발생 이후 학습 및 예측</a:t>
            </a:r>
            <a:endParaRPr lang="ko-KR" altLang="en-US" sz="1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5CEBE4E5-39AE-4695-9C15-DAAE127F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64682"/>
            <a:ext cx="6172200" cy="3329942"/>
          </a:xfrm>
        </p:spPr>
        <p:txBody>
          <a:bodyPr>
            <a:normAutofit/>
          </a:bodyPr>
          <a:lstStyle/>
          <a:p>
            <a:r>
              <a:rPr lang="ko-KR" altLang="en-US" sz="1050" dirty="0" smtClean="0"/>
              <a:t>모델 학습</a:t>
            </a:r>
            <a:endParaRPr lang="en-US" altLang="ko-KR" sz="1050" dirty="0" smtClean="0"/>
          </a:p>
          <a:p>
            <a:pPr lvl="1"/>
            <a:r>
              <a:rPr lang="ko-KR" altLang="en-US" sz="900" dirty="0" err="1" smtClean="0"/>
              <a:t>에폭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100, </a:t>
            </a:r>
            <a:r>
              <a:rPr lang="ko-KR" altLang="en-US" sz="900" dirty="0" smtClean="0"/>
              <a:t>배치사이즈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로 학습</a:t>
            </a:r>
            <a:endParaRPr lang="en-US" altLang="ko-KR" sz="900" dirty="0" smtClean="0"/>
          </a:p>
          <a:p>
            <a:pPr lvl="1"/>
            <a:r>
              <a:rPr lang="en-US" altLang="ko-KR" sz="900" dirty="0" smtClean="0"/>
              <a:t>Loss : 0.3187, </a:t>
            </a:r>
            <a:r>
              <a:rPr lang="en-US" altLang="ko-KR" sz="900" dirty="0" err="1" smtClean="0"/>
              <a:t>val_loss</a:t>
            </a:r>
            <a:r>
              <a:rPr lang="en-US" altLang="ko-KR" sz="900" dirty="0" smtClean="0"/>
              <a:t> : 0.2939   =&gt;   loss : 0.0019, </a:t>
            </a:r>
            <a:r>
              <a:rPr lang="en-US" altLang="ko-KR" sz="900" dirty="0" err="1" smtClean="0"/>
              <a:t>val_loss</a:t>
            </a:r>
            <a:r>
              <a:rPr lang="en-US" altLang="ko-KR" sz="900" dirty="0" smtClean="0"/>
              <a:t> : 0.0025</a:t>
            </a:r>
            <a:r>
              <a:rPr lang="ko-KR" altLang="en-US" sz="900" dirty="0" smtClean="0"/>
              <a:t>까지 학습</a:t>
            </a:r>
            <a:endParaRPr lang="en-US" altLang="ko-KR" sz="900" dirty="0" smtClean="0"/>
          </a:p>
          <a:p>
            <a:pPr lvl="1"/>
            <a:endParaRPr lang="en-US" altLang="ko-KR" sz="75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342900" lvl="1" indent="0">
              <a:buNone/>
            </a:pPr>
            <a:endParaRPr lang="ko-KR" altLang="en-US" sz="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2" y="1885950"/>
            <a:ext cx="500557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4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코로나 발생 이후 학습 및 예측</a:t>
            </a:r>
            <a:endParaRPr lang="ko-KR" altLang="en-US" sz="1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5CEBE4E5-39AE-4695-9C15-DAAE127F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64682"/>
            <a:ext cx="6172200" cy="3329942"/>
          </a:xfrm>
        </p:spPr>
        <p:txBody>
          <a:bodyPr>
            <a:normAutofit/>
          </a:bodyPr>
          <a:lstStyle/>
          <a:p>
            <a:r>
              <a:rPr lang="ko-KR" altLang="en-US" sz="1050" dirty="0" smtClean="0"/>
              <a:t>모델 예측</a:t>
            </a:r>
            <a:endParaRPr lang="en-US" altLang="ko-KR" sz="90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pPr marL="0" indent="0">
              <a:buNone/>
            </a:pPr>
            <a:endParaRPr lang="en-US" altLang="ko-KR" sz="1050" dirty="0" smtClean="0"/>
          </a:p>
          <a:p>
            <a:pPr marL="342900" lvl="1" indent="0">
              <a:buNone/>
            </a:pPr>
            <a:endParaRPr lang="ko-KR" altLang="en-US" sz="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1" y="1657350"/>
            <a:ext cx="280653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1150"/>
            <a:ext cx="2814416" cy="206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978" y="3734457"/>
            <a:ext cx="2570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&lt;16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hidden layer, 100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epoch, batch size 8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677441" y="3727906"/>
            <a:ext cx="2570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&lt;16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hidden layer, 200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epoch, batch size 16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682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코로나 발생 이후 학습 및 예측</a:t>
            </a:r>
            <a:endParaRPr lang="ko-KR" altLang="en-US" sz="1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5CEBE4E5-39AE-4695-9C15-DAAE127F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36" y="1831294"/>
            <a:ext cx="6172200" cy="3329942"/>
          </a:xfrm>
        </p:spPr>
        <p:txBody>
          <a:bodyPr>
            <a:normAutofit/>
          </a:bodyPr>
          <a:lstStyle/>
          <a:p>
            <a:r>
              <a:rPr lang="ko-KR" altLang="en-US" sz="1050" dirty="0" smtClean="0"/>
              <a:t>모델 예측</a:t>
            </a:r>
            <a:endParaRPr lang="en-US" altLang="ko-KR" sz="90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pPr marL="0" indent="0">
              <a:buNone/>
            </a:pPr>
            <a:endParaRPr lang="en-US" altLang="ko-KR" sz="1050" dirty="0" smtClean="0"/>
          </a:p>
          <a:p>
            <a:pPr marL="342900" lvl="1" indent="0">
              <a:buNone/>
            </a:pPr>
            <a:endParaRPr lang="ko-KR" alt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2145557" y="4476750"/>
            <a:ext cx="2570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&lt;16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hidden layer, 200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epoch, batch size </a:t>
            </a:r>
            <a:r>
              <a:rPr lang="en-US" altLang="ko-KR" sz="800" dirty="0"/>
              <a:t>4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12680" y="1172349"/>
            <a:ext cx="6705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실장님께서 </a:t>
            </a:r>
            <a:r>
              <a:rPr lang="en-US" altLang="ko-KR" sz="1100" dirty="0" smtClean="0"/>
              <a:t>port congestion </a:t>
            </a:r>
            <a:r>
              <a:rPr lang="ko-KR" altLang="en-US" sz="1100" dirty="0" smtClean="0"/>
              <a:t>변수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중에서 가장 중요한 것은 </a:t>
            </a:r>
            <a:r>
              <a:rPr lang="en-US" altLang="ko-KR" sz="1100" b="1" dirty="0" smtClean="0"/>
              <a:t>LA</a:t>
            </a:r>
            <a:r>
              <a:rPr lang="ko-KR" altLang="en-US" sz="1100" dirty="0" smtClean="0"/>
              <a:t>라고 설명</a:t>
            </a:r>
            <a:endParaRPr lang="en-US" altLang="ko-KR" sz="1100" dirty="0" smtClean="0"/>
          </a:p>
          <a:p>
            <a:r>
              <a:rPr lang="en-US" altLang="ko-KR" sz="1100" dirty="0" smtClean="0"/>
              <a:t>LA = West Coast</a:t>
            </a:r>
            <a:r>
              <a:rPr lang="ko-KR" altLang="en-US" sz="1100" dirty="0" smtClean="0"/>
              <a:t>이기 때문에 </a:t>
            </a:r>
            <a:r>
              <a:rPr lang="en-US" altLang="ko-KR" sz="1100" dirty="0" smtClean="0"/>
              <a:t>Port congestion </a:t>
            </a:r>
            <a:r>
              <a:rPr lang="ko-KR" altLang="en-US" sz="1100" dirty="0" smtClean="0"/>
              <a:t>변수 중에서 </a:t>
            </a:r>
            <a:r>
              <a:rPr lang="en-US" altLang="ko-KR" sz="1100" dirty="0" smtClean="0"/>
              <a:t>‘</a:t>
            </a:r>
            <a:r>
              <a:rPr lang="en-US" altLang="ko-KR" sz="1100" b="1" dirty="0" smtClean="0"/>
              <a:t>Port </a:t>
            </a:r>
            <a:r>
              <a:rPr lang="en-US" altLang="ko-KR" sz="1100" b="1" dirty="0"/>
              <a:t>Congestion Index - Containerships In Port, West Coast North America, </a:t>
            </a:r>
            <a:r>
              <a:rPr lang="en-US" altLang="ko-KR" sz="1100" b="1" dirty="0" err="1"/>
              <a:t>m.TEU</a:t>
            </a:r>
            <a:r>
              <a:rPr lang="en-US" altLang="ko-KR" sz="1100" b="1" dirty="0"/>
              <a:t>, </a:t>
            </a:r>
            <a:r>
              <a:rPr lang="en-US" altLang="ko-KR" sz="1100" b="1" dirty="0" smtClean="0"/>
              <a:t>7dma’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 변수만 사용한 후 학습</a:t>
            </a:r>
            <a:endParaRPr lang="ko-KR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6072"/>
            <a:ext cx="3148421" cy="233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1977DB-9651-4658-866E-493C2311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67F91D0-D0B2-4795-BBB7-8A79D26B41BA}"/>
              </a:ext>
            </a:extLst>
          </p:cNvPr>
          <p:cNvSpPr/>
          <p:nvPr/>
        </p:nvSpPr>
        <p:spPr>
          <a:xfrm>
            <a:off x="304800" y="971550"/>
            <a:ext cx="6324600" cy="289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‘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결측치를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개선하여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2016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 이후의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데이터 분석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’ 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혹은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‘2019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12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31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 코로나 발생 이후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데이터 분석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’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중 확실하게 방향 결정하기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lvl="1"/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-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전자면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결측치에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대한 도메인 지식 도움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부탁드리고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후자면 부족한 데이터 보완 방안 마련</a:t>
            </a: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시계열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분석 모델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(CNN, LSTM, GRU, ATTENTION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등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공부하여 예측이 더 잘되는 모델 생성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	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=&gt;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각 경로에 따른 모델 각각 생성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각 경로에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대한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를 예측하기 위해 영향력 있는 변수를 뽑아내어 사회적 요인과 관련하여 분석하는 방향도 좋지만 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차별화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된 방안 생각해보기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한국 무역 협회에서 발표한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2021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4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분기의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지수 급등 원인 중에서 물류현장에서 직원들의 코로나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확진도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있었음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=&gt;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크롤링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등 방법을 강구해서 활용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endParaRPr lang="en-US" altLang="ko-KR" sz="1100" b="1" dirty="0" smtClean="0">
              <a:solidFill>
                <a:srgbClr val="FF0000"/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endParaRPr lang="en-US" altLang="ko-KR" sz="1100" b="1" dirty="0" smtClean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F9EA213-2255-47E8-824F-B9B287E6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28" y="1200150"/>
            <a:ext cx="61722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EDA</a:t>
            </a:r>
          </a:p>
          <a:p>
            <a:endParaRPr lang="en-US" altLang="ko-KR" dirty="0"/>
          </a:p>
          <a:p>
            <a:r>
              <a:rPr lang="ko-KR" altLang="en-US" dirty="0" smtClean="0"/>
              <a:t>모델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smtClean="0"/>
              <a:t>향후 계획</a:t>
            </a:r>
            <a:r>
              <a:rPr lang="en-US" altLang="ko-KR" b="1" dirty="0" smtClean="0"/>
              <a:t>	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90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1977DB-9651-4658-866E-493C2311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9042391-594E-4D06-9021-9EF4ACF38209}"/>
              </a:ext>
            </a:extLst>
          </p:cNvPr>
          <p:cNvSpPr/>
          <p:nvPr/>
        </p:nvSpPr>
        <p:spPr>
          <a:xfrm>
            <a:off x="342900" y="1084981"/>
            <a:ext cx="6172200" cy="648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경로별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결측치에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대해서는 생각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x,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이유는 아래에 표기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ko-KR" sz="11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900" y="862340"/>
            <a:ext cx="56578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[Data</a:t>
            </a:r>
            <a:r>
              <a:rPr lang="en-US" altLang="ko-KR" sz="11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]</a:t>
            </a:r>
            <a:endParaRPr lang="en-US" altLang="ko-KR" sz="1100" i="1" noProof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67F91D0-D0B2-4795-BBB7-8A79D26B41BA}"/>
              </a:ext>
            </a:extLst>
          </p:cNvPr>
          <p:cNvSpPr/>
          <p:nvPr/>
        </p:nvSpPr>
        <p:spPr>
          <a:xfrm>
            <a:off x="342900" y="1910588"/>
            <a:ext cx="6172200" cy="2413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데이터는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일부터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SCFI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데이터는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09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10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일부터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 데이터는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08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4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일부터 보유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Arial" charset="0"/>
              </a:rPr>
              <a:t>대기량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 데이터를 사용하기 위해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16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일 이후의 데이터만 추출</a:t>
            </a:r>
            <a:endParaRPr lang="en-US" altLang="ko-KR" sz="1100" b="1" dirty="0" smtClean="0">
              <a:solidFill>
                <a:srgbClr val="FF0000"/>
              </a:solidFill>
              <a:latin typeface="Arial" charset="0"/>
            </a:endParaRP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     (16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일 이후의 외부 변수 데이터에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Arial" charset="0"/>
              </a:rPr>
              <a:t>결측치가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 없음</a:t>
            </a:r>
            <a:r>
              <a:rPr lang="en-US" altLang="ko-KR" sz="1100" b="1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ko-KR" sz="1100" b="1" dirty="0">
              <a:solidFill>
                <a:srgbClr val="FF0000"/>
              </a:solidFill>
              <a:latin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전체 데이터 중에서 코로나 발생 이후 데이터만 활용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(2019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12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31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 이후 데이터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우리가 예측하는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y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 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지수</a:t>
            </a: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 :  09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10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16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~, 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주일 간격</a:t>
            </a: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: 08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4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~, 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주일 간격</a:t>
            </a:r>
            <a:endParaRPr lang="en-US" altLang="ko-KR" sz="1100" b="1" dirty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: 16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~, </a:t>
            </a:r>
            <a:r>
              <a:rPr lang="ko-KR" altLang="en-US" sz="1100" b="1" dirty="0">
                <a:solidFill>
                  <a:srgbClr val="FF0000"/>
                </a:solidFill>
                <a:latin typeface="Arial" charset="0"/>
              </a:rPr>
              <a:t>하루 </a:t>
            </a:r>
            <a:r>
              <a:rPr lang="ko-KR" altLang="en-US" sz="1100" b="1" dirty="0" smtClean="0">
                <a:solidFill>
                  <a:srgbClr val="FF0000"/>
                </a:solidFill>
                <a:latin typeface="Arial" charset="0"/>
              </a:rPr>
              <a:t>간격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	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=&gt;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각 데이터의 추출은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일부터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데이터 사용 위해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</a:t>
            </a:r>
          </a:p>
          <a:p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	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  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간격은 일주일로 예측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(SCFI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예측 위해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데이터 전처리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Object(,) -&gt; Float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로 타입 변환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</a:t>
            </a:r>
            <a:r>
              <a:rPr lang="en-US" altLang="ko-KR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Datetime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으로 변환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분석을 위해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2016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년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월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1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이후의  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SCFI,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외부 변수</a:t>
            </a:r>
            <a:r>
              <a:rPr lang="en-US" altLang="ko-K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, 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항만 </a:t>
            </a:r>
            <a:r>
              <a:rPr lang="ko-KR" altLang="en-US" sz="11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대기량</a:t>
            </a:r>
            <a:r>
              <a:rPr lang="ko-KR" altLang="en-US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데이터 통합</a:t>
            </a: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b="1" dirty="0" smtClean="0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endParaRPr lang="en-US" altLang="ko-KR" sz="1100" b="1" dirty="0" smtClean="0">
              <a:solidFill>
                <a:srgbClr val="FF0000"/>
              </a:solidFill>
              <a:latin typeface="Arial" charset="0"/>
            </a:endParaRPr>
          </a:p>
          <a:p>
            <a:pPr marL="628650" lvl="1" indent="-171450">
              <a:buFontTx/>
              <a:buChar char="-"/>
            </a:pPr>
            <a:endParaRPr lang="en-US" altLang="ko-KR" sz="1100" b="1" dirty="0" smtClean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EDA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828800" y="987986"/>
            <a:ext cx="3866598" cy="4267200"/>
            <a:chOff x="1676400" y="621957"/>
            <a:chExt cx="4229757" cy="5814487"/>
          </a:xfrm>
        </p:grpSpPr>
        <p:grpSp>
          <p:nvGrpSpPr>
            <p:cNvPr id="6" name="그룹 5"/>
            <p:cNvGrpSpPr/>
            <p:nvPr/>
          </p:nvGrpSpPr>
          <p:grpSpPr>
            <a:xfrm>
              <a:off x="1676400" y="621957"/>
              <a:ext cx="4229757" cy="5814487"/>
              <a:chOff x="1676400" y="621957"/>
              <a:chExt cx="4229757" cy="581448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676400" y="621957"/>
                <a:ext cx="4229757" cy="5814487"/>
                <a:chOff x="1676400" y="621957"/>
                <a:chExt cx="4229757" cy="5814487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666751"/>
                  <a:ext cx="1614552" cy="25145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96530" y="3181350"/>
                  <a:ext cx="2609627" cy="3255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96530" y="621957"/>
                  <a:ext cx="2570870" cy="25593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3310436" y="644353"/>
                  <a:ext cx="132470" cy="255939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038600" y="621957"/>
                  <a:ext cx="457200" cy="255939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5572565" y="621957"/>
                  <a:ext cx="132470" cy="255939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5524500" y="1901653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타원 23"/>
              <p:cNvSpPr/>
              <p:nvPr/>
            </p:nvSpPr>
            <p:spPr>
              <a:xfrm>
                <a:off x="5524500" y="2975146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4648200" y="644353"/>
              <a:ext cx="609600" cy="2559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4800" y="102086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기간</a:t>
            </a:r>
            <a:r>
              <a:rPr lang="en-US" altLang="ko-KR" sz="800" dirty="0" smtClean="0"/>
              <a:t>(2016.01.01~)</a:t>
            </a:r>
            <a:endParaRPr lang="ko-KR" altLang="en-US" sz="12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="" xmlns:a16="http://schemas.microsoft.com/office/drawing/2014/main" id="{5CEBE4E5-39AE-4695-9C15-DAAE127F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5" y="3028950"/>
            <a:ext cx="3112562" cy="1383268"/>
          </a:xfrm>
        </p:spPr>
        <p:txBody>
          <a:bodyPr>
            <a:normAutofit/>
          </a:bodyPr>
          <a:lstStyle/>
          <a:p>
            <a:r>
              <a:rPr lang="ko-KR" altLang="en-US" sz="900" dirty="0" smtClean="0"/>
              <a:t>각 경로에 대한 모든 </a:t>
            </a:r>
            <a:r>
              <a:rPr lang="en-US" altLang="ko-KR" sz="900" dirty="0" smtClean="0"/>
              <a:t>feature(</a:t>
            </a:r>
            <a:r>
              <a:rPr lang="ko-KR" altLang="en-US" sz="900" dirty="0" smtClean="0"/>
              <a:t>외부변수</a:t>
            </a:r>
            <a:r>
              <a:rPr lang="en-US" altLang="ko-KR" sz="900" dirty="0" smtClean="0"/>
              <a:t>&amp;</a:t>
            </a:r>
            <a:r>
              <a:rPr lang="ko-KR" altLang="en-US" sz="900" dirty="0" err="1" smtClean="0"/>
              <a:t>항만대기량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상관관계</a:t>
            </a:r>
            <a:endParaRPr lang="en-US" altLang="ko-KR" sz="900" dirty="0" smtClean="0"/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같은 </a:t>
            </a:r>
            <a:r>
              <a:rPr lang="en-US" altLang="ko-KR" sz="900" dirty="0" smtClean="0">
                <a:solidFill>
                  <a:srgbClr val="FF0000"/>
                </a:solidFill>
              </a:rPr>
              <a:t>feature</a:t>
            </a:r>
            <a:r>
              <a:rPr lang="ko-KR" altLang="en-US" sz="900" dirty="0" smtClean="0">
                <a:solidFill>
                  <a:srgbClr val="FF0000"/>
                </a:solidFill>
              </a:rPr>
              <a:t>여도 </a:t>
            </a:r>
            <a:r>
              <a:rPr lang="en-US" altLang="ko-KR" sz="900" dirty="0" smtClean="0">
                <a:solidFill>
                  <a:srgbClr val="FF0000"/>
                </a:solidFill>
              </a:rPr>
              <a:t>SCFI</a:t>
            </a:r>
            <a:r>
              <a:rPr lang="ko-KR" altLang="en-US" sz="900" dirty="0" smtClean="0">
                <a:solidFill>
                  <a:srgbClr val="FF0000"/>
                </a:solidFill>
              </a:rPr>
              <a:t>애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주는 영향이 다름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동그라미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특정 </a:t>
            </a:r>
            <a:r>
              <a:rPr lang="en-US" altLang="ko-KR" sz="900" dirty="0" smtClean="0">
                <a:solidFill>
                  <a:schemeClr val="tx1"/>
                </a:solidFill>
              </a:rPr>
              <a:t>SCFI</a:t>
            </a:r>
            <a:r>
              <a:rPr lang="ko-KR" altLang="en-US" sz="900" dirty="0" smtClean="0">
                <a:solidFill>
                  <a:schemeClr val="tx1"/>
                </a:solidFill>
              </a:rPr>
              <a:t>에 대해서 어떤 변수를 사용할지 분석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307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데이터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342900" lvl="1" indent="0">
              <a:buNone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80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EDA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15595"/>
            <a:ext cx="3886200" cy="253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4078493"/>
            <a:ext cx="582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각 경로끼리도 높은 상관관계를 확인할 수 있음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=&gt; </a:t>
            </a:r>
            <a:r>
              <a:rPr lang="ko-KR" altLang="en-US" sz="1400" dirty="0" smtClean="0"/>
              <a:t>추가 분석을 할 때 활용될 가치가 높음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02086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각 경로끼리의 상관관계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36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EDA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02086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코로나 발생 이후</a:t>
            </a:r>
            <a:r>
              <a:rPr lang="en-US" altLang="ko-KR" sz="800" dirty="0" smtClean="0"/>
              <a:t>(2019.12.31~)</a:t>
            </a:r>
            <a:endParaRPr lang="ko-KR" altLang="en-US" sz="12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="" xmlns:a16="http://schemas.microsoft.com/office/drawing/2014/main" id="{5CEBE4E5-39AE-4695-9C15-DAAE127F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5" y="3028950"/>
            <a:ext cx="3174125" cy="1383268"/>
          </a:xfrm>
        </p:spPr>
        <p:txBody>
          <a:bodyPr>
            <a:normAutofit/>
          </a:bodyPr>
          <a:lstStyle/>
          <a:p>
            <a:r>
              <a:rPr lang="ko-KR" altLang="en-US" sz="900" dirty="0" smtClean="0"/>
              <a:t>각 경로에 대한 모든 </a:t>
            </a:r>
            <a:r>
              <a:rPr lang="en-US" altLang="ko-KR" sz="900" dirty="0" smtClean="0"/>
              <a:t>feature(</a:t>
            </a:r>
            <a:r>
              <a:rPr lang="ko-KR" altLang="en-US" sz="900" dirty="0" smtClean="0"/>
              <a:t>외부변수</a:t>
            </a:r>
            <a:r>
              <a:rPr lang="en-US" altLang="ko-KR" sz="900" dirty="0" smtClean="0"/>
              <a:t>&amp;</a:t>
            </a:r>
            <a:r>
              <a:rPr lang="ko-KR" altLang="en-US" sz="900" dirty="0" err="1" smtClean="0"/>
              <a:t>항만대기량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상관관계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en-US" altLang="ko-KR" sz="900" dirty="0" smtClean="0">
                <a:solidFill>
                  <a:srgbClr val="FF0000"/>
                </a:solidFill>
              </a:rPr>
              <a:t>=&gt; </a:t>
            </a:r>
            <a:r>
              <a:rPr lang="ko-KR" altLang="en-US" sz="900" dirty="0" smtClean="0">
                <a:solidFill>
                  <a:srgbClr val="FF0000"/>
                </a:solidFill>
              </a:rPr>
              <a:t>전체 기간을 다룰 때와 상관 관계가 높은 변수가 다름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같은 </a:t>
            </a:r>
            <a:r>
              <a:rPr lang="en-US" altLang="ko-KR" sz="900" dirty="0" smtClean="0">
                <a:solidFill>
                  <a:srgbClr val="FF0000"/>
                </a:solidFill>
              </a:rPr>
              <a:t>feature</a:t>
            </a:r>
            <a:r>
              <a:rPr lang="ko-KR" altLang="en-US" sz="900" dirty="0" smtClean="0">
                <a:solidFill>
                  <a:srgbClr val="FF0000"/>
                </a:solidFill>
              </a:rPr>
              <a:t>여도 </a:t>
            </a:r>
            <a:r>
              <a:rPr lang="en-US" altLang="ko-KR" sz="900" dirty="0" smtClean="0">
                <a:solidFill>
                  <a:srgbClr val="FF0000"/>
                </a:solidFill>
              </a:rPr>
              <a:t>SCFI </a:t>
            </a:r>
            <a:r>
              <a:rPr lang="ko-KR" altLang="en-US" sz="900" dirty="0" smtClean="0">
                <a:solidFill>
                  <a:srgbClr val="FF0000"/>
                </a:solidFill>
              </a:rPr>
              <a:t>주는 영향이 다름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동그라미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특정 </a:t>
            </a:r>
            <a:r>
              <a:rPr lang="en-US" altLang="ko-KR" sz="900" dirty="0" smtClean="0">
                <a:solidFill>
                  <a:schemeClr val="tx1"/>
                </a:solidFill>
              </a:rPr>
              <a:t>SCFI</a:t>
            </a:r>
            <a:r>
              <a:rPr lang="ko-KR" altLang="en-US" sz="900" dirty="0" smtClean="0">
                <a:solidFill>
                  <a:schemeClr val="tx1"/>
                </a:solidFill>
              </a:rPr>
              <a:t>에 대해서 어떤 변수를 사용할지 분석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104</a:t>
            </a:r>
            <a:r>
              <a:rPr lang="ko-KR" altLang="en-US" sz="900" dirty="0" smtClean="0">
                <a:solidFill>
                  <a:srgbClr val="FF0000"/>
                </a:solidFill>
              </a:rPr>
              <a:t>개</a:t>
            </a:r>
            <a:r>
              <a:rPr lang="ko-KR" altLang="en-US" sz="900" dirty="0" smtClean="0">
                <a:solidFill>
                  <a:schemeClr val="tx1"/>
                </a:solidFill>
              </a:rPr>
              <a:t>의 데이터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과소적합 </a:t>
            </a:r>
            <a:r>
              <a:rPr lang="ko-KR" altLang="en-US" sz="900" dirty="0" smtClean="0">
                <a:solidFill>
                  <a:schemeClr val="tx1"/>
                </a:solidFill>
              </a:rPr>
              <a:t>가능성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코로나 기간 동안 각 </a:t>
            </a:r>
            <a:r>
              <a:rPr lang="en-US" altLang="ko-KR" sz="900" dirty="0" smtClean="0">
                <a:solidFill>
                  <a:srgbClr val="FF0000"/>
                </a:solidFill>
              </a:rPr>
              <a:t>SCFI</a:t>
            </a:r>
            <a:r>
              <a:rPr lang="ko-KR" altLang="en-US" sz="900" dirty="0" smtClean="0">
                <a:solidFill>
                  <a:srgbClr val="FF0000"/>
                </a:solidFill>
              </a:rPr>
              <a:t>의 추세를 예측하는 것이 목표기 때문에 이 데이터를 활용하여 분석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140669" y="1036945"/>
            <a:ext cx="3872416" cy="3615345"/>
            <a:chOff x="1730686" y="438150"/>
            <a:chExt cx="4455919" cy="5772316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067" y="490423"/>
              <a:ext cx="2364933" cy="2677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686" y="438150"/>
              <a:ext cx="1971796" cy="2759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016" y="3257550"/>
              <a:ext cx="2441589" cy="2952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3729206" y="500276"/>
              <a:ext cx="309394" cy="266762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67200" y="495349"/>
              <a:ext cx="533400" cy="266762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65810" y="500276"/>
              <a:ext cx="596790" cy="266762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56690" y="2800350"/>
              <a:ext cx="228600" cy="2286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256690" y="2495550"/>
              <a:ext cx="228600" cy="2286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8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309" y="972708"/>
            <a:ext cx="5552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기간을 다룰 때와 </a:t>
            </a:r>
            <a:r>
              <a:rPr lang="ko-KR" altLang="en-US" sz="1100" smtClean="0"/>
              <a:t>코로나 이후에 영향을 끼치는 변수가 다른 것을 확인 가능</a:t>
            </a:r>
            <a:endParaRPr lang="ko-KR" altLang="en-US" sz="11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60" y="1504950"/>
            <a:ext cx="2570870" cy="255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2686"/>
            <a:ext cx="2570870" cy="255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4795" y="4160888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smtClean="0"/>
              <a:t>전체 기간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4335" y="4166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smtClean="0"/>
              <a:t>코로나 발생 이후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90600" y="1367080"/>
            <a:ext cx="0" cy="137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733800" y="1367080"/>
            <a:ext cx="0" cy="137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90600" y="1367080"/>
            <a:ext cx="274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460938" y="1394709"/>
            <a:ext cx="0" cy="137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04138" y="1394709"/>
            <a:ext cx="0" cy="137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60938" y="1394709"/>
            <a:ext cx="274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 rot="10800000">
            <a:off x="2743200" y="4077402"/>
            <a:ext cx="2743200" cy="137870"/>
            <a:chOff x="6477000" y="3105150"/>
            <a:chExt cx="2743200" cy="137870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6477000" y="3105150"/>
              <a:ext cx="0" cy="137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9220200" y="3105150"/>
              <a:ext cx="0" cy="137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477000" y="3105150"/>
              <a:ext cx="2743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 rot="10800000">
            <a:off x="3048000" y="4019550"/>
            <a:ext cx="2743200" cy="137870"/>
            <a:chOff x="6477000" y="3105150"/>
            <a:chExt cx="2743200" cy="137870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6477000" y="3105150"/>
              <a:ext cx="0" cy="137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9220200" y="3105150"/>
              <a:ext cx="0" cy="137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77000" y="3105150"/>
              <a:ext cx="2743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4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코로나 발생 이후 학습 및 예측</a:t>
            </a:r>
            <a:endParaRPr lang="ko-KR" altLang="en-US" sz="1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5CEBE4E5-39AE-4695-9C15-DAAE127F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64682"/>
            <a:ext cx="6172200" cy="3329942"/>
          </a:xfrm>
        </p:spPr>
        <p:txBody>
          <a:bodyPr>
            <a:norm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019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일 이후의 </a:t>
            </a:r>
            <a:r>
              <a:rPr lang="en-US" altLang="ko-KR" sz="1100" dirty="0" smtClean="0"/>
              <a:t>104</a:t>
            </a:r>
            <a:r>
              <a:rPr lang="ko-KR" altLang="en-US" sz="1100" dirty="0" smtClean="0"/>
              <a:t>개의 데이터 활용</a:t>
            </a:r>
            <a:endParaRPr lang="en-US" altLang="ko-KR" sz="1100" dirty="0" smtClean="0"/>
          </a:p>
          <a:p>
            <a:r>
              <a:rPr lang="ko-KR" altLang="en-US" sz="1100" dirty="0" smtClean="0"/>
              <a:t>전체 </a:t>
            </a:r>
            <a:r>
              <a:rPr lang="en-US" altLang="ko-KR" sz="1100" dirty="0" smtClean="0"/>
              <a:t>SCFI(</a:t>
            </a:r>
            <a:r>
              <a:rPr lang="en-US" altLang="ko-KR" sz="1100" b="1" dirty="0"/>
              <a:t>SCFI Comprehensive Container Freight Rate </a:t>
            </a:r>
            <a:r>
              <a:rPr lang="en-US" altLang="ko-KR" sz="1100" b="1" dirty="0" smtClean="0"/>
              <a:t>Index)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y</a:t>
            </a:r>
            <a:r>
              <a:rPr lang="ko-KR" altLang="en-US" sz="1100" dirty="0" smtClean="0"/>
              <a:t>로 두고 학습 및 예측</a:t>
            </a:r>
            <a:endParaRPr lang="en-US" altLang="ko-KR" sz="1100" dirty="0" smtClean="0"/>
          </a:p>
          <a:p>
            <a:pPr lvl="1"/>
            <a:r>
              <a:rPr lang="ko-KR" altLang="en-US" sz="1000" dirty="0" smtClean="0"/>
              <a:t>각 경로에 대한 </a:t>
            </a:r>
            <a:r>
              <a:rPr lang="en-US" altLang="ko-KR" sz="1000" dirty="0" smtClean="0"/>
              <a:t>SCFI</a:t>
            </a:r>
            <a:r>
              <a:rPr lang="ko-KR" altLang="en-US" sz="1000" dirty="0" smtClean="0"/>
              <a:t>를 분석하기 전에 전체 </a:t>
            </a:r>
            <a:r>
              <a:rPr lang="en-US" altLang="ko-KR" sz="1000" dirty="0" smtClean="0"/>
              <a:t>SCFI</a:t>
            </a:r>
            <a:r>
              <a:rPr lang="ko-KR" altLang="en-US" sz="1000" dirty="0" smtClean="0"/>
              <a:t>를 활용하여 학습과 분석이 잘 되는지 확인</a:t>
            </a:r>
            <a:endParaRPr lang="en-US" altLang="ko-KR" sz="1000" dirty="0"/>
          </a:p>
          <a:p>
            <a:r>
              <a:rPr lang="ko-KR" altLang="en-US" sz="1100" dirty="0" smtClean="0"/>
              <a:t>활용한 </a:t>
            </a:r>
            <a:r>
              <a:rPr lang="en-US" altLang="ko-KR" sz="1100" dirty="0" smtClean="0"/>
              <a:t>feature(=</a:t>
            </a:r>
            <a:r>
              <a:rPr lang="ko-KR" altLang="en-US" sz="1100" dirty="0" smtClean="0"/>
              <a:t>코로나 발생 이후 기간과 상관 관계가 높았던 변수</a:t>
            </a:r>
            <a:r>
              <a:rPr lang="en-US" altLang="ko-KR" sz="1100" dirty="0" smtClean="0"/>
              <a:t>)  =&gt; </a:t>
            </a:r>
            <a:r>
              <a:rPr lang="ko-KR" altLang="en-US" sz="1100" dirty="0" smtClean="0"/>
              <a:t>총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개</a:t>
            </a:r>
            <a:endParaRPr lang="en-US" altLang="ko-KR" sz="1100" dirty="0" smtClean="0"/>
          </a:p>
          <a:p>
            <a:pPr lvl="1"/>
            <a:r>
              <a:rPr lang="en-US" altLang="ko-KR" sz="1000" dirty="0"/>
              <a:t>'</a:t>
            </a:r>
            <a:r>
              <a:rPr lang="en-US" altLang="ko-KR" sz="1000" dirty="0" err="1"/>
              <a:t>Clarksons</a:t>
            </a:r>
            <a:r>
              <a:rPr lang="en-US" altLang="ko-KR" sz="1000" dirty="0"/>
              <a:t> Average Containership </a:t>
            </a:r>
            <a:r>
              <a:rPr lang="en-US" altLang="ko-KR" sz="1000" dirty="0" smtClean="0"/>
              <a:t>Earnings‘ (0.94)</a:t>
            </a:r>
          </a:p>
          <a:p>
            <a:pPr lvl="1"/>
            <a:r>
              <a:rPr lang="en-US" altLang="ko-KR" sz="1000" dirty="0"/>
              <a:t>'HSFO 380cst Bunker Prices (3.5% Sulphur), </a:t>
            </a:r>
            <a:r>
              <a:rPr lang="en-US" altLang="ko-KR" sz="1000" dirty="0" smtClean="0"/>
              <a:t>Rotterdam‘ (0.91)</a:t>
            </a:r>
          </a:p>
          <a:p>
            <a:pPr lvl="1"/>
            <a:r>
              <a:rPr lang="en-US" altLang="ko-KR" sz="1000" dirty="0"/>
              <a:t>'Containership 1,650/1,850 TEU FCC, </a:t>
            </a:r>
            <a:r>
              <a:rPr lang="en-US" altLang="ko-KR" sz="1000" dirty="0" err="1"/>
              <a:t>G'less</a:t>
            </a:r>
            <a:r>
              <a:rPr lang="en-US" altLang="ko-KR" sz="1000" dirty="0"/>
              <a:t> Newbuilding </a:t>
            </a:r>
            <a:r>
              <a:rPr lang="en-US" altLang="ko-KR" sz="1000" dirty="0" smtClean="0"/>
              <a:t>Prices‘  (</a:t>
            </a:r>
            <a:r>
              <a:rPr lang="en-US" altLang="ko-KR" sz="1000" dirty="0" smtClean="0">
                <a:solidFill>
                  <a:srgbClr val="FF0000"/>
                </a:solidFill>
              </a:rPr>
              <a:t>0.62</a:t>
            </a:r>
            <a:r>
              <a:rPr lang="en-US" altLang="ko-KR" sz="1000" dirty="0" smtClean="0"/>
              <a:t>) =&gt; </a:t>
            </a:r>
            <a:r>
              <a:rPr lang="ko-KR" altLang="en-US" sz="1000" dirty="0" smtClean="0"/>
              <a:t>약간 낮은 수치이지만 일단 포함</a:t>
            </a:r>
            <a:endParaRPr lang="en-US" altLang="ko-KR" sz="1000" dirty="0" smtClean="0"/>
          </a:p>
          <a:p>
            <a:pPr lvl="1"/>
            <a:r>
              <a:rPr lang="en-US" altLang="ko-KR" sz="1000" dirty="0"/>
              <a:t>'Containership 13,000/14,000 TEU Newbuilding </a:t>
            </a:r>
            <a:r>
              <a:rPr lang="en-US" altLang="ko-KR" sz="1000" dirty="0" smtClean="0"/>
              <a:t>Prices‘ (0.87)</a:t>
            </a:r>
            <a:endParaRPr lang="en-US" altLang="ko-KR" sz="1000" dirty="0"/>
          </a:p>
          <a:p>
            <a:pPr lvl="1"/>
            <a:r>
              <a:rPr lang="en-US" altLang="ko-KR" sz="1000" dirty="0"/>
              <a:t>'Containership 3,500/4,000 TEU (Wide Beam) </a:t>
            </a:r>
            <a:r>
              <a:rPr lang="en-US" altLang="ko-KR" sz="1000" dirty="0" err="1"/>
              <a:t>G'less</a:t>
            </a:r>
            <a:r>
              <a:rPr lang="en-US" altLang="ko-KR" sz="1000" dirty="0"/>
              <a:t> Newbuilding </a:t>
            </a:r>
            <a:r>
              <a:rPr lang="en-US" altLang="ko-KR" sz="1000" dirty="0" smtClean="0"/>
              <a:t>Prices‘ (0.85)</a:t>
            </a:r>
            <a:endParaRPr lang="en-US" altLang="ko-KR" sz="1000" dirty="0"/>
          </a:p>
          <a:p>
            <a:pPr lvl="1"/>
            <a:r>
              <a:rPr lang="en-US" altLang="ko-KR" sz="1000" dirty="0"/>
              <a:t>'Containership 13,000/13,500 TEU </a:t>
            </a:r>
            <a:r>
              <a:rPr lang="en-US" altLang="ko-KR" sz="1000" dirty="0" err="1"/>
              <a:t>G'less</a:t>
            </a:r>
            <a:r>
              <a:rPr lang="en-US" altLang="ko-KR" sz="1000" dirty="0"/>
              <a:t> Newbuilding </a:t>
            </a:r>
            <a:r>
              <a:rPr lang="en-US" altLang="ko-KR" sz="1000" dirty="0" smtClean="0"/>
              <a:t>Prices‘ (0.93)</a:t>
            </a:r>
            <a:endParaRPr lang="en-US" altLang="ko-KR" sz="1000" dirty="0"/>
          </a:p>
          <a:p>
            <a:pPr lvl="1"/>
            <a:r>
              <a:rPr lang="en-US" altLang="ko-KR" sz="1000" dirty="0"/>
              <a:t>'Port Congestion Index - Containerships In Port, </a:t>
            </a:r>
            <a:r>
              <a:rPr lang="en-US" altLang="ko-KR" sz="1000" dirty="0" err="1"/>
              <a:t>m.TEU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7dma‘ (0.75)</a:t>
            </a:r>
            <a:endParaRPr lang="en-US" altLang="ko-KR" sz="1000" dirty="0"/>
          </a:p>
          <a:p>
            <a:pPr lvl="1"/>
            <a:r>
              <a:rPr lang="en-US" altLang="ko-KR" sz="1000" dirty="0"/>
              <a:t>'Port Congestion Index - Containerships In Port, East Coast North America, </a:t>
            </a:r>
            <a:r>
              <a:rPr lang="en-US" altLang="ko-KR" sz="1000" dirty="0" err="1"/>
              <a:t>m.TEU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7dma‘ (0.91)</a:t>
            </a:r>
            <a:endParaRPr lang="en-US" altLang="ko-KR" sz="1000" dirty="0"/>
          </a:p>
          <a:p>
            <a:pPr lvl="1"/>
            <a:r>
              <a:rPr lang="en-US" altLang="ko-KR" sz="1000" dirty="0"/>
              <a:t>'Port Congestion Index - Containerships In Port, West Coast North America, </a:t>
            </a:r>
            <a:r>
              <a:rPr lang="en-US" altLang="ko-KR" sz="1000" dirty="0" err="1"/>
              <a:t>m.TEU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7dma‘ (0.86)</a:t>
            </a:r>
            <a:endParaRPr lang="en-US" altLang="ko-KR" sz="1000" dirty="0"/>
          </a:p>
          <a:p>
            <a:pPr lvl="1"/>
            <a:r>
              <a:rPr lang="en-US" altLang="ko-KR" sz="1000" dirty="0"/>
              <a:t>'Port Congestion Index - Containerships In Port, United Kingdom/Continent, </a:t>
            </a:r>
            <a:r>
              <a:rPr lang="en-US" altLang="ko-KR" sz="1000" dirty="0" err="1"/>
              <a:t>m.TEU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7dma‘ (0.88)</a:t>
            </a:r>
          </a:p>
          <a:p>
            <a:r>
              <a:rPr lang="en-US" altLang="ko-KR" sz="1100" dirty="0" err="1" smtClean="0"/>
              <a:t>MinMaxScaler</a:t>
            </a:r>
            <a:r>
              <a:rPr lang="ko-KR" altLang="en-US" sz="1100" dirty="0" smtClean="0"/>
              <a:t>를 활용하여 전처리</a:t>
            </a:r>
            <a:endParaRPr lang="en-US" altLang="ko-KR" sz="1100" dirty="0" smtClean="0"/>
          </a:p>
          <a:p>
            <a:endParaRPr lang="en-US" altLang="ko-KR" sz="900" dirty="0" smtClean="0"/>
          </a:p>
          <a:p>
            <a:pPr marL="342900" lvl="1" indent="0">
              <a:buNone/>
            </a:pP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444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176010-C637-4E73-B678-A40A16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308" y="895350"/>
            <a:ext cx="440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코로나 발생 이후 학습 및 예측</a:t>
            </a:r>
            <a:endParaRPr lang="ko-KR" altLang="en-US" sz="1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5CEBE4E5-39AE-4695-9C15-DAAE127F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64682"/>
            <a:ext cx="6172200" cy="3329942"/>
          </a:xfrm>
        </p:spPr>
        <p:txBody>
          <a:bodyPr>
            <a:normAutofit/>
          </a:bodyPr>
          <a:lstStyle/>
          <a:p>
            <a:r>
              <a:rPr lang="ko-KR" altLang="en-US" sz="1050" dirty="0" smtClean="0"/>
              <a:t>데이터 분리</a:t>
            </a:r>
            <a:endParaRPr lang="en-US" altLang="ko-KR" sz="1050" dirty="0" smtClean="0"/>
          </a:p>
          <a:p>
            <a:pPr lvl="1"/>
            <a:r>
              <a:rPr lang="ko-KR" altLang="en-US" sz="900" dirty="0"/>
              <a:t>총 </a:t>
            </a:r>
            <a:r>
              <a:rPr lang="en-US" altLang="ko-KR" sz="900" dirty="0"/>
              <a:t>104</a:t>
            </a:r>
            <a:r>
              <a:rPr lang="ko-KR" altLang="en-US" sz="900" dirty="0"/>
              <a:t>개의 데이터에서 </a:t>
            </a:r>
            <a:r>
              <a:rPr lang="en-US" altLang="ko-KR" sz="900" dirty="0"/>
              <a:t>80</a:t>
            </a:r>
            <a:r>
              <a:rPr lang="ko-KR" altLang="en-US" sz="900" dirty="0"/>
              <a:t>개를 </a:t>
            </a:r>
            <a:r>
              <a:rPr lang="en-US" altLang="ko-KR" sz="900" dirty="0"/>
              <a:t>Train, </a:t>
            </a:r>
            <a:r>
              <a:rPr lang="ko-KR" altLang="en-US" sz="900" dirty="0"/>
              <a:t>나머지 </a:t>
            </a:r>
            <a:r>
              <a:rPr lang="en-US" altLang="ko-KR" sz="900" dirty="0"/>
              <a:t>24</a:t>
            </a:r>
            <a:r>
              <a:rPr lang="ko-KR" altLang="en-US" sz="900" dirty="0"/>
              <a:t>개를 </a:t>
            </a:r>
            <a:r>
              <a:rPr lang="en-US" altLang="ko-KR" sz="900" dirty="0"/>
              <a:t>Test </a:t>
            </a:r>
            <a:r>
              <a:rPr lang="ko-KR" altLang="en-US" sz="900" dirty="0" err="1"/>
              <a:t>데이터셋으로</a:t>
            </a:r>
            <a:r>
              <a:rPr lang="ko-KR" altLang="en-US" sz="900" dirty="0"/>
              <a:t> 활용</a:t>
            </a:r>
            <a:endParaRPr lang="en-US" altLang="ko-KR" sz="900" dirty="0"/>
          </a:p>
          <a:p>
            <a:pPr lvl="1"/>
            <a:r>
              <a:rPr lang="en-US" altLang="ko-KR" sz="900" dirty="0" err="1"/>
              <a:t>Window_size</a:t>
            </a:r>
            <a:r>
              <a:rPr lang="ko-KR" altLang="en-US" sz="900" dirty="0"/>
              <a:t>를 </a:t>
            </a:r>
            <a:r>
              <a:rPr lang="en-US" altLang="ko-KR" sz="900" dirty="0"/>
              <a:t>12</a:t>
            </a:r>
            <a:r>
              <a:rPr lang="ko-KR" altLang="en-US" sz="900" dirty="0"/>
              <a:t>로  하여 학습 데이터 생성</a:t>
            </a:r>
            <a:endParaRPr lang="en-US" altLang="ko-KR" sz="900" dirty="0"/>
          </a:p>
          <a:p>
            <a:pPr lvl="1"/>
            <a:r>
              <a:rPr lang="en-US" altLang="ko-KR" sz="900" dirty="0" err="1">
                <a:solidFill>
                  <a:srgbClr val="FF0000"/>
                </a:solidFill>
              </a:rPr>
              <a:t>Window_size</a:t>
            </a:r>
            <a:r>
              <a:rPr lang="en-US" altLang="ko-KR" sz="900" dirty="0">
                <a:solidFill>
                  <a:srgbClr val="FF0000"/>
                </a:solidFill>
              </a:rPr>
              <a:t> = 12  :  </a:t>
            </a:r>
            <a:r>
              <a:rPr lang="ko-KR" altLang="en-US" sz="900" dirty="0">
                <a:solidFill>
                  <a:srgbClr val="FF0000"/>
                </a:solidFill>
              </a:rPr>
              <a:t>데이터 하나가 </a:t>
            </a:r>
            <a:r>
              <a:rPr lang="en-US" altLang="ko-KR" sz="900" dirty="0">
                <a:solidFill>
                  <a:srgbClr val="FF0000"/>
                </a:solidFill>
              </a:rPr>
              <a:t>1</a:t>
            </a:r>
            <a:r>
              <a:rPr lang="ko-KR" altLang="en-US" sz="900" dirty="0">
                <a:solidFill>
                  <a:srgbClr val="FF0000"/>
                </a:solidFill>
              </a:rPr>
              <a:t>주일이니 이것이 </a:t>
            </a:r>
            <a:r>
              <a:rPr lang="en-US" altLang="ko-KR" sz="900" dirty="0">
                <a:solidFill>
                  <a:srgbClr val="FF0000"/>
                </a:solidFill>
              </a:rPr>
              <a:t>12</a:t>
            </a:r>
            <a:r>
              <a:rPr lang="ko-KR" altLang="en-US" sz="900" dirty="0">
                <a:solidFill>
                  <a:srgbClr val="FF0000"/>
                </a:solidFill>
              </a:rPr>
              <a:t>개 모여 </a:t>
            </a:r>
            <a:r>
              <a:rPr lang="en-US" altLang="ko-KR" sz="900" dirty="0">
                <a:solidFill>
                  <a:srgbClr val="FF0000"/>
                </a:solidFill>
              </a:rPr>
              <a:t>3</a:t>
            </a:r>
            <a:r>
              <a:rPr lang="ko-KR" altLang="en-US" sz="900" dirty="0">
                <a:solidFill>
                  <a:srgbClr val="FF0000"/>
                </a:solidFill>
              </a:rPr>
              <a:t>달 </a:t>
            </a:r>
            <a:r>
              <a:rPr lang="en-US" altLang="ko-KR" sz="900" dirty="0">
                <a:solidFill>
                  <a:srgbClr val="FF0000"/>
                </a:solidFill>
              </a:rPr>
              <a:t>=&gt; 3</a:t>
            </a:r>
            <a:r>
              <a:rPr lang="ko-KR" altLang="en-US" sz="900" dirty="0">
                <a:solidFill>
                  <a:srgbClr val="FF0000"/>
                </a:solidFill>
              </a:rPr>
              <a:t>달씩 학습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간단한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모델 생성</a:t>
            </a:r>
            <a:endParaRPr lang="en-US" altLang="ko-KR" sz="105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342900" lvl="1" indent="0">
              <a:buNone/>
            </a:pPr>
            <a:endParaRPr lang="ko-KR" altLang="en-US" sz="400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161182"/>
            <a:ext cx="6400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 smtClean="0"/>
              <a:t>Window_size</a:t>
            </a:r>
            <a:r>
              <a:rPr lang="en-US" altLang="ko-KR" sz="700" dirty="0" smtClean="0"/>
              <a:t> : </a:t>
            </a:r>
            <a:r>
              <a:rPr lang="ko-KR" altLang="en-US" sz="700" dirty="0"/>
              <a:t>내가 </a:t>
            </a:r>
            <a:r>
              <a:rPr lang="ko-KR" altLang="en-US" sz="700" dirty="0" err="1"/>
              <a:t>얼마동안</a:t>
            </a:r>
            <a:r>
              <a:rPr lang="en-US" altLang="ko-KR" sz="700" dirty="0"/>
              <a:t>(</a:t>
            </a:r>
            <a:r>
              <a:rPr lang="ko-KR" altLang="en-US" sz="700" dirty="0"/>
              <a:t>기간</a:t>
            </a:r>
            <a:r>
              <a:rPr lang="en-US" altLang="ko-KR" sz="700" dirty="0"/>
              <a:t>)</a:t>
            </a:r>
            <a:r>
              <a:rPr lang="ko-KR" altLang="en-US" sz="700" dirty="0"/>
              <a:t>의 다음날 </a:t>
            </a:r>
            <a:r>
              <a:rPr lang="ko-KR" altLang="en-US" sz="700" dirty="0" smtClean="0"/>
              <a:t>데이터를 </a:t>
            </a:r>
            <a:r>
              <a:rPr lang="ko-KR" altLang="en-US" sz="700" dirty="0"/>
              <a:t>예측할 것인가를 정하는 </a:t>
            </a:r>
            <a:r>
              <a:rPr lang="en-US" altLang="ko-KR" sz="700" dirty="0"/>
              <a:t>parameter</a:t>
            </a:r>
            <a:endParaRPr lang="ko-KR" altLang="en-US" sz="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48638"/>
            <a:ext cx="3048000" cy="219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6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18363</TotalTime>
  <Words>806</Words>
  <Application>Microsoft Office PowerPoint</Application>
  <PresentationFormat>사용자 지정</PresentationFormat>
  <Paragraphs>148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Contents</vt:lpstr>
      <vt:lpstr>EDA</vt:lpstr>
      <vt:lpstr>EDA </vt:lpstr>
      <vt:lpstr>EDA</vt:lpstr>
      <vt:lpstr>EDA </vt:lpstr>
      <vt:lpstr>EDA</vt:lpstr>
      <vt:lpstr>모델 학습</vt:lpstr>
      <vt:lpstr>모델 학습</vt:lpstr>
      <vt:lpstr>모델 학습</vt:lpstr>
      <vt:lpstr>모델 학습</vt:lpstr>
      <vt:lpstr>모델 학습</vt:lpstr>
      <vt:lpstr>향후 계획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581</cp:revision>
  <dcterms:created xsi:type="dcterms:W3CDTF">2016-10-05T02:16:34Z</dcterms:created>
  <dcterms:modified xsi:type="dcterms:W3CDTF">2022-03-04T11:21:50Z</dcterms:modified>
</cp:coreProperties>
</file>