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98" r:id="rId3"/>
    <p:sldId id="299" r:id="rId4"/>
    <p:sldId id="300" r:id="rId5"/>
    <p:sldId id="301" r:id="rId6"/>
    <p:sldId id="302" r:id="rId7"/>
    <p:sldId id="296" r:id="rId8"/>
    <p:sldId id="297" r:id="rId9"/>
    <p:sldId id="295" r:id="rId10"/>
  </p:sldIdLst>
  <p:sldSz cx="6858000" cy="51435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7CBAC9"/>
    <a:srgbClr val="329FD7"/>
    <a:srgbClr val="32A1D9"/>
    <a:srgbClr val="006583"/>
    <a:srgbClr val="736D71"/>
    <a:srgbClr val="B3A197"/>
    <a:srgbClr val="01A6BC"/>
    <a:srgbClr val="CBCBCB"/>
    <a:srgbClr val="BABA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03" autoAdjust="0"/>
    <p:restoredTop sz="96074" autoAdjust="0"/>
  </p:normalViewPr>
  <p:slideViewPr>
    <p:cSldViewPr>
      <p:cViewPr>
        <p:scale>
          <a:sx n="97" d="100"/>
          <a:sy n="97" d="100"/>
        </p:scale>
        <p:origin x="-1766" y="-312"/>
      </p:cViewPr>
      <p:guideLst>
        <p:guide orient="horz" pos="1620"/>
        <p:guide pos="21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87" d="100"/>
          <a:sy n="87" d="100"/>
        </p:scale>
        <p:origin x="3840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9688C6-5A19-4B42-9575-D847E9CBE7C7}" type="datetimeFigureOut">
              <a:rPr lang="ko-KR" altLang="en-US" smtClean="0"/>
              <a:t>2022-03-07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3348B-4077-49D5-AE8F-7F5DE348FB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5995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3348B-4077-49D5-AE8F-7F5DE348FBB1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6644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514350" y="1504950"/>
            <a:ext cx="5829300" cy="594066"/>
          </a:xfrm>
        </p:spPr>
        <p:txBody>
          <a:bodyPr/>
          <a:lstStyle>
            <a:lvl1pPr>
              <a:defRPr b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altLang="ko-KR" dirty="0"/>
              <a:t>THIS IS TITLE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085850" y="2242202"/>
            <a:ext cx="4800600" cy="381000"/>
          </a:xfrm>
        </p:spPr>
        <p:txBody>
          <a:bodyPr>
            <a:normAutofit/>
          </a:bodyPr>
          <a:lstStyle>
            <a:lvl1pPr marL="0" indent="0" algn="ctr">
              <a:buNone/>
              <a:defRPr sz="1350" i="0" baseline="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/>
              <a:t>Overview of the presentation / presenter name</a:t>
            </a:r>
            <a:endParaRPr lang="ko-KR" altLang="en-US" dirty="0"/>
          </a:p>
        </p:txBody>
      </p:sp>
      <p:pic>
        <p:nvPicPr>
          <p:cNvPr id="9" name="Picture 2" descr="H:\project lab\7. logo BSC Lab\logo pnu\pnulogo-fix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33350"/>
            <a:ext cx="744140" cy="299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바닥글 개체 틀 4"/>
          <p:cNvSpPr txBox="1">
            <a:spLocks/>
          </p:cNvSpPr>
          <p:nvPr userDrawn="1"/>
        </p:nvSpPr>
        <p:spPr>
          <a:xfrm>
            <a:off x="2802861" y="4857751"/>
            <a:ext cx="1252278" cy="188119"/>
          </a:xfrm>
          <a:prstGeom prst="rect">
            <a:avLst/>
          </a:prstGeom>
        </p:spPr>
        <p:txBody>
          <a:bodyPr vert="horz" lIns="27000" tIns="27000" rIns="27000" bIns="2700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100" i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25" i="0" dirty="0">
                <a:latin typeface="Calibri Light" panose="020F0302020204030204" pitchFamily="34" charset="0"/>
                <a:cs typeface="Calibri Light" panose="020F0302020204030204" pitchFamily="34" charset="0"/>
              </a:rPr>
              <a:t>http://baelab.pusan.ac.kr</a:t>
            </a:r>
            <a:endParaRPr lang="ko-KR" altLang="en-US" sz="825" i="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082536"/>
            <a:ext cx="6858000" cy="6096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0252" y="133236"/>
            <a:ext cx="590550" cy="295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42900" y="438150"/>
            <a:ext cx="6172200" cy="324036"/>
          </a:xfrm>
        </p:spPr>
        <p:txBody>
          <a:bodyPr>
            <a:noAutofit/>
          </a:bodyPr>
          <a:lstStyle>
            <a:lvl1pPr algn="l">
              <a:defRPr sz="2100" b="1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altLang="ko-KR" dirty="0"/>
              <a:t>Put Your Title Here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342900" y="895351"/>
            <a:ext cx="6172200" cy="3699273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1pPr>
            <a:lvl2pPr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2pPr>
            <a:lvl3pPr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3pPr>
            <a:lvl4pPr>
              <a:defRPr sz="825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4pPr>
            <a:lvl5pPr>
              <a:defRPr sz="825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5pPr>
          </a:lstStyle>
          <a:p>
            <a:pPr lvl="0"/>
            <a:r>
              <a:rPr lang="en-US" altLang="ko-KR" dirty="0"/>
              <a:t>This is Content</a:t>
            </a:r>
            <a:endParaRPr lang="ko-KR" altLang="en-US" dirty="0"/>
          </a:p>
          <a:p>
            <a:pPr lvl="1"/>
            <a:r>
              <a:rPr lang="en-US" altLang="ko-KR" dirty="0" err="1"/>
              <a:t>Subcontent</a:t>
            </a:r>
            <a:r>
              <a:rPr lang="en-US" altLang="ko-KR" dirty="0"/>
              <a:t> 1</a:t>
            </a:r>
            <a:endParaRPr lang="ko-KR" altLang="en-US" dirty="0"/>
          </a:p>
          <a:p>
            <a:pPr lvl="2"/>
            <a:r>
              <a:rPr lang="en-US" altLang="ko-KR" dirty="0" err="1"/>
              <a:t>Subcontent</a:t>
            </a:r>
            <a:r>
              <a:rPr lang="en-US" altLang="ko-KR" dirty="0"/>
              <a:t> 2</a:t>
            </a:r>
            <a:endParaRPr lang="ko-KR" altLang="en-US" dirty="0"/>
          </a:p>
          <a:p>
            <a:pPr lvl="3"/>
            <a:r>
              <a:rPr lang="en-US" altLang="ko-KR" dirty="0" err="1"/>
              <a:t>Subcontent</a:t>
            </a:r>
            <a:r>
              <a:rPr lang="en-US" altLang="ko-KR" dirty="0"/>
              <a:t> 3</a:t>
            </a:r>
            <a:endParaRPr lang="ko-KR" altLang="en-US" dirty="0"/>
          </a:p>
          <a:p>
            <a:pPr lvl="4"/>
            <a:r>
              <a:rPr lang="en-US" altLang="ko-KR" dirty="0" err="1"/>
              <a:t>Subcontent</a:t>
            </a:r>
            <a:r>
              <a:rPr lang="en-US" altLang="ko-KR" dirty="0"/>
              <a:t> 4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  <p:pic>
        <p:nvPicPr>
          <p:cNvPr id="26" name="Picture 2" descr="H:\project lab\7. logo BSC Lab\logo pnu\pnulogo-fix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47" y="4727367"/>
            <a:ext cx="725453" cy="264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바닥글 개체 틀 4"/>
          <p:cNvSpPr txBox="1">
            <a:spLocks/>
          </p:cNvSpPr>
          <p:nvPr userDrawn="1"/>
        </p:nvSpPr>
        <p:spPr>
          <a:xfrm>
            <a:off x="2294930" y="4739035"/>
            <a:ext cx="21717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100" i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788" i="0" dirty="0">
                <a:latin typeface="Cambria" panose="02040503050406030204" pitchFamily="18" charset="0"/>
              </a:rPr>
              <a:t>http://baelab.pusan.ac.kr</a:t>
            </a:r>
            <a:endParaRPr lang="ko-KR" altLang="en-US" sz="788" i="0" dirty="0">
              <a:latin typeface="Cambria" panose="02040503050406030204" pitchFamily="18" charset="0"/>
            </a:endParaRPr>
          </a:p>
        </p:txBody>
      </p:sp>
      <p:sp>
        <p:nvSpPr>
          <p:cNvPr id="34" name="직사각형 33"/>
          <p:cNvSpPr/>
          <p:nvPr userDrawn="1"/>
        </p:nvSpPr>
        <p:spPr>
          <a:xfrm>
            <a:off x="-596" y="434082"/>
            <a:ext cx="370284" cy="339824"/>
          </a:xfrm>
          <a:prstGeom prst="rect">
            <a:avLst/>
          </a:prstGeom>
          <a:solidFill>
            <a:srgbClr val="7CBA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082536"/>
            <a:ext cx="6858000" cy="60965"/>
          </a:xfrm>
          <a:prstGeom prst="rect">
            <a:avLst/>
          </a:prstGeom>
        </p:spPr>
      </p:pic>
      <p:cxnSp>
        <p:nvCxnSpPr>
          <p:cNvPr id="27" name="직선 연결선 26"/>
          <p:cNvCxnSpPr/>
          <p:nvPr userDrawn="1"/>
        </p:nvCxnSpPr>
        <p:spPr>
          <a:xfrm>
            <a:off x="369688" y="819150"/>
            <a:ext cx="6145412" cy="0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39086" y="4731252"/>
            <a:ext cx="689714" cy="2415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42900" y="438150"/>
            <a:ext cx="6172200" cy="324036"/>
          </a:xfrm>
        </p:spPr>
        <p:txBody>
          <a:bodyPr>
            <a:noAutofit/>
          </a:bodyPr>
          <a:lstStyle>
            <a:lvl1pPr algn="l">
              <a:defRPr sz="2100" b="1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altLang="ko-KR" dirty="0"/>
              <a:t>Put Your Title Here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342900" y="895351"/>
            <a:ext cx="6172200" cy="3699273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1pPr>
            <a:lvl2pPr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2pPr>
            <a:lvl3pPr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3pPr>
            <a:lvl4pPr>
              <a:defRPr sz="825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4pPr>
            <a:lvl5pPr>
              <a:defRPr sz="825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5pPr>
          </a:lstStyle>
          <a:p>
            <a:pPr lvl="0"/>
            <a:r>
              <a:rPr lang="en-US" altLang="ko-KR" dirty="0"/>
              <a:t>This is Content</a:t>
            </a:r>
            <a:endParaRPr lang="ko-KR" altLang="en-US" dirty="0"/>
          </a:p>
          <a:p>
            <a:pPr lvl="1"/>
            <a:r>
              <a:rPr lang="en-US" altLang="ko-KR" dirty="0" err="1"/>
              <a:t>Subcontent</a:t>
            </a:r>
            <a:r>
              <a:rPr lang="en-US" altLang="ko-KR" dirty="0"/>
              <a:t> 1</a:t>
            </a:r>
            <a:endParaRPr lang="ko-KR" altLang="en-US" dirty="0"/>
          </a:p>
          <a:p>
            <a:pPr lvl="2"/>
            <a:r>
              <a:rPr lang="en-US" altLang="ko-KR" dirty="0" err="1"/>
              <a:t>Subcontent</a:t>
            </a:r>
            <a:r>
              <a:rPr lang="en-US" altLang="ko-KR" dirty="0"/>
              <a:t> 2</a:t>
            </a:r>
            <a:endParaRPr lang="ko-KR" altLang="en-US" dirty="0"/>
          </a:p>
          <a:p>
            <a:pPr lvl="3"/>
            <a:r>
              <a:rPr lang="en-US" altLang="ko-KR" dirty="0" err="1"/>
              <a:t>Subcontent</a:t>
            </a:r>
            <a:r>
              <a:rPr lang="en-US" altLang="ko-KR" dirty="0"/>
              <a:t> 3</a:t>
            </a:r>
            <a:endParaRPr lang="ko-KR" altLang="en-US" dirty="0"/>
          </a:p>
          <a:p>
            <a:pPr lvl="4"/>
            <a:r>
              <a:rPr lang="en-US" altLang="ko-KR" dirty="0" err="1"/>
              <a:t>Subcontent</a:t>
            </a:r>
            <a:r>
              <a:rPr lang="en-US" altLang="ko-KR" dirty="0"/>
              <a:t> 4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33" name="바닥글 개체 틀 4"/>
          <p:cNvSpPr txBox="1">
            <a:spLocks/>
          </p:cNvSpPr>
          <p:nvPr userDrawn="1"/>
        </p:nvSpPr>
        <p:spPr>
          <a:xfrm>
            <a:off x="2294930" y="4739035"/>
            <a:ext cx="21717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100" i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788" i="0" dirty="0">
                <a:latin typeface="Cambria" panose="02040503050406030204" pitchFamily="18" charset="0"/>
              </a:rPr>
              <a:t>http://baelab.pusan.ac.kr</a:t>
            </a:r>
            <a:endParaRPr lang="ko-KR" altLang="en-US" sz="788" i="0" dirty="0">
              <a:latin typeface="Cambria" panose="02040503050406030204" pitchFamily="18" charset="0"/>
            </a:endParaRPr>
          </a:p>
        </p:txBody>
      </p:sp>
      <p:sp>
        <p:nvSpPr>
          <p:cNvPr id="34" name="직사각형 33"/>
          <p:cNvSpPr/>
          <p:nvPr userDrawn="1"/>
        </p:nvSpPr>
        <p:spPr>
          <a:xfrm>
            <a:off x="-596" y="434082"/>
            <a:ext cx="370284" cy="339824"/>
          </a:xfrm>
          <a:prstGeom prst="rect">
            <a:avLst/>
          </a:prstGeom>
          <a:solidFill>
            <a:srgbClr val="01A6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082536"/>
            <a:ext cx="6858000" cy="60965"/>
          </a:xfrm>
          <a:prstGeom prst="rect">
            <a:avLst/>
          </a:prstGeom>
        </p:spPr>
      </p:pic>
      <p:cxnSp>
        <p:nvCxnSpPr>
          <p:cNvPr id="27" name="직선 연결선 26"/>
          <p:cNvCxnSpPr/>
          <p:nvPr userDrawn="1"/>
        </p:nvCxnSpPr>
        <p:spPr>
          <a:xfrm>
            <a:off x="369688" y="819150"/>
            <a:ext cx="6145412" cy="0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H:\project lab\7. logo BSC Lab\logo pnu\pnulogo-fix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47" y="4727367"/>
            <a:ext cx="725453" cy="264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39086" y="4731252"/>
            <a:ext cx="689714" cy="24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205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42900" y="438150"/>
            <a:ext cx="6172200" cy="324036"/>
          </a:xfrm>
        </p:spPr>
        <p:txBody>
          <a:bodyPr>
            <a:noAutofit/>
          </a:bodyPr>
          <a:lstStyle>
            <a:lvl1pPr algn="l">
              <a:defRPr sz="2100" b="1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altLang="ko-KR" dirty="0"/>
              <a:t>Put Your Title Here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342900" y="895351"/>
            <a:ext cx="6172200" cy="3699273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1pPr>
            <a:lvl2pPr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2pPr>
            <a:lvl3pPr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3pPr>
            <a:lvl4pPr>
              <a:defRPr sz="825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4pPr>
            <a:lvl5pPr>
              <a:defRPr sz="825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5pPr>
          </a:lstStyle>
          <a:p>
            <a:pPr lvl="0"/>
            <a:r>
              <a:rPr lang="en-US" altLang="ko-KR" dirty="0"/>
              <a:t>This is Content</a:t>
            </a:r>
            <a:endParaRPr lang="ko-KR" altLang="en-US" dirty="0"/>
          </a:p>
          <a:p>
            <a:pPr lvl="1"/>
            <a:r>
              <a:rPr lang="en-US" altLang="ko-KR" dirty="0" err="1"/>
              <a:t>Subcontent</a:t>
            </a:r>
            <a:r>
              <a:rPr lang="en-US" altLang="ko-KR" dirty="0"/>
              <a:t> 1</a:t>
            </a:r>
            <a:endParaRPr lang="ko-KR" altLang="en-US" dirty="0"/>
          </a:p>
          <a:p>
            <a:pPr lvl="2"/>
            <a:r>
              <a:rPr lang="en-US" altLang="ko-KR" dirty="0" err="1"/>
              <a:t>Subcontent</a:t>
            </a:r>
            <a:r>
              <a:rPr lang="en-US" altLang="ko-KR" dirty="0"/>
              <a:t> 2</a:t>
            </a:r>
            <a:endParaRPr lang="ko-KR" altLang="en-US" dirty="0"/>
          </a:p>
          <a:p>
            <a:pPr lvl="3"/>
            <a:r>
              <a:rPr lang="en-US" altLang="ko-KR" dirty="0" err="1"/>
              <a:t>Subcontent</a:t>
            </a:r>
            <a:r>
              <a:rPr lang="en-US" altLang="ko-KR" dirty="0"/>
              <a:t> 3</a:t>
            </a:r>
            <a:endParaRPr lang="ko-KR" altLang="en-US" dirty="0"/>
          </a:p>
          <a:p>
            <a:pPr lvl="4"/>
            <a:r>
              <a:rPr lang="en-US" altLang="ko-KR" dirty="0" err="1"/>
              <a:t>Subcontent</a:t>
            </a:r>
            <a:r>
              <a:rPr lang="en-US" altLang="ko-KR" dirty="0"/>
              <a:t> 4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33" name="바닥글 개체 틀 4"/>
          <p:cNvSpPr txBox="1">
            <a:spLocks/>
          </p:cNvSpPr>
          <p:nvPr userDrawn="1"/>
        </p:nvSpPr>
        <p:spPr>
          <a:xfrm>
            <a:off x="2294930" y="4739035"/>
            <a:ext cx="21717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100" i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788" i="0" dirty="0">
                <a:latin typeface="Cambria" panose="02040503050406030204" pitchFamily="18" charset="0"/>
              </a:rPr>
              <a:t>http://baelab.pusan.ac.kr</a:t>
            </a:r>
            <a:endParaRPr lang="ko-KR" altLang="en-US" sz="788" i="0" dirty="0">
              <a:latin typeface="Cambria" panose="02040503050406030204" pitchFamily="18" charset="0"/>
            </a:endParaRPr>
          </a:p>
        </p:txBody>
      </p:sp>
      <p:sp>
        <p:nvSpPr>
          <p:cNvPr id="34" name="직사각형 33"/>
          <p:cNvSpPr/>
          <p:nvPr userDrawn="1"/>
        </p:nvSpPr>
        <p:spPr>
          <a:xfrm>
            <a:off x="-596" y="434082"/>
            <a:ext cx="370284" cy="339824"/>
          </a:xfrm>
          <a:prstGeom prst="rect">
            <a:avLst/>
          </a:prstGeom>
          <a:solidFill>
            <a:srgbClr val="006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082536"/>
            <a:ext cx="6858000" cy="60965"/>
          </a:xfrm>
          <a:prstGeom prst="rect">
            <a:avLst/>
          </a:prstGeom>
        </p:spPr>
      </p:pic>
      <p:cxnSp>
        <p:nvCxnSpPr>
          <p:cNvPr id="28" name="직선 연결선 27"/>
          <p:cNvCxnSpPr/>
          <p:nvPr userDrawn="1"/>
        </p:nvCxnSpPr>
        <p:spPr>
          <a:xfrm>
            <a:off x="369688" y="819150"/>
            <a:ext cx="6145412" cy="0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H:\project lab\7. logo BSC Lab\logo pnu\pnulogo-fix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47" y="4727367"/>
            <a:ext cx="725453" cy="264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그림 15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39086" y="4731252"/>
            <a:ext cx="689714" cy="24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77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42900" y="438150"/>
            <a:ext cx="6172200" cy="324036"/>
          </a:xfrm>
        </p:spPr>
        <p:txBody>
          <a:bodyPr>
            <a:noAutofit/>
          </a:bodyPr>
          <a:lstStyle>
            <a:lvl1pPr algn="l">
              <a:defRPr sz="2100" b="1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altLang="ko-KR" dirty="0"/>
              <a:t>Put Your Title Here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342900" y="895351"/>
            <a:ext cx="6172200" cy="3699273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1pPr>
            <a:lvl2pPr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2pPr>
            <a:lvl3pPr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3pPr>
            <a:lvl4pPr>
              <a:defRPr sz="825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4pPr>
            <a:lvl5pPr>
              <a:defRPr sz="825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5pPr>
          </a:lstStyle>
          <a:p>
            <a:pPr lvl="0"/>
            <a:r>
              <a:rPr lang="en-US" altLang="ko-KR" dirty="0"/>
              <a:t>This is Content</a:t>
            </a:r>
            <a:endParaRPr lang="ko-KR" altLang="en-US" dirty="0"/>
          </a:p>
          <a:p>
            <a:pPr lvl="1"/>
            <a:r>
              <a:rPr lang="en-US" altLang="ko-KR" dirty="0" err="1"/>
              <a:t>Subcontent</a:t>
            </a:r>
            <a:r>
              <a:rPr lang="en-US" altLang="ko-KR" dirty="0"/>
              <a:t> 1</a:t>
            </a:r>
            <a:endParaRPr lang="ko-KR" altLang="en-US" dirty="0"/>
          </a:p>
          <a:p>
            <a:pPr lvl="2"/>
            <a:r>
              <a:rPr lang="en-US" altLang="ko-KR" dirty="0" err="1"/>
              <a:t>Subcontent</a:t>
            </a:r>
            <a:r>
              <a:rPr lang="en-US" altLang="ko-KR" dirty="0"/>
              <a:t> 2</a:t>
            </a:r>
            <a:endParaRPr lang="ko-KR" altLang="en-US" dirty="0"/>
          </a:p>
          <a:p>
            <a:pPr lvl="3"/>
            <a:r>
              <a:rPr lang="en-US" altLang="ko-KR" dirty="0" err="1"/>
              <a:t>Subcontent</a:t>
            </a:r>
            <a:r>
              <a:rPr lang="en-US" altLang="ko-KR" dirty="0"/>
              <a:t> 3</a:t>
            </a:r>
            <a:endParaRPr lang="ko-KR" altLang="en-US" dirty="0"/>
          </a:p>
          <a:p>
            <a:pPr lvl="4"/>
            <a:r>
              <a:rPr lang="en-US" altLang="ko-KR" dirty="0" err="1"/>
              <a:t>Subcontent</a:t>
            </a:r>
            <a:r>
              <a:rPr lang="en-US" altLang="ko-KR" dirty="0"/>
              <a:t> 4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33" name="바닥글 개체 틀 4"/>
          <p:cNvSpPr txBox="1">
            <a:spLocks/>
          </p:cNvSpPr>
          <p:nvPr userDrawn="1"/>
        </p:nvSpPr>
        <p:spPr>
          <a:xfrm>
            <a:off x="2294930" y="4739035"/>
            <a:ext cx="21717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100" i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788" i="0" dirty="0">
                <a:latin typeface="Cambria" panose="02040503050406030204" pitchFamily="18" charset="0"/>
              </a:rPr>
              <a:t>http://baelab.pusan.ac.kr</a:t>
            </a:r>
            <a:endParaRPr lang="ko-KR" altLang="en-US" sz="788" i="0" dirty="0">
              <a:latin typeface="Cambria" panose="02040503050406030204" pitchFamily="18" charset="0"/>
            </a:endParaRPr>
          </a:p>
        </p:txBody>
      </p:sp>
      <p:sp>
        <p:nvSpPr>
          <p:cNvPr id="34" name="직사각형 33"/>
          <p:cNvSpPr/>
          <p:nvPr userDrawn="1"/>
        </p:nvSpPr>
        <p:spPr>
          <a:xfrm>
            <a:off x="-596" y="434082"/>
            <a:ext cx="370284" cy="339824"/>
          </a:xfrm>
          <a:prstGeom prst="rect">
            <a:avLst/>
          </a:prstGeom>
          <a:solidFill>
            <a:srgbClr val="E8E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082536"/>
            <a:ext cx="6858000" cy="60965"/>
          </a:xfrm>
          <a:prstGeom prst="rect">
            <a:avLst/>
          </a:prstGeom>
        </p:spPr>
      </p:pic>
      <p:cxnSp>
        <p:nvCxnSpPr>
          <p:cNvPr id="28" name="직선 연결선 27"/>
          <p:cNvCxnSpPr/>
          <p:nvPr userDrawn="1"/>
        </p:nvCxnSpPr>
        <p:spPr>
          <a:xfrm>
            <a:off x="369688" y="819150"/>
            <a:ext cx="6145412" cy="0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H:\project lab\7. logo BSC Lab\logo pnu\pnulogo-fix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47" y="4727367"/>
            <a:ext cx="725453" cy="264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39086" y="4731252"/>
            <a:ext cx="689714" cy="24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845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42900" y="438150"/>
            <a:ext cx="6172200" cy="324036"/>
          </a:xfrm>
        </p:spPr>
        <p:txBody>
          <a:bodyPr>
            <a:noAutofit/>
          </a:bodyPr>
          <a:lstStyle>
            <a:lvl1pPr algn="l">
              <a:defRPr sz="2100" b="1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altLang="ko-KR" dirty="0"/>
              <a:t>Put Your Title Here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342900" y="895351"/>
            <a:ext cx="6172200" cy="3699273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1pPr>
            <a:lvl2pPr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2pPr>
            <a:lvl3pPr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3pPr>
            <a:lvl4pPr>
              <a:defRPr sz="825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4pPr>
            <a:lvl5pPr>
              <a:defRPr sz="825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5pPr>
          </a:lstStyle>
          <a:p>
            <a:pPr lvl="0"/>
            <a:r>
              <a:rPr lang="en-US" altLang="ko-KR" dirty="0"/>
              <a:t>This is Content</a:t>
            </a:r>
            <a:endParaRPr lang="ko-KR" altLang="en-US" dirty="0"/>
          </a:p>
          <a:p>
            <a:pPr lvl="1"/>
            <a:r>
              <a:rPr lang="en-US" altLang="ko-KR" dirty="0" err="1"/>
              <a:t>Subcontent</a:t>
            </a:r>
            <a:r>
              <a:rPr lang="en-US" altLang="ko-KR" dirty="0"/>
              <a:t> 1</a:t>
            </a:r>
            <a:endParaRPr lang="ko-KR" altLang="en-US" dirty="0"/>
          </a:p>
          <a:p>
            <a:pPr lvl="2"/>
            <a:r>
              <a:rPr lang="en-US" altLang="ko-KR" dirty="0" err="1"/>
              <a:t>Subcontent</a:t>
            </a:r>
            <a:r>
              <a:rPr lang="en-US" altLang="ko-KR" dirty="0"/>
              <a:t> 2</a:t>
            </a:r>
            <a:endParaRPr lang="ko-KR" altLang="en-US" dirty="0"/>
          </a:p>
          <a:p>
            <a:pPr lvl="3"/>
            <a:r>
              <a:rPr lang="en-US" altLang="ko-KR" dirty="0" err="1"/>
              <a:t>Subcontent</a:t>
            </a:r>
            <a:r>
              <a:rPr lang="en-US" altLang="ko-KR" dirty="0"/>
              <a:t> 3</a:t>
            </a:r>
            <a:endParaRPr lang="ko-KR" altLang="en-US" dirty="0"/>
          </a:p>
          <a:p>
            <a:pPr lvl="4"/>
            <a:r>
              <a:rPr lang="en-US" altLang="ko-KR" dirty="0" err="1"/>
              <a:t>Subcontent</a:t>
            </a:r>
            <a:r>
              <a:rPr lang="en-US" altLang="ko-KR" dirty="0"/>
              <a:t> 4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33" name="바닥글 개체 틀 4"/>
          <p:cNvSpPr txBox="1">
            <a:spLocks/>
          </p:cNvSpPr>
          <p:nvPr userDrawn="1"/>
        </p:nvSpPr>
        <p:spPr>
          <a:xfrm>
            <a:off x="2294930" y="4739035"/>
            <a:ext cx="21717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100" i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788" i="0" dirty="0">
                <a:latin typeface="Cambria" panose="02040503050406030204" pitchFamily="18" charset="0"/>
              </a:rPr>
              <a:t>http://baelab.pusan.ac.kr</a:t>
            </a:r>
            <a:endParaRPr lang="ko-KR" altLang="en-US" sz="788" i="0" dirty="0">
              <a:latin typeface="Cambria" panose="02040503050406030204" pitchFamily="18" charset="0"/>
            </a:endParaRPr>
          </a:p>
        </p:txBody>
      </p:sp>
      <p:sp>
        <p:nvSpPr>
          <p:cNvPr id="34" name="직사각형 33"/>
          <p:cNvSpPr/>
          <p:nvPr userDrawn="1"/>
        </p:nvSpPr>
        <p:spPr>
          <a:xfrm>
            <a:off x="-596" y="434082"/>
            <a:ext cx="370284" cy="339824"/>
          </a:xfrm>
          <a:prstGeom prst="rect">
            <a:avLst/>
          </a:prstGeom>
          <a:solidFill>
            <a:srgbClr val="B3A1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082536"/>
            <a:ext cx="6858000" cy="60965"/>
          </a:xfrm>
          <a:prstGeom prst="rect">
            <a:avLst/>
          </a:prstGeom>
        </p:spPr>
      </p:pic>
      <p:cxnSp>
        <p:nvCxnSpPr>
          <p:cNvPr id="28" name="직선 연결선 27"/>
          <p:cNvCxnSpPr/>
          <p:nvPr userDrawn="1"/>
        </p:nvCxnSpPr>
        <p:spPr>
          <a:xfrm>
            <a:off x="369688" y="819150"/>
            <a:ext cx="6145412" cy="0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H:\project lab\7. logo BSC Lab\logo pnu\pnulogo-fix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47" y="4727367"/>
            <a:ext cx="725453" cy="264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39086" y="4731252"/>
            <a:ext cx="689714" cy="24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25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 userDrawn="1"/>
        </p:nvGrpSpPr>
        <p:grpSpPr>
          <a:xfrm>
            <a:off x="2179214" y="5086350"/>
            <a:ext cx="2429154" cy="57150"/>
            <a:chOff x="3276600" y="2114550"/>
            <a:chExt cx="3238872" cy="144016"/>
          </a:xfrm>
        </p:grpSpPr>
        <p:grpSp>
          <p:nvGrpSpPr>
            <p:cNvPr id="5" name="그룹 4"/>
            <p:cNvGrpSpPr/>
            <p:nvPr userDrawn="1"/>
          </p:nvGrpSpPr>
          <p:grpSpPr>
            <a:xfrm>
              <a:off x="3276600" y="2114550"/>
              <a:ext cx="2592288" cy="144016"/>
              <a:chOff x="3275856" y="2767383"/>
              <a:chExt cx="2592288" cy="144016"/>
            </a:xfrm>
          </p:grpSpPr>
          <p:sp>
            <p:nvSpPr>
              <p:cNvPr id="7" name="직사각형 6"/>
              <p:cNvSpPr/>
              <p:nvPr userDrawn="1"/>
            </p:nvSpPr>
            <p:spPr>
              <a:xfrm>
                <a:off x="3275856" y="2767383"/>
                <a:ext cx="648072" cy="144016"/>
              </a:xfrm>
              <a:prstGeom prst="rect">
                <a:avLst/>
              </a:prstGeom>
              <a:solidFill>
                <a:srgbClr val="7CBAC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dirty="0"/>
              </a:p>
            </p:txBody>
          </p:sp>
          <p:sp>
            <p:nvSpPr>
              <p:cNvPr id="8" name="직사각형 7"/>
              <p:cNvSpPr/>
              <p:nvPr userDrawn="1"/>
            </p:nvSpPr>
            <p:spPr>
              <a:xfrm>
                <a:off x="3923928" y="2767383"/>
                <a:ext cx="648072" cy="144016"/>
              </a:xfrm>
              <a:prstGeom prst="rect">
                <a:avLst/>
              </a:prstGeom>
              <a:solidFill>
                <a:srgbClr val="01A6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dirty="0"/>
              </a:p>
            </p:txBody>
          </p:sp>
          <p:sp>
            <p:nvSpPr>
              <p:cNvPr id="9" name="직사각형 8"/>
              <p:cNvSpPr/>
              <p:nvPr userDrawn="1"/>
            </p:nvSpPr>
            <p:spPr>
              <a:xfrm>
                <a:off x="4572000" y="2767383"/>
                <a:ext cx="648072" cy="144016"/>
              </a:xfrm>
              <a:prstGeom prst="rect">
                <a:avLst/>
              </a:prstGeom>
              <a:solidFill>
                <a:srgbClr val="0065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dirty="0"/>
              </a:p>
            </p:txBody>
          </p:sp>
          <p:sp>
            <p:nvSpPr>
              <p:cNvPr id="10" name="직사각형 9"/>
              <p:cNvSpPr/>
              <p:nvPr userDrawn="1"/>
            </p:nvSpPr>
            <p:spPr>
              <a:xfrm>
                <a:off x="5220072" y="2767383"/>
                <a:ext cx="648072" cy="144016"/>
              </a:xfrm>
              <a:prstGeom prst="rect">
                <a:avLst/>
              </a:prstGeom>
              <a:solidFill>
                <a:srgbClr val="E8E4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dirty="0"/>
              </a:p>
            </p:txBody>
          </p:sp>
        </p:grpSp>
        <p:sp>
          <p:nvSpPr>
            <p:cNvPr id="6" name="직사각형 5"/>
            <p:cNvSpPr/>
            <p:nvPr userDrawn="1"/>
          </p:nvSpPr>
          <p:spPr>
            <a:xfrm>
              <a:off x="5867400" y="2114550"/>
              <a:ext cx="648072" cy="144016"/>
            </a:xfrm>
            <a:prstGeom prst="rect">
              <a:avLst/>
            </a:prstGeom>
            <a:solidFill>
              <a:srgbClr val="B3A1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</p:grpSp>
    </p:spTree>
    <p:extLst>
      <p:ext uri="{BB962C8B-B14F-4D97-AF65-F5344CB8AC3E}">
        <p14:creationId xmlns:p14="http://schemas.microsoft.com/office/powerpoint/2010/main" val="4126239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42900" y="205979"/>
            <a:ext cx="61722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1200151"/>
            <a:ext cx="61722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914900" y="4767263"/>
            <a:ext cx="16002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2" r:id="rId3"/>
    <p:sldLayoutId id="2147483673" r:id="rId4"/>
    <p:sldLayoutId id="2147483674" r:id="rId5"/>
    <p:sldLayoutId id="2147483675" r:id="rId6"/>
    <p:sldLayoutId id="2147483676" r:id="rId7"/>
  </p:sldLayoutIdLst>
  <p:txStyles>
    <p:titleStyle>
      <a:lvl1pPr algn="ctr" defTabSz="685800" rtl="0" eaLnBrk="1" latinLnBrk="1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1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311728" y="1771650"/>
            <a:ext cx="6234545" cy="702078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r>
              <a:rPr lang="en-US" altLang="ko-KR" sz="1725" dirty="0">
                <a:ln>
                  <a:solidFill>
                    <a:schemeClr val="tx1">
                      <a:lumMod val="65000"/>
                      <a:lumOff val="35000"/>
                      <a:alpha val="50000"/>
                    </a:schemeClr>
                  </a:solidFill>
                </a:ln>
              </a:rPr>
              <a:t>1</a:t>
            </a:r>
            <a:r>
              <a:rPr lang="ko-KR" altLang="en-US" sz="1725" dirty="0" smtClean="0">
                <a:ln>
                  <a:solidFill>
                    <a:schemeClr val="tx1">
                      <a:lumMod val="65000"/>
                      <a:lumOff val="35000"/>
                      <a:alpha val="50000"/>
                    </a:schemeClr>
                  </a:solidFill>
                </a:ln>
              </a:rPr>
              <a:t>차 분석 이후 모델학습 </a:t>
            </a:r>
            <a:r>
              <a:rPr lang="en-US" altLang="ko-KR" sz="1725" dirty="0" smtClean="0">
                <a:ln>
                  <a:solidFill>
                    <a:schemeClr val="tx1">
                      <a:lumMod val="65000"/>
                      <a:lumOff val="35000"/>
                      <a:alpha val="50000"/>
                    </a:schemeClr>
                  </a:solidFill>
                </a:ln>
              </a:rPr>
              <a:t>&amp; </a:t>
            </a:r>
            <a:r>
              <a:rPr lang="ko-KR" altLang="en-US" sz="1725" dirty="0" smtClean="0">
                <a:ln>
                  <a:solidFill>
                    <a:schemeClr val="tx1">
                      <a:lumMod val="65000"/>
                      <a:lumOff val="35000"/>
                      <a:alpha val="50000"/>
                    </a:schemeClr>
                  </a:solidFill>
                </a:ln>
              </a:rPr>
              <a:t>진행상황 </a:t>
            </a:r>
            <a:r>
              <a:rPr lang="en-US" altLang="ko-KR" sz="1725" dirty="0" smtClean="0">
                <a:ln>
                  <a:solidFill>
                    <a:schemeClr val="tx1">
                      <a:lumMod val="65000"/>
                      <a:lumOff val="35000"/>
                      <a:alpha val="50000"/>
                    </a:schemeClr>
                  </a:solidFill>
                </a:ln>
              </a:rPr>
              <a:t>&amp; </a:t>
            </a:r>
            <a:r>
              <a:rPr lang="ko-KR" altLang="en-US" sz="1725" dirty="0" smtClean="0">
                <a:ln>
                  <a:solidFill>
                    <a:schemeClr val="tx1">
                      <a:lumMod val="65000"/>
                      <a:lumOff val="35000"/>
                      <a:alpha val="50000"/>
                    </a:schemeClr>
                  </a:solidFill>
                </a:ln>
              </a:rPr>
              <a:t>메모장</a:t>
            </a:r>
            <a:endParaRPr lang="ko-KR" altLang="en-US" sz="1725" dirty="0">
              <a:ln>
                <a:solidFill>
                  <a:schemeClr val="tx1">
                    <a:lumMod val="65000"/>
                    <a:lumOff val="35000"/>
                    <a:alpha val="50000"/>
                  </a:schemeClr>
                </a:solidFill>
              </a:ln>
            </a:endParaRPr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311727" y="2343150"/>
            <a:ext cx="6234545" cy="702078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r>
              <a:rPr lang="ko-KR" altLang="en-US" sz="1725" smtClean="0">
                <a:ln>
                  <a:solidFill>
                    <a:schemeClr val="tx1">
                      <a:lumMod val="65000"/>
                      <a:lumOff val="35000"/>
                      <a:alpha val="50000"/>
                    </a:schemeClr>
                  </a:solidFill>
                </a:ln>
              </a:rPr>
              <a:t>이현재</a:t>
            </a:r>
            <a:endParaRPr lang="ko-KR" altLang="en-US" sz="1725" dirty="0">
              <a:ln>
                <a:solidFill>
                  <a:schemeClr val="tx1">
                    <a:lumMod val="65000"/>
                    <a:lumOff val="35000"/>
                    <a:alpha val="5000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415091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모델 학습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2900" y="1276350"/>
            <a:ext cx="6172200" cy="3318274"/>
          </a:xfrm>
        </p:spPr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/>
              <a:t> </a:t>
            </a:r>
            <a:r>
              <a:rPr lang="en-US" altLang="ko-KR" dirty="0" smtClean="0"/>
              <a:t>stacked LSTM layers, 10 cells for each layer, drop out(0.4)</a:t>
            </a:r>
          </a:p>
          <a:p>
            <a:r>
              <a:rPr lang="en-US" altLang="ko-KR" dirty="0" smtClean="0"/>
              <a:t>1000 epochs, 4 batch size, no early stopping </a:t>
            </a:r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15308" y="895350"/>
            <a:ext cx="4409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[ </a:t>
            </a:r>
            <a:r>
              <a:rPr lang="ko-KR" altLang="en-US" sz="1200" b="1" dirty="0" smtClean="0"/>
              <a:t>한민수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유성진 님의 논문을 보고 </a:t>
            </a:r>
            <a:r>
              <a:rPr lang="en-US" altLang="ko-KR" sz="1200" b="1" dirty="0" smtClean="0"/>
              <a:t>] </a:t>
            </a:r>
            <a:endParaRPr lang="ko-KR" altLang="en-US" sz="12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038350"/>
            <a:ext cx="3350175" cy="24649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114800" y="3009192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MAPE : 5.291</a:t>
            </a:r>
          </a:p>
          <a:p>
            <a:r>
              <a:rPr lang="en-US" altLang="ko-KR" sz="1400" dirty="0" smtClean="0"/>
              <a:t>RMSE : 173.78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16187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모델 학습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2900" y="1276350"/>
            <a:ext cx="6172200" cy="3318274"/>
          </a:xfrm>
        </p:spPr>
        <p:txBody>
          <a:bodyPr/>
          <a:lstStyle/>
          <a:p>
            <a:r>
              <a:rPr lang="ko-KR" altLang="en-US" dirty="0" smtClean="0"/>
              <a:t>상재 형이 준 데이터는 손상돼서 사용 못함</a:t>
            </a:r>
            <a:r>
              <a:rPr lang="en-US" altLang="ko-KR" dirty="0" smtClean="0"/>
              <a:t>(7</a:t>
            </a:r>
            <a:r>
              <a:rPr lang="ko-KR" altLang="en-US" dirty="0" smtClean="0"/>
              <a:t>주에 대한 전처리 작업 필요</a:t>
            </a:r>
            <a:r>
              <a:rPr lang="en-US" altLang="ko-KR" dirty="0"/>
              <a:t>)</a:t>
            </a:r>
          </a:p>
          <a:p>
            <a:r>
              <a:rPr lang="en-US" altLang="ko-KR" dirty="0" err="1" smtClean="0"/>
              <a:t>MinMaxScaler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수정 </a:t>
            </a:r>
            <a:r>
              <a:rPr lang="en-US" altLang="ko-KR" dirty="0" smtClean="0"/>
              <a:t>(scaler</a:t>
            </a:r>
            <a:r>
              <a:rPr lang="ko-KR" altLang="en-US" dirty="0" smtClean="0"/>
              <a:t>를 </a:t>
            </a:r>
            <a:r>
              <a:rPr lang="en-US" altLang="ko-KR" dirty="0" err="1" smtClean="0"/>
              <a:t>X_train</a:t>
            </a:r>
            <a:r>
              <a:rPr lang="ko-KR" altLang="en-US" dirty="0" smtClean="0"/>
              <a:t>을 기준 그리고 </a:t>
            </a:r>
            <a:r>
              <a:rPr lang="en-US" altLang="ko-KR" dirty="0" err="1" smtClean="0"/>
              <a:t>X_test</a:t>
            </a:r>
            <a:r>
              <a:rPr lang="ko-KR" altLang="en-US" dirty="0" smtClean="0"/>
              <a:t>에</a:t>
            </a:r>
            <a:r>
              <a:rPr lang="en-US" altLang="ko-KR" dirty="0" smtClean="0"/>
              <a:t>) (</a:t>
            </a:r>
            <a:r>
              <a:rPr lang="ko-KR" altLang="en-US" dirty="0" smtClean="0"/>
              <a:t>확인 필요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No shuffle </a:t>
            </a:r>
            <a:r>
              <a:rPr lang="en-US" altLang="ko-KR" dirty="0" err="1" smtClean="0"/>
              <a:t>train_test_split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전체 데이터에서 </a:t>
            </a:r>
            <a:r>
              <a:rPr lang="en-US" altLang="ko-KR" dirty="0" smtClean="0"/>
              <a:t>train : test = 0.8 : 0.2</a:t>
            </a:r>
          </a:p>
          <a:p>
            <a:r>
              <a:rPr lang="en-US" altLang="ko-KR" dirty="0" smtClean="0"/>
              <a:t>Train </a:t>
            </a:r>
            <a:r>
              <a:rPr lang="ko-KR" altLang="en-US" dirty="0" smtClean="0"/>
              <a:t>데이터 중에서 </a:t>
            </a:r>
            <a:r>
              <a:rPr lang="en-US" altLang="ko-KR" dirty="0" smtClean="0"/>
              <a:t>train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en-US" altLang="ko-KR" dirty="0" smtClean="0"/>
              <a:t>validation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en-US" altLang="ko-KR" dirty="0" smtClean="0"/>
              <a:t>0.9 : 0.1</a:t>
            </a:r>
            <a:endParaRPr lang="en-US" altLang="ko-KR" dirty="0" smtClean="0"/>
          </a:p>
          <a:p>
            <a:r>
              <a:rPr lang="ko-KR" altLang="en-US" dirty="0" err="1" smtClean="0"/>
              <a:t>상재형이</a:t>
            </a:r>
            <a:r>
              <a:rPr lang="ko-KR" altLang="en-US" dirty="0" smtClean="0"/>
              <a:t> 말씀하신 몇 주 뒤를 예측할 것인가에 대한 기능은 아직 구현 </a:t>
            </a:r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15308" y="895350"/>
            <a:ext cx="4409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[ </a:t>
            </a:r>
            <a:r>
              <a:rPr lang="ko-KR" altLang="en-US" sz="1200" b="1" dirty="0" smtClean="0"/>
              <a:t>최종 모델 </a:t>
            </a:r>
            <a:r>
              <a:rPr lang="en-US" altLang="ko-KR" sz="1200" b="1" dirty="0" smtClean="0"/>
              <a:t>] 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531281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모델 학습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2900" y="1276350"/>
            <a:ext cx="6172200" cy="3318274"/>
          </a:xfrm>
        </p:spPr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 </a:t>
            </a:r>
            <a:r>
              <a:rPr lang="en-US" altLang="ko-KR" dirty="0" smtClean="0"/>
              <a:t>stacked LSTM layers, 10 cells for each layer, drop out(0.4)</a:t>
            </a:r>
          </a:p>
          <a:p>
            <a:r>
              <a:rPr lang="en-US" altLang="ko-KR" dirty="0" smtClean="0"/>
              <a:t>100 epochs, 4 batch size, no early stopping 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15308" y="895350"/>
            <a:ext cx="4409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[ </a:t>
            </a:r>
            <a:r>
              <a:rPr lang="ko-KR" altLang="en-US" sz="1200" b="1" dirty="0" smtClean="0"/>
              <a:t>최종 모델 </a:t>
            </a:r>
            <a:r>
              <a:rPr lang="en-US" altLang="ko-KR" sz="1200" b="1" dirty="0" smtClean="0"/>
              <a:t>] </a:t>
            </a:r>
            <a:endParaRPr lang="ko-KR" altLang="en-US" sz="12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053411"/>
            <a:ext cx="2324100" cy="176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4371" y="1962150"/>
            <a:ext cx="3568947" cy="255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996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모델 학습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2900" y="1276350"/>
            <a:ext cx="6172200" cy="3318274"/>
          </a:xfrm>
        </p:spPr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 </a:t>
            </a:r>
            <a:r>
              <a:rPr lang="en-US" altLang="ko-KR" dirty="0" smtClean="0"/>
              <a:t>stacked LSTM layers, 10 cells for each layer, drop out(0.4)</a:t>
            </a:r>
          </a:p>
          <a:p>
            <a:r>
              <a:rPr lang="en-US" altLang="ko-KR" dirty="0" smtClean="0"/>
              <a:t>100 epochs, 4 batch size, no early stopping 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15308" y="895350"/>
            <a:ext cx="4409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[ </a:t>
            </a:r>
            <a:r>
              <a:rPr lang="ko-KR" altLang="en-US" sz="1200" b="1" dirty="0" smtClean="0"/>
              <a:t>최종 모델 </a:t>
            </a:r>
            <a:r>
              <a:rPr lang="en-US" altLang="ko-KR" sz="1200" b="1" dirty="0" smtClean="0"/>
              <a:t>] </a:t>
            </a:r>
            <a:endParaRPr lang="ko-KR" altLang="en-US" sz="12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097387"/>
            <a:ext cx="2809835" cy="2697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3400" y="3122831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Mape</a:t>
            </a:r>
            <a:r>
              <a:rPr lang="en-US" altLang="ko-KR" dirty="0" smtClean="0"/>
              <a:t> : 6.5</a:t>
            </a:r>
          </a:p>
          <a:p>
            <a:r>
              <a:rPr lang="en-US" altLang="ko-KR" dirty="0" smtClean="0"/>
              <a:t>RMSE : 343.98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594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모델 학습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15308" y="895350"/>
            <a:ext cx="4409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[ </a:t>
            </a:r>
            <a:r>
              <a:rPr lang="ko-KR" altLang="en-US" sz="1200" b="1" dirty="0" smtClean="0"/>
              <a:t>최종 모델 </a:t>
            </a:r>
            <a:r>
              <a:rPr lang="en-US" altLang="ko-KR" sz="1200" b="1" dirty="0" smtClean="0"/>
              <a:t>] </a:t>
            </a:r>
            <a:endParaRPr lang="ko-KR" altLang="en-US" sz="1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62000" y="1809750"/>
            <a:ext cx="533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FF0000"/>
                </a:solidFill>
              </a:rPr>
              <a:t>지금</a:t>
            </a:r>
            <a:r>
              <a:rPr lang="en-US" altLang="ko-KR" sz="1400" dirty="0" smtClean="0">
                <a:solidFill>
                  <a:srgbClr val="FF0000"/>
                </a:solidFill>
              </a:rPr>
              <a:t> </a:t>
            </a:r>
            <a:r>
              <a:rPr lang="ko-KR" altLang="en-US" sz="1400" dirty="0" smtClean="0">
                <a:solidFill>
                  <a:srgbClr val="FF0000"/>
                </a:solidFill>
              </a:rPr>
              <a:t>데이터에 인공신경망 모델을 적용할 수 있음을 알았으니 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rgbClr val="FF0000"/>
                </a:solidFill>
              </a:rPr>
              <a:t>이제 </a:t>
            </a:r>
            <a:r>
              <a:rPr lang="en-US" altLang="ko-KR" sz="1400" dirty="0" smtClean="0">
                <a:solidFill>
                  <a:srgbClr val="FF0000"/>
                </a:solidFill>
              </a:rPr>
              <a:t>feature selection</a:t>
            </a:r>
            <a:r>
              <a:rPr lang="ko-KR" altLang="en-US" sz="1400" dirty="0" smtClean="0">
                <a:solidFill>
                  <a:srgbClr val="FF0000"/>
                </a:solidFill>
              </a:rPr>
              <a:t>을 공부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254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방법론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흐름</a:t>
            </a:r>
            <a:r>
              <a:rPr lang="en-US" altLang="ko-KR" dirty="0" smtClean="0"/>
              <a:t>]</a:t>
            </a:r>
          </a:p>
          <a:p>
            <a:r>
              <a:rPr lang="en-US" altLang="ko-KR" dirty="0" smtClean="0"/>
              <a:t>Feature selection(</a:t>
            </a:r>
            <a:r>
              <a:rPr lang="ko-KR" altLang="en-US" dirty="0" smtClean="0"/>
              <a:t>어떤 변수를 뽑을지</a:t>
            </a:r>
            <a:r>
              <a:rPr lang="en-US" altLang="ko-KR" dirty="0" smtClean="0"/>
              <a:t>) or feature extraction</a:t>
            </a:r>
          </a:p>
          <a:p>
            <a:r>
              <a:rPr lang="ko-KR" altLang="en-US" dirty="0" smtClean="0"/>
              <a:t>뽑은 변수들을 바탕으로 </a:t>
            </a:r>
            <a:r>
              <a:rPr lang="en-US" altLang="ko-KR" dirty="0" smtClean="0"/>
              <a:t>grid search + cross validation</a:t>
            </a:r>
            <a:r>
              <a:rPr lang="ko-KR" altLang="en-US" dirty="0" smtClean="0"/>
              <a:t>을 적용해 최적의 </a:t>
            </a:r>
            <a:r>
              <a:rPr lang="ko-KR" altLang="en-US" dirty="0" err="1" smtClean="0"/>
              <a:t>하이퍼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파라미터를</a:t>
            </a:r>
            <a:r>
              <a:rPr lang="ko-KR" altLang="en-US" dirty="0" smtClean="0"/>
              <a:t> 적용한 모델 찾기</a:t>
            </a:r>
            <a:endParaRPr lang="en-US" altLang="ko-KR" dirty="0" smtClean="0"/>
          </a:p>
          <a:p>
            <a:r>
              <a:rPr lang="ko-KR" altLang="en-US" dirty="0" smtClean="0"/>
              <a:t>학습</a:t>
            </a:r>
            <a:endParaRPr lang="en-US" altLang="ko-KR" dirty="0" smtClean="0"/>
          </a:p>
          <a:p>
            <a:r>
              <a:rPr lang="ko-KR" altLang="en-US" dirty="0" smtClean="0"/>
              <a:t>삼성 </a:t>
            </a:r>
            <a:r>
              <a:rPr lang="en-US" altLang="ko-KR" dirty="0" err="1" smtClean="0"/>
              <a:t>sds</a:t>
            </a:r>
            <a:r>
              <a:rPr lang="ko-KR" altLang="en-US" dirty="0" smtClean="0"/>
              <a:t>에서 한 것처럼 평균을 내서 </a:t>
            </a:r>
            <a:r>
              <a:rPr lang="ko-KR" altLang="en-US" dirty="0" err="1" smtClean="0"/>
              <a:t>신박하게</a:t>
            </a:r>
            <a:r>
              <a:rPr lang="en-US" altLang="ko-KR" dirty="0" smtClean="0"/>
              <a:t>(?) </a:t>
            </a:r>
            <a:r>
              <a:rPr lang="ko-KR" altLang="en-US" dirty="0" smtClean="0"/>
              <a:t>하기</a:t>
            </a:r>
            <a:endParaRPr lang="en-US" altLang="ko-KR" dirty="0" smtClean="0"/>
          </a:p>
          <a:p>
            <a:r>
              <a:rPr lang="ko-KR" altLang="en-US" dirty="0" smtClean="0"/>
              <a:t>핵심은 </a:t>
            </a:r>
            <a:r>
              <a:rPr lang="en-US" altLang="ko-KR" dirty="0" err="1" smtClean="0"/>
              <a:t>lstm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하이퍼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파라미터는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gridsearch</a:t>
            </a:r>
            <a:r>
              <a:rPr lang="ko-KR" altLang="en-US" dirty="0" smtClean="0"/>
              <a:t>와</a:t>
            </a:r>
            <a:r>
              <a:rPr lang="en-US" altLang="ko-KR" dirty="0" smtClean="0"/>
              <a:t> cross validation</a:t>
            </a:r>
            <a:r>
              <a:rPr lang="ko-KR" altLang="en-US" dirty="0" smtClean="0"/>
              <a:t>으로 선정하고 학습에 사용할 변수들은 </a:t>
            </a:r>
            <a:r>
              <a:rPr lang="en-US" altLang="ko-KR" dirty="0" smtClean="0"/>
              <a:t>feature selection</a:t>
            </a:r>
            <a:r>
              <a:rPr lang="ko-KR" altLang="en-US" dirty="0" smtClean="0"/>
              <a:t>을 이용해서 찾기</a:t>
            </a:r>
            <a:endParaRPr lang="en-US" altLang="ko-KR" dirty="0" smtClean="0"/>
          </a:p>
          <a:p>
            <a:r>
              <a:rPr lang="ko-KR" altLang="en-US" dirty="0" smtClean="0"/>
              <a:t>또 다른 논문에서는 </a:t>
            </a:r>
            <a:r>
              <a:rPr lang="en-US" altLang="ko-KR" dirty="0" smtClean="0"/>
              <a:t>LSTM</a:t>
            </a:r>
            <a:r>
              <a:rPr lang="ko-KR" altLang="en-US" dirty="0" smtClean="0"/>
              <a:t>에서 </a:t>
            </a:r>
            <a:r>
              <a:rPr lang="ko-KR" altLang="en-US" dirty="0" err="1" smtClean="0"/>
              <a:t>과적합</a:t>
            </a:r>
            <a:r>
              <a:rPr lang="ko-KR" altLang="en-US" dirty="0" smtClean="0"/>
              <a:t> 방지를 위해 정규화와 </a:t>
            </a:r>
            <a:r>
              <a:rPr lang="en-US" altLang="ko-KR" dirty="0" smtClean="0"/>
              <a:t>DROP OUT</a:t>
            </a:r>
            <a:r>
              <a:rPr lang="ko-KR" altLang="en-US" dirty="0" smtClean="0"/>
              <a:t>을 사용</a:t>
            </a:r>
            <a:r>
              <a:rPr lang="en-US" altLang="ko-KR" dirty="0" smtClean="0"/>
              <a:t>(</a:t>
            </a:r>
            <a:r>
              <a:rPr lang="ko-KR" altLang="en-US" dirty="0" smtClean="0"/>
              <a:t>한민수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유성진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[</a:t>
            </a:r>
            <a:r>
              <a:rPr lang="ko-KR" altLang="en-US" dirty="0" err="1" smtClean="0"/>
              <a:t>해야되는</a:t>
            </a:r>
            <a:r>
              <a:rPr lang="ko-KR" altLang="en-US" dirty="0" smtClean="0"/>
              <a:t> 것</a:t>
            </a:r>
            <a:r>
              <a:rPr lang="en-US" altLang="ko-KR" dirty="0" smtClean="0"/>
              <a:t>]</a:t>
            </a:r>
          </a:p>
          <a:p>
            <a:r>
              <a:rPr lang="en-US" altLang="ko-KR" dirty="0" smtClean="0"/>
              <a:t>Time series data</a:t>
            </a:r>
            <a:r>
              <a:rPr lang="ko-KR" altLang="en-US" dirty="0" smtClean="0"/>
              <a:t>에서 어떤 </a:t>
            </a:r>
            <a:r>
              <a:rPr lang="en-US" altLang="ko-KR" dirty="0" smtClean="0"/>
              <a:t>feature selection </a:t>
            </a:r>
            <a:r>
              <a:rPr lang="ko-KR" altLang="en-US" dirty="0" smtClean="0"/>
              <a:t>방법론이 적용되는지</a:t>
            </a:r>
            <a:r>
              <a:rPr lang="en-US" altLang="ko-KR" dirty="0" smtClean="0"/>
              <a:t>(</a:t>
            </a:r>
            <a:r>
              <a:rPr lang="ko-KR" altLang="en-US" dirty="0" smtClean="0"/>
              <a:t>논문</a:t>
            </a:r>
            <a:r>
              <a:rPr lang="en-US" altLang="ko-KR" dirty="0" smtClean="0"/>
              <a:t>)</a:t>
            </a:r>
          </a:p>
          <a:p>
            <a:r>
              <a:rPr lang="en-US" altLang="ko-KR" dirty="0" err="1" smtClean="0"/>
              <a:t>Lstm</a:t>
            </a:r>
            <a:r>
              <a:rPr lang="ko-KR" altLang="en-US" dirty="0" smtClean="0"/>
              <a:t>에서 </a:t>
            </a:r>
            <a:r>
              <a:rPr lang="ko-KR" altLang="en-US" dirty="0" err="1" smtClean="0"/>
              <a:t>하이퍼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파라미터를</a:t>
            </a:r>
            <a:r>
              <a:rPr lang="ko-KR" altLang="en-US" dirty="0" smtClean="0"/>
              <a:t> 찾는 우리 연구실 논문이 있던데 그거 읽기</a:t>
            </a:r>
            <a:endParaRPr lang="en-US" altLang="ko-KR" dirty="0" smtClean="0"/>
          </a:p>
          <a:p>
            <a:r>
              <a:rPr lang="ko-KR" altLang="en-US" dirty="0" smtClean="0"/>
              <a:t>각 경로에 대해서 외부 변수를 선정하고 학습하는 코드 짜기</a:t>
            </a:r>
            <a:endParaRPr lang="en-US" altLang="ko-KR" dirty="0" smtClean="0"/>
          </a:p>
          <a:p>
            <a:r>
              <a:rPr lang="ko-KR" altLang="en-US" dirty="0" smtClean="0"/>
              <a:t>논문을 적을 수 있는 차별화된 점 찾기</a:t>
            </a:r>
            <a:endParaRPr lang="en-US" altLang="ko-KR" dirty="0" smtClean="0"/>
          </a:p>
          <a:p>
            <a:r>
              <a:rPr lang="ko-KR" altLang="en-US" dirty="0" smtClean="0"/>
              <a:t>도메인 공부</a:t>
            </a:r>
            <a:r>
              <a:rPr lang="en-US" altLang="ko-KR" dirty="0" smtClean="0"/>
              <a:t>… </a:t>
            </a:r>
            <a:r>
              <a:rPr lang="ko-KR" altLang="en-US" dirty="0" smtClean="0"/>
              <a:t>사실 외부 변수들이 무엇을 뜻하는지도 아직 자세히는 모름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059822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결국 생각해보면</a:t>
            </a:r>
            <a:r>
              <a:rPr lang="en-US" altLang="ko-KR" dirty="0" smtClean="0"/>
              <a:t>, KMI</a:t>
            </a:r>
            <a:r>
              <a:rPr lang="ko-KR" altLang="en-US" dirty="0" smtClean="0"/>
              <a:t>가 원하는 것은 정책임</a:t>
            </a:r>
            <a:endParaRPr lang="en-US" altLang="ko-KR" dirty="0" smtClean="0"/>
          </a:p>
          <a:p>
            <a:r>
              <a:rPr lang="ko-KR" altLang="en-US" dirty="0" smtClean="0"/>
              <a:t>어떤 근거를 바탕으로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특정 상황에서 어떤 정책을 실시하냐</a:t>
            </a:r>
            <a:endParaRPr lang="en-US" altLang="ko-KR" dirty="0" smtClean="0"/>
          </a:p>
          <a:p>
            <a:r>
              <a:rPr lang="ko-KR" altLang="en-US" dirty="0" smtClean="0"/>
              <a:t>우리는 이 근거를 </a:t>
            </a:r>
            <a:r>
              <a:rPr lang="en-US" altLang="ko-KR" dirty="0" smtClean="0"/>
              <a:t>AI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만들어주는거</a:t>
            </a:r>
            <a:r>
              <a:rPr lang="ko-KR" altLang="en-US" dirty="0" smtClean="0"/>
              <a:t> 아닐까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그러면 일단은 외부 변수 선정 근거와 모델이 잘 만들어져야 하지만</a:t>
            </a:r>
            <a:endParaRPr lang="en-US" altLang="ko-KR" dirty="0" smtClean="0"/>
          </a:p>
          <a:p>
            <a:r>
              <a:rPr lang="ko-KR" altLang="en-US" dirty="0" smtClean="0"/>
              <a:t>계속 이걸로는 부족하다는 생각이 드네</a:t>
            </a:r>
            <a:endParaRPr lang="en-US" altLang="ko-KR" dirty="0" smtClean="0"/>
          </a:p>
          <a:p>
            <a:r>
              <a:rPr lang="ko-KR" altLang="en-US" dirty="0" smtClean="0"/>
              <a:t>그러면 어떻게 차별화 할 수 있을까</a:t>
            </a:r>
            <a:endParaRPr lang="en-US" altLang="ko-KR" dirty="0" smtClean="0"/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rgbClr val="FF0000"/>
                </a:solidFill>
              </a:rPr>
              <a:t>일단 중요한 것은 상관관계로 골라낸 변수들을 </a:t>
            </a:r>
            <a:r>
              <a:rPr lang="en-US" altLang="ko-KR" dirty="0" smtClean="0">
                <a:solidFill>
                  <a:srgbClr val="FF0000"/>
                </a:solidFill>
              </a:rPr>
              <a:t>LSTM</a:t>
            </a:r>
            <a:r>
              <a:rPr lang="ko-KR" altLang="en-US" dirty="0" smtClean="0">
                <a:solidFill>
                  <a:srgbClr val="FF0000"/>
                </a:solidFill>
              </a:rPr>
              <a:t>에 적용되니 얼추 잘 예측하는 것을 보여줌 그러면 </a:t>
            </a:r>
            <a:r>
              <a:rPr lang="en-US" altLang="ko-KR" dirty="0" smtClean="0">
                <a:solidFill>
                  <a:srgbClr val="FF0000"/>
                </a:solidFill>
              </a:rPr>
              <a:t>LSTM(</a:t>
            </a:r>
            <a:r>
              <a:rPr lang="ko-KR" altLang="en-US" dirty="0" smtClean="0">
                <a:solidFill>
                  <a:srgbClr val="FF0000"/>
                </a:solidFill>
              </a:rPr>
              <a:t>인공신경망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r>
              <a:rPr lang="ko-KR" altLang="en-US" dirty="0" smtClean="0">
                <a:solidFill>
                  <a:srgbClr val="FF0000"/>
                </a:solidFill>
              </a:rPr>
              <a:t>을 사용할 가치는 </a:t>
            </a:r>
            <a:r>
              <a:rPr lang="ko-KR" altLang="en-US" dirty="0" err="1" smtClean="0">
                <a:solidFill>
                  <a:srgbClr val="FF0000"/>
                </a:solidFill>
              </a:rPr>
              <a:t>있어보임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rgbClr val="FF0000"/>
                </a:solidFill>
              </a:rPr>
              <a:t>중장기 예측에 대한 연구가 필요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err="1" smtClean="0"/>
              <a:t>흐ㅡ음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279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E1977DB-9651-4658-866E-493C2311E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EDA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E9042391-594E-4D06-9021-9EF4ACF38209}"/>
              </a:ext>
            </a:extLst>
          </p:cNvPr>
          <p:cNvSpPr/>
          <p:nvPr/>
        </p:nvSpPr>
        <p:spPr>
          <a:xfrm>
            <a:off x="342900" y="1084981"/>
            <a:ext cx="6172200" cy="6485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경로별</a:t>
            </a:r>
            <a:r>
              <a:rPr lang="ko-KR" altLang="en-US" sz="1100" b="1" dirty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 </a:t>
            </a:r>
            <a:r>
              <a:rPr lang="en-US" altLang="ko-KR" sz="1100" b="1" dirty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SCFI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외부 변수 </a:t>
            </a:r>
            <a:r>
              <a:rPr lang="en-US" altLang="ko-KR" sz="11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(</a:t>
            </a:r>
            <a:r>
              <a:rPr lang="ko-KR" altLang="en-US" sz="11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결측치에</a:t>
            </a:r>
            <a:r>
              <a:rPr lang="ko-KR" altLang="en-US" sz="11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 대해서는 생각</a:t>
            </a:r>
            <a:r>
              <a:rPr lang="en-US" altLang="ko-KR" sz="1100" b="1" dirty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 </a:t>
            </a:r>
            <a:r>
              <a:rPr lang="en-US" altLang="ko-KR" sz="11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x, </a:t>
            </a:r>
            <a:r>
              <a:rPr lang="ko-KR" altLang="en-US" sz="11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이유는 아래에 표기</a:t>
            </a:r>
            <a:r>
              <a:rPr lang="en-US" altLang="ko-KR" sz="11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항만 </a:t>
            </a:r>
            <a:r>
              <a:rPr lang="ko-KR" altLang="en-US" sz="11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대기량</a:t>
            </a:r>
            <a:endParaRPr lang="en-US" altLang="ko-KR" sz="11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en-US" altLang="ko-KR" sz="11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42900" y="862340"/>
            <a:ext cx="565785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100" b="1" noProof="1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[Data</a:t>
            </a:r>
            <a:r>
              <a:rPr lang="en-US" altLang="ko-KR" sz="1100" b="1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]</a:t>
            </a:r>
            <a:endParaRPr lang="en-US" altLang="ko-KR" sz="1100" i="1" noProof="1">
              <a:solidFill>
                <a:schemeClr val="tx1">
                  <a:lumMod val="85000"/>
                  <a:lumOff val="15000"/>
                </a:schemeClr>
              </a:solidFill>
              <a:latin typeface="Arial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567F91D0-D0B2-4795-BBB7-8A79D26B41BA}"/>
              </a:ext>
            </a:extLst>
          </p:cNvPr>
          <p:cNvSpPr/>
          <p:nvPr/>
        </p:nvSpPr>
        <p:spPr>
          <a:xfrm>
            <a:off x="342900" y="1910588"/>
            <a:ext cx="6172200" cy="24137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b="1" dirty="0" smtClean="0">
              <a:solidFill>
                <a:prstClr val="black">
                  <a:lumMod val="85000"/>
                  <a:lumOff val="15000"/>
                </a:prstClr>
              </a:solidFill>
              <a:latin typeface="Arial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b="1" dirty="0">
              <a:solidFill>
                <a:prstClr val="black">
                  <a:lumMod val="85000"/>
                  <a:lumOff val="15000"/>
                </a:prstClr>
              </a:solidFill>
              <a:latin typeface="Arial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항만 </a:t>
            </a:r>
            <a:r>
              <a:rPr lang="ko-KR" altLang="en-US" sz="11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대기량</a:t>
            </a:r>
            <a:r>
              <a:rPr lang="ko-KR" altLang="en-US" sz="11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 데이터는 </a:t>
            </a:r>
            <a:r>
              <a:rPr lang="en-US" altLang="ko-KR" sz="11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16</a:t>
            </a:r>
            <a:r>
              <a:rPr lang="ko-KR" altLang="en-US" sz="11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년 </a:t>
            </a:r>
            <a:r>
              <a:rPr lang="en-US" altLang="ko-KR" sz="11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1</a:t>
            </a:r>
            <a:r>
              <a:rPr lang="ko-KR" altLang="en-US" sz="11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월 </a:t>
            </a:r>
            <a:r>
              <a:rPr lang="en-US" altLang="ko-KR" sz="11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1</a:t>
            </a:r>
            <a:r>
              <a:rPr lang="ko-KR" altLang="en-US" sz="11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일부터</a:t>
            </a:r>
            <a:r>
              <a:rPr lang="en-US" altLang="ko-KR" sz="11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, SCFI </a:t>
            </a:r>
            <a:r>
              <a:rPr lang="ko-KR" altLang="en-US" sz="11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데이터는 </a:t>
            </a:r>
            <a:r>
              <a:rPr lang="en-US" altLang="ko-KR" sz="11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09</a:t>
            </a:r>
            <a:r>
              <a:rPr lang="ko-KR" altLang="en-US" sz="11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년 </a:t>
            </a:r>
            <a:r>
              <a:rPr lang="en-US" altLang="ko-KR" sz="11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10</a:t>
            </a:r>
            <a:r>
              <a:rPr lang="ko-KR" altLang="en-US" sz="11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월 </a:t>
            </a:r>
            <a:r>
              <a:rPr lang="en-US" altLang="ko-KR" sz="11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16</a:t>
            </a:r>
            <a:r>
              <a:rPr lang="ko-KR" altLang="en-US" sz="11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일부터</a:t>
            </a:r>
            <a:r>
              <a:rPr lang="en-US" altLang="ko-KR" sz="11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, </a:t>
            </a:r>
            <a:r>
              <a:rPr lang="ko-KR" altLang="en-US" sz="11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외부 변수 데이터는 </a:t>
            </a:r>
            <a:r>
              <a:rPr lang="en-US" altLang="ko-KR" sz="11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08</a:t>
            </a:r>
            <a:r>
              <a:rPr lang="ko-KR" altLang="en-US" sz="11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년 </a:t>
            </a:r>
            <a:r>
              <a:rPr lang="en-US" altLang="ko-KR" sz="11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1</a:t>
            </a:r>
            <a:r>
              <a:rPr lang="ko-KR" altLang="en-US" sz="11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월 </a:t>
            </a:r>
            <a:r>
              <a:rPr lang="en-US" altLang="ko-KR" sz="11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4</a:t>
            </a:r>
            <a:r>
              <a:rPr lang="ko-KR" altLang="en-US" sz="11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일부터 보유</a:t>
            </a:r>
            <a:endParaRPr lang="en-US" altLang="ko-KR" sz="1100" b="1" dirty="0" smtClean="0">
              <a:solidFill>
                <a:prstClr val="black">
                  <a:lumMod val="85000"/>
                  <a:lumOff val="15000"/>
                </a:prstClr>
              </a:solidFill>
              <a:latin typeface="Arial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b="1" dirty="0" smtClean="0">
                <a:solidFill>
                  <a:srgbClr val="FF0000"/>
                </a:solidFill>
                <a:latin typeface="Arial" charset="0"/>
              </a:rPr>
              <a:t>항만 </a:t>
            </a:r>
            <a:r>
              <a:rPr lang="ko-KR" altLang="en-US" sz="1100" b="1" dirty="0" err="1" smtClean="0">
                <a:solidFill>
                  <a:srgbClr val="FF0000"/>
                </a:solidFill>
                <a:latin typeface="Arial" charset="0"/>
              </a:rPr>
              <a:t>대기량</a:t>
            </a:r>
            <a:r>
              <a:rPr lang="ko-KR" altLang="en-US" sz="1100" b="1" dirty="0" smtClean="0">
                <a:solidFill>
                  <a:srgbClr val="FF0000"/>
                </a:solidFill>
                <a:latin typeface="Arial" charset="0"/>
              </a:rPr>
              <a:t> 데이터를 사용하기 위해 </a:t>
            </a:r>
            <a:r>
              <a:rPr lang="en-US" altLang="ko-KR" sz="1100" b="1" dirty="0" smtClean="0">
                <a:solidFill>
                  <a:srgbClr val="FF0000"/>
                </a:solidFill>
                <a:latin typeface="Arial" charset="0"/>
              </a:rPr>
              <a:t>16</a:t>
            </a:r>
            <a:r>
              <a:rPr lang="ko-KR" altLang="en-US" sz="1100" b="1" dirty="0" smtClean="0">
                <a:solidFill>
                  <a:srgbClr val="FF0000"/>
                </a:solidFill>
                <a:latin typeface="Arial" charset="0"/>
              </a:rPr>
              <a:t>년 </a:t>
            </a:r>
            <a:r>
              <a:rPr lang="en-US" altLang="ko-KR" sz="1100" b="1" dirty="0" smtClean="0">
                <a:solidFill>
                  <a:srgbClr val="FF0000"/>
                </a:solidFill>
                <a:latin typeface="Arial" charset="0"/>
              </a:rPr>
              <a:t>1</a:t>
            </a:r>
            <a:r>
              <a:rPr lang="ko-KR" altLang="en-US" sz="1100" b="1" dirty="0" smtClean="0">
                <a:solidFill>
                  <a:srgbClr val="FF0000"/>
                </a:solidFill>
                <a:latin typeface="Arial" charset="0"/>
              </a:rPr>
              <a:t>월 </a:t>
            </a:r>
            <a:r>
              <a:rPr lang="en-US" altLang="ko-KR" sz="1100" b="1" dirty="0" smtClean="0">
                <a:solidFill>
                  <a:srgbClr val="FF0000"/>
                </a:solidFill>
                <a:latin typeface="Arial" charset="0"/>
              </a:rPr>
              <a:t>1</a:t>
            </a:r>
            <a:r>
              <a:rPr lang="ko-KR" altLang="en-US" sz="1100" b="1" dirty="0" smtClean="0">
                <a:solidFill>
                  <a:srgbClr val="FF0000"/>
                </a:solidFill>
                <a:latin typeface="Arial" charset="0"/>
              </a:rPr>
              <a:t>일 이후의 데이터만 추출</a:t>
            </a:r>
            <a:endParaRPr lang="en-US" altLang="ko-KR" sz="1100" b="1" dirty="0" smtClean="0">
              <a:solidFill>
                <a:srgbClr val="FF0000"/>
              </a:solidFill>
              <a:latin typeface="Arial" charset="0"/>
            </a:endParaRPr>
          </a:p>
          <a:p>
            <a:r>
              <a:rPr lang="en-US" altLang="ko-KR" sz="1100" b="1" dirty="0" smtClean="0">
                <a:solidFill>
                  <a:srgbClr val="FF0000"/>
                </a:solidFill>
                <a:latin typeface="Arial" charset="0"/>
              </a:rPr>
              <a:t>     (16</a:t>
            </a:r>
            <a:r>
              <a:rPr lang="ko-KR" altLang="en-US" sz="1100" b="1" dirty="0" smtClean="0">
                <a:solidFill>
                  <a:srgbClr val="FF0000"/>
                </a:solidFill>
                <a:latin typeface="Arial" charset="0"/>
              </a:rPr>
              <a:t>년 </a:t>
            </a:r>
            <a:r>
              <a:rPr lang="en-US" altLang="ko-KR" sz="1100" b="1" dirty="0" smtClean="0">
                <a:solidFill>
                  <a:srgbClr val="FF0000"/>
                </a:solidFill>
                <a:latin typeface="Arial" charset="0"/>
              </a:rPr>
              <a:t>1</a:t>
            </a:r>
            <a:r>
              <a:rPr lang="ko-KR" altLang="en-US" sz="1100" b="1" dirty="0" smtClean="0">
                <a:solidFill>
                  <a:srgbClr val="FF0000"/>
                </a:solidFill>
                <a:latin typeface="Arial" charset="0"/>
              </a:rPr>
              <a:t>월 </a:t>
            </a:r>
            <a:r>
              <a:rPr lang="en-US" altLang="ko-KR" sz="1100" b="1" dirty="0" smtClean="0">
                <a:solidFill>
                  <a:srgbClr val="FF0000"/>
                </a:solidFill>
                <a:latin typeface="Arial" charset="0"/>
              </a:rPr>
              <a:t>1</a:t>
            </a:r>
            <a:r>
              <a:rPr lang="ko-KR" altLang="en-US" sz="1100" b="1" dirty="0" smtClean="0">
                <a:solidFill>
                  <a:srgbClr val="FF0000"/>
                </a:solidFill>
                <a:latin typeface="Arial" charset="0"/>
              </a:rPr>
              <a:t>일 이후의 외부 변수 데이터에 </a:t>
            </a:r>
            <a:r>
              <a:rPr lang="ko-KR" altLang="en-US" sz="1100" b="1" dirty="0" err="1" smtClean="0">
                <a:solidFill>
                  <a:srgbClr val="FF0000"/>
                </a:solidFill>
                <a:latin typeface="Arial" charset="0"/>
              </a:rPr>
              <a:t>결측치가</a:t>
            </a:r>
            <a:r>
              <a:rPr lang="ko-KR" altLang="en-US" sz="1100" b="1" dirty="0" smtClean="0">
                <a:solidFill>
                  <a:srgbClr val="FF0000"/>
                </a:solidFill>
                <a:latin typeface="Arial" charset="0"/>
              </a:rPr>
              <a:t> 없음</a:t>
            </a:r>
            <a:r>
              <a:rPr lang="en-US" altLang="ko-KR" sz="1100" b="1" dirty="0" smtClean="0">
                <a:solidFill>
                  <a:srgbClr val="FF0000"/>
                </a:solidFill>
                <a:latin typeface="Arial" charset="0"/>
              </a:rPr>
              <a:t>)</a:t>
            </a:r>
            <a:endParaRPr lang="en-US" altLang="ko-KR" sz="1100" b="1" dirty="0">
              <a:solidFill>
                <a:srgbClr val="FF0000"/>
              </a:solidFill>
              <a:latin typeface="Arial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전체 데이터 중에서 코로나 발생 이후 데이터만 활용</a:t>
            </a:r>
            <a:r>
              <a:rPr lang="en-US" altLang="ko-KR" sz="11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(2019</a:t>
            </a:r>
            <a:r>
              <a:rPr lang="ko-KR" altLang="en-US" sz="11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년 </a:t>
            </a:r>
            <a:r>
              <a:rPr lang="en-US" altLang="ko-KR" sz="11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12</a:t>
            </a:r>
            <a:r>
              <a:rPr lang="ko-KR" altLang="en-US" sz="11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월 </a:t>
            </a:r>
            <a:r>
              <a:rPr lang="en-US" altLang="ko-KR" sz="11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31</a:t>
            </a:r>
            <a:r>
              <a:rPr lang="ko-KR" altLang="en-US" sz="11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일 이후 데이터</a:t>
            </a:r>
            <a:r>
              <a:rPr lang="en-US" altLang="ko-KR" sz="11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b="1" dirty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우리가 예측하는 </a:t>
            </a:r>
            <a:r>
              <a:rPr lang="en-US" altLang="ko-KR" sz="1100" b="1" dirty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y</a:t>
            </a:r>
            <a:r>
              <a:rPr lang="ko-KR" altLang="en-US" sz="1100" b="1" dirty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는 </a:t>
            </a:r>
            <a:r>
              <a:rPr lang="en-US" altLang="ko-KR" sz="1100" b="1" dirty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SCFI </a:t>
            </a:r>
            <a:r>
              <a:rPr lang="ko-KR" altLang="en-US" sz="1100" b="1" dirty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지수</a:t>
            </a:r>
            <a:endParaRPr lang="en-US" altLang="ko-KR" sz="1100" b="1" dirty="0">
              <a:solidFill>
                <a:prstClr val="black">
                  <a:lumMod val="85000"/>
                  <a:lumOff val="15000"/>
                </a:prstClr>
              </a:solidFill>
              <a:latin typeface="Arial" charset="0"/>
            </a:endParaRPr>
          </a:p>
          <a:p>
            <a:pPr marL="628650" lvl="1" indent="-171450">
              <a:buFontTx/>
              <a:buChar char="-"/>
            </a:pPr>
            <a:r>
              <a:rPr lang="en-US" altLang="ko-KR" sz="1100" b="1" dirty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SCFI :  09</a:t>
            </a:r>
            <a:r>
              <a:rPr lang="ko-KR" altLang="en-US" sz="1100" b="1" dirty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년 </a:t>
            </a:r>
            <a:r>
              <a:rPr lang="en-US" altLang="ko-KR" sz="1100" b="1" dirty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10</a:t>
            </a:r>
            <a:r>
              <a:rPr lang="ko-KR" altLang="en-US" sz="1100" b="1" dirty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월 </a:t>
            </a:r>
            <a:r>
              <a:rPr lang="en-US" altLang="ko-KR" sz="1100" b="1" dirty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16</a:t>
            </a:r>
            <a:r>
              <a:rPr lang="ko-KR" altLang="en-US" sz="1100" b="1" dirty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일</a:t>
            </a:r>
            <a:r>
              <a:rPr lang="en-US" altLang="ko-KR" sz="1100" b="1" dirty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~, 1</a:t>
            </a:r>
            <a:r>
              <a:rPr lang="ko-KR" altLang="en-US" sz="1100" b="1" dirty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주일 간격</a:t>
            </a:r>
            <a:endParaRPr lang="en-US" altLang="ko-KR" sz="1100" b="1" dirty="0">
              <a:solidFill>
                <a:prstClr val="black">
                  <a:lumMod val="85000"/>
                  <a:lumOff val="15000"/>
                </a:prstClr>
              </a:solidFill>
              <a:latin typeface="Arial" charset="0"/>
            </a:endParaRPr>
          </a:p>
          <a:p>
            <a:pPr marL="628650" lvl="1" indent="-171450">
              <a:buFontTx/>
              <a:buChar char="-"/>
            </a:pPr>
            <a:r>
              <a:rPr lang="ko-KR" altLang="en-US" sz="1100" b="1" dirty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외부 변수 </a:t>
            </a:r>
            <a:r>
              <a:rPr lang="en-US" altLang="ko-KR" sz="1100" b="1" dirty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: 08</a:t>
            </a:r>
            <a:r>
              <a:rPr lang="ko-KR" altLang="en-US" sz="1100" b="1" dirty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년 </a:t>
            </a:r>
            <a:r>
              <a:rPr lang="en-US" altLang="ko-KR" sz="1100" b="1" dirty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1</a:t>
            </a:r>
            <a:r>
              <a:rPr lang="ko-KR" altLang="en-US" sz="1100" b="1" dirty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월 </a:t>
            </a:r>
            <a:r>
              <a:rPr lang="en-US" altLang="ko-KR" sz="1100" b="1" dirty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4</a:t>
            </a:r>
            <a:r>
              <a:rPr lang="ko-KR" altLang="en-US" sz="1100" b="1" dirty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일</a:t>
            </a:r>
            <a:r>
              <a:rPr lang="en-US" altLang="ko-KR" sz="1100" b="1" dirty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~, 1</a:t>
            </a:r>
            <a:r>
              <a:rPr lang="ko-KR" altLang="en-US" sz="1100" b="1" dirty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주일 간격</a:t>
            </a:r>
            <a:endParaRPr lang="en-US" altLang="ko-KR" sz="1100" b="1" dirty="0">
              <a:solidFill>
                <a:prstClr val="black">
                  <a:lumMod val="85000"/>
                  <a:lumOff val="15000"/>
                </a:prstClr>
              </a:solidFill>
              <a:latin typeface="Arial" charset="0"/>
            </a:endParaRPr>
          </a:p>
          <a:p>
            <a:pPr marL="628650" lvl="1" indent="-171450">
              <a:buFontTx/>
              <a:buChar char="-"/>
            </a:pPr>
            <a:r>
              <a:rPr lang="ko-KR" altLang="en-US" sz="1100" b="1" dirty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항만 </a:t>
            </a:r>
            <a:r>
              <a:rPr lang="ko-KR" altLang="en-US" sz="11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대기량</a:t>
            </a:r>
            <a:r>
              <a:rPr lang="ko-KR" altLang="en-US" sz="1100" b="1" dirty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 </a:t>
            </a:r>
            <a:r>
              <a:rPr lang="en-US" altLang="ko-KR" sz="1100" b="1" dirty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: 16</a:t>
            </a:r>
            <a:r>
              <a:rPr lang="ko-KR" altLang="en-US" sz="1100" b="1" dirty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년 </a:t>
            </a:r>
            <a:r>
              <a:rPr lang="en-US" altLang="ko-KR" sz="1100" b="1" dirty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1</a:t>
            </a:r>
            <a:r>
              <a:rPr lang="ko-KR" altLang="en-US" sz="1100" b="1" dirty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월 </a:t>
            </a:r>
            <a:r>
              <a:rPr lang="en-US" altLang="ko-KR" sz="1100" b="1" dirty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1</a:t>
            </a:r>
            <a:r>
              <a:rPr lang="ko-KR" altLang="en-US" sz="1100" b="1" dirty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일</a:t>
            </a:r>
            <a:r>
              <a:rPr lang="en-US" altLang="ko-KR" sz="1100" b="1" dirty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~, </a:t>
            </a:r>
            <a:r>
              <a:rPr lang="ko-KR" altLang="en-US" sz="1100" b="1" dirty="0">
                <a:solidFill>
                  <a:srgbClr val="FF0000"/>
                </a:solidFill>
                <a:latin typeface="Arial" charset="0"/>
              </a:rPr>
              <a:t>하루 </a:t>
            </a:r>
            <a:r>
              <a:rPr lang="ko-KR" altLang="en-US" sz="1100" b="1" dirty="0" smtClean="0">
                <a:solidFill>
                  <a:srgbClr val="FF0000"/>
                </a:solidFill>
                <a:latin typeface="Arial" charset="0"/>
              </a:rPr>
              <a:t>간격</a:t>
            </a:r>
            <a:endParaRPr lang="en-US" altLang="ko-KR" sz="1100" b="1" dirty="0" smtClean="0">
              <a:solidFill>
                <a:prstClr val="black">
                  <a:lumMod val="85000"/>
                  <a:lumOff val="15000"/>
                </a:prstClr>
              </a:solidFill>
              <a:latin typeface="Arial" charset="0"/>
            </a:endParaRPr>
          </a:p>
          <a:p>
            <a:r>
              <a:rPr lang="en-US" altLang="ko-KR" sz="1100" b="1" dirty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	</a:t>
            </a:r>
            <a:r>
              <a:rPr lang="en-US" altLang="ko-KR" sz="11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=&gt; </a:t>
            </a:r>
            <a:r>
              <a:rPr lang="ko-KR" altLang="en-US" sz="11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각 데이터의 추출은 </a:t>
            </a:r>
            <a:r>
              <a:rPr lang="en-US" altLang="ko-KR" sz="11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16</a:t>
            </a:r>
            <a:r>
              <a:rPr lang="ko-KR" altLang="en-US" sz="11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년 </a:t>
            </a:r>
            <a:r>
              <a:rPr lang="en-US" altLang="ko-KR" sz="11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1</a:t>
            </a:r>
            <a:r>
              <a:rPr lang="ko-KR" altLang="en-US" sz="11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월 </a:t>
            </a:r>
            <a:r>
              <a:rPr lang="en-US" altLang="ko-KR" sz="11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1</a:t>
            </a:r>
            <a:r>
              <a:rPr lang="ko-KR" altLang="en-US" sz="11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일부터</a:t>
            </a:r>
            <a:r>
              <a:rPr lang="en-US" altLang="ko-KR" sz="11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(</a:t>
            </a:r>
            <a:r>
              <a:rPr lang="ko-KR" altLang="en-US" sz="11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항만 </a:t>
            </a:r>
            <a:r>
              <a:rPr lang="ko-KR" altLang="en-US" sz="11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대기량</a:t>
            </a:r>
            <a:r>
              <a:rPr lang="ko-KR" altLang="en-US" sz="11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 데이터 사용 위해</a:t>
            </a:r>
            <a:r>
              <a:rPr lang="en-US" altLang="ko-KR" sz="11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)</a:t>
            </a:r>
          </a:p>
          <a:p>
            <a:r>
              <a:rPr lang="en-US" altLang="ko-KR" sz="1100" b="1" dirty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	 </a:t>
            </a:r>
            <a:r>
              <a:rPr lang="en-US" altLang="ko-KR" sz="11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    </a:t>
            </a:r>
            <a:r>
              <a:rPr lang="ko-KR" altLang="en-US" sz="11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간격은 일주일로 예측</a:t>
            </a:r>
            <a:r>
              <a:rPr lang="en-US" altLang="ko-KR" sz="11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(SCFI </a:t>
            </a:r>
            <a:r>
              <a:rPr lang="ko-KR" altLang="en-US" sz="11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예측 위해</a:t>
            </a:r>
            <a:r>
              <a:rPr lang="en-US" altLang="ko-KR" sz="11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데이터 전처리</a:t>
            </a:r>
            <a:endParaRPr lang="en-US" altLang="ko-KR" sz="1100" b="1" dirty="0" smtClean="0">
              <a:solidFill>
                <a:prstClr val="black">
                  <a:lumMod val="85000"/>
                  <a:lumOff val="15000"/>
                </a:prstClr>
              </a:solidFill>
              <a:latin typeface="Arial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1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Object(,) -&gt; Float</a:t>
            </a:r>
            <a:r>
              <a:rPr lang="ko-KR" altLang="en-US" sz="11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로 타입 변환</a:t>
            </a:r>
            <a:r>
              <a:rPr lang="en-US" altLang="ko-KR" sz="11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, </a:t>
            </a:r>
            <a:r>
              <a:rPr lang="en-US" altLang="ko-KR" sz="11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Datetime</a:t>
            </a:r>
            <a:r>
              <a:rPr lang="ko-KR" altLang="en-US" sz="11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으로 변환</a:t>
            </a:r>
            <a:endParaRPr lang="en-US" altLang="ko-KR" sz="1100" b="1" dirty="0" smtClean="0">
              <a:solidFill>
                <a:prstClr val="black">
                  <a:lumMod val="85000"/>
                  <a:lumOff val="15000"/>
                </a:prstClr>
              </a:solidFill>
              <a:latin typeface="Arial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1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분석을 위해 </a:t>
            </a:r>
            <a:r>
              <a:rPr lang="en-US" altLang="ko-KR" sz="11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2016</a:t>
            </a:r>
            <a:r>
              <a:rPr lang="ko-KR" altLang="en-US" sz="11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년 </a:t>
            </a:r>
            <a:r>
              <a:rPr lang="en-US" altLang="ko-KR" sz="11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1</a:t>
            </a:r>
            <a:r>
              <a:rPr lang="ko-KR" altLang="en-US" sz="11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월 </a:t>
            </a:r>
            <a:r>
              <a:rPr lang="en-US" altLang="ko-KR" sz="11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1</a:t>
            </a:r>
            <a:r>
              <a:rPr lang="ko-KR" altLang="en-US" sz="11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이후의  </a:t>
            </a:r>
            <a:r>
              <a:rPr lang="en-US" altLang="ko-KR" sz="11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SCFI, </a:t>
            </a:r>
            <a:r>
              <a:rPr lang="ko-KR" altLang="en-US" sz="11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외부 변수</a:t>
            </a:r>
            <a:r>
              <a:rPr lang="en-US" altLang="ko-KR" sz="11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, </a:t>
            </a:r>
            <a:r>
              <a:rPr lang="ko-KR" altLang="en-US" sz="11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항만 </a:t>
            </a:r>
            <a:r>
              <a:rPr lang="ko-KR" altLang="en-US" sz="11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대기량</a:t>
            </a:r>
            <a:r>
              <a:rPr lang="ko-KR" altLang="en-US" sz="11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 데이터 통합</a:t>
            </a:r>
            <a:endParaRPr lang="en-US" altLang="ko-KR" sz="1100" b="1" dirty="0" smtClean="0">
              <a:solidFill>
                <a:prstClr val="black">
                  <a:lumMod val="85000"/>
                  <a:lumOff val="15000"/>
                </a:prstClr>
              </a:solidFill>
              <a:latin typeface="Arial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altLang="ko-KR" sz="1100" b="1" dirty="0" smtClean="0">
              <a:solidFill>
                <a:prstClr val="black">
                  <a:lumMod val="85000"/>
                  <a:lumOff val="15000"/>
                </a:prstClr>
              </a:solidFill>
              <a:latin typeface="Arial" charset="0"/>
            </a:endParaRPr>
          </a:p>
          <a:p>
            <a:pPr marL="628650" lvl="1" indent="-171450">
              <a:buFontTx/>
              <a:buChar char="-"/>
            </a:pPr>
            <a:endParaRPr lang="en-US" altLang="ko-KR" sz="1100" b="1" dirty="0" smtClean="0">
              <a:solidFill>
                <a:srgbClr val="FF0000"/>
              </a:solidFill>
              <a:latin typeface="Arial" charset="0"/>
            </a:endParaRPr>
          </a:p>
          <a:p>
            <a:pPr marL="628650" lvl="1" indent="-171450">
              <a:buFontTx/>
              <a:buChar char="-"/>
            </a:pPr>
            <a:endParaRPr lang="en-US" altLang="ko-KR" sz="1100" b="1" dirty="0" smtClean="0">
              <a:solidFill>
                <a:srgbClr val="FF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31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SCLabPPTv1.pptx" id="{40F6047B-5EE6-4566-BC5E-3571A2220D60}" vid="{F984BC31-79A8-492A-8888-FE7ECF3EB51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BSCLabPPTv1</Template>
  <TotalTime>18538</TotalTime>
  <Words>553</Words>
  <Application>Microsoft Office PowerPoint</Application>
  <PresentationFormat>사용자 지정</PresentationFormat>
  <Paragraphs>80</Paragraphs>
  <Slides>9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PowerPoint 프레젠테이션</vt:lpstr>
      <vt:lpstr>모델 학습</vt:lpstr>
      <vt:lpstr>모델 학습</vt:lpstr>
      <vt:lpstr>모델 학습</vt:lpstr>
      <vt:lpstr>모델 학습</vt:lpstr>
      <vt:lpstr>모델 학습</vt:lpstr>
      <vt:lpstr>방법론</vt:lpstr>
      <vt:lpstr>PowerPoint 프레젠테이션</vt:lpstr>
      <vt:lpstr>EDA</vt:lpstr>
    </vt:vector>
  </TitlesOfParts>
  <Company>IdeasResearch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Scheduling</dc:title>
  <dc:creator>Yulim</dc:creator>
  <cp:lastModifiedBy>이현재</cp:lastModifiedBy>
  <cp:revision>594</cp:revision>
  <dcterms:created xsi:type="dcterms:W3CDTF">2016-10-05T02:16:34Z</dcterms:created>
  <dcterms:modified xsi:type="dcterms:W3CDTF">2022-03-07T14:52:52Z</dcterms:modified>
</cp:coreProperties>
</file>