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22" r:id="rId4"/>
    <p:sldId id="323" r:id="rId5"/>
    <p:sldId id="324" r:id="rId6"/>
    <p:sldId id="343" r:id="rId7"/>
    <p:sldId id="327" r:id="rId8"/>
    <p:sldId id="326" r:id="rId9"/>
    <p:sldId id="329" r:id="rId10"/>
    <p:sldId id="325" r:id="rId11"/>
    <p:sldId id="331" r:id="rId12"/>
    <p:sldId id="333" r:id="rId13"/>
    <p:sldId id="334" r:id="rId14"/>
    <p:sldId id="336" r:id="rId15"/>
    <p:sldId id="335" r:id="rId16"/>
    <p:sldId id="328" r:id="rId17"/>
    <p:sldId id="330" r:id="rId18"/>
    <p:sldId id="337" r:id="rId19"/>
    <p:sldId id="338" r:id="rId20"/>
    <p:sldId id="339" r:id="rId21"/>
    <p:sldId id="342" r:id="rId22"/>
    <p:sldId id="341" r:id="rId23"/>
    <p:sldId id="340" r:id="rId24"/>
    <p:sldId id="316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83"/>
    <a:srgbClr val="329FD7"/>
    <a:srgbClr val="32A1D9"/>
    <a:srgbClr val="736D71"/>
    <a:srgbClr val="B3A197"/>
    <a:srgbClr val="01A6BC"/>
    <a:srgbClr val="CBCBCB"/>
    <a:srgbClr val="BABABA"/>
    <a:srgbClr val="E8E4D9"/>
    <a:srgbClr val="7C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2515" autoAdjust="0"/>
  </p:normalViewPr>
  <p:slideViewPr>
    <p:cSldViewPr>
      <p:cViewPr varScale="1">
        <p:scale>
          <a:sx n="107" d="100"/>
          <a:sy n="107" d="100"/>
        </p:scale>
        <p:origin x="-936" y="-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2022-05-12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63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60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04950"/>
            <a:ext cx="77724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47800" y="2242202"/>
            <a:ext cx="64008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2" y="133350"/>
            <a:ext cx="1286735" cy="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3737148" y="4857750"/>
            <a:ext cx="1669704" cy="188119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288"/>
            <a:ext cx="900797" cy="3380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324036"/>
          </a:xfrm>
        </p:spPr>
        <p:txBody>
          <a:bodyPr>
            <a:noAutofit/>
          </a:bodyPr>
          <a:lstStyle>
            <a:lvl1pPr algn="l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895350"/>
            <a:ext cx="8229600" cy="369927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9" y="4679612"/>
            <a:ext cx="1125371" cy="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3059907" y="473903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i="0" dirty="0">
                <a:latin typeface="Cambria" panose="02040503050406030204" pitchFamily="18" charset="0"/>
              </a:rPr>
              <a:t>http://baelab.pusan.ac.kr</a:t>
            </a:r>
            <a:endParaRPr lang="ko-KR" altLang="en-US" sz="1050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794" y="434082"/>
            <a:ext cx="493712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0207" y="4679156"/>
            <a:ext cx="1092994" cy="3214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082535"/>
            <a:ext cx="9144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492918" y="819150"/>
            <a:ext cx="819388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905619" y="5086350"/>
            <a:ext cx="3238872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10000" y="2343150"/>
            <a:ext cx="1524000" cy="631304"/>
          </a:xfrm>
        </p:spPr>
        <p:txBody>
          <a:bodyPr>
            <a:norm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이현재 </a:t>
            </a:r>
            <a:endParaRPr lang="ko-KR" altLang="en-US" sz="1050" i="0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15637" y="15049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Feature Selection</a:t>
            </a:r>
            <a:endParaRPr lang="ko-KR" altLang="en-US" sz="23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smtClean="0"/>
              <a:t>Feature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Lag</a:t>
            </a:r>
            <a:r>
              <a:rPr lang="ko-KR" altLang="en-US" sz="1200" dirty="0" smtClean="0"/>
              <a:t>를 적용하고 각 기간에 맞는 </a:t>
            </a:r>
            <a:r>
              <a:rPr lang="en-US" altLang="ko-KR" sz="1200" dirty="0" smtClean="0"/>
              <a:t>SCFI</a:t>
            </a:r>
            <a:r>
              <a:rPr lang="ko-KR" altLang="en-US" sz="1200" dirty="0" smtClean="0"/>
              <a:t>와 상관 관계 분석</a:t>
            </a:r>
            <a:endParaRPr lang="en-US" altLang="ko-KR" sz="1200" dirty="0" smtClean="0"/>
          </a:p>
          <a:p>
            <a:pPr lvl="1"/>
            <a:r>
              <a:rPr lang="en-US" altLang="ko-KR" sz="1000" dirty="0" smtClean="0"/>
              <a:t>2018</a:t>
            </a:r>
            <a:r>
              <a:rPr lang="ko-KR" altLang="en-US" sz="1000" dirty="0" smtClean="0"/>
              <a:t>년 데이터에 </a:t>
            </a:r>
            <a:r>
              <a:rPr lang="en-US" altLang="ko-KR" sz="1000" dirty="0" smtClean="0"/>
              <a:t>Feature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+4 Shift</a:t>
            </a:r>
            <a:r>
              <a:rPr lang="ko-KR" altLang="en-US" sz="1000" dirty="0" smtClean="0"/>
              <a:t>를 적용했으면 </a:t>
            </a:r>
            <a:r>
              <a:rPr lang="en-US" altLang="ko-KR" sz="1000" dirty="0" smtClean="0"/>
              <a:t>Feature</a:t>
            </a:r>
            <a:r>
              <a:rPr lang="ko-KR" altLang="en-US" sz="1000" dirty="0" smtClean="0"/>
              <a:t>의 시작 </a:t>
            </a:r>
            <a:r>
              <a:rPr lang="en-US" altLang="ko-KR" sz="1000" dirty="0" smtClean="0"/>
              <a:t>Date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2018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일이 아닌 </a:t>
            </a:r>
            <a:r>
              <a:rPr lang="en-US" altLang="ko-KR" sz="1000" dirty="0" smtClean="0"/>
              <a:t>2018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일이기 때문에 </a:t>
            </a:r>
            <a:r>
              <a:rPr lang="en-US" altLang="ko-KR" sz="1000" dirty="0" smtClean="0"/>
              <a:t>Target</a:t>
            </a:r>
            <a:r>
              <a:rPr lang="ko-KR" altLang="en-US" sz="1000" dirty="0" smtClean="0"/>
              <a:t>인 </a:t>
            </a:r>
            <a:r>
              <a:rPr lang="en-US" altLang="ko-KR" sz="1000" dirty="0" smtClean="0"/>
              <a:t>SCFI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Date</a:t>
            </a:r>
            <a:r>
              <a:rPr lang="ko-KR" altLang="en-US" sz="1000" dirty="0" smtClean="0"/>
              <a:t>도 </a:t>
            </a:r>
            <a:r>
              <a:rPr lang="en-US" altLang="ko-KR" sz="1000" dirty="0" smtClean="0"/>
              <a:t>2018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일로 정의한다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endParaRPr lang="en-US" altLang="ko-KR" sz="1200" dirty="0" smtClean="0"/>
          </a:p>
          <a:p>
            <a:endParaRPr lang="en-US" altLang="ko-KR" sz="1000" dirty="0" smtClean="0"/>
          </a:p>
          <a:p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Feature Correlation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6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Feature Correlation </a:t>
            </a:r>
            <a:r>
              <a:rPr lang="en-US" altLang="ko-KR" sz="2000" dirty="0" smtClean="0"/>
              <a:t>Analysis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97305" y="863758"/>
            <a:ext cx="82296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/>
              <a:t>[ No Lag 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277350"/>
            <a:ext cx="4876800" cy="507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53172"/>
            <a:ext cx="3276600" cy="340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52879"/>
            <a:ext cx="2650588" cy="36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440905" y="205167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Newbuilding Prices(13000,14000 TEU) 0.8</a:t>
            </a:r>
          </a:p>
          <a:p>
            <a:r>
              <a:rPr lang="en-US" altLang="ko-KR" sz="1000" dirty="0"/>
              <a:t>Newbuilding Prices(3500,4000 TEU) 0.82</a:t>
            </a:r>
          </a:p>
          <a:p>
            <a:r>
              <a:rPr lang="en-US" altLang="ko-KR" sz="1000" dirty="0"/>
              <a:t>PCI- United </a:t>
            </a:r>
            <a:r>
              <a:rPr lang="en-US" altLang="ko-KR" sz="1000" dirty="0" err="1"/>
              <a:t>Kingdom,Continent</a:t>
            </a:r>
            <a:r>
              <a:rPr lang="en-US" altLang="ko-KR" sz="1000" dirty="0"/>
              <a:t> 0.86</a:t>
            </a:r>
          </a:p>
          <a:p>
            <a:r>
              <a:rPr lang="en-US" altLang="ko-KR" sz="1000" dirty="0"/>
              <a:t>PCI- East Coast North America 0.88</a:t>
            </a:r>
          </a:p>
          <a:p>
            <a:r>
              <a:rPr lang="en-US" altLang="ko-KR" sz="1000" dirty="0"/>
              <a:t>Newbuilding Prices(13000,13500 TEU) 0.91</a:t>
            </a:r>
          </a:p>
          <a:p>
            <a:r>
              <a:rPr lang="en-US" altLang="ko-KR" sz="1000" dirty="0"/>
              <a:t>PCI- West Coast North America 0.92</a:t>
            </a:r>
          </a:p>
          <a:p>
            <a:r>
              <a:rPr lang="en-US" altLang="ko-KR" sz="1000" dirty="0"/>
              <a:t>Average Earnings 0.94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13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Feature Correlation </a:t>
            </a:r>
            <a:r>
              <a:rPr lang="en-US" altLang="ko-KR" sz="2000" dirty="0" smtClean="0"/>
              <a:t>Analysis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97305" y="863758"/>
            <a:ext cx="82296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/>
              <a:t>[ +4 week Lag 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248400" y="245620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Newbuilding Prices(3500,4000 TEU) with +4 week lag 0.8</a:t>
            </a:r>
          </a:p>
          <a:p>
            <a:r>
              <a:rPr lang="en-US" altLang="ko-KR" sz="800" dirty="0"/>
              <a:t>PCI- United </a:t>
            </a:r>
            <a:r>
              <a:rPr lang="en-US" altLang="ko-KR" sz="800" dirty="0" err="1"/>
              <a:t>Kingdom,Continent</a:t>
            </a:r>
            <a:r>
              <a:rPr lang="en-US" altLang="ko-KR" sz="800" dirty="0"/>
              <a:t> with +4 week lag 0.84</a:t>
            </a:r>
          </a:p>
          <a:p>
            <a:r>
              <a:rPr lang="en-US" altLang="ko-KR" sz="800" dirty="0"/>
              <a:t>PCI- East Coast North America with +4 week lag 0.86</a:t>
            </a:r>
          </a:p>
          <a:p>
            <a:r>
              <a:rPr lang="en-US" altLang="ko-KR" sz="800" dirty="0"/>
              <a:t>Newbuilding Prices(13000,13500 TEU) with +4 week lag 0.89</a:t>
            </a:r>
          </a:p>
          <a:p>
            <a:r>
              <a:rPr lang="en-US" altLang="ko-KR" sz="800" dirty="0"/>
              <a:t>Average Earnings with +4 week lag 0.91</a:t>
            </a:r>
          </a:p>
          <a:p>
            <a:r>
              <a:rPr lang="en-US" altLang="ko-KR" sz="800" dirty="0"/>
              <a:t>PCI- West Coast North America with +4 week lag 0.93</a:t>
            </a:r>
            <a:endParaRPr lang="ko-KR" altLang="en-US" sz="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66779"/>
            <a:ext cx="3284750" cy="340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66779"/>
            <a:ext cx="2650588" cy="36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8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Feature Correlation </a:t>
            </a:r>
            <a:r>
              <a:rPr lang="en-US" altLang="ko-KR" sz="2000" dirty="0" smtClean="0"/>
              <a:t>Analysis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97305" y="863758"/>
            <a:ext cx="82296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/>
              <a:t>[ +8 week Lag 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248400" y="245620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PCI- East Coast North America with +8 week lag 0.83</a:t>
            </a:r>
          </a:p>
          <a:p>
            <a:r>
              <a:rPr lang="en-US" altLang="ko-KR" sz="800" dirty="0"/>
              <a:t>PCI- United </a:t>
            </a:r>
            <a:r>
              <a:rPr lang="en-US" altLang="ko-KR" sz="800" dirty="0" err="1"/>
              <a:t>Kingdom,Continent</a:t>
            </a:r>
            <a:r>
              <a:rPr lang="en-US" altLang="ko-KR" sz="800" dirty="0"/>
              <a:t> with +8 week lag 0.84</a:t>
            </a:r>
          </a:p>
          <a:p>
            <a:r>
              <a:rPr lang="en-US" altLang="ko-KR" sz="800" dirty="0"/>
              <a:t>Newbuilding Prices(13000,13500 TEU) with +8 week lag 0.85</a:t>
            </a:r>
          </a:p>
          <a:p>
            <a:r>
              <a:rPr lang="en-US" altLang="ko-KR" sz="800" dirty="0"/>
              <a:t>Average Earnings with +8 week lag 0.88</a:t>
            </a:r>
          </a:p>
          <a:p>
            <a:r>
              <a:rPr lang="en-US" altLang="ko-KR" sz="800" dirty="0"/>
              <a:t>PCI- West Coast North America with +8 week lag 0.92</a:t>
            </a:r>
            <a:endParaRPr lang="ko-KR" altLang="en-US" sz="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66779"/>
            <a:ext cx="3271640" cy="339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66778"/>
            <a:ext cx="2884778" cy="353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3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Feature Correlation </a:t>
            </a:r>
            <a:r>
              <a:rPr lang="en-US" altLang="ko-KR" sz="2000" dirty="0" smtClean="0"/>
              <a:t>Analysis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97305" y="863758"/>
            <a:ext cx="82296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/>
              <a:t>[ -4 week Lag 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248400" y="245620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Newbuilding Prices(13000,14000 TEU) with -4 week lag 0.82</a:t>
            </a:r>
          </a:p>
          <a:p>
            <a:r>
              <a:rPr lang="en-US" altLang="ko-KR" sz="800" dirty="0"/>
              <a:t>Newbuilding Prices(3500,4000 TEU) with -4 week lag 0.84</a:t>
            </a:r>
          </a:p>
          <a:p>
            <a:r>
              <a:rPr lang="en-US" altLang="ko-KR" sz="800" dirty="0"/>
              <a:t>PCI- United </a:t>
            </a:r>
            <a:r>
              <a:rPr lang="en-US" altLang="ko-KR" sz="800" dirty="0" err="1"/>
              <a:t>Kingdom,Continent</a:t>
            </a:r>
            <a:r>
              <a:rPr lang="en-US" altLang="ko-KR" sz="800" dirty="0"/>
              <a:t> with -4 week lag 0.86</a:t>
            </a:r>
          </a:p>
          <a:p>
            <a:r>
              <a:rPr lang="en-US" altLang="ko-KR" sz="800" dirty="0"/>
              <a:t>PCI- East Coast North America with -4 week lag 0.9</a:t>
            </a:r>
          </a:p>
          <a:p>
            <a:r>
              <a:rPr lang="en-US" altLang="ko-KR" sz="800" dirty="0"/>
              <a:t>PCI- West Coast North America with -4 week lag 0.91</a:t>
            </a:r>
          </a:p>
          <a:p>
            <a:r>
              <a:rPr lang="en-US" altLang="ko-KR" sz="800" dirty="0"/>
              <a:t>Newbuilding Prices(13000,13500 TEU) with -4 week lag 0.92</a:t>
            </a:r>
          </a:p>
          <a:p>
            <a:r>
              <a:rPr lang="en-US" altLang="ko-KR" sz="800" dirty="0"/>
              <a:t>Average Earnings with -4 week lag 0.95</a:t>
            </a:r>
            <a:endParaRPr lang="ko-KR" altLang="en-US" sz="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66779"/>
            <a:ext cx="3284750" cy="34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66779"/>
            <a:ext cx="2932126" cy="36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4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Feature Correlation </a:t>
            </a:r>
            <a:r>
              <a:rPr lang="en-US" altLang="ko-KR" sz="2000" dirty="0" smtClean="0"/>
              <a:t>Analysis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97305" y="863758"/>
            <a:ext cx="82296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200" b="1" dirty="0" smtClean="0"/>
              <a:t>[ -8 week Lag 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248400" y="245620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/>
              <a:t>PCI- United </a:t>
            </a:r>
            <a:r>
              <a:rPr lang="en-US" altLang="ko-KR" sz="800" dirty="0" err="1"/>
              <a:t>Kingdom,Continent</a:t>
            </a:r>
            <a:r>
              <a:rPr lang="en-US" altLang="ko-KR" sz="800" dirty="0"/>
              <a:t> with -8 week lag 0.85</a:t>
            </a:r>
          </a:p>
          <a:p>
            <a:r>
              <a:rPr lang="en-US" altLang="ko-KR" sz="800" dirty="0"/>
              <a:t>Newbuilding Prices(13000,14000 TEU) with -8 week lag 0.85</a:t>
            </a:r>
          </a:p>
          <a:p>
            <a:r>
              <a:rPr lang="en-US" altLang="ko-KR" sz="800" dirty="0"/>
              <a:t>Newbuilding Prices(3500,4000 TEU) with -8 week lag 0.86</a:t>
            </a:r>
          </a:p>
          <a:p>
            <a:r>
              <a:rPr lang="en-US" altLang="ko-KR" sz="800" dirty="0"/>
              <a:t>PCI- West Coast North America with -8 week lag 0.9</a:t>
            </a:r>
          </a:p>
          <a:p>
            <a:r>
              <a:rPr lang="en-US" altLang="ko-KR" sz="800" dirty="0"/>
              <a:t>PCI- East Coast North America with -8 week lag 0.9</a:t>
            </a:r>
          </a:p>
          <a:p>
            <a:r>
              <a:rPr lang="en-US" altLang="ko-KR" sz="800" dirty="0"/>
              <a:t>Newbuilding Prices(13000,13500 TEU) with -8 week lag 0.94</a:t>
            </a:r>
          </a:p>
          <a:p>
            <a:r>
              <a:rPr lang="en-US" altLang="ko-KR" sz="800" dirty="0"/>
              <a:t>Average Earnings with -8 week lag 0.96</a:t>
            </a:r>
            <a:endParaRPr lang="ko-KR" altLang="en-US" sz="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66779"/>
            <a:ext cx="3271372" cy="339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62" y="1166778"/>
            <a:ext cx="2878038" cy="353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0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Feature </a:t>
            </a:r>
            <a:r>
              <a:rPr lang="en-US" altLang="ko-KR" sz="2000" dirty="0" smtClean="0"/>
              <a:t>Selection Analysis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73881"/>
              </p:ext>
            </p:extLst>
          </p:nvPr>
        </p:nvGraphicFramePr>
        <p:xfrm>
          <a:off x="457200" y="895350"/>
          <a:ext cx="8229600" cy="402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Newbuilding Prices(13000,13500 TEU)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Average Earnings 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Newbuilding Prices(3500, 4000 TEU) 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</a:rPr>
                        <a:t>Newbuilding Prices(13000,14000 TEU) </a:t>
                      </a:r>
                    </a:p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Newbuilding Prices(1650,1850 TEU) 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5 Year Finance based on Libor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PCI- West Coast North America 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PCI- East Coast North America 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PCI- United </a:t>
                      </a:r>
                      <a:r>
                        <a:rPr lang="en-US" altLang="ko-KR" sz="700" dirty="0" err="1" smtClean="0"/>
                        <a:t>Kingdom,Continent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smtClean="0"/>
                        <a:t>MSE</a:t>
                      </a:r>
                    </a:p>
                    <a:p>
                      <a:pPr algn="ctr" latinLnBrk="1"/>
                      <a:r>
                        <a:rPr lang="en-US" altLang="ko-KR" sz="1100" baseline="0" smtClean="0"/>
                        <a:t>(Original)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</a:t>
                      </a:r>
                      <a:r>
                        <a:rPr lang="en-US" altLang="ko-KR" sz="11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lag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dirty="0" smtClean="0"/>
                        <a:t>1)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</a:rPr>
                        <a:t>-4 week lag </a:t>
                      </a:r>
                      <a:r>
                        <a:rPr lang="en-US" altLang="ko-KR" sz="1100" dirty="0" smtClean="0"/>
                        <a:t>(2)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No lag</a:t>
                      </a:r>
                      <a:r>
                        <a:rPr lang="en-US" altLang="ko-KR" sz="1100" dirty="0" smtClean="0"/>
                        <a:t> (3)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/>
                        <a:t>(4)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 week lag </a:t>
                      </a:r>
                      <a:r>
                        <a:rPr lang="en-US" altLang="ko-KR" sz="1100" dirty="0" smtClean="0"/>
                        <a:t>(5)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/>
                        <a:t>(6)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 week lag </a:t>
                      </a:r>
                      <a:r>
                        <a:rPr lang="en-US" altLang="ko-KR" sz="1100" dirty="0" smtClean="0"/>
                        <a:t>(7)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(X)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MSE</a:t>
                      </a:r>
                    </a:p>
                    <a:p>
                      <a:pPr algn="ctr" latinLnBrk="1"/>
                      <a:r>
                        <a:rPr lang="en-US" altLang="ko-KR" sz="1100" smtClean="0"/>
                        <a:t>(Flipped)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+4 week lag </a:t>
                      </a:r>
                      <a:r>
                        <a:rPr lang="en-US" altLang="ko-KR" sz="1100" dirty="0" smtClean="0"/>
                        <a:t>(1)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+4 week lag </a:t>
                      </a:r>
                      <a:r>
                        <a:rPr lang="en-US" altLang="ko-KR" sz="1100" dirty="0" smtClean="0"/>
                        <a:t>(2)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</a:rPr>
                        <a:t>-4 week lag </a:t>
                      </a:r>
                      <a:r>
                        <a:rPr lang="en-US" altLang="ko-KR" sz="1100" dirty="0" smtClean="0"/>
                        <a:t>(3)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/>
                        <a:t>(4)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</a:t>
                      </a:r>
                      <a:r>
                        <a:rPr lang="en-US" altLang="ko-KR" sz="1100" baseline="0" dirty="0" smtClean="0">
                          <a:solidFill>
                            <a:srgbClr val="0070C0"/>
                          </a:solidFill>
                        </a:rPr>
                        <a:t> week lag </a:t>
                      </a:r>
                      <a:r>
                        <a:rPr lang="en-US" altLang="ko-KR" sz="1100" baseline="0" dirty="0" smtClean="0"/>
                        <a:t>(5)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/>
                        <a:t>(6)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 week</a:t>
                      </a:r>
                      <a:r>
                        <a:rPr lang="en-US" altLang="ko-KR" sz="1100" baseline="0" dirty="0" smtClean="0">
                          <a:solidFill>
                            <a:srgbClr val="0070C0"/>
                          </a:solidFill>
                        </a:rPr>
                        <a:t> lag </a:t>
                      </a:r>
                      <a:r>
                        <a:rPr lang="en-US" altLang="ko-KR" sz="1100" baseline="0" dirty="0" smtClean="0"/>
                        <a:t>(7)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(X)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No lag</a:t>
                      </a:r>
                      <a:endParaRPr lang="ko-KR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0.82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0.86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+4 week lag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0.89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0.93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0.84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 week lag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0.84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</a:rPr>
                        <a:t>-4 week lag</a:t>
                      </a:r>
                      <a:endParaRPr lang="ko-KR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0.86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</a:t>
                      </a:r>
                      <a:endParaRPr lang="ko-KR" alt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0.86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0.85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0" y="42824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∴ </a:t>
            </a:r>
            <a:r>
              <a:rPr lang="en-US" altLang="ko-KR" sz="900" dirty="0" smtClean="0"/>
              <a:t>Bunker Price</a:t>
            </a:r>
            <a:r>
              <a:rPr lang="ko-KR" altLang="en-US" sz="900" dirty="0" smtClean="0"/>
              <a:t>는 제외</a:t>
            </a:r>
            <a:endParaRPr lang="en-US" altLang="ko-KR" sz="900" dirty="0" smtClean="0"/>
          </a:p>
          <a:p>
            <a:r>
              <a:rPr lang="ko-KR" altLang="en-US" sz="900" dirty="0" smtClean="0"/>
              <a:t>∴ 하얀색 </a:t>
            </a:r>
            <a:r>
              <a:rPr lang="en-US" altLang="ko-KR" sz="900" dirty="0" smtClean="0"/>
              <a:t>Column</a:t>
            </a:r>
            <a:r>
              <a:rPr lang="ko-KR" altLang="en-US" sz="900" dirty="0" smtClean="0"/>
              <a:t>은 기존의 </a:t>
            </a:r>
            <a:r>
              <a:rPr lang="en-US" altLang="ko-KR" sz="900" dirty="0" smtClean="0"/>
              <a:t>Feature</a:t>
            </a:r>
            <a:r>
              <a:rPr lang="ko-KR" altLang="en-US" sz="900" dirty="0" smtClean="0"/>
              <a:t>와 동일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검은색이 내가 추가한 것</a:t>
            </a:r>
            <a:endParaRPr lang="en-US" altLang="ko-KR" sz="900" dirty="0" smtClean="0"/>
          </a:p>
        </p:txBody>
      </p:sp>
      <p:sp>
        <p:nvSpPr>
          <p:cNvPr id="7" name="포인트가 5개인 별 6"/>
          <p:cNvSpPr/>
          <p:nvPr/>
        </p:nvSpPr>
        <p:spPr>
          <a:xfrm rot="2216516">
            <a:off x="1379249" y="4446299"/>
            <a:ext cx="228600" cy="2286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 rot="2216516">
            <a:off x="3848100" y="4438649"/>
            <a:ext cx="228600" cy="2286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시간 스케일에 관계 없이 두 시퀀스 간의 유사성을 파악</a:t>
            </a:r>
            <a:endParaRPr lang="en-US" altLang="ko-KR" sz="1200" dirty="0" smtClean="0"/>
          </a:p>
          <a:p>
            <a:r>
              <a:rPr lang="en-US" altLang="ko-KR" sz="1200" dirty="0" smtClean="0"/>
              <a:t>DTW Distance </a:t>
            </a:r>
            <a:r>
              <a:rPr lang="ko-KR" altLang="en-US" sz="1200" dirty="0" smtClean="0"/>
              <a:t>값이 낮을수록 유사도가 높다고 판단</a:t>
            </a:r>
            <a:endParaRPr lang="en-US" altLang="ko-KR" sz="1200" dirty="0" smtClean="0"/>
          </a:p>
          <a:p>
            <a:r>
              <a:rPr lang="ko-KR" altLang="en-US" sz="1200" dirty="0" smtClean="0"/>
              <a:t>단점 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모든 시간대를 비교하기 때문에 관계없는 시간대까지 알고리즘에 </a:t>
            </a:r>
            <a:r>
              <a:rPr lang="ko-KR" altLang="en-US" sz="1200" dirty="0" err="1" smtClean="0"/>
              <a:t>반영될수도</a:t>
            </a:r>
            <a:r>
              <a:rPr lang="ko-KR" altLang="en-US" sz="1200" dirty="0" smtClean="0"/>
              <a:t> 있다고 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b="1" dirty="0" smtClean="0"/>
              <a:t>결국 이것도 값에 대한 비교를 기반으로 한 것</a:t>
            </a:r>
            <a:r>
              <a:rPr lang="ko-KR" altLang="en-US" sz="1200" dirty="0" smtClean="0"/>
              <a:t>  </a:t>
            </a:r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시계열</a:t>
            </a:r>
            <a:r>
              <a:rPr lang="ko-KR" altLang="en-US" sz="2000" dirty="0" smtClean="0"/>
              <a:t> 데이터 </a:t>
            </a:r>
            <a:r>
              <a:rPr lang="ko-KR" altLang="en-US" sz="2000" dirty="0" err="1" smtClean="0"/>
              <a:t>클러스터링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Dynamic Time Warping(DTW)</a:t>
            </a:r>
            <a:endParaRPr lang="ko-KR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43150"/>
            <a:ext cx="3926501" cy="209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95647"/>
            <a:ext cx="4612435" cy="173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1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 err="1" smtClean="0"/>
              <a:t>MinMaxScaler</a:t>
            </a:r>
            <a:r>
              <a:rPr lang="ko-KR" altLang="en-US" sz="1200" dirty="0" smtClean="0"/>
              <a:t>를 이용하여 전처리</a:t>
            </a:r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시계열</a:t>
            </a:r>
            <a:r>
              <a:rPr lang="ko-KR" altLang="en-US" sz="2000" dirty="0" smtClean="0"/>
              <a:t> 데이터 </a:t>
            </a:r>
            <a:r>
              <a:rPr lang="ko-KR" altLang="en-US" sz="2000" dirty="0" err="1" smtClean="0"/>
              <a:t>클러스터링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Dynamic Time Warping(DTW)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6349"/>
            <a:ext cx="1981200" cy="133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285579"/>
            <a:ext cx="1867467" cy="115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62787" y="2539677"/>
            <a:ext cx="229402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Average Earnings : </a:t>
            </a:r>
            <a:r>
              <a:rPr lang="en-US" altLang="ko-KR" sz="1000" dirty="0" smtClean="0"/>
              <a:t>3.789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4953000" y="2568029"/>
            <a:ext cx="310944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Newbuilding Prices(3500,4000 TEU) : </a:t>
            </a:r>
            <a:r>
              <a:rPr lang="en-US" altLang="ko-KR" sz="1000" dirty="0" smtClean="0"/>
              <a:t>5.245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4207214"/>
            <a:ext cx="30332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Newbuilding Prices(13000,13500 TEU)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6.732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5158820" y="4216444"/>
            <a:ext cx="229402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PCI-Comprehensive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10.623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33" y="1237370"/>
            <a:ext cx="1981198" cy="133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64" y="1276349"/>
            <a:ext cx="1882407" cy="11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133600" y="-3295650"/>
            <a:ext cx="655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PCI-Comprehensive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10.623075297405364</a:t>
            </a:r>
          </a:p>
          <a:p>
            <a:r>
              <a:rPr lang="en-US" altLang="ko-KR" sz="1000" dirty="0"/>
              <a:t>PCI- East Coast North America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19.17217594708998</a:t>
            </a:r>
          </a:p>
          <a:p>
            <a:r>
              <a:rPr lang="en-US" altLang="ko-KR" sz="1000" dirty="0"/>
              <a:t>PCI- West Coast North America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15.990599041606147</a:t>
            </a:r>
          </a:p>
          <a:p>
            <a:r>
              <a:rPr lang="en-US" altLang="ko-KR" sz="1000" dirty="0"/>
              <a:t>PCI- United </a:t>
            </a:r>
            <a:r>
              <a:rPr lang="en-US" altLang="ko-KR" sz="1000" dirty="0" err="1"/>
              <a:t>Kingdom,Continent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25.574334408316236</a:t>
            </a:r>
          </a:p>
          <a:p>
            <a:r>
              <a:rPr lang="en-US" altLang="ko-KR" sz="1000" dirty="0"/>
              <a:t>PCI- </a:t>
            </a:r>
            <a:r>
              <a:rPr lang="en-US" altLang="ko-KR" sz="1000" dirty="0" err="1"/>
              <a:t>Mediterranean,Black</a:t>
            </a:r>
            <a:r>
              <a:rPr lang="en-US" altLang="ko-KR" sz="1000" dirty="0"/>
              <a:t> Sea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22.401174512564545</a:t>
            </a:r>
          </a:p>
          <a:p>
            <a:r>
              <a:rPr lang="en-US" altLang="ko-KR" sz="1000" dirty="0"/>
              <a:t>PCI- East Asia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35.0797050716777</a:t>
            </a:r>
          </a:p>
          <a:p>
            <a:r>
              <a:rPr lang="en-US" altLang="ko-KR" sz="1000" dirty="0"/>
              <a:t>PCI- South East Asia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29.479300135892405</a:t>
            </a:r>
          </a:p>
          <a:p>
            <a:r>
              <a:rPr lang="en-US" altLang="ko-KR" sz="1000" dirty="0"/>
              <a:t>PCI- China P.R.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35.000601825113165</a:t>
            </a:r>
          </a:p>
          <a:p>
            <a:r>
              <a:rPr lang="en-US" altLang="ko-KR" sz="1000" dirty="0"/>
              <a:t>Average Earnings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3.7887595089298394</a:t>
            </a:r>
          </a:p>
          <a:p>
            <a:r>
              <a:rPr lang="en-US" altLang="ko-KR" sz="1000" dirty="0"/>
              <a:t>Bunker Prices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78.80786269744179</a:t>
            </a:r>
          </a:p>
          <a:p>
            <a:r>
              <a:rPr lang="en-US" altLang="ko-KR" sz="1000" dirty="0"/>
              <a:t>Total Container ships Number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52.8240114627456</a:t>
            </a:r>
          </a:p>
          <a:p>
            <a:r>
              <a:rPr lang="en-US" altLang="ko-KR" sz="1000" dirty="0"/>
              <a:t>Total Container ships TEU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52.15734320890351</a:t>
            </a:r>
          </a:p>
          <a:p>
            <a:r>
              <a:rPr lang="en-US" altLang="ko-KR" sz="1000" dirty="0"/>
              <a:t>Newbuilding Prices(1650,1850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25.190263088789692</a:t>
            </a:r>
          </a:p>
          <a:p>
            <a:r>
              <a:rPr lang="en-US" altLang="ko-KR" sz="1000" dirty="0"/>
              <a:t>Newbuilding Prices(13000,14000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18.542343706290826</a:t>
            </a:r>
          </a:p>
          <a:p>
            <a:r>
              <a:rPr lang="en-US" altLang="ko-KR" sz="1000" dirty="0"/>
              <a:t>Newbuilding Prices(3500,4000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5.244643564653265</a:t>
            </a:r>
          </a:p>
          <a:p>
            <a:r>
              <a:rPr lang="en-US" altLang="ko-KR" sz="1000" dirty="0"/>
              <a:t>Newbuilding Prices(13000,13500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6.731582507192899</a:t>
            </a:r>
          </a:p>
          <a:p>
            <a:r>
              <a:rPr lang="en-US" altLang="ko-KR" sz="1000" dirty="0"/>
              <a:t>5 Year Finance based on Libor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126.4228280134503</a:t>
            </a:r>
          </a:p>
          <a:p>
            <a:r>
              <a:rPr lang="en-US" altLang="ko-KR" sz="1000" dirty="0"/>
              <a:t>Exchange Rates South Korea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29.434030914262703</a:t>
            </a:r>
          </a:p>
          <a:p>
            <a:r>
              <a:rPr lang="en-US" altLang="ko-KR" sz="1000" dirty="0"/>
              <a:t>Exchange Rates Euro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58.82355153708109</a:t>
            </a:r>
          </a:p>
          <a:p>
            <a:r>
              <a:rPr lang="en-US" altLang="ko-KR" sz="1000" dirty="0"/>
              <a:t>Exchange Rates China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60.64610457216079</a:t>
            </a:r>
            <a:endParaRPr lang="ko-KR" altLang="en-US" sz="1000" dirty="0"/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5" y="1285578"/>
            <a:ext cx="1962433" cy="132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8" y="2933628"/>
            <a:ext cx="1962433" cy="132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64" y="2962345"/>
            <a:ext cx="1852530" cy="11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33" y="2924398"/>
            <a:ext cx="1981198" cy="133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31" y="2962344"/>
            <a:ext cx="1863639" cy="115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포인트가 5개인 별 43"/>
          <p:cNvSpPr/>
          <p:nvPr/>
        </p:nvSpPr>
        <p:spPr>
          <a:xfrm rot="2216516">
            <a:off x="5295900" y="4159572"/>
            <a:ext cx="228600" cy="2286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시계열</a:t>
            </a:r>
            <a:r>
              <a:rPr lang="ko-KR" altLang="en-US" sz="2000" dirty="0" smtClean="0"/>
              <a:t> 데이터 </a:t>
            </a:r>
            <a:r>
              <a:rPr lang="ko-KR" altLang="en-US" sz="2000" dirty="0" err="1" smtClean="0"/>
              <a:t>클러스터링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Dynamic Time Warping(DTW)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539677"/>
            <a:ext cx="309450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PCI- West Coast North </a:t>
            </a:r>
            <a:r>
              <a:rPr lang="en-US" altLang="ko-KR" sz="1000" b="1" dirty="0" smtClean="0"/>
              <a:t>America : </a:t>
            </a:r>
            <a:r>
              <a:rPr lang="en-US" altLang="ko-KR" sz="1000" dirty="0" smtClean="0"/>
              <a:t>15.991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4953000" y="2548907"/>
            <a:ext cx="310944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Newbuilding Prices(13000,14000 TEU): </a:t>
            </a:r>
            <a:r>
              <a:rPr lang="en-US" altLang="ko-KR" sz="1000" dirty="0" smtClean="0"/>
              <a:t>18.542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4207214"/>
            <a:ext cx="303324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PCI- East Coast North </a:t>
            </a:r>
            <a:r>
              <a:rPr lang="en-US" altLang="ko-KR" sz="1000" b="1" dirty="0" smtClean="0"/>
              <a:t>America : </a:t>
            </a:r>
            <a:r>
              <a:rPr lang="en-US" altLang="ko-KR" sz="1000" dirty="0" smtClean="0"/>
              <a:t>19.172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5158820" y="4216444"/>
            <a:ext cx="261358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PCI- </a:t>
            </a:r>
            <a:r>
              <a:rPr lang="en-US" altLang="ko-KR" sz="1000" b="1" dirty="0" err="1"/>
              <a:t>Mediterranean,Black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Sea : </a:t>
            </a:r>
            <a:r>
              <a:rPr lang="en-US" altLang="ko-KR" sz="1000" dirty="0" smtClean="0"/>
              <a:t>22.401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-3295650"/>
            <a:ext cx="655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PCI-Comprehensive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10.623075297405364</a:t>
            </a:r>
          </a:p>
          <a:p>
            <a:r>
              <a:rPr lang="en-US" altLang="ko-KR" sz="1000" dirty="0"/>
              <a:t>PCI- East Coast North America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19.17217594708998</a:t>
            </a:r>
          </a:p>
          <a:p>
            <a:r>
              <a:rPr lang="en-US" altLang="ko-KR" sz="1000" dirty="0"/>
              <a:t>PCI- West Coast North America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15.990599041606147</a:t>
            </a:r>
          </a:p>
          <a:p>
            <a:r>
              <a:rPr lang="en-US" altLang="ko-KR" sz="1000" dirty="0"/>
              <a:t>PCI- United </a:t>
            </a:r>
            <a:r>
              <a:rPr lang="en-US" altLang="ko-KR" sz="1000" dirty="0" err="1"/>
              <a:t>Kingdom,Continent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25.574334408316236</a:t>
            </a:r>
          </a:p>
          <a:p>
            <a:r>
              <a:rPr lang="en-US" altLang="ko-KR" sz="1000" dirty="0"/>
              <a:t>PCI- </a:t>
            </a:r>
            <a:r>
              <a:rPr lang="en-US" altLang="ko-KR" sz="1000" dirty="0" err="1"/>
              <a:t>Mediterranean,Black</a:t>
            </a:r>
            <a:r>
              <a:rPr lang="en-US" altLang="ko-KR" sz="1000" dirty="0"/>
              <a:t> Sea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22.401174512564545</a:t>
            </a:r>
          </a:p>
          <a:p>
            <a:r>
              <a:rPr lang="en-US" altLang="ko-KR" sz="1000" dirty="0"/>
              <a:t>PCI- East Asia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35.0797050716777</a:t>
            </a:r>
          </a:p>
          <a:p>
            <a:r>
              <a:rPr lang="en-US" altLang="ko-KR" sz="1000" dirty="0"/>
              <a:t>PCI- South East Asia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29.479300135892405</a:t>
            </a:r>
          </a:p>
          <a:p>
            <a:r>
              <a:rPr lang="en-US" altLang="ko-KR" sz="1000" dirty="0"/>
              <a:t>PCI- China P.R.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35.000601825113165</a:t>
            </a:r>
          </a:p>
          <a:p>
            <a:r>
              <a:rPr lang="en-US" altLang="ko-KR" sz="1000" dirty="0"/>
              <a:t>Average Earnings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3.7887595089298394</a:t>
            </a:r>
          </a:p>
          <a:p>
            <a:r>
              <a:rPr lang="en-US" altLang="ko-KR" sz="1000" dirty="0"/>
              <a:t>Bunker Prices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78.80786269744179</a:t>
            </a:r>
          </a:p>
          <a:p>
            <a:r>
              <a:rPr lang="en-US" altLang="ko-KR" sz="1000" dirty="0"/>
              <a:t>Total Container ships Number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52.8240114627456</a:t>
            </a:r>
          </a:p>
          <a:p>
            <a:r>
              <a:rPr lang="en-US" altLang="ko-KR" sz="1000" dirty="0"/>
              <a:t>Total Container ships TEU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52.15734320890351</a:t>
            </a:r>
          </a:p>
          <a:p>
            <a:r>
              <a:rPr lang="en-US" altLang="ko-KR" sz="1000" dirty="0"/>
              <a:t>Newbuilding Prices(1650,1850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25.190263088789692</a:t>
            </a:r>
          </a:p>
          <a:p>
            <a:r>
              <a:rPr lang="en-US" altLang="ko-KR" sz="1000" dirty="0"/>
              <a:t>Newbuilding Prices(13000,14000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18.542343706290826</a:t>
            </a:r>
          </a:p>
          <a:p>
            <a:r>
              <a:rPr lang="en-US" altLang="ko-KR" sz="1000" dirty="0"/>
              <a:t>Newbuilding Prices(3500,4000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5.244643564653265</a:t>
            </a:r>
          </a:p>
          <a:p>
            <a:r>
              <a:rPr lang="en-US" altLang="ko-KR" sz="1000" dirty="0"/>
              <a:t>Newbuilding Prices(13000,13500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6.731582507192899</a:t>
            </a:r>
          </a:p>
          <a:p>
            <a:r>
              <a:rPr lang="en-US" altLang="ko-KR" sz="1000" dirty="0"/>
              <a:t>5 Year Finance based on Libor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126.4228280134503</a:t>
            </a:r>
          </a:p>
          <a:p>
            <a:r>
              <a:rPr lang="en-US" altLang="ko-KR" sz="1000" dirty="0"/>
              <a:t>Exchange Rates South Korea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29.434030914262703</a:t>
            </a:r>
          </a:p>
          <a:p>
            <a:r>
              <a:rPr lang="en-US" altLang="ko-KR" sz="1000" dirty="0"/>
              <a:t>Exchange Rates Euro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58.82355153708109</a:t>
            </a:r>
          </a:p>
          <a:p>
            <a:r>
              <a:rPr lang="en-US" altLang="ko-KR" sz="1000" dirty="0"/>
              <a:t>Exchange Rates China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60.64610457216079</a:t>
            </a:r>
            <a:endParaRPr lang="ko-KR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8" y="1285579"/>
            <a:ext cx="1962431" cy="132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64" y="1294809"/>
            <a:ext cx="1852529" cy="11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33" y="1276349"/>
            <a:ext cx="1981198" cy="133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64" y="1294809"/>
            <a:ext cx="1882406" cy="11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7" y="2962345"/>
            <a:ext cx="1962431" cy="132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64" y="2962344"/>
            <a:ext cx="1852530" cy="11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49"/>
            <a:ext cx="1962431" cy="1321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31" y="2933628"/>
            <a:ext cx="1899005" cy="117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포인트가 5개인 별 33"/>
          <p:cNvSpPr/>
          <p:nvPr/>
        </p:nvSpPr>
        <p:spPr>
          <a:xfrm rot="2216516">
            <a:off x="5135851" y="4126201"/>
            <a:ext cx="228600" cy="2286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0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6F9EA213-2255-47E8-824F-B9B287E6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70" y="1200150"/>
            <a:ext cx="8229600" cy="29718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핳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47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시계열</a:t>
            </a:r>
            <a:r>
              <a:rPr lang="ko-KR" altLang="en-US" sz="2000" dirty="0" smtClean="0"/>
              <a:t> 데이터 </a:t>
            </a:r>
            <a:r>
              <a:rPr lang="ko-KR" altLang="en-US" sz="2000" dirty="0" err="1" smtClean="0"/>
              <a:t>클러스터링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Dynamic Time Warping(DTW)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539677"/>
            <a:ext cx="309450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Newbuilding Prices(1650,1850 TEU)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25.190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4953000" y="2548907"/>
            <a:ext cx="310944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/>
              <a:t>PCI- United </a:t>
            </a:r>
            <a:r>
              <a:rPr lang="en-US" altLang="ko-KR" sz="1000" b="1" dirty="0" err="1" smtClean="0"/>
              <a:t>Kingdom,Continent</a:t>
            </a:r>
            <a:r>
              <a:rPr lang="en-US" altLang="ko-KR" sz="1000" b="1" dirty="0" smtClean="0"/>
              <a:t> : </a:t>
            </a:r>
            <a:r>
              <a:rPr lang="en-US" altLang="ko-KR" sz="1000" dirty="0" smtClean="0"/>
              <a:t>25.574</a:t>
            </a:r>
            <a:endParaRPr lang="ko-KR" altLang="en-US" sz="900" dirty="0"/>
          </a:p>
          <a:p>
            <a:pPr algn="ctr"/>
            <a:endParaRPr lang="ko-KR" altLang="en-US" sz="900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-3295650"/>
            <a:ext cx="655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PCI-Comprehensive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10.623075297405364</a:t>
            </a:r>
          </a:p>
          <a:p>
            <a:r>
              <a:rPr lang="en-US" altLang="ko-KR" sz="1000" dirty="0"/>
              <a:t>PCI- East Coast North America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19.17217594708998</a:t>
            </a:r>
          </a:p>
          <a:p>
            <a:r>
              <a:rPr lang="en-US" altLang="ko-KR" sz="1000" dirty="0"/>
              <a:t>PCI- West Coast North America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15.990599041606147</a:t>
            </a:r>
          </a:p>
          <a:p>
            <a:r>
              <a:rPr lang="en-US" altLang="ko-KR" sz="1000" dirty="0"/>
              <a:t>PCI- United </a:t>
            </a:r>
            <a:r>
              <a:rPr lang="en-US" altLang="ko-KR" sz="1000" dirty="0" err="1"/>
              <a:t>Kingdom,Continent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25.574334408316236</a:t>
            </a:r>
          </a:p>
          <a:p>
            <a:r>
              <a:rPr lang="en-US" altLang="ko-KR" sz="1000" dirty="0"/>
              <a:t>PCI- </a:t>
            </a:r>
            <a:r>
              <a:rPr lang="en-US" altLang="ko-KR" sz="1000" dirty="0" err="1"/>
              <a:t>Mediterranean,Black</a:t>
            </a:r>
            <a:r>
              <a:rPr lang="en-US" altLang="ko-KR" sz="1000" dirty="0"/>
              <a:t> Sea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22.401174512564545</a:t>
            </a:r>
          </a:p>
          <a:p>
            <a:r>
              <a:rPr lang="en-US" altLang="ko-KR" sz="1000" dirty="0"/>
              <a:t>PCI- East Asia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35.0797050716777</a:t>
            </a:r>
          </a:p>
          <a:p>
            <a:r>
              <a:rPr lang="en-US" altLang="ko-KR" sz="1000" dirty="0"/>
              <a:t>PCI- South East Asia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29.479300135892405</a:t>
            </a:r>
          </a:p>
          <a:p>
            <a:r>
              <a:rPr lang="en-US" altLang="ko-KR" sz="1000" dirty="0"/>
              <a:t>PCI- China P.R.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35.000601825113165</a:t>
            </a:r>
          </a:p>
          <a:p>
            <a:r>
              <a:rPr lang="en-US" altLang="ko-KR" sz="1000" dirty="0"/>
              <a:t>Average Earnings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3.7887595089298394</a:t>
            </a:r>
          </a:p>
          <a:p>
            <a:r>
              <a:rPr lang="en-US" altLang="ko-KR" sz="1000" dirty="0"/>
              <a:t>Bunker Prices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78.80786269744179</a:t>
            </a:r>
          </a:p>
          <a:p>
            <a:r>
              <a:rPr lang="en-US" altLang="ko-KR" sz="1000" dirty="0"/>
              <a:t>Total Container ships Number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52.8240114627456</a:t>
            </a:r>
          </a:p>
          <a:p>
            <a:r>
              <a:rPr lang="en-US" altLang="ko-KR" sz="1000" dirty="0"/>
              <a:t>Total Container ships TEU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52.15734320890351</a:t>
            </a:r>
          </a:p>
          <a:p>
            <a:r>
              <a:rPr lang="en-US" altLang="ko-KR" sz="1000" dirty="0"/>
              <a:t>Newbuilding Prices(1650,1850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25.190263088789692</a:t>
            </a:r>
          </a:p>
          <a:p>
            <a:r>
              <a:rPr lang="en-US" altLang="ko-KR" sz="1000" dirty="0"/>
              <a:t>Newbuilding Prices(13000,14000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18.542343706290826</a:t>
            </a:r>
          </a:p>
          <a:p>
            <a:r>
              <a:rPr lang="en-US" altLang="ko-KR" sz="1000" dirty="0"/>
              <a:t>Newbuilding Prices(3500,4000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5.244643564653265</a:t>
            </a:r>
          </a:p>
          <a:p>
            <a:r>
              <a:rPr lang="en-US" altLang="ko-KR" sz="1000" dirty="0"/>
              <a:t>Newbuilding Prices(13000,13500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6.731582507192899</a:t>
            </a:r>
          </a:p>
          <a:p>
            <a:r>
              <a:rPr lang="en-US" altLang="ko-KR" sz="1000" dirty="0"/>
              <a:t>5 Year Finance based on Libor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126.4228280134503</a:t>
            </a:r>
          </a:p>
          <a:p>
            <a:r>
              <a:rPr lang="en-US" altLang="ko-KR" sz="1000" dirty="0"/>
              <a:t>Exchange Rates South Korea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29.434030914262703</a:t>
            </a:r>
          </a:p>
          <a:p>
            <a:r>
              <a:rPr lang="en-US" altLang="ko-KR" sz="1000" dirty="0"/>
              <a:t>Exchange Rates Euro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58.82355153708109</a:t>
            </a:r>
          </a:p>
          <a:p>
            <a:r>
              <a:rPr lang="en-US" altLang="ko-KR" sz="1000" dirty="0"/>
              <a:t>Exchange Rates China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60.64610457216079</a:t>
            </a:r>
            <a:endParaRPr lang="ko-KR" altLang="en-US" sz="10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7" y="1276349"/>
            <a:ext cx="1962431" cy="132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64" y="1294809"/>
            <a:ext cx="1852529" cy="11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76349"/>
            <a:ext cx="1962431" cy="132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65" y="1294809"/>
            <a:ext cx="1882406" cy="11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7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err="1" smtClean="0"/>
              <a:t>시계열</a:t>
            </a:r>
            <a:r>
              <a:rPr lang="ko-KR" altLang="en-US" sz="2000" dirty="0" smtClean="0"/>
              <a:t> 데이터 </a:t>
            </a:r>
            <a:r>
              <a:rPr lang="ko-KR" altLang="en-US" sz="2000" dirty="0" err="1" smtClean="0"/>
              <a:t>클러스터링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Dynamic Time Warping(DTW)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-3295650"/>
            <a:ext cx="655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PCI-Comprehensive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10.623075297405364</a:t>
            </a:r>
          </a:p>
          <a:p>
            <a:r>
              <a:rPr lang="en-US" altLang="ko-KR" sz="1000" dirty="0"/>
              <a:t>PCI- East Coast North America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19.17217594708998</a:t>
            </a:r>
          </a:p>
          <a:p>
            <a:r>
              <a:rPr lang="en-US" altLang="ko-KR" sz="1000" dirty="0"/>
              <a:t>PCI- West Coast North America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15.990599041606147</a:t>
            </a:r>
          </a:p>
          <a:p>
            <a:r>
              <a:rPr lang="en-US" altLang="ko-KR" sz="1000" dirty="0"/>
              <a:t>PCI- United </a:t>
            </a:r>
            <a:r>
              <a:rPr lang="en-US" altLang="ko-KR" sz="1000" dirty="0" err="1"/>
              <a:t>Kingdom,Continent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25.574334408316236</a:t>
            </a:r>
          </a:p>
          <a:p>
            <a:r>
              <a:rPr lang="en-US" altLang="ko-KR" sz="1000" dirty="0"/>
              <a:t>PCI- </a:t>
            </a:r>
            <a:r>
              <a:rPr lang="en-US" altLang="ko-KR" sz="1000" dirty="0" err="1"/>
              <a:t>Mediterranean,Black</a:t>
            </a:r>
            <a:r>
              <a:rPr lang="en-US" altLang="ko-KR" sz="1000" dirty="0"/>
              <a:t> Sea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22.401174512564545</a:t>
            </a:r>
          </a:p>
          <a:p>
            <a:r>
              <a:rPr lang="en-US" altLang="ko-KR" sz="1000" dirty="0"/>
              <a:t>PCI- East Asia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35.0797050716777</a:t>
            </a:r>
          </a:p>
          <a:p>
            <a:r>
              <a:rPr lang="en-US" altLang="ko-KR" sz="1000" dirty="0"/>
              <a:t>PCI- South East Asia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29.479300135892405</a:t>
            </a:r>
          </a:p>
          <a:p>
            <a:r>
              <a:rPr lang="en-US" altLang="ko-KR" sz="1000" dirty="0"/>
              <a:t>PCI- China P.R.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35.000601825113165</a:t>
            </a:r>
          </a:p>
          <a:p>
            <a:r>
              <a:rPr lang="en-US" altLang="ko-KR" sz="1000" dirty="0"/>
              <a:t>Average Earnings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3.7887595089298394</a:t>
            </a:r>
          </a:p>
          <a:p>
            <a:r>
              <a:rPr lang="en-US" altLang="ko-KR" sz="1000" dirty="0"/>
              <a:t>Bunker Prices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78.80786269744179</a:t>
            </a:r>
          </a:p>
          <a:p>
            <a:r>
              <a:rPr lang="en-US" altLang="ko-KR" sz="1000" dirty="0"/>
              <a:t>Total Container ships Number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52.8240114627456</a:t>
            </a:r>
          </a:p>
          <a:p>
            <a:r>
              <a:rPr lang="en-US" altLang="ko-KR" sz="1000" dirty="0"/>
              <a:t>Total Container ships TEU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52.15734320890351</a:t>
            </a:r>
          </a:p>
          <a:p>
            <a:r>
              <a:rPr lang="en-US" altLang="ko-KR" sz="1000" dirty="0"/>
              <a:t>Newbuilding Prices(1650,1850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25.190263088789692</a:t>
            </a:r>
          </a:p>
          <a:p>
            <a:r>
              <a:rPr lang="en-US" altLang="ko-KR" sz="1000" dirty="0"/>
              <a:t>Newbuilding Prices(13000,14000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18.542343706290826</a:t>
            </a:r>
          </a:p>
          <a:p>
            <a:r>
              <a:rPr lang="en-US" altLang="ko-KR" sz="1000" dirty="0"/>
              <a:t>Newbuilding Prices(3500,4000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5.244643564653265</a:t>
            </a:r>
          </a:p>
          <a:p>
            <a:r>
              <a:rPr lang="en-US" altLang="ko-KR" sz="1000" dirty="0"/>
              <a:t>Newbuilding Prices(13000,13500 TEU)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6.731582507192899</a:t>
            </a:r>
          </a:p>
          <a:p>
            <a:r>
              <a:rPr lang="en-US" altLang="ko-KR" sz="1000" dirty="0"/>
              <a:t>5 Year Finance based on Libor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126.4228280134503</a:t>
            </a:r>
          </a:p>
          <a:p>
            <a:r>
              <a:rPr lang="en-US" altLang="ko-KR" sz="1000" dirty="0"/>
              <a:t>Exchange Rates South Korea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29.434030914262703</a:t>
            </a:r>
          </a:p>
          <a:p>
            <a:r>
              <a:rPr lang="en-US" altLang="ko-KR" sz="1000" dirty="0"/>
              <a:t>Exchange Rates Euro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58.82355153708109</a:t>
            </a:r>
          </a:p>
          <a:p>
            <a:r>
              <a:rPr lang="en-US" altLang="ko-KR" sz="1000" dirty="0"/>
              <a:t>Exchange Rates China</a:t>
            </a:r>
            <a:r>
              <a:rPr lang="ko-KR" altLang="en-US" sz="1000" dirty="0"/>
              <a:t>과의 시계적 </a:t>
            </a:r>
            <a:r>
              <a:rPr lang="ko-KR" altLang="en-US" sz="1000" dirty="0" err="1"/>
              <a:t>유사도는</a:t>
            </a:r>
            <a:r>
              <a:rPr lang="ko-KR" altLang="en-US" sz="1000" dirty="0"/>
              <a:t> </a:t>
            </a:r>
            <a:r>
              <a:rPr lang="en-US" altLang="ko-KR" sz="1000" dirty="0"/>
              <a:t>60.64610457216079</a:t>
            </a:r>
            <a:endParaRPr lang="ko-KR" altLang="en-US" sz="10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97305" y="863758"/>
            <a:ext cx="8229600" cy="369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/>
              <a:t>[PCI- West Coast North </a:t>
            </a:r>
            <a:r>
              <a:rPr lang="en-US" altLang="ko-KR" sz="1200" b="1" dirty="0" smtClean="0"/>
              <a:t>America with 4 lag ]</a:t>
            </a:r>
          </a:p>
          <a:p>
            <a:pPr marL="0" indent="0">
              <a:buNone/>
            </a:pPr>
            <a:r>
              <a:rPr lang="en-US" altLang="ko-KR" sz="1200" b="1" dirty="0" smtClean="0"/>
              <a:t>Data 4 shift </a:t>
            </a:r>
            <a:r>
              <a:rPr lang="ko-KR" altLang="en-US" sz="1200" b="1" dirty="0" smtClean="0"/>
              <a:t>이후 </a:t>
            </a:r>
            <a:r>
              <a:rPr lang="en-US" altLang="ko-KR" sz="1200" b="1" dirty="0" err="1" smtClean="0"/>
              <a:t>MinMaxScaler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적용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030" y="4020106"/>
            <a:ext cx="42481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30" y="1428750"/>
            <a:ext cx="3429000" cy="230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86" y="1457111"/>
            <a:ext cx="3646070" cy="225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9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Feature </a:t>
            </a:r>
            <a:r>
              <a:rPr lang="en-US" altLang="ko-KR" sz="2000" dirty="0" smtClean="0"/>
              <a:t>Selection Analysis</a:t>
            </a:r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30304"/>
              </p:ext>
            </p:extLst>
          </p:nvPr>
        </p:nvGraphicFramePr>
        <p:xfrm>
          <a:off x="457200" y="895350"/>
          <a:ext cx="8229600" cy="402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Newbuilding Prices(13000,13500 TEU)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Average Earnings 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Newbuilding Prices(3500, 4000 TEU) 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bg1"/>
                          </a:solidFill>
                        </a:rPr>
                        <a:t>Newbuilding Prices(13000,14000 TEU) </a:t>
                      </a:r>
                    </a:p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Newbuilding Prices(1650,1850 TEU) 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5 Year Finance based on Libor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/>
                        <a:t>PCI- West Coast North America </a:t>
                      </a:r>
                    </a:p>
                    <a:p>
                      <a:pPr algn="ctr"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PCI- East Coast North America 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PCI- United </a:t>
                      </a:r>
                      <a:r>
                        <a:rPr lang="en-US" altLang="ko-KR" sz="700" dirty="0" err="1" smtClean="0"/>
                        <a:t>Kingdom,Continent</a:t>
                      </a:r>
                      <a:endParaRPr lang="ko-KR" altLang="en-US" sz="700" dirty="0"/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smtClean="0"/>
                        <a:t>MSE</a:t>
                      </a:r>
                    </a:p>
                    <a:p>
                      <a:pPr algn="ctr" latinLnBrk="1"/>
                      <a:r>
                        <a:rPr lang="en-US" altLang="ko-KR" sz="1100" baseline="0" smtClean="0"/>
                        <a:t>(Original)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</a:t>
                      </a:r>
                      <a:r>
                        <a:rPr lang="en-US" altLang="ko-KR" sz="11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lag 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dirty="0" smtClean="0"/>
                        <a:t>1)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</a:rPr>
                        <a:t>-4 week lag </a:t>
                      </a:r>
                      <a:r>
                        <a:rPr lang="en-US" altLang="ko-KR" sz="1100" dirty="0" smtClean="0"/>
                        <a:t>(2)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No lag</a:t>
                      </a:r>
                      <a:r>
                        <a:rPr lang="en-US" altLang="ko-KR" sz="1100" dirty="0" smtClean="0"/>
                        <a:t> (3)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/>
                        <a:t>(4)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 week lag </a:t>
                      </a:r>
                      <a:r>
                        <a:rPr lang="en-US" altLang="ko-KR" sz="1100" dirty="0" smtClean="0"/>
                        <a:t>(5)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/>
                        <a:t>(6)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 week lag </a:t>
                      </a:r>
                      <a:r>
                        <a:rPr lang="en-US" altLang="ko-KR" sz="1100" dirty="0" smtClean="0"/>
                        <a:t>(7)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(X)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MSE</a:t>
                      </a:r>
                    </a:p>
                    <a:p>
                      <a:pPr algn="ctr" latinLnBrk="1"/>
                      <a:r>
                        <a:rPr lang="en-US" altLang="ko-KR" sz="1100" smtClean="0"/>
                        <a:t>(Flipped)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+4 week lag </a:t>
                      </a:r>
                      <a:r>
                        <a:rPr lang="en-US" altLang="ko-KR" sz="1100" dirty="0" smtClean="0"/>
                        <a:t>(1)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+4 week lag </a:t>
                      </a:r>
                      <a:r>
                        <a:rPr lang="en-US" altLang="ko-KR" sz="1100" dirty="0" smtClean="0"/>
                        <a:t>(2)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</a:rPr>
                        <a:t>-4 week lag </a:t>
                      </a:r>
                      <a:r>
                        <a:rPr lang="en-US" altLang="ko-KR" sz="1100" dirty="0" smtClean="0"/>
                        <a:t>(3)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/>
                        <a:t>(4)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</a:t>
                      </a:r>
                      <a:r>
                        <a:rPr lang="en-US" altLang="ko-KR" sz="1100" baseline="0" dirty="0" smtClean="0">
                          <a:solidFill>
                            <a:srgbClr val="0070C0"/>
                          </a:solidFill>
                        </a:rPr>
                        <a:t> week lag </a:t>
                      </a:r>
                      <a:r>
                        <a:rPr lang="en-US" altLang="ko-KR" sz="1100" baseline="0" dirty="0" smtClean="0"/>
                        <a:t>(5)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/>
                        <a:t>(6)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 week</a:t>
                      </a:r>
                      <a:r>
                        <a:rPr lang="en-US" altLang="ko-KR" sz="1100" baseline="0" dirty="0" smtClean="0">
                          <a:solidFill>
                            <a:srgbClr val="0070C0"/>
                          </a:solidFill>
                        </a:rPr>
                        <a:t> lag </a:t>
                      </a:r>
                      <a:r>
                        <a:rPr lang="en-US" altLang="ko-KR" sz="1100" baseline="0" dirty="0" smtClean="0"/>
                        <a:t>(7)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(X)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</a:rPr>
                        <a:t>No lag</a:t>
                      </a:r>
                      <a:endParaRPr lang="ko-KR" altLang="en-US" sz="11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0.82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0.86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B0F0"/>
                          </a:solidFill>
                        </a:rPr>
                        <a:t>+4 week lag</a:t>
                      </a:r>
                      <a:endParaRPr lang="ko-KR" altLang="en-US" sz="1100" dirty="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0.89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0.93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0.84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70C0"/>
                          </a:solidFill>
                        </a:rPr>
                        <a:t>+8 week lag</a:t>
                      </a:r>
                      <a:endParaRPr lang="ko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0.84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7030A0"/>
                          </a:solidFill>
                        </a:rPr>
                        <a:t>-4 week lag</a:t>
                      </a:r>
                      <a:endParaRPr lang="ko-KR" alt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0.82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0.91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0.86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00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-8 week lag</a:t>
                      </a:r>
                      <a:endParaRPr lang="ko-KR" altLang="en-US" sz="11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0.86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0.85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X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0.85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62400" y="428242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∴ </a:t>
            </a:r>
            <a:r>
              <a:rPr lang="en-US" altLang="ko-KR" sz="900" dirty="0" smtClean="0"/>
              <a:t>Bunker Price</a:t>
            </a:r>
            <a:r>
              <a:rPr lang="ko-KR" altLang="en-US" sz="900" dirty="0" smtClean="0"/>
              <a:t>는 제외</a:t>
            </a:r>
            <a:endParaRPr lang="en-US" altLang="ko-KR" sz="900" dirty="0" smtClean="0"/>
          </a:p>
          <a:p>
            <a:r>
              <a:rPr lang="ko-KR" altLang="en-US" sz="900" dirty="0" smtClean="0"/>
              <a:t>∴ 하얀색 </a:t>
            </a:r>
            <a:r>
              <a:rPr lang="en-US" altLang="ko-KR" sz="900" dirty="0" smtClean="0"/>
              <a:t>Column</a:t>
            </a:r>
            <a:r>
              <a:rPr lang="ko-KR" altLang="en-US" sz="900" dirty="0" smtClean="0"/>
              <a:t>은 기존의 </a:t>
            </a:r>
            <a:r>
              <a:rPr lang="en-US" altLang="ko-KR" sz="900" dirty="0" smtClean="0"/>
              <a:t>Feature</a:t>
            </a:r>
            <a:r>
              <a:rPr lang="ko-KR" altLang="en-US" sz="900" dirty="0" smtClean="0"/>
              <a:t>와 동일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검은색이 내가 추가한 것</a:t>
            </a:r>
            <a:endParaRPr lang="en-US" altLang="ko-KR" sz="900" dirty="0" smtClean="0"/>
          </a:p>
        </p:txBody>
      </p:sp>
      <p:sp>
        <p:nvSpPr>
          <p:cNvPr id="7" name="포인트가 5개인 별 6"/>
          <p:cNvSpPr/>
          <p:nvPr/>
        </p:nvSpPr>
        <p:spPr>
          <a:xfrm rot="2216516">
            <a:off x="1379249" y="4446299"/>
            <a:ext cx="228600" cy="2286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5개인 별 11"/>
          <p:cNvSpPr/>
          <p:nvPr/>
        </p:nvSpPr>
        <p:spPr>
          <a:xfrm rot="2216516">
            <a:off x="3848100" y="4438649"/>
            <a:ext cx="228600" cy="2286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3500" y="971550"/>
            <a:ext cx="7239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7887" y="971550"/>
            <a:ext cx="7239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71800" y="971550"/>
            <a:ext cx="7239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400" y="971550"/>
            <a:ext cx="7239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86600" y="971550"/>
            <a:ext cx="7239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02351" y="971550"/>
            <a:ext cx="7239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이천주</a:t>
            </a:r>
            <a:r>
              <a:rPr lang="en-US" altLang="ko-KR" sz="1200" dirty="0"/>
              <a:t>, </a:t>
            </a:r>
            <a:r>
              <a:rPr lang="ko-KR" altLang="en-US" sz="1200" dirty="0"/>
              <a:t>안원빈 </a:t>
            </a:r>
            <a:r>
              <a:rPr lang="en-US" altLang="ko-KR" sz="1200" dirty="0"/>
              <a:t>and </a:t>
            </a:r>
            <a:r>
              <a:rPr lang="ko-KR" altLang="en-US" sz="1200" dirty="0"/>
              <a:t>오경주</a:t>
            </a:r>
            <a:r>
              <a:rPr lang="en-US" altLang="ko-KR" sz="1200" dirty="0"/>
              <a:t>. (2017). DTW</a:t>
            </a:r>
            <a:r>
              <a:rPr lang="ko-KR" altLang="en-US" sz="1200" dirty="0"/>
              <a:t>를 이용한 패턴 기반 일중 </a:t>
            </a:r>
            <a:r>
              <a:rPr lang="en-US" altLang="ko-KR" sz="1200" dirty="0"/>
              <a:t>price momentum </a:t>
            </a:r>
            <a:r>
              <a:rPr lang="ko-KR" altLang="en-US" sz="1200" dirty="0"/>
              <a:t>효과 분석</a:t>
            </a:r>
            <a:r>
              <a:rPr lang="en-US" altLang="ko-KR" sz="1200" dirty="0"/>
              <a:t>. </a:t>
            </a:r>
            <a:r>
              <a:rPr lang="ko-KR" altLang="en-US" sz="1200" dirty="0"/>
              <a:t>한국데이터정보과학회지</a:t>
            </a:r>
            <a:r>
              <a:rPr lang="en-US" altLang="ko-KR" sz="1200" dirty="0"/>
              <a:t>, 28(4), 819-829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의 논문에서 데이터 중 </a:t>
            </a:r>
            <a:r>
              <a:rPr lang="en-US" altLang="ko-KR" sz="1200" dirty="0" smtClean="0"/>
              <a:t>DTW </a:t>
            </a:r>
            <a:r>
              <a:rPr lang="ko-KR" altLang="en-US" sz="1200" dirty="0" smtClean="0"/>
              <a:t>알고리즘을 사용하여 특정 패턴과 유사한 경우와 그렇지 않은 경우로 분류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분류하는 방법론으로만 사용</a:t>
            </a:r>
            <a:r>
              <a:rPr lang="en-US" altLang="ko-KR" sz="1200" b="1" dirty="0" smtClean="0"/>
              <a:t>)</a:t>
            </a:r>
            <a:r>
              <a:rPr lang="en-US" altLang="ko-KR" sz="1200" dirty="0" smtClean="0"/>
              <a:t>, DTW </a:t>
            </a:r>
            <a:r>
              <a:rPr lang="ko-KR" altLang="en-US" sz="1200" dirty="0" smtClean="0"/>
              <a:t>값이 작은 값에서 큰 값 순으로 정렬하여 중간 값을 기준으로 유사한 것과 그렇지 않은 것으로 분류</a:t>
            </a:r>
            <a:endParaRPr lang="en-US" altLang="ko-KR" sz="1200" dirty="0" smtClean="0"/>
          </a:p>
          <a:p>
            <a:r>
              <a:rPr lang="ko-KR" altLang="en-US" sz="1200" dirty="0" smtClean="0"/>
              <a:t>산업공학프로그래밍에서 배운 </a:t>
            </a:r>
            <a:r>
              <a:rPr lang="en-US" altLang="ko-KR" sz="1200" dirty="0" smtClean="0"/>
              <a:t>LCS</a:t>
            </a:r>
            <a:r>
              <a:rPr lang="ko-KR" altLang="en-US" sz="1200" dirty="0" smtClean="0"/>
              <a:t>와 되게 유사해서 접목할 수 있는 방법</a:t>
            </a:r>
            <a:endParaRPr lang="en-US" altLang="ko-KR" sz="1200" dirty="0" smtClean="0"/>
          </a:p>
          <a:p>
            <a:r>
              <a:rPr lang="ko-KR" altLang="en-US" sz="1200" dirty="0" smtClean="0"/>
              <a:t>사실 </a:t>
            </a:r>
            <a:r>
              <a:rPr lang="en-US" altLang="ko-KR" sz="1200" dirty="0" smtClean="0"/>
              <a:t>DTW </a:t>
            </a:r>
            <a:r>
              <a:rPr lang="ko-KR" altLang="en-US" sz="1200" dirty="0" smtClean="0"/>
              <a:t>알고리즘이 어떻게 시계열의 </a:t>
            </a:r>
            <a:r>
              <a:rPr lang="ko-KR" altLang="en-US" sz="1200" dirty="0" err="1" smtClean="0"/>
              <a:t>유사도를</a:t>
            </a:r>
            <a:r>
              <a:rPr lang="ko-KR" altLang="en-US" sz="1200" dirty="0" smtClean="0"/>
              <a:t> 판단하는 기준이 되는지는 아직 더욱 공부가 필요함</a:t>
            </a:r>
            <a:endParaRPr lang="en-US" altLang="ko-KR" sz="1200" dirty="0" smtClean="0"/>
          </a:p>
          <a:p>
            <a:r>
              <a:rPr lang="ko-KR" altLang="en-US" sz="1200" dirty="0" smtClean="0"/>
              <a:t>기존 </a:t>
            </a:r>
            <a:r>
              <a:rPr lang="en-US" altLang="ko-KR" sz="1200" dirty="0" smtClean="0"/>
              <a:t>DTW</a:t>
            </a:r>
            <a:r>
              <a:rPr lang="ko-KR" altLang="en-US" sz="1200" dirty="0" smtClean="0"/>
              <a:t>에서 제약을 주거나 계산을 더 빨리 하게 해주는 개선된 방법이 있음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DTW</a:t>
            </a:r>
            <a:r>
              <a:rPr lang="ko-KR" altLang="en-US" sz="1200" dirty="0" smtClean="0"/>
              <a:t>로만 사용해서 선정한 </a:t>
            </a:r>
            <a:r>
              <a:rPr lang="en-US" altLang="ko-KR" sz="1200" dirty="0" smtClean="0"/>
              <a:t>FEATURE</a:t>
            </a:r>
            <a:r>
              <a:rPr lang="ko-KR" altLang="en-US" sz="1200" dirty="0" smtClean="0"/>
              <a:t>에 대해서 학습을 해볼까</a:t>
            </a:r>
            <a:r>
              <a:rPr lang="en-US" altLang="ko-KR" sz="1200" smtClean="0"/>
              <a:t>?</a:t>
            </a:r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DTW </a:t>
            </a:r>
            <a:r>
              <a:rPr lang="ko-KR" altLang="en-US" sz="2000" dirty="0" smtClean="0"/>
              <a:t>기반 분석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57200" y="1962150"/>
            <a:ext cx="8312727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smtClean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</a:rPr>
              <a:t>Q&amp;A</a:t>
            </a:r>
            <a:endParaRPr lang="ko-KR" altLang="en-US" sz="4000" dirty="0">
              <a:ln>
                <a:solidFill>
                  <a:schemeClr val="tx1">
                    <a:lumMod val="65000"/>
                    <a:lumOff val="35000"/>
                    <a:alpha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556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지금 </a:t>
            </a:r>
            <a:r>
              <a:rPr lang="en-US" altLang="ko-KR" sz="1200" dirty="0" smtClean="0"/>
              <a:t>feature selection</a:t>
            </a:r>
            <a:r>
              <a:rPr lang="ko-KR" altLang="en-US" sz="1200" dirty="0" smtClean="0"/>
              <a:t>은 오직 </a:t>
            </a:r>
            <a:r>
              <a:rPr lang="en-US" altLang="ko-KR" sz="1200" dirty="0" smtClean="0"/>
              <a:t>correlation</a:t>
            </a:r>
            <a:r>
              <a:rPr lang="ko-KR" altLang="en-US" sz="1200" dirty="0" smtClean="0"/>
              <a:t>에만 기반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다른 접근 방법의 필요성 대두</a:t>
            </a:r>
            <a:endParaRPr lang="en-US" altLang="ko-KR" sz="1200" dirty="0" smtClean="0"/>
          </a:p>
          <a:p>
            <a:r>
              <a:rPr lang="en-US" altLang="ko-KR" sz="1200" dirty="0" smtClean="0"/>
              <a:t>KMI </a:t>
            </a:r>
            <a:r>
              <a:rPr lang="ko-KR" altLang="en-US" sz="1200" dirty="0" smtClean="0"/>
              <a:t>데이터는 계절성은 없고 </a:t>
            </a:r>
            <a:r>
              <a:rPr lang="ko-KR" altLang="en-US" sz="1200" b="1" dirty="0" smtClean="0"/>
              <a:t>추세만 있음</a:t>
            </a:r>
            <a:r>
              <a:rPr lang="ko-KR" altLang="en-US" sz="1200" dirty="0" smtClean="0"/>
              <a:t>을 확인</a:t>
            </a:r>
            <a:endParaRPr lang="en-US" altLang="ko-KR" sz="1200" dirty="0" smtClean="0"/>
          </a:p>
          <a:p>
            <a:r>
              <a:rPr lang="en-US" altLang="ko-KR" sz="1200" dirty="0" smtClean="0"/>
              <a:t>Target</a:t>
            </a:r>
            <a:r>
              <a:rPr lang="ko-KR" altLang="en-US" sz="1200" dirty="0" smtClean="0"/>
              <a:t>인 </a:t>
            </a:r>
            <a:r>
              <a:rPr lang="en-US" altLang="ko-KR" sz="1200" dirty="0" smtClean="0"/>
              <a:t>SCFI </a:t>
            </a:r>
            <a:r>
              <a:rPr lang="ko-KR" altLang="en-US" sz="1200" dirty="0" smtClean="0"/>
              <a:t>그래프와 특정 </a:t>
            </a:r>
            <a:r>
              <a:rPr lang="en-US" altLang="ko-KR" sz="1200" dirty="0" smtClean="0"/>
              <a:t>feature</a:t>
            </a:r>
            <a:r>
              <a:rPr lang="ko-KR" altLang="en-US" sz="1200" dirty="0" smtClean="0"/>
              <a:t>의 그래프를 비교해서 만약 유사하다면 이를 학습할 </a:t>
            </a:r>
            <a:r>
              <a:rPr lang="en-US" altLang="ko-KR" sz="1200" dirty="0" smtClean="0"/>
              <a:t>feature</a:t>
            </a:r>
            <a:r>
              <a:rPr lang="ko-KR" altLang="en-US" sz="1200" dirty="0" smtClean="0"/>
              <a:t>로 선택하자는 방법론 활용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실장님께서 말씀하신 </a:t>
            </a:r>
            <a:r>
              <a:rPr lang="en-US" altLang="ko-KR" sz="1200" dirty="0" smtClean="0"/>
              <a:t>CNN</a:t>
            </a:r>
            <a:r>
              <a:rPr lang="ko-KR" altLang="en-US" sz="1200" dirty="0" smtClean="0"/>
              <a:t>과 회의에서 </a:t>
            </a:r>
            <a:r>
              <a:rPr lang="en-US" altLang="ko-KR" sz="1200" dirty="0" smtClean="0"/>
              <a:t>lag</a:t>
            </a:r>
            <a:r>
              <a:rPr lang="ko-KR" altLang="en-US" sz="1200" dirty="0" smtClean="0"/>
              <a:t>를 적용하면서 그래프를 비교한 것에서 아이디어 착안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아이디어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25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11" y="2332121"/>
            <a:ext cx="3414712" cy="228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이미지를 구성하는 픽셀의 구조를 비교</a:t>
            </a:r>
            <a:endParaRPr lang="en-US" altLang="ko-KR" sz="1200" dirty="0" smtClean="0"/>
          </a:p>
          <a:p>
            <a:r>
              <a:rPr lang="en-US" altLang="ko-KR" sz="1200" dirty="0"/>
              <a:t>SSIM</a:t>
            </a:r>
            <a:r>
              <a:rPr lang="ko-KR" altLang="en-US" sz="1200" dirty="0"/>
              <a:t>은 밝기</a:t>
            </a:r>
            <a:r>
              <a:rPr lang="en-US" altLang="ko-KR" sz="1200" dirty="0"/>
              <a:t>, </a:t>
            </a:r>
            <a:r>
              <a:rPr lang="ko-KR" altLang="en-US" sz="1200" dirty="0"/>
              <a:t>대비</a:t>
            </a:r>
            <a:r>
              <a:rPr lang="en-US" altLang="ko-KR" sz="1200" dirty="0"/>
              <a:t>, </a:t>
            </a:r>
            <a:r>
              <a:rPr lang="ko-KR" altLang="en-US" sz="1200" dirty="0"/>
              <a:t>구조를 고려한 이미지의 </a:t>
            </a:r>
            <a:r>
              <a:rPr lang="ko-KR" altLang="en-US" sz="1200" dirty="0" err="1"/>
              <a:t>유사도를</a:t>
            </a:r>
            <a:r>
              <a:rPr lang="ko-KR" altLang="en-US" sz="1200" dirty="0"/>
              <a:t> 구하는 방법으로 픽셀의 평균으로 이미지의 밝기를</a:t>
            </a:r>
            <a:r>
              <a:rPr lang="en-US" altLang="ko-KR" sz="1200" dirty="0"/>
              <a:t>, </a:t>
            </a:r>
            <a:r>
              <a:rPr lang="ko-KR" altLang="en-US" sz="1200" dirty="0"/>
              <a:t>표준편차를 이용하여 대비를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공분산</a:t>
            </a:r>
            <a:r>
              <a:rPr lang="en-US" altLang="ko-KR" sz="1200" dirty="0"/>
              <a:t>(covariance)</a:t>
            </a:r>
            <a:r>
              <a:rPr lang="ko-KR" altLang="en-US" sz="1200" dirty="0"/>
              <a:t>를 이용하여 인접 픽셀의 </a:t>
            </a:r>
            <a:r>
              <a:rPr lang="ko-KR" altLang="en-US" sz="1200" dirty="0" err="1"/>
              <a:t>변화량의</a:t>
            </a:r>
            <a:r>
              <a:rPr lang="ko-KR" altLang="en-US" sz="1200" dirty="0"/>
              <a:t> 비례</a:t>
            </a:r>
            <a:r>
              <a:rPr lang="en-US" altLang="ko-KR" sz="1200" dirty="0"/>
              <a:t>, </a:t>
            </a:r>
            <a:r>
              <a:rPr lang="ko-KR" altLang="en-US" sz="1200" dirty="0"/>
              <a:t>반비례 여부를 구한 후 </a:t>
            </a:r>
            <a:r>
              <a:rPr lang="ko-KR" altLang="en-US" sz="1200" dirty="0" err="1"/>
              <a:t>유사도에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반영</a:t>
            </a:r>
            <a:endParaRPr lang="en-US" altLang="ko-KR" sz="1200" dirty="0" smtClean="0"/>
          </a:p>
          <a:p>
            <a:r>
              <a:rPr lang="ko-KR" altLang="en-US" sz="1200" dirty="0" smtClean="0"/>
              <a:t>유사할 수록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에 가까운 값을 </a:t>
            </a:r>
            <a:r>
              <a:rPr lang="en-US" altLang="ko-KR" sz="1200" dirty="0" smtClean="0"/>
              <a:t>Return</a:t>
            </a:r>
          </a:p>
          <a:p>
            <a:r>
              <a:rPr lang="ko-KR" altLang="en-US" sz="1200" b="1" dirty="0" smtClean="0"/>
              <a:t>문제점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오른쪽 사진은 두 그래프가 전혀 유사하지 않음에도 불구하고 약 </a:t>
            </a:r>
            <a:r>
              <a:rPr lang="en-US" altLang="ko-KR" sz="1200" dirty="0" smtClean="0"/>
              <a:t>0.88</a:t>
            </a:r>
            <a:r>
              <a:rPr lang="ko-KR" altLang="en-US" sz="1200" dirty="0" smtClean="0"/>
              <a:t>의 높은 값을 </a:t>
            </a:r>
            <a:r>
              <a:rPr lang="en-US" altLang="ko-KR" sz="1200" dirty="0" smtClean="0"/>
              <a:t>Return →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활용 불가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smtClean="0"/>
              <a:t>Luminance(</a:t>
            </a:r>
            <a:r>
              <a:rPr lang="ko-KR" altLang="en-US" sz="1000" dirty="0" err="1" smtClean="0"/>
              <a:t>휘도</a:t>
            </a:r>
            <a:r>
              <a:rPr lang="en-US" altLang="ko-KR" sz="1000" dirty="0" smtClean="0"/>
              <a:t>), Contrast(</a:t>
            </a:r>
            <a:r>
              <a:rPr lang="ko-KR" altLang="en-US" sz="1000" dirty="0" smtClean="0"/>
              <a:t>대비</a:t>
            </a:r>
            <a:r>
              <a:rPr lang="en-US" altLang="ko-KR" sz="1000" dirty="0" smtClean="0"/>
              <a:t>), Structural(</a:t>
            </a:r>
            <a:r>
              <a:rPr lang="ko-KR" altLang="en-US" sz="1000" dirty="0" smtClean="0"/>
              <a:t>구조</a:t>
            </a:r>
            <a:r>
              <a:rPr lang="en-US" altLang="ko-KR" sz="1000" dirty="0" smtClean="0"/>
              <a:t>) </a:t>
            </a:r>
            <a:r>
              <a:rPr lang="ko-KR" altLang="en-US" sz="1000" dirty="0"/>
              <a:t>이 </a:t>
            </a:r>
            <a:r>
              <a:rPr lang="en-US" altLang="ko-KR" sz="1000" dirty="0"/>
              <a:t>3</a:t>
            </a:r>
            <a:r>
              <a:rPr lang="ko-KR" altLang="en-US" sz="1000" dirty="0"/>
              <a:t>가지 측면에서 품질을 </a:t>
            </a:r>
            <a:r>
              <a:rPr lang="ko-KR" altLang="en-US" sz="1000" dirty="0" smtClean="0"/>
              <a:t>평가</a:t>
            </a:r>
            <a:endParaRPr lang="en-US" altLang="ko-KR" sz="1000" dirty="0" smtClean="0"/>
          </a:p>
          <a:p>
            <a:pPr lvl="1"/>
            <a:r>
              <a:rPr lang="en-US" altLang="ko-KR" sz="1000" dirty="0" smtClean="0"/>
              <a:t>SSIM</a:t>
            </a:r>
            <a:r>
              <a:rPr lang="ko-KR" altLang="en-US" sz="1000" dirty="0" smtClean="0"/>
              <a:t>은 수치적인 에러가 아닌 인간의 시각적 화질 차이를 평가하기 위해 고안된 방법이기 때문에 사진처럼 두 개의 그래프가 달라도 두 그래프 이미지의 구조적 특징이 유사하기 때문에 높은 값을 출력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평가 지표로 활용되기 어려움</a:t>
            </a:r>
            <a:r>
              <a:rPr lang="en-US" altLang="ko-KR" sz="1000" dirty="0" smtClean="0"/>
              <a:t>)</a:t>
            </a:r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이미지 유사도 측정 </a:t>
            </a:r>
            <a:r>
              <a:rPr lang="en-US" altLang="ko-KR" sz="2000" dirty="0" smtClean="0"/>
              <a:t>– SSIM </a:t>
            </a:r>
            <a:endParaRPr lang="ko-KR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18337"/>
            <a:ext cx="37338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두 이미지의 </a:t>
            </a:r>
            <a:r>
              <a:rPr lang="ko-KR" altLang="en-US" sz="1200" b="1" dirty="0" smtClean="0"/>
              <a:t>각 픽셀간 거리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차이</a:t>
            </a:r>
            <a:r>
              <a:rPr lang="en-US" altLang="ko-KR" sz="1200" b="1" dirty="0" smtClean="0"/>
              <a:t>)</a:t>
            </a:r>
            <a:r>
              <a:rPr lang="ko-KR" altLang="en-US" sz="1200" dirty="0" smtClean="0"/>
              <a:t>를 평균 내어 </a:t>
            </a:r>
            <a:r>
              <a:rPr lang="ko-KR" altLang="en-US" sz="1200" dirty="0" err="1" smtClean="0"/>
              <a:t>유사도를</a:t>
            </a:r>
            <a:r>
              <a:rPr lang="ko-KR" altLang="en-US" sz="1200" dirty="0" smtClean="0"/>
              <a:t> 파악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=&gt; MSE</a:t>
            </a:r>
            <a:r>
              <a:rPr lang="ko-KR" altLang="en-US" sz="1200" dirty="0" smtClean="0"/>
              <a:t>가 작을수록 두 이미지는 유사하다고 판단</a:t>
            </a:r>
            <a:endParaRPr lang="en-US" altLang="ko-KR" sz="1200" dirty="0" smtClean="0"/>
          </a:p>
          <a:p>
            <a:r>
              <a:rPr lang="ko-KR" altLang="en-US" sz="1200" dirty="0" smtClean="0"/>
              <a:t>그래프의 구조적 특징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이미지의 크기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밝기 등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 같고 </a:t>
            </a:r>
            <a:r>
              <a:rPr lang="en-US" altLang="ko-KR" sz="1200" dirty="0" smtClean="0"/>
              <a:t>Target</a:t>
            </a:r>
            <a:r>
              <a:rPr lang="ko-KR" altLang="en-US" sz="1200" dirty="0" smtClean="0"/>
              <a:t>이 동일하기 때문에 사용하기에 적합</a:t>
            </a:r>
            <a:endParaRPr lang="en-US" altLang="ko-KR" sz="1200" dirty="0" smtClean="0"/>
          </a:p>
          <a:p>
            <a:pPr lvl="1"/>
            <a:r>
              <a:rPr lang="ko-KR" altLang="en-US" sz="1000" dirty="0" smtClean="0"/>
              <a:t>실제로 </a:t>
            </a:r>
            <a:r>
              <a:rPr lang="ko-KR" altLang="en-US" sz="1000" dirty="0" err="1" smtClean="0"/>
              <a:t>유사해보이는</a:t>
            </a:r>
            <a:r>
              <a:rPr lang="ko-KR" altLang="en-US" sz="1000" dirty="0" smtClean="0"/>
              <a:t> 그래프끼리는 작은 값을 출력</a:t>
            </a:r>
            <a:endParaRPr lang="en-US" altLang="ko-KR" sz="1000" dirty="0" smtClean="0"/>
          </a:p>
          <a:p>
            <a:r>
              <a:rPr lang="ko-KR" altLang="en-US" sz="1200" dirty="0" smtClean="0"/>
              <a:t>그렇지만 </a:t>
            </a:r>
            <a:r>
              <a:rPr lang="en-US" altLang="ko-KR" sz="1200" dirty="0" smtClean="0"/>
              <a:t>Correlation</a:t>
            </a:r>
            <a:r>
              <a:rPr lang="ko-KR" altLang="en-US" sz="1200" dirty="0" smtClean="0"/>
              <a:t>처럼 </a:t>
            </a:r>
            <a:r>
              <a:rPr lang="ko-KR" altLang="en-US" sz="1200" b="1" dirty="0" smtClean="0"/>
              <a:t>기준이 없고</a:t>
            </a:r>
            <a:r>
              <a:rPr lang="ko-KR" altLang="en-US" sz="1200" dirty="0" smtClean="0"/>
              <a:t> 단순히 </a:t>
            </a:r>
            <a:r>
              <a:rPr lang="en-US" altLang="ko-KR" sz="1200" dirty="0" err="1" smtClean="0"/>
              <a:t>mse</a:t>
            </a:r>
            <a:r>
              <a:rPr lang="ko-KR" altLang="en-US" sz="1200" dirty="0" smtClean="0"/>
              <a:t>가 작은 </a:t>
            </a:r>
            <a:r>
              <a:rPr lang="en-US" altLang="ko-KR" sz="1200" dirty="0" smtClean="0"/>
              <a:t>feature</a:t>
            </a:r>
            <a:r>
              <a:rPr lang="ko-KR" altLang="en-US" sz="1200" dirty="0" smtClean="0"/>
              <a:t>를 가져왔다고 하기에는 </a:t>
            </a:r>
            <a:r>
              <a:rPr lang="ko-KR" altLang="en-US" sz="1200" b="1" dirty="0" smtClean="0"/>
              <a:t>설명력이 </a:t>
            </a:r>
            <a:r>
              <a:rPr lang="ko-KR" altLang="en-US" sz="1200" b="1" dirty="0" err="1" smtClean="0"/>
              <a:t>부족</a:t>
            </a:r>
            <a:r>
              <a:rPr lang="ko-KR" altLang="en-US" sz="1200" dirty="0" err="1" smtClean="0"/>
              <a:t>해보임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r>
              <a:rPr lang="ko-KR" altLang="en-US" sz="1200" dirty="0" smtClean="0"/>
              <a:t>문제점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그래프가 유사해 보이지 않는데도 </a:t>
            </a:r>
            <a:r>
              <a:rPr lang="en-US" altLang="ko-KR" sz="1200" dirty="0" smtClean="0"/>
              <a:t>MSE</a:t>
            </a:r>
            <a:r>
              <a:rPr lang="ko-KR" altLang="en-US" sz="1200" dirty="0" smtClean="0"/>
              <a:t>가 작음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코드를 검토해보았지만 문제는 </a:t>
            </a:r>
            <a:r>
              <a:rPr lang="ko-KR" altLang="en-US" sz="1200" dirty="0" err="1" smtClean="0"/>
              <a:t>없어보임</a:t>
            </a:r>
            <a:r>
              <a:rPr lang="en-US" altLang="ko-KR" sz="1200" dirty="0" smtClean="0"/>
              <a:t>, </a:t>
            </a:r>
            <a:r>
              <a:rPr lang="ko-KR" altLang="en-US" sz="1200" b="1" dirty="0" smtClean="0"/>
              <a:t>다음 페이지에서 서술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이미지 유사도 측정 </a:t>
            </a:r>
            <a:r>
              <a:rPr lang="en-US" altLang="ko-KR" sz="2000" dirty="0" smtClean="0"/>
              <a:t>- MSE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09612"/>
            <a:ext cx="4667239" cy="109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5429239" y="3119688"/>
            <a:ext cx="2095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429239" y="3246521"/>
            <a:ext cx="2095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64869" y="3088606"/>
            <a:ext cx="2438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첫 두 줄은 전처리 코드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이미지를 불러오는 것으로 생각</a:t>
            </a:r>
            <a:endParaRPr lang="ko-KR" altLang="en-US" sz="700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1" y="3424488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동일 자리 픽셀</a:t>
            </a:r>
            <a:r>
              <a:rPr lang="en-US" altLang="ko-KR" sz="700" dirty="0" smtClean="0"/>
              <a:t>(</a:t>
            </a:r>
            <a:r>
              <a:rPr lang="ko-KR" altLang="en-US" sz="700" dirty="0" err="1" smtClean="0"/>
              <a:t>넘파이</a:t>
            </a:r>
            <a:r>
              <a:rPr lang="en-US" altLang="ko-KR" sz="700" dirty="0" smtClean="0"/>
              <a:t>) </a:t>
            </a:r>
            <a:r>
              <a:rPr lang="ko-KR" altLang="en-US" sz="700" dirty="0" smtClean="0"/>
              <a:t>값의 차의 제곱을 전부 더하고 이미지의 크기로 나눔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88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이미지 유사도 측정 </a:t>
            </a:r>
            <a:r>
              <a:rPr lang="en-US" altLang="ko-KR" sz="2000" dirty="0" smtClean="0"/>
              <a:t>- MSE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9555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픽셀 확인해보니 뒤집힌 건 맞음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smtClean="0"/>
              <a:t>전처리 과정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이미지 유사도 측정 </a:t>
            </a:r>
            <a:r>
              <a:rPr lang="en-US" altLang="ko-KR" sz="2000" dirty="0" smtClean="0"/>
              <a:t>- MSE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8546"/>
            <a:ext cx="1676400" cy="111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461028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원본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58546"/>
            <a:ext cx="1699399" cy="11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53" y="1667419"/>
            <a:ext cx="1676399" cy="11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2362200" y="2064297"/>
            <a:ext cx="4572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562600" y="2064297"/>
            <a:ext cx="4572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45299" y="144340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</a:t>
            </a:r>
            <a:r>
              <a:rPr lang="ko-KR" altLang="en-US" sz="1000" dirty="0" smtClean="0"/>
              <a:t>흑백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7551" y="1418190"/>
            <a:ext cx="990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&lt;Threshold&gt;</a:t>
            </a:r>
            <a:endParaRPr lang="ko-KR" altLang="en-US" sz="1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9097"/>
            <a:ext cx="1066799" cy="39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25" y="2369097"/>
            <a:ext cx="1225818" cy="37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714" y="2516807"/>
            <a:ext cx="82867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4849" y="1249705"/>
            <a:ext cx="25031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∴ 우측 하단 </a:t>
            </a:r>
            <a:r>
              <a:rPr lang="ko-KR" altLang="en-US" sz="700" dirty="0" err="1" smtClean="0"/>
              <a:t>넘파이</a:t>
            </a:r>
            <a:r>
              <a:rPr lang="ko-KR" altLang="en-US" sz="700" dirty="0" smtClean="0"/>
              <a:t> 배열은 픽셀을 이루는 값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2848582"/>
            <a:ext cx="3048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∙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3 Channels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: 3 channel</a:t>
            </a:r>
            <a:r>
              <a:rPr lang="ko-KR" altLang="en-US" sz="1050" dirty="0" smtClean="0"/>
              <a:t>로 하면 </a:t>
            </a:r>
            <a:r>
              <a:rPr lang="en-US" altLang="ko-KR" sz="1050" dirty="0" smtClean="0"/>
              <a:t>MSE </a:t>
            </a:r>
            <a:r>
              <a:rPr lang="ko-KR" altLang="en-US" sz="1050" dirty="0" smtClean="0"/>
              <a:t>측정에 부적합</a:t>
            </a:r>
            <a:endParaRPr lang="en-US" altLang="ko-KR" sz="1050" dirty="0" smtClean="0"/>
          </a:p>
          <a:p>
            <a:r>
              <a:rPr lang="ko-KR" altLang="en-US" sz="1050" dirty="0"/>
              <a:t>∙</a:t>
            </a:r>
            <a:r>
              <a:rPr lang="en-US" altLang="ko-KR" sz="1050" dirty="0"/>
              <a:t> </a:t>
            </a:r>
            <a:r>
              <a:rPr lang="ko-KR" altLang="en-US" sz="1050" dirty="0"/>
              <a:t>너무 많은 </a:t>
            </a:r>
            <a:r>
              <a:rPr lang="en-US" altLang="ko-KR" sz="1050" dirty="0"/>
              <a:t>Pixel </a:t>
            </a:r>
            <a:r>
              <a:rPr lang="ko-KR" altLang="en-US" sz="1050" dirty="0"/>
              <a:t>값</a:t>
            </a:r>
            <a:endParaRPr lang="en-US" altLang="ko-KR" sz="1050" dirty="0"/>
          </a:p>
          <a:p>
            <a:r>
              <a:rPr lang="en-US" altLang="ko-KR" sz="1050" dirty="0"/>
              <a:t>  : MSE </a:t>
            </a:r>
            <a:r>
              <a:rPr lang="ko-KR" altLang="en-US" sz="1050" dirty="0"/>
              <a:t>측정에 부적합</a:t>
            </a:r>
            <a:endParaRPr lang="en-US" altLang="ko-KR" sz="1050" dirty="0"/>
          </a:p>
          <a:p>
            <a:endParaRPr lang="en-US" altLang="ko-KR" sz="105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2908828"/>
            <a:ext cx="304800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∙</a:t>
            </a:r>
            <a:r>
              <a:rPr lang="en-US" altLang="ko-KR" sz="1050" dirty="0"/>
              <a:t> 1</a:t>
            </a:r>
            <a:r>
              <a:rPr lang="en-US" altLang="ko-KR" sz="1050" dirty="0" smtClean="0"/>
              <a:t> Channel</a:t>
            </a:r>
          </a:p>
          <a:p>
            <a:r>
              <a:rPr lang="ko-KR" altLang="en-US" sz="1050" dirty="0" smtClean="0"/>
              <a:t>∙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너무 많은 </a:t>
            </a:r>
            <a:r>
              <a:rPr lang="en-US" altLang="ko-KR" sz="1050" dirty="0" smtClean="0"/>
              <a:t>Pixel </a:t>
            </a:r>
            <a:r>
              <a:rPr lang="ko-KR" altLang="en-US" sz="1050" dirty="0" smtClean="0"/>
              <a:t>값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: MSE </a:t>
            </a:r>
            <a:r>
              <a:rPr lang="ko-KR" altLang="en-US" sz="1050" dirty="0" smtClean="0"/>
              <a:t>측정에 부적합</a:t>
            </a:r>
            <a:endParaRPr lang="en-US" altLang="ko-KR" sz="1050" dirty="0" smtClean="0"/>
          </a:p>
          <a:p>
            <a:r>
              <a:rPr lang="ko-KR" altLang="en-US" sz="1050" dirty="0" smtClean="0"/>
              <a:t>∙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정규화</a:t>
            </a:r>
            <a:r>
              <a:rPr lang="en-US" altLang="ko-KR" sz="1050" dirty="0" smtClean="0"/>
              <a:t>?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정규화는 집중되어 있던 히스토그램이 분포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-&gt; </a:t>
            </a:r>
            <a:r>
              <a:rPr lang="ko-KR" altLang="en-US" sz="1050" dirty="0" smtClean="0"/>
              <a:t>우리가 필요한 방법론이 아님</a:t>
            </a:r>
            <a:endParaRPr lang="en-US" altLang="ko-KR" sz="1050" dirty="0"/>
          </a:p>
          <a:p>
            <a:endParaRPr lang="en-US" altLang="ko-KR" sz="105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344653" y="2868998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∙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Threshold(150)</a:t>
            </a:r>
            <a:r>
              <a:rPr lang="ko-KR" altLang="en-US" sz="1050" dirty="0" smtClean="0"/>
              <a:t>를 적용 후 </a:t>
            </a:r>
            <a:r>
              <a:rPr lang="ko-KR" altLang="en-US" sz="1050" b="1" dirty="0" smtClean="0"/>
              <a:t>검정과 흰색 반전</a:t>
            </a:r>
            <a:endParaRPr lang="en-US" altLang="ko-KR" sz="1050" b="1" dirty="0" smtClean="0"/>
          </a:p>
          <a:p>
            <a:r>
              <a:rPr lang="ko-KR" altLang="en-US" sz="1050" dirty="0" smtClean="0"/>
              <a:t>∙ 검정이</a:t>
            </a:r>
            <a:r>
              <a:rPr lang="en-US" altLang="ko-KR" sz="1050" dirty="0"/>
              <a:t> </a:t>
            </a:r>
            <a:r>
              <a:rPr lang="en-US" altLang="ko-KR" sz="1050" dirty="0" smtClean="0"/>
              <a:t>0, </a:t>
            </a:r>
            <a:r>
              <a:rPr lang="ko-KR" altLang="en-US" sz="1050" dirty="0" smtClean="0"/>
              <a:t>하얀색이 </a:t>
            </a:r>
            <a:r>
              <a:rPr lang="en-US" altLang="ko-KR" sz="1050" dirty="0" smtClean="0"/>
              <a:t>255</a:t>
            </a:r>
          </a:p>
          <a:p>
            <a:r>
              <a:rPr lang="ko-KR" altLang="en-US" sz="1050" dirty="0" smtClean="0"/>
              <a:t>∙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개로 고정됐기 때문에 각 픽셀에 대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해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MSE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값을 계산하기 적합</a:t>
            </a:r>
            <a:endParaRPr lang="en-US" altLang="ko-KR" sz="1050" b="1" dirty="0" smtClean="0">
              <a:solidFill>
                <a:srgbClr val="FF000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577" y="849474"/>
            <a:ext cx="2182812" cy="60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0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7305" y="863758"/>
            <a:ext cx="8229600" cy="369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/>
              <a:t>[ Original SCFI Version 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이미지 유사도 측정 </a:t>
            </a:r>
            <a:r>
              <a:rPr lang="en-US" altLang="ko-KR" sz="2000" dirty="0" smtClean="0"/>
              <a:t>- MSE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276726"/>
            <a:ext cx="3505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[ </a:t>
            </a:r>
            <a:r>
              <a:rPr lang="ko-KR" altLang="en-US" sz="900" dirty="0" smtClean="0"/>
              <a:t>방법 </a:t>
            </a:r>
            <a:r>
              <a:rPr lang="en-US" altLang="ko-KR" sz="900" dirty="0" smtClean="0"/>
              <a:t>]</a:t>
            </a:r>
          </a:p>
          <a:p>
            <a:r>
              <a:rPr lang="en-US" altLang="ko-KR" sz="900" dirty="0" smtClean="0"/>
              <a:t>21</a:t>
            </a:r>
            <a:r>
              <a:rPr lang="ko-KR" altLang="en-US" sz="900" dirty="0" smtClean="0"/>
              <a:t>개의 </a:t>
            </a:r>
            <a:r>
              <a:rPr lang="en-US" altLang="ko-KR" sz="900" dirty="0" smtClean="0"/>
              <a:t>feature</a:t>
            </a:r>
            <a:r>
              <a:rPr lang="ko-KR" altLang="en-US" sz="900" dirty="0" smtClean="0"/>
              <a:t>에 대해서 </a:t>
            </a:r>
            <a:r>
              <a:rPr lang="en-US" altLang="ko-KR" sz="900" dirty="0" smtClean="0"/>
              <a:t>-8, -4, +4, +8 shift</a:t>
            </a:r>
            <a:r>
              <a:rPr lang="ko-KR" altLang="en-US" sz="900" dirty="0" smtClean="0"/>
              <a:t>를 적용한 총 </a:t>
            </a:r>
            <a:r>
              <a:rPr lang="en-US" altLang="ko-KR" sz="900" dirty="0" smtClean="0"/>
              <a:t>105</a:t>
            </a:r>
            <a:r>
              <a:rPr lang="ko-KR" altLang="en-US" sz="900" dirty="0" smtClean="0"/>
              <a:t>개에 대해서 </a:t>
            </a:r>
            <a:r>
              <a:rPr lang="en-US" altLang="ko-KR" sz="900" b="1" dirty="0" smtClean="0"/>
              <a:t>shift</a:t>
            </a:r>
            <a:r>
              <a:rPr lang="ko-KR" altLang="en-US" sz="900" b="1" dirty="0" smtClean="0"/>
              <a:t>를 적용하지 않은 </a:t>
            </a:r>
            <a:r>
              <a:rPr lang="en-US" altLang="ko-KR" sz="900" b="1" dirty="0" smtClean="0"/>
              <a:t>Original SCFI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MSE </a:t>
            </a:r>
            <a:r>
              <a:rPr lang="ko-KR" altLang="en-US" sz="900" dirty="0" smtClean="0"/>
              <a:t>비교</a:t>
            </a:r>
            <a:endParaRPr lang="ko-KR" altLang="en-US" sz="9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009437"/>
            <a:ext cx="2354794" cy="157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63000" y="1780861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&lt;SCFI&gt;</a:t>
            </a:r>
            <a:endParaRPr lang="ko-KR" altLang="en-US" sz="9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4" y="1276350"/>
            <a:ext cx="161339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2029" y="2336369"/>
            <a:ext cx="2294023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Newbuilding Prices(13000,13500 TEU) </a:t>
            </a:r>
            <a:endParaRPr lang="en-US" altLang="ko-KR" sz="800" b="1" dirty="0" smtClean="0"/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-</a:t>
            </a:r>
            <a:r>
              <a:rPr lang="en-US" altLang="ko-KR" sz="700" dirty="0">
                <a:solidFill>
                  <a:srgbClr val="FF0000"/>
                </a:solidFill>
              </a:rPr>
              <a:t>8 week </a:t>
            </a:r>
            <a:r>
              <a:rPr lang="en-US" altLang="ko-KR" sz="700" dirty="0" smtClean="0">
                <a:solidFill>
                  <a:srgbClr val="FF0000"/>
                </a:solidFill>
              </a:rPr>
              <a:t>lag </a:t>
            </a:r>
            <a:r>
              <a:rPr lang="en-US" altLang="ko-KR" sz="700" dirty="0" smtClean="0"/>
              <a:t>: 577.0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(1)</a:t>
            </a:r>
            <a:r>
              <a:rPr lang="en-US" altLang="ko-KR" sz="700" dirty="0" smtClean="0"/>
              <a:t> / </a:t>
            </a:r>
            <a:r>
              <a:rPr lang="en-US" altLang="ko-KR" sz="700" dirty="0"/>
              <a:t>No </a:t>
            </a:r>
            <a:r>
              <a:rPr lang="en-US" altLang="ko-KR" sz="700" dirty="0" smtClean="0"/>
              <a:t>lag : 585.88 </a:t>
            </a:r>
            <a:r>
              <a:rPr lang="en-US" altLang="ko-KR" sz="700" b="1" dirty="0" smtClean="0"/>
              <a:t>(</a:t>
            </a:r>
            <a:r>
              <a:rPr lang="en-US" altLang="ko-KR" sz="700" b="1" dirty="0"/>
              <a:t>3</a:t>
            </a:r>
            <a:r>
              <a:rPr lang="en-US" altLang="ko-KR" sz="700" b="1" dirty="0" smtClean="0"/>
              <a:t>)</a:t>
            </a:r>
            <a:r>
              <a:rPr lang="en-US" altLang="ko-KR" sz="700" dirty="0" smtClean="0"/>
              <a:t>   </a:t>
            </a:r>
          </a:p>
          <a:p>
            <a:r>
              <a:rPr lang="en-US" altLang="ko-KR" sz="700" dirty="0" smtClean="0"/>
              <a:t>+4 week lag : 595.29 </a:t>
            </a:r>
            <a:r>
              <a:rPr lang="en-US" altLang="ko-KR" sz="700" b="1" dirty="0" smtClean="0"/>
              <a:t>(6)</a:t>
            </a:r>
            <a:r>
              <a:rPr lang="en-US" altLang="ko-KR" sz="700" dirty="0" smtClean="0"/>
              <a:t> / </a:t>
            </a:r>
            <a:r>
              <a:rPr lang="en-US" altLang="ko-KR" sz="700" dirty="0"/>
              <a:t>+8 week lag : </a:t>
            </a:r>
            <a:r>
              <a:rPr lang="en-US" altLang="ko-KR" sz="700" dirty="0" smtClean="0"/>
              <a:t>612.54 </a:t>
            </a:r>
            <a:r>
              <a:rPr lang="en-US" altLang="ko-KR" sz="700" b="1" dirty="0" smtClean="0"/>
              <a:t>(</a:t>
            </a:r>
            <a:r>
              <a:rPr lang="en-US" altLang="ko-KR" sz="700" b="1" dirty="0"/>
              <a:t>11)</a:t>
            </a:r>
            <a:r>
              <a:rPr lang="en-US" altLang="ko-KR" sz="700" dirty="0"/>
              <a:t> </a:t>
            </a:r>
            <a:r>
              <a:rPr lang="en-US" altLang="ko-KR" sz="700" dirty="0" smtClean="0"/>
              <a:t>-4 </a:t>
            </a:r>
            <a:r>
              <a:rPr lang="en-US" altLang="ko-KR" sz="700" dirty="0"/>
              <a:t>week lag : </a:t>
            </a:r>
            <a:r>
              <a:rPr lang="en-US" altLang="ko-KR" sz="700" dirty="0" smtClean="0"/>
              <a:t>625.6 </a:t>
            </a:r>
            <a:r>
              <a:rPr lang="en-US" altLang="ko-KR" sz="700" b="1" dirty="0" smtClean="0"/>
              <a:t>(</a:t>
            </a:r>
            <a:r>
              <a:rPr lang="en-US" altLang="ko-KR" sz="700" b="1" dirty="0"/>
              <a:t>17)</a:t>
            </a:r>
            <a:r>
              <a:rPr lang="en-US" altLang="ko-KR" sz="700" dirty="0"/>
              <a:t> </a:t>
            </a:r>
            <a:endParaRPr lang="en-US" altLang="ko-KR" sz="700" b="1" dirty="0" smtClean="0"/>
          </a:p>
          <a:p>
            <a:endParaRPr lang="ko-KR" altLang="en-US" sz="700" dirty="0"/>
          </a:p>
          <a:p>
            <a:endParaRPr lang="ko-KR" altLang="en-US" sz="7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55" y="1276350"/>
            <a:ext cx="1643114" cy="109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26105" y="1042828"/>
            <a:ext cx="4572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∴ 이미지는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각 </a:t>
            </a:r>
            <a:r>
              <a:rPr lang="en-US" altLang="ko-KR" sz="600" dirty="0" smtClean="0"/>
              <a:t>Lag</a:t>
            </a:r>
            <a:r>
              <a:rPr lang="ko-KR" altLang="en-US" sz="600" dirty="0" smtClean="0"/>
              <a:t>에 대한 </a:t>
            </a:r>
            <a:r>
              <a:rPr lang="en-US" altLang="ko-KR" sz="600" dirty="0" smtClean="0"/>
              <a:t>feature</a:t>
            </a:r>
            <a:r>
              <a:rPr lang="ko-KR" altLang="en-US" sz="600" dirty="0" smtClean="0"/>
              <a:t>에 대해서 가장 </a:t>
            </a:r>
            <a:r>
              <a:rPr lang="en-US" altLang="ko-KR" sz="600" dirty="0" smtClean="0"/>
              <a:t>MSE</a:t>
            </a:r>
            <a:r>
              <a:rPr lang="ko-KR" altLang="en-US" sz="600" dirty="0" smtClean="0"/>
              <a:t>가 작은 경우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괄호 안의 숫자는 순위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2225362" y="2333361"/>
            <a:ext cx="2294023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Average Earnings </a:t>
            </a:r>
            <a:endParaRPr lang="en-US" altLang="ko-KR" sz="800" b="1" dirty="0" smtClean="0"/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-4 </a:t>
            </a:r>
            <a:r>
              <a:rPr lang="en-US" altLang="ko-KR" sz="700" dirty="0">
                <a:solidFill>
                  <a:srgbClr val="FF0000"/>
                </a:solidFill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</a:rPr>
              <a:t>lag</a:t>
            </a:r>
            <a:r>
              <a:rPr lang="en-US" altLang="ko-KR" sz="700" dirty="0" smtClean="0"/>
              <a:t> : 585.36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700" b="1" dirty="0">
                <a:solidFill>
                  <a:srgbClr val="FF0000"/>
                </a:solidFill>
              </a:rPr>
              <a:t>2)</a:t>
            </a:r>
            <a:r>
              <a:rPr lang="en-US" altLang="ko-KR" sz="700" dirty="0" smtClean="0"/>
              <a:t> / -</a:t>
            </a:r>
            <a:r>
              <a:rPr lang="en-US" altLang="ko-KR" sz="700" dirty="0"/>
              <a:t>8 week lag : </a:t>
            </a:r>
            <a:r>
              <a:rPr lang="en-US" altLang="ko-KR" sz="700" dirty="0" smtClean="0"/>
              <a:t>589.02 </a:t>
            </a:r>
            <a:r>
              <a:rPr lang="en-US" altLang="ko-KR" sz="700" b="1" dirty="0" smtClean="0"/>
              <a:t>(4)</a:t>
            </a:r>
          </a:p>
          <a:p>
            <a:r>
              <a:rPr lang="en-US" altLang="ko-KR" sz="700" dirty="0" smtClean="0"/>
              <a:t>+4 week lag : 589.02 </a:t>
            </a:r>
            <a:r>
              <a:rPr lang="en-US" altLang="ko-KR" sz="700" b="1" dirty="0" smtClean="0"/>
              <a:t>(</a:t>
            </a:r>
            <a:r>
              <a:rPr lang="en-US" altLang="ko-KR" sz="700" b="1" dirty="0"/>
              <a:t>5</a:t>
            </a:r>
            <a:r>
              <a:rPr lang="en-US" altLang="ko-KR" sz="700" b="1" dirty="0" smtClean="0"/>
              <a:t>)</a:t>
            </a:r>
            <a:r>
              <a:rPr lang="en-US" altLang="ko-KR" sz="700" dirty="0"/>
              <a:t> </a:t>
            </a:r>
            <a:r>
              <a:rPr lang="en-US" altLang="ko-KR" sz="700" dirty="0" smtClean="0"/>
              <a:t>/ </a:t>
            </a:r>
            <a:r>
              <a:rPr lang="en-US" altLang="ko-KR" sz="700" dirty="0"/>
              <a:t>+8 week lag </a:t>
            </a:r>
            <a:r>
              <a:rPr lang="en-US" altLang="ko-KR" sz="700" dirty="0" smtClean="0"/>
              <a:t>: 597.38 </a:t>
            </a:r>
            <a:r>
              <a:rPr lang="en-US" altLang="ko-KR" sz="700" b="1" dirty="0" smtClean="0"/>
              <a:t>(</a:t>
            </a:r>
            <a:r>
              <a:rPr lang="en-US" altLang="ko-KR" sz="700" b="1" dirty="0"/>
              <a:t>7)</a:t>
            </a:r>
            <a:r>
              <a:rPr lang="en-US" altLang="ko-KR" sz="700" dirty="0" smtClean="0"/>
              <a:t>  </a:t>
            </a:r>
          </a:p>
          <a:p>
            <a:r>
              <a:rPr lang="en-US" altLang="ko-KR" sz="700" dirty="0" smtClean="0"/>
              <a:t>No </a:t>
            </a:r>
            <a:r>
              <a:rPr lang="en-US" altLang="ko-KR" sz="700" dirty="0"/>
              <a:t>lag : </a:t>
            </a:r>
            <a:r>
              <a:rPr lang="en-US" altLang="ko-KR" sz="700" dirty="0" smtClean="0"/>
              <a:t>604.7 </a:t>
            </a:r>
            <a:r>
              <a:rPr lang="en-US" altLang="ko-KR" sz="700" b="1" dirty="0" smtClean="0"/>
              <a:t>(</a:t>
            </a:r>
            <a:r>
              <a:rPr lang="en-US" altLang="ko-KR" sz="700" b="1" dirty="0"/>
              <a:t>9)</a:t>
            </a:r>
          </a:p>
          <a:p>
            <a:endParaRPr lang="ko-KR" altLang="en-US" sz="700" dirty="0"/>
          </a:p>
          <a:p>
            <a:endParaRPr lang="ko-KR" altLang="en-US" sz="700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0" y="2924428"/>
            <a:ext cx="1631661" cy="107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-72647" y="4034185"/>
            <a:ext cx="2380875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Newbuilding Prices(1650,1850 TEU) </a:t>
            </a:r>
            <a:endParaRPr lang="en-US" altLang="ko-KR" sz="800" b="1" dirty="0" smtClean="0"/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+8 </a:t>
            </a:r>
            <a:r>
              <a:rPr lang="en-US" altLang="ko-KR" sz="700" dirty="0">
                <a:solidFill>
                  <a:srgbClr val="FF0000"/>
                </a:solidFill>
              </a:rPr>
              <a:t>week </a:t>
            </a:r>
            <a:r>
              <a:rPr lang="en-US" altLang="ko-KR" sz="700" dirty="0" smtClean="0">
                <a:solidFill>
                  <a:srgbClr val="FF0000"/>
                </a:solidFill>
              </a:rPr>
              <a:t>lag </a:t>
            </a:r>
            <a:r>
              <a:rPr lang="en-US" altLang="ko-KR" sz="700" dirty="0" smtClean="0"/>
              <a:t>: 713.41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(21)</a:t>
            </a:r>
            <a:r>
              <a:rPr lang="en-US" altLang="ko-KR" sz="700" dirty="0" smtClean="0"/>
              <a:t> / </a:t>
            </a:r>
            <a:r>
              <a:rPr lang="en-US" altLang="ko-KR" sz="700" dirty="0"/>
              <a:t>No </a:t>
            </a:r>
            <a:r>
              <a:rPr lang="en-US" altLang="ko-KR" sz="700" dirty="0" smtClean="0"/>
              <a:t>lag : 716.02 </a:t>
            </a:r>
            <a:r>
              <a:rPr lang="en-US" altLang="ko-KR" sz="700" b="1" dirty="0" smtClean="0"/>
              <a:t>(22)</a:t>
            </a:r>
            <a:r>
              <a:rPr lang="en-US" altLang="ko-KR" sz="700" dirty="0" smtClean="0"/>
              <a:t>   </a:t>
            </a:r>
          </a:p>
          <a:p>
            <a:r>
              <a:rPr lang="en-US" altLang="ko-KR" sz="700" dirty="0" smtClean="0"/>
              <a:t>+4 week lag : 718.11 </a:t>
            </a:r>
            <a:r>
              <a:rPr lang="en-US" altLang="ko-KR" sz="700" b="1" dirty="0" smtClean="0"/>
              <a:t>(23)</a:t>
            </a:r>
            <a:r>
              <a:rPr lang="en-US" altLang="ko-KR" sz="700" dirty="0" smtClean="0"/>
              <a:t> / -8 </a:t>
            </a:r>
            <a:r>
              <a:rPr lang="en-US" altLang="ko-KR" sz="700" dirty="0"/>
              <a:t>week lag : </a:t>
            </a:r>
            <a:r>
              <a:rPr lang="en-US" altLang="ko-KR" sz="700" dirty="0" smtClean="0"/>
              <a:t>735.36 </a:t>
            </a:r>
            <a:r>
              <a:rPr lang="en-US" altLang="ko-KR" sz="700" b="1" dirty="0" smtClean="0"/>
              <a:t>(24)</a:t>
            </a:r>
            <a:r>
              <a:rPr lang="en-US" altLang="ko-KR" sz="700" dirty="0" smtClean="0"/>
              <a:t> -4 </a:t>
            </a:r>
            <a:r>
              <a:rPr lang="en-US" altLang="ko-KR" sz="700" dirty="0"/>
              <a:t>week lag : </a:t>
            </a:r>
            <a:r>
              <a:rPr lang="en-US" altLang="ko-KR" sz="700" dirty="0" smtClean="0"/>
              <a:t>736.4 </a:t>
            </a:r>
            <a:r>
              <a:rPr lang="en-US" altLang="ko-KR" sz="700" b="1" dirty="0" smtClean="0"/>
              <a:t>(25)</a:t>
            </a:r>
            <a:r>
              <a:rPr lang="en-US" altLang="ko-KR" sz="700" dirty="0" smtClean="0"/>
              <a:t> </a:t>
            </a:r>
            <a:endParaRPr lang="en-US" altLang="ko-KR" sz="700" b="1" dirty="0" smtClean="0"/>
          </a:p>
          <a:p>
            <a:endParaRPr lang="ko-KR" altLang="en-US" sz="700" dirty="0"/>
          </a:p>
          <a:p>
            <a:endParaRPr lang="ko-KR" altLang="en-US" sz="7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519385" y="2956816"/>
            <a:ext cx="2476143" cy="1837526"/>
            <a:chOff x="2282026" y="2930846"/>
            <a:chExt cx="2476143" cy="1837526"/>
          </a:xfrm>
        </p:grpSpPr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953" y="2930846"/>
              <a:ext cx="1639242" cy="1072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2282026" y="4014319"/>
              <a:ext cx="2476143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PCI- West Coast North America </a:t>
              </a:r>
              <a:endParaRPr lang="en-US" altLang="ko-KR" sz="800" b="1" dirty="0" smtClean="0"/>
            </a:p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+8 </a:t>
              </a:r>
              <a:r>
                <a:rPr lang="en-US" altLang="ko-KR" sz="700" dirty="0">
                  <a:solidFill>
                    <a:srgbClr val="FF0000"/>
                  </a:solidFill>
                </a:rPr>
                <a:t>week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lag </a:t>
              </a:r>
              <a:r>
                <a:rPr lang="en-US" altLang="ko-KR" sz="700" dirty="0" smtClean="0"/>
                <a:t>: 1090.23 </a:t>
              </a:r>
              <a:r>
                <a:rPr lang="en-US" altLang="ko-KR" sz="700" b="1" dirty="0" smtClean="0">
                  <a:solidFill>
                    <a:srgbClr val="FF0000"/>
                  </a:solidFill>
                </a:rPr>
                <a:t>(31)</a:t>
              </a:r>
              <a:r>
                <a:rPr lang="en-US" altLang="ko-KR" sz="700" dirty="0" smtClean="0"/>
                <a:t> / +8 week lag : 1105.39 </a:t>
              </a:r>
              <a:r>
                <a:rPr lang="en-US" altLang="ko-KR" sz="700" b="1" dirty="0" smtClean="0"/>
                <a:t>(32)</a:t>
              </a:r>
              <a:r>
                <a:rPr lang="en-US" altLang="ko-KR" sz="700" dirty="0" smtClean="0"/>
                <a:t>   </a:t>
              </a:r>
            </a:p>
            <a:p>
              <a:r>
                <a:rPr lang="en-US" altLang="ko-KR" sz="700" dirty="0" smtClean="0"/>
                <a:t>+4 week lag : 1106.43 </a:t>
              </a:r>
              <a:r>
                <a:rPr lang="en-US" altLang="ko-KR" sz="700" b="1" dirty="0" smtClean="0"/>
                <a:t>(33)</a:t>
              </a:r>
              <a:r>
                <a:rPr lang="en-US" altLang="ko-KR" sz="700" dirty="0" smtClean="0"/>
                <a:t> / -4 </a:t>
              </a:r>
              <a:r>
                <a:rPr lang="en-US" altLang="ko-KR" sz="700" dirty="0"/>
                <a:t>week lag : </a:t>
              </a:r>
              <a:r>
                <a:rPr lang="en-US" altLang="ko-KR" sz="700" dirty="0" smtClean="0"/>
                <a:t>1123.68 </a:t>
              </a:r>
              <a:r>
                <a:rPr lang="en-US" altLang="ko-KR" sz="700" b="1" dirty="0" smtClean="0"/>
                <a:t>(35)</a:t>
              </a:r>
              <a:r>
                <a:rPr lang="en-US" altLang="ko-KR" sz="700" dirty="0" smtClean="0"/>
                <a:t> No lag </a:t>
              </a:r>
              <a:r>
                <a:rPr lang="en-US" altLang="ko-KR" sz="700" dirty="0"/>
                <a:t>: </a:t>
              </a:r>
              <a:r>
                <a:rPr lang="en-US" altLang="ko-KR" sz="700" dirty="0" smtClean="0"/>
                <a:t>1129.95 </a:t>
              </a:r>
              <a:r>
                <a:rPr lang="en-US" altLang="ko-KR" sz="700" b="1" dirty="0" smtClean="0"/>
                <a:t>(36)</a:t>
              </a:r>
              <a:r>
                <a:rPr lang="en-US" altLang="ko-KR" sz="700" dirty="0" smtClean="0"/>
                <a:t> </a:t>
              </a:r>
              <a:endParaRPr lang="en-US" altLang="ko-KR" sz="700" b="1" dirty="0" smtClean="0"/>
            </a:p>
            <a:p>
              <a:endParaRPr lang="ko-KR" altLang="en-US" sz="700" dirty="0"/>
            </a:p>
            <a:p>
              <a:endParaRPr lang="ko-KR" altLang="en-US" sz="700" dirty="0"/>
            </a:p>
          </p:txBody>
        </p:sp>
      </p:grp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5" y="2917700"/>
            <a:ext cx="1642451" cy="108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859529" y="4022345"/>
            <a:ext cx="22940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Bunker Prices </a:t>
            </a:r>
            <a:endParaRPr lang="en-US" altLang="ko-KR" sz="800" b="1" dirty="0" smtClean="0"/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+8 week lag </a:t>
            </a:r>
            <a:r>
              <a:rPr lang="en-US" altLang="ko-KR" sz="700" dirty="0"/>
              <a:t>: </a:t>
            </a:r>
            <a:r>
              <a:rPr lang="en-US" altLang="ko-KR" sz="700" dirty="0" smtClean="0"/>
              <a:t>1114.27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(34)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493317" y="1218258"/>
            <a:ext cx="4510369" cy="1757848"/>
            <a:chOff x="144377" y="3029703"/>
            <a:chExt cx="4510369" cy="1757848"/>
          </a:xfrm>
        </p:grpSpPr>
        <p:pic>
          <p:nvPicPr>
            <p:cNvPr id="42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9165" y="3029703"/>
              <a:ext cx="1613393" cy="1127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71" y="3074421"/>
              <a:ext cx="1613487" cy="1066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144377" y="4141220"/>
              <a:ext cx="23642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Newbuilding Prices(3500, 4000 TEU) </a:t>
              </a:r>
              <a:endParaRPr lang="en-US" altLang="ko-KR" sz="800" b="1" dirty="0" smtClean="0"/>
            </a:p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 </a:t>
              </a:r>
              <a:r>
                <a:rPr lang="en-US" altLang="ko-KR" sz="700" dirty="0">
                  <a:solidFill>
                    <a:srgbClr val="FF0000"/>
                  </a:solidFill>
                </a:rPr>
                <a:t>lag </a:t>
              </a:r>
              <a:r>
                <a:rPr lang="en-US" altLang="ko-KR" sz="700" dirty="0"/>
                <a:t>: </a:t>
              </a:r>
              <a:r>
                <a:rPr lang="en-US" altLang="ko-KR" sz="700" dirty="0" smtClean="0"/>
                <a:t>602.61 </a:t>
              </a:r>
              <a:r>
                <a:rPr lang="en-US" altLang="ko-KR" sz="700" b="1" dirty="0" smtClean="0">
                  <a:solidFill>
                    <a:srgbClr val="FF0000"/>
                  </a:solidFill>
                </a:rPr>
                <a:t>(8)</a:t>
              </a:r>
              <a:r>
                <a:rPr lang="en-US" altLang="ko-KR" sz="700" dirty="0" smtClean="0"/>
                <a:t> / +4 week lag: 613.58 </a:t>
              </a:r>
              <a:r>
                <a:rPr lang="en-US" altLang="ko-KR" sz="700" b="1" dirty="0" smtClean="0"/>
                <a:t>(12)</a:t>
              </a:r>
              <a:r>
                <a:rPr lang="en-US" altLang="ko-KR" sz="700" dirty="0" smtClean="0"/>
                <a:t>   </a:t>
              </a:r>
            </a:p>
            <a:p>
              <a:r>
                <a:rPr lang="en-US" altLang="ko-KR" sz="700" dirty="0" smtClean="0"/>
                <a:t>-8 week lag : 615.15 </a:t>
              </a:r>
              <a:r>
                <a:rPr lang="en-US" altLang="ko-KR" sz="700" b="1" dirty="0" smtClean="0"/>
                <a:t>(13)</a:t>
              </a:r>
              <a:r>
                <a:rPr lang="en-US" altLang="ko-KR" sz="700" dirty="0" smtClean="0"/>
                <a:t> / +8 week lag : 645.56 </a:t>
              </a:r>
              <a:r>
                <a:rPr lang="en-US" altLang="ko-KR" sz="700" b="1" dirty="0" smtClean="0"/>
                <a:t>(19)</a:t>
              </a:r>
            </a:p>
            <a:p>
              <a:r>
                <a:rPr lang="en-US" altLang="ko-KR" sz="700" dirty="0" smtClean="0"/>
                <a:t>-4 week lag : 611.49 </a:t>
              </a:r>
              <a:r>
                <a:rPr lang="en-US" altLang="ko-KR" sz="700" b="1" dirty="0" smtClean="0"/>
                <a:t>(10)</a:t>
              </a:r>
              <a:r>
                <a:rPr lang="en-US" altLang="ko-KR" sz="700" dirty="0" smtClean="0"/>
                <a:t> </a:t>
              </a:r>
              <a:endParaRPr lang="ko-KR" altLang="en-US" sz="700" dirty="0" smtClean="0"/>
            </a:p>
            <a:p>
              <a:endParaRPr lang="ko-KR" altLang="en-US" sz="7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360723" y="4141219"/>
              <a:ext cx="22940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Newbuilding Prices(13000,14000 TEU) </a:t>
              </a:r>
              <a:endParaRPr lang="en-US" altLang="ko-KR" sz="800" b="1" dirty="0" smtClean="0"/>
            </a:p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-8 week lag </a:t>
              </a:r>
              <a:r>
                <a:rPr lang="en-US" altLang="ko-KR" sz="700" dirty="0"/>
                <a:t>: </a:t>
              </a:r>
              <a:r>
                <a:rPr lang="en-US" altLang="ko-KR" sz="700" dirty="0" smtClean="0"/>
                <a:t>617.24 </a:t>
              </a:r>
              <a:r>
                <a:rPr lang="en-US" altLang="ko-KR" sz="700" b="1" dirty="0" smtClean="0">
                  <a:solidFill>
                    <a:srgbClr val="FF0000"/>
                  </a:solidFill>
                </a:rPr>
                <a:t>(14)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700" dirty="0" smtClean="0"/>
                <a:t>/ -4 week lag: 617.76 </a:t>
              </a:r>
              <a:r>
                <a:rPr lang="en-US" altLang="ko-KR" sz="700" b="1" dirty="0" smtClean="0"/>
                <a:t>(15)</a:t>
              </a:r>
              <a:r>
                <a:rPr lang="en-US" altLang="ko-KR" sz="700" dirty="0" smtClean="0"/>
                <a:t>   </a:t>
              </a:r>
            </a:p>
            <a:p>
              <a:r>
                <a:rPr lang="en-US" altLang="ko-KR" sz="700" dirty="0" smtClean="0"/>
                <a:t>No lag : 622.99 </a:t>
              </a:r>
              <a:r>
                <a:rPr lang="en-US" altLang="ko-KR" sz="700" b="1" dirty="0" smtClean="0"/>
                <a:t>(16) </a:t>
              </a:r>
              <a:r>
                <a:rPr lang="en-US" altLang="ko-KR" sz="700" dirty="0" smtClean="0"/>
                <a:t>/ +4 week lag : 635.01 </a:t>
              </a:r>
              <a:r>
                <a:rPr lang="en-US" altLang="ko-KR" sz="700" b="1" dirty="0" smtClean="0"/>
                <a:t>(18)</a:t>
              </a:r>
            </a:p>
            <a:p>
              <a:r>
                <a:rPr lang="en-US" altLang="ko-KR" sz="700" dirty="0" smtClean="0"/>
                <a:t>+8 week lag : 651.21 </a:t>
              </a:r>
              <a:r>
                <a:rPr lang="en-US" altLang="ko-KR" sz="700" b="1" dirty="0" smtClean="0"/>
                <a:t>(20)</a:t>
              </a:r>
              <a:r>
                <a:rPr lang="en-US" altLang="ko-KR" sz="700" dirty="0" smtClean="0"/>
                <a:t> </a:t>
              </a:r>
              <a:endParaRPr lang="ko-KR" altLang="en-US" sz="700" dirty="0" smtClean="0"/>
            </a:p>
            <a:p>
              <a:endParaRPr lang="ko-KR" altLang="en-US" sz="700" dirty="0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90916" y="2880708"/>
            <a:ext cx="2328469" cy="1796518"/>
            <a:chOff x="4339388" y="2872158"/>
            <a:chExt cx="2328469" cy="1796518"/>
          </a:xfrm>
        </p:grpSpPr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61" y="2930770"/>
              <a:ext cx="1603280" cy="1057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4339388" y="4022345"/>
              <a:ext cx="23284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5 Year Finance based on Libor</a:t>
              </a:r>
              <a:r>
                <a:rPr lang="en-US" altLang="ko-KR" sz="800" dirty="0"/>
                <a:t> </a:t>
              </a:r>
              <a:endParaRPr lang="en-US" altLang="ko-KR" sz="800" dirty="0" smtClean="0"/>
            </a:p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-8 week lag </a:t>
              </a:r>
              <a:r>
                <a:rPr lang="en-US" altLang="ko-KR" sz="700" dirty="0"/>
                <a:t>: </a:t>
              </a:r>
              <a:r>
                <a:rPr lang="en-US" altLang="ko-KR" sz="700" dirty="0" smtClean="0"/>
                <a:t>799.12 </a:t>
              </a:r>
              <a:r>
                <a:rPr lang="en-US" altLang="ko-KR" sz="700" b="1" dirty="0" smtClean="0">
                  <a:solidFill>
                    <a:srgbClr val="FF0000"/>
                  </a:solidFill>
                </a:rPr>
                <a:t>(26)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700" dirty="0" smtClean="0"/>
                <a:t>/ +8 week lag: 799.12 </a:t>
              </a:r>
              <a:r>
                <a:rPr lang="en-US" altLang="ko-KR" sz="700" b="1" dirty="0" smtClean="0"/>
                <a:t>(27)</a:t>
              </a:r>
              <a:r>
                <a:rPr lang="en-US" altLang="ko-KR" sz="700" dirty="0" smtClean="0"/>
                <a:t>   </a:t>
              </a:r>
            </a:p>
            <a:p>
              <a:r>
                <a:rPr lang="en-US" altLang="ko-KR" sz="700" dirty="0" smtClean="0"/>
                <a:t>+4 week lag : 803.33 </a:t>
              </a:r>
              <a:r>
                <a:rPr lang="en-US" altLang="ko-KR" sz="700" b="1" dirty="0" smtClean="0"/>
                <a:t>(28)</a:t>
              </a:r>
              <a:r>
                <a:rPr lang="en-US" altLang="ko-KR" sz="700" dirty="0" smtClean="0"/>
                <a:t> / -4 week lag : 806.96 </a:t>
              </a:r>
              <a:r>
                <a:rPr lang="en-US" altLang="ko-KR" sz="700" b="1" dirty="0" smtClean="0"/>
                <a:t>(29)</a:t>
              </a:r>
            </a:p>
            <a:p>
              <a:r>
                <a:rPr lang="en-US" altLang="ko-KR" sz="700" dirty="0" smtClean="0"/>
                <a:t>+8 week lag : 810.09 </a:t>
              </a:r>
              <a:r>
                <a:rPr lang="en-US" altLang="ko-KR" sz="700" b="1" dirty="0" smtClean="0"/>
                <a:t>(30)</a:t>
              </a:r>
              <a:r>
                <a:rPr lang="en-US" altLang="ko-KR" sz="700" dirty="0" smtClean="0"/>
                <a:t> </a:t>
              </a:r>
              <a:endParaRPr lang="ko-KR" altLang="en-US" sz="700" dirty="0" smtClean="0"/>
            </a:p>
            <a:p>
              <a:endParaRPr lang="ko-KR" altLang="en-US" sz="700" dirty="0"/>
            </a:p>
          </p:txBody>
        </p:sp>
        <p:sp>
          <p:nvSpPr>
            <p:cNvPr id="53" name="포인트가 5개인 별 52"/>
            <p:cNvSpPr/>
            <p:nvPr/>
          </p:nvSpPr>
          <p:spPr>
            <a:xfrm rot="1641958">
              <a:off x="4411247" y="2872158"/>
              <a:ext cx="239018" cy="255111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4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7305" y="863758"/>
            <a:ext cx="8229600" cy="3699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 smtClean="0"/>
              <a:t>[ Flipped SCFI Version 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 smtClean="0"/>
              <a:t>이미지 유사도 측정 </a:t>
            </a:r>
            <a:r>
              <a:rPr lang="en-US" altLang="ko-KR" sz="2000" dirty="0" smtClean="0"/>
              <a:t>- MSE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0" y="1780861"/>
            <a:ext cx="350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&lt;</a:t>
            </a:r>
            <a:r>
              <a:rPr lang="en-US" altLang="ko-KR" sz="900" dirty="0" err="1" smtClean="0"/>
              <a:t>SCFI_Reversed</a:t>
            </a:r>
            <a:r>
              <a:rPr lang="en-US" altLang="ko-KR" sz="900" dirty="0" smtClean="0"/>
              <a:t>&gt;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12029" y="2336369"/>
            <a:ext cx="2294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Newbuilding Prices(13000,13500 TEU) </a:t>
            </a:r>
            <a:endParaRPr lang="en-US" altLang="ko-KR" sz="800" b="1" dirty="0" smtClean="0"/>
          </a:p>
          <a:p>
            <a:r>
              <a:rPr lang="en-US" altLang="ko-KR" sz="700" dirty="0" smtClean="0"/>
              <a:t>+4 </a:t>
            </a:r>
            <a:r>
              <a:rPr lang="en-US" altLang="ko-KR" sz="700" dirty="0"/>
              <a:t>week </a:t>
            </a:r>
            <a:r>
              <a:rPr lang="en-US" altLang="ko-KR" sz="700" dirty="0" smtClean="0"/>
              <a:t>lag : 600.52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(1)</a:t>
            </a:r>
            <a:endParaRPr lang="ko-KR" altLang="en-US" sz="700" dirty="0"/>
          </a:p>
          <a:p>
            <a:endParaRPr lang="ko-KR" altLang="en-US" sz="700" dirty="0"/>
          </a:p>
        </p:txBody>
      </p:sp>
      <p:sp>
        <p:nvSpPr>
          <p:cNvPr id="33" name="직사각형 32"/>
          <p:cNvSpPr/>
          <p:nvPr/>
        </p:nvSpPr>
        <p:spPr>
          <a:xfrm>
            <a:off x="2225362" y="2333361"/>
            <a:ext cx="2294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Average Earnings </a:t>
            </a:r>
            <a:endParaRPr lang="en-US" altLang="ko-KR" sz="800" b="1" dirty="0" smtClean="0"/>
          </a:p>
          <a:p>
            <a:r>
              <a:rPr lang="en-US" altLang="ko-KR" sz="700" dirty="0"/>
              <a:t>+</a:t>
            </a:r>
            <a:r>
              <a:rPr lang="en-US" altLang="ko-KR" sz="700" dirty="0" smtClean="0"/>
              <a:t>4 </a:t>
            </a:r>
            <a:r>
              <a:rPr lang="en-US" altLang="ko-KR" sz="700" dirty="0"/>
              <a:t>week </a:t>
            </a:r>
            <a:r>
              <a:rPr lang="en-US" altLang="ko-KR" sz="700" dirty="0" smtClean="0"/>
              <a:t>lag : 607.83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(4)</a:t>
            </a:r>
            <a:endParaRPr lang="ko-KR" altLang="en-US" sz="700" dirty="0"/>
          </a:p>
          <a:p>
            <a:endParaRPr lang="ko-KR" altLang="en-US" sz="700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0" y="2924428"/>
            <a:ext cx="1631661" cy="107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-72647" y="4034185"/>
            <a:ext cx="23808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Newbuilding Prices(1650,1850 TEU) </a:t>
            </a:r>
            <a:endParaRPr lang="en-US" altLang="ko-KR" sz="800" b="1" dirty="0" smtClean="0"/>
          </a:p>
          <a:p>
            <a:r>
              <a:rPr lang="en-US" altLang="ko-KR" sz="700" dirty="0" smtClean="0"/>
              <a:t>+8 </a:t>
            </a:r>
            <a:r>
              <a:rPr lang="en-US" altLang="ko-KR" sz="700" dirty="0"/>
              <a:t>week </a:t>
            </a:r>
            <a:r>
              <a:rPr lang="en-US" altLang="ko-KR" sz="700" dirty="0" smtClean="0"/>
              <a:t>lag : 721.77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(21)</a:t>
            </a:r>
            <a:endParaRPr lang="ko-KR" altLang="en-US" sz="700" dirty="0"/>
          </a:p>
          <a:p>
            <a:endParaRPr lang="ko-KR" altLang="en-US" sz="7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519385" y="2956816"/>
            <a:ext cx="2476143" cy="1514360"/>
            <a:chOff x="2282026" y="2930846"/>
            <a:chExt cx="2476143" cy="1514360"/>
          </a:xfrm>
        </p:grpSpPr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9953" y="2930846"/>
              <a:ext cx="1639242" cy="1072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직사각형 34"/>
            <p:cNvSpPr/>
            <p:nvPr/>
          </p:nvSpPr>
          <p:spPr>
            <a:xfrm>
              <a:off x="2282026" y="4014319"/>
              <a:ext cx="247614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PCI- West Coast North America </a:t>
              </a:r>
              <a:endParaRPr lang="en-US" altLang="ko-KR" sz="800" b="1" dirty="0" smtClean="0"/>
            </a:p>
            <a:p>
              <a:r>
                <a:rPr lang="en-US" altLang="ko-KR" sz="700" dirty="0" smtClean="0"/>
                <a:t>+8 </a:t>
              </a:r>
              <a:r>
                <a:rPr lang="en-US" altLang="ko-KR" sz="700" dirty="0"/>
                <a:t>week </a:t>
              </a:r>
              <a:r>
                <a:rPr lang="en-US" altLang="ko-KR" sz="700" dirty="0" smtClean="0"/>
                <a:t>lag : 1109.05 </a:t>
              </a:r>
              <a:r>
                <a:rPr lang="en-US" altLang="ko-KR" sz="700" b="1" dirty="0" smtClean="0">
                  <a:solidFill>
                    <a:srgbClr val="FF0000"/>
                  </a:solidFill>
                </a:rPr>
                <a:t>(31)</a:t>
              </a:r>
              <a:endParaRPr lang="ko-KR" altLang="en-US" sz="700" dirty="0"/>
            </a:p>
            <a:p>
              <a:endParaRPr lang="ko-KR" altLang="en-US" sz="700" dirty="0"/>
            </a:p>
          </p:txBody>
        </p:sp>
      </p:grp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05" y="2917700"/>
            <a:ext cx="1642451" cy="108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859529" y="4022345"/>
            <a:ext cx="22940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Bunker Prices </a:t>
            </a:r>
            <a:r>
              <a:rPr lang="en-US" altLang="ko-KR" sz="800" b="1" dirty="0" smtClean="0"/>
              <a:t>with</a:t>
            </a:r>
          </a:p>
          <a:p>
            <a:r>
              <a:rPr lang="en-US" altLang="ko-KR" sz="700" dirty="0" smtClean="0"/>
              <a:t>+8 week lag </a:t>
            </a:r>
            <a:r>
              <a:rPr lang="en-US" altLang="ko-KR" sz="700" dirty="0"/>
              <a:t>: </a:t>
            </a:r>
            <a:r>
              <a:rPr lang="en-US" altLang="ko-KR" sz="700" dirty="0" smtClean="0"/>
              <a:t>1114.27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(36)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38" y="1206226"/>
            <a:ext cx="1613393" cy="112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4493317" y="2329775"/>
            <a:ext cx="236420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Newbuilding Prices(3500, 4000 TEU) </a:t>
            </a:r>
            <a:endParaRPr lang="en-US" altLang="ko-KR" sz="800" b="1" dirty="0" smtClean="0"/>
          </a:p>
          <a:p>
            <a:r>
              <a:rPr lang="en-US" altLang="ko-KR" sz="700" dirty="0"/>
              <a:t>-4 week lag : </a:t>
            </a:r>
            <a:r>
              <a:rPr lang="en-US" altLang="ko-KR" sz="700" dirty="0" smtClean="0"/>
              <a:t>626.12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(10)</a:t>
            </a:r>
            <a:endParaRPr lang="ko-KR" altLang="en-US" sz="700" dirty="0"/>
          </a:p>
        </p:txBody>
      </p:sp>
      <p:sp>
        <p:nvSpPr>
          <p:cNvPr id="45" name="직사각형 44"/>
          <p:cNvSpPr/>
          <p:nvPr/>
        </p:nvSpPr>
        <p:spPr>
          <a:xfrm>
            <a:off x="6709663" y="2329774"/>
            <a:ext cx="229402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Newbuilding Prices(13000,14000 TEU) </a:t>
            </a:r>
            <a:endParaRPr lang="en-US" altLang="ko-KR" sz="800" b="1" dirty="0" smtClean="0"/>
          </a:p>
          <a:p>
            <a:r>
              <a:rPr lang="en-US" altLang="ko-KR" sz="700" dirty="0" smtClean="0"/>
              <a:t>-8 week lag </a:t>
            </a:r>
            <a:r>
              <a:rPr lang="en-US" altLang="ko-KR" sz="700" dirty="0"/>
              <a:t>: </a:t>
            </a:r>
            <a:r>
              <a:rPr lang="en-US" altLang="ko-KR" sz="700" dirty="0" smtClean="0"/>
              <a:t>638.15 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(14)</a:t>
            </a:r>
            <a:endParaRPr lang="ko-KR" altLang="en-US" sz="7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190916" y="2939320"/>
            <a:ext cx="2328469" cy="1414740"/>
            <a:chOff x="4339388" y="2930770"/>
            <a:chExt cx="2328469" cy="1414740"/>
          </a:xfrm>
        </p:grpSpPr>
        <p:pic>
          <p:nvPicPr>
            <p:cNvPr id="51" name="Picture 1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561" y="2930770"/>
              <a:ext cx="1603280" cy="1057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>
            <a:xfrm>
              <a:off x="4339388" y="4022345"/>
              <a:ext cx="232846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b="1" dirty="0"/>
                <a:t>5 Year Finance based on Libor</a:t>
              </a:r>
              <a:r>
                <a:rPr lang="en-US" altLang="ko-KR" sz="800" dirty="0"/>
                <a:t> </a:t>
              </a:r>
              <a:endParaRPr lang="en-US" altLang="ko-KR" sz="800" dirty="0" smtClean="0"/>
            </a:p>
            <a:p>
              <a:r>
                <a:rPr lang="en-US" altLang="ko-KR" sz="700" dirty="0" smtClean="0"/>
                <a:t>-8 week lag </a:t>
              </a:r>
              <a:r>
                <a:rPr lang="en-US" altLang="ko-KR" sz="700" dirty="0"/>
                <a:t>: </a:t>
              </a:r>
              <a:r>
                <a:rPr lang="en-US" altLang="ko-KR" sz="700" dirty="0" smtClean="0"/>
                <a:t>793.89 </a:t>
              </a:r>
              <a:r>
                <a:rPr lang="en-US" altLang="ko-KR" sz="700" b="1" dirty="0" smtClean="0">
                  <a:solidFill>
                    <a:srgbClr val="FF0000"/>
                  </a:solidFill>
                </a:rPr>
                <a:t>(26)</a:t>
              </a:r>
              <a:endParaRPr lang="ko-KR" altLang="en-US" sz="7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04" y="2095269"/>
            <a:ext cx="2630192" cy="176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76"/>
            <a:ext cx="1616964" cy="107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87" y="1218258"/>
            <a:ext cx="1686982" cy="1111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2680" y="4294204"/>
            <a:ext cx="3541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1" u="sng" dirty="0" smtClean="0">
                <a:solidFill>
                  <a:srgbClr val="FF0000"/>
                </a:solidFill>
              </a:rPr>
              <a:t>순서까지 다 같음</a:t>
            </a:r>
            <a:r>
              <a:rPr lang="en-US" altLang="ko-KR" sz="1000" i="1" u="sng" dirty="0" smtClean="0">
                <a:solidFill>
                  <a:srgbClr val="FF0000"/>
                </a:solidFill>
              </a:rPr>
              <a:t>…</a:t>
            </a:r>
            <a:endParaRPr lang="ko-KR" altLang="en-US" sz="1000" i="1" u="sng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9385" y="361950"/>
            <a:ext cx="294821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왜</a:t>
            </a:r>
            <a:r>
              <a:rPr lang="en-US" altLang="ko-KR" dirty="0" smtClean="0"/>
              <a:t>????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911" y="1186268"/>
            <a:ext cx="1786672" cy="11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6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19477</TotalTime>
  <Words>2727</Words>
  <Application>Microsoft Office PowerPoint</Application>
  <PresentationFormat>화면 슬라이드 쇼(16:9)</PresentationFormat>
  <Paragraphs>431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Contents</vt:lpstr>
      <vt:lpstr>아이디어</vt:lpstr>
      <vt:lpstr>이미지 유사도 측정 – SSIM </vt:lpstr>
      <vt:lpstr>이미지 유사도 측정 - MSE</vt:lpstr>
      <vt:lpstr>이미지 유사도 측정 - MSE</vt:lpstr>
      <vt:lpstr>이미지 유사도 측정 - MSE</vt:lpstr>
      <vt:lpstr>이미지 유사도 측정 - MSE</vt:lpstr>
      <vt:lpstr>이미지 유사도 측정 - MSE</vt:lpstr>
      <vt:lpstr>Feature Correlation Analysis</vt:lpstr>
      <vt:lpstr>Feature Correlation Analysis</vt:lpstr>
      <vt:lpstr>Feature Correlation Analysis</vt:lpstr>
      <vt:lpstr>Feature Correlation Analysis</vt:lpstr>
      <vt:lpstr>Feature Correlation Analysis</vt:lpstr>
      <vt:lpstr>Feature Correlation Analysis</vt:lpstr>
      <vt:lpstr>Feature Selection Analysis</vt:lpstr>
      <vt:lpstr>시계열 데이터 클러스터링 – Dynamic Time Warping(DTW)</vt:lpstr>
      <vt:lpstr>시계열 데이터 클러스터링 – Dynamic Time Warping(DTW)</vt:lpstr>
      <vt:lpstr>시계열 데이터 클러스터링 – Dynamic Time Warping(DTW)</vt:lpstr>
      <vt:lpstr>시계열 데이터 클러스터링 – Dynamic Time Warping(DTW)</vt:lpstr>
      <vt:lpstr>시계열 데이터 클러스터링 – Dynamic Time Warping(DTW)</vt:lpstr>
      <vt:lpstr>Feature Selection Analysis</vt:lpstr>
      <vt:lpstr>DTW 기반 분석</vt:lpstr>
      <vt:lpstr>PowerPoint 프레젠테이션</vt:lpstr>
    </vt:vector>
  </TitlesOfParts>
  <Company>IdeasResearch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이현재</cp:lastModifiedBy>
  <cp:revision>2096</cp:revision>
  <dcterms:created xsi:type="dcterms:W3CDTF">2016-10-05T02:16:34Z</dcterms:created>
  <dcterms:modified xsi:type="dcterms:W3CDTF">2022-05-11T21:03:51Z</dcterms:modified>
</cp:coreProperties>
</file>