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305" r:id="rId4"/>
    <p:sldId id="306" r:id="rId5"/>
    <p:sldId id="307" r:id="rId6"/>
    <p:sldId id="302" r:id="rId7"/>
    <p:sldId id="303" r:id="rId8"/>
    <p:sldId id="308" r:id="rId9"/>
    <p:sldId id="300" r:id="rId10"/>
    <p:sldId id="299" r:id="rId11"/>
  </p:sldIdLst>
  <p:sldSz cx="9144000" cy="5143500" type="screen16x9"/>
  <p:notesSz cx="7104063" cy="10234613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8F5"/>
    <a:srgbClr val="006583"/>
    <a:srgbClr val="F2DCDB"/>
    <a:srgbClr val="FFFFFF"/>
    <a:srgbClr val="6AD2AD"/>
    <a:srgbClr val="7CBAC9"/>
    <a:srgbClr val="B4E8D6"/>
    <a:srgbClr val="57C7A0"/>
    <a:srgbClr val="329FD7"/>
    <a:srgbClr val="32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0858F-BADC-44FA-8100-857C7C51A68B}" v="10" dt="2022-01-18T06:54:00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7" autoAdjust="0"/>
    <p:restoredTop sz="94296" autoAdjust="0"/>
  </p:normalViewPr>
  <p:slideViewPr>
    <p:cSldViewPr>
      <p:cViewPr varScale="1">
        <p:scale>
          <a:sx n="116" d="100"/>
          <a:sy n="116" d="100"/>
        </p:scale>
        <p:origin x="-859" y="-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heeeeekim@gmail.com" userId="fa58bf7f09caa136" providerId="LiveId" clId="{DE80858F-BADC-44FA-8100-857C7C51A68B}"/>
    <pc:docChg chg="delSld modSld sldOrd">
      <pc:chgData name="doheeeeekim@gmail.com" userId="fa58bf7f09caa136" providerId="LiveId" clId="{DE80858F-BADC-44FA-8100-857C7C51A68B}" dt="2022-01-18T07:05:55.304" v="65" actId="14100"/>
      <pc:docMkLst>
        <pc:docMk/>
      </pc:docMkLst>
      <pc:sldChg chg="ord">
        <pc:chgData name="doheeeeekim@gmail.com" userId="fa58bf7f09caa136" providerId="LiveId" clId="{DE80858F-BADC-44FA-8100-857C7C51A68B}" dt="2022-01-18T06:47:44.443" v="3"/>
        <pc:sldMkLst>
          <pc:docMk/>
          <pc:sldMk cId="2454376876" sldId="320"/>
        </pc:sldMkLst>
      </pc:sldChg>
      <pc:sldChg chg="modSp mod">
        <pc:chgData name="doheeeeekim@gmail.com" userId="fa58bf7f09caa136" providerId="LiveId" clId="{DE80858F-BADC-44FA-8100-857C7C51A68B}" dt="2022-01-18T06:54:00.404" v="60"/>
        <pc:sldMkLst>
          <pc:docMk/>
          <pc:sldMk cId="2014290599" sldId="322"/>
        </pc:sldMkLst>
        <pc:spChg chg="mod">
          <ac:chgData name="doheeeeekim@gmail.com" userId="fa58bf7f09caa136" providerId="LiveId" clId="{DE80858F-BADC-44FA-8100-857C7C51A68B}" dt="2022-01-18T06:54:00.404" v="60"/>
          <ac:spMkLst>
            <pc:docMk/>
            <pc:sldMk cId="2014290599" sldId="322"/>
            <ac:spMk id="3" creationId="{E9042391-594E-4D06-9021-9EF4ACF38209}"/>
          </ac:spMkLst>
        </pc:spChg>
      </pc:sldChg>
      <pc:sldChg chg="del">
        <pc:chgData name="doheeeeekim@gmail.com" userId="fa58bf7f09caa136" providerId="LiveId" clId="{DE80858F-BADC-44FA-8100-857C7C51A68B}" dt="2022-01-18T06:48:30.954" v="4" actId="47"/>
        <pc:sldMkLst>
          <pc:docMk/>
          <pc:sldMk cId="4196683257" sldId="324"/>
        </pc:sldMkLst>
      </pc:sldChg>
      <pc:sldChg chg="modSp mod">
        <pc:chgData name="doheeeeekim@gmail.com" userId="fa58bf7f09caa136" providerId="LiveId" clId="{DE80858F-BADC-44FA-8100-857C7C51A68B}" dt="2022-01-18T06:53:04.149" v="13"/>
        <pc:sldMkLst>
          <pc:docMk/>
          <pc:sldMk cId="587483555" sldId="325"/>
        </pc:sldMkLst>
        <pc:spChg chg="mod">
          <ac:chgData name="doheeeeekim@gmail.com" userId="fa58bf7f09caa136" providerId="LiveId" clId="{DE80858F-BADC-44FA-8100-857C7C51A68B}" dt="2022-01-18T06:53:04.149" v="13"/>
          <ac:spMkLst>
            <pc:docMk/>
            <pc:sldMk cId="587483555" sldId="325"/>
            <ac:spMk id="13" creationId="{00000000-0000-0000-0000-000000000000}"/>
          </ac:spMkLst>
        </pc:spChg>
        <pc:picChg chg="mod">
          <ac:chgData name="doheeeeekim@gmail.com" userId="fa58bf7f09caa136" providerId="LiveId" clId="{DE80858F-BADC-44FA-8100-857C7C51A68B}" dt="2022-01-18T06:51:40.057" v="5" actId="14100"/>
          <ac:picMkLst>
            <pc:docMk/>
            <pc:sldMk cId="587483555" sldId="325"/>
            <ac:picMk id="28" creationId="{3EBDB7BA-D7D4-48D8-9192-601743E075A7}"/>
          </ac:picMkLst>
        </pc:picChg>
      </pc:sldChg>
      <pc:sldChg chg="modSp mod">
        <pc:chgData name="doheeeeekim@gmail.com" userId="fa58bf7f09caa136" providerId="LiveId" clId="{DE80858F-BADC-44FA-8100-857C7C51A68B}" dt="2022-01-18T06:52:59.213" v="9"/>
        <pc:sldMkLst>
          <pc:docMk/>
          <pc:sldMk cId="4074791656" sldId="326"/>
        </pc:sldMkLst>
        <pc:spChg chg="mod">
          <ac:chgData name="doheeeeekim@gmail.com" userId="fa58bf7f09caa136" providerId="LiveId" clId="{DE80858F-BADC-44FA-8100-857C7C51A68B}" dt="2022-01-18T06:52:59.213" v="9"/>
          <ac:spMkLst>
            <pc:docMk/>
            <pc:sldMk cId="4074791656" sldId="326"/>
            <ac:spMk id="13" creationId="{00000000-0000-0000-0000-000000000000}"/>
          </ac:spMkLst>
        </pc:spChg>
      </pc:sldChg>
      <pc:sldChg chg="addSp modSp mod">
        <pc:chgData name="doheeeeekim@gmail.com" userId="fa58bf7f09caa136" providerId="LiveId" clId="{DE80858F-BADC-44FA-8100-857C7C51A68B}" dt="2022-01-18T07:05:55.304" v="65" actId="14100"/>
        <pc:sldMkLst>
          <pc:docMk/>
          <pc:sldMk cId="2254644138" sldId="327"/>
        </pc:sldMkLst>
        <pc:picChg chg="add mod">
          <ac:chgData name="doheeeeekim@gmail.com" userId="fa58bf7f09caa136" providerId="LiveId" clId="{DE80858F-BADC-44FA-8100-857C7C51A68B}" dt="2022-01-18T07:05:40.306" v="62" actId="1076"/>
          <ac:picMkLst>
            <pc:docMk/>
            <pc:sldMk cId="2254644138" sldId="327"/>
            <ac:picMk id="21" creationId="{B0E9EE09-6EF0-4ACB-816D-3705BF3CBC73}"/>
          </ac:picMkLst>
        </pc:picChg>
        <pc:picChg chg="add mod">
          <ac:chgData name="doheeeeekim@gmail.com" userId="fa58bf7f09caa136" providerId="LiveId" clId="{DE80858F-BADC-44FA-8100-857C7C51A68B}" dt="2022-01-18T07:05:55.304" v="65" actId="14100"/>
          <ac:picMkLst>
            <pc:docMk/>
            <pc:sldMk cId="2254644138" sldId="327"/>
            <ac:picMk id="23" creationId="{E8BFA156-6865-485A-96D5-9C4C52E1F1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F9688C6-5A19-4B42-9575-D847E9CBE7C7}" type="datetimeFigureOut">
              <a:rPr lang="ko-KR" altLang="en-US" smtClean="0"/>
              <a:t>2022-05-20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60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04950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47800" y="2242202"/>
            <a:ext cx="64008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2" y="133350"/>
            <a:ext cx="1286735" cy="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737148" y="4857750"/>
            <a:ext cx="1669704" cy="188119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288"/>
            <a:ext cx="900797" cy="338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905619" y="5086350"/>
            <a:ext cx="3238872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7800" y="3409950"/>
            <a:ext cx="6400800" cy="742950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BAE LAB.</a:t>
            </a:r>
            <a:endParaRPr lang="en-US" altLang="ko-KR" sz="140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i="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endParaRPr lang="ko-KR" altLang="en-US" sz="105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5637" y="15049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9621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Q&amp;A</a:t>
            </a:r>
            <a:endParaRPr lang="ko-KR" altLang="en-US" sz="40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32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기반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Selection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방법론 필요성 대두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대표적인 이미지 유사도 측정 방법인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SSIM, MSE,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코사인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유사도는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이미지 특성상 대부분 흰 공간에 픽셀 몇 개만 다르기 때문에 일반적인 방법으로는 모두 유사하게 나옴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코사인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유사도는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0.99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이상이 나오는 것을 확인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위의 문제점을 언급하고 새로운 방법론을 생각했다고 하면 너무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이쁠듯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US" altLang="ko-KR"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이미지로 하지 말고 시계열의 값들을 코사인 유사도로 비교하면 어떨까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0" indent="0" latinLnBrk="0">
              <a:buNone/>
            </a:pP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latinLnBrk="0">
              <a:buNone/>
            </a:pP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30491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유의미한 결과를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dirty="0" smtClean="0"/>
              <a:t>코사인 유사도</a:t>
            </a:r>
            <a:endParaRPr lang="en-US" altLang="ko-KR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895350"/>
            <a:ext cx="79248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벡터와 벡터 간의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비교할 때 두 벡터 간의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사잇각을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구해서 얼마나 유사한지 수치로 비교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값을 하나의 벡터로 생각하기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latinLnBrk="0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만약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계산해야 하는 두 시계열의 길이가 똑같다면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유클리드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거리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(Euclidean distance)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 코사인 유사도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(cosine similarity)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간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정의할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 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 NC Soft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블로그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공식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283894"/>
            <a:ext cx="4191000" cy="131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3150"/>
            <a:ext cx="5791200" cy="72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1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dirty="0" smtClean="0"/>
              <a:t>코사인 유사도</a:t>
            </a:r>
            <a:endParaRPr lang="en-US" altLang="ko-KR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895350"/>
            <a:ext cx="79248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벡터와 벡터 간의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비교할 때 두 벡터 간의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사잇각을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구해서 얼마나 유사한지 수치로 비교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값을 하나의 벡터로 생각하기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latinLnBrk="0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만약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계산해야 하는 두 시계열의 길이가 똑같다면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유클리드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거리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(Euclidean distance)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 코사인 유사도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(cosine similarity)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간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정의할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 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 NC Soft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블로그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공식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283894"/>
            <a:ext cx="4191000" cy="131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3150"/>
            <a:ext cx="5791200" cy="72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7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ko-KR" altLang="en-US" dirty="0" smtClean="0"/>
              <a:t>코사인 유사도</a:t>
            </a:r>
            <a:endParaRPr lang="en-US" altLang="ko-KR" sz="16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2628"/>
              </p:ext>
            </p:extLst>
          </p:nvPr>
        </p:nvGraphicFramePr>
        <p:xfrm>
          <a:off x="228600" y="956606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126473" y="1088718"/>
            <a:ext cx="540527" cy="3673096"/>
            <a:chOff x="2326018" y="1041226"/>
            <a:chExt cx="540527" cy="3673096"/>
          </a:xfrm>
        </p:grpSpPr>
        <p:sp>
          <p:nvSpPr>
            <p:cNvPr id="3" name="TextBox 2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0.96</a:t>
              </a:r>
              <a:endParaRPr lang="ko-KR" altLang="en-US" sz="7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0.67</a:t>
              </a:r>
              <a:endParaRPr lang="ko-KR" altLang="en-US" sz="7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0.33</a:t>
              </a:r>
              <a:endParaRPr lang="ko-KR" altLang="en-US" sz="7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0.35</a:t>
              </a:r>
              <a:endParaRPr lang="ko-KR" altLang="en-US" sz="7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0.65</a:t>
              </a:r>
              <a:endParaRPr lang="ko-KR" altLang="en-US" sz="7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0.84</a:t>
              </a:r>
              <a:endParaRPr lang="ko-KR" altLang="en-US" sz="7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0.95</a:t>
              </a:r>
              <a:endParaRPr lang="ko-KR" altLang="en-US" sz="7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0.12</a:t>
              </a:r>
              <a:endParaRPr lang="ko-KR" altLang="en-US" sz="7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0.57</a:t>
              </a:r>
              <a:endParaRPr lang="ko-KR" altLang="en-US" sz="7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0.69</a:t>
              </a:r>
              <a:endParaRPr lang="ko-KR" altLang="en-US" sz="7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0.29</a:t>
              </a:r>
              <a:endParaRPr lang="ko-KR" altLang="en-US" sz="7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31646" y="329324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0.86</a:t>
              </a:r>
              <a:endParaRPr lang="ko-KR" altLang="en-US" sz="7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33145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0.91</a:t>
              </a:r>
              <a:endParaRPr lang="ko-KR" altLang="en-US" sz="7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0.72</a:t>
              </a:r>
              <a:endParaRPr lang="ko-KR" altLang="en-US" sz="7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0.55</a:t>
              </a:r>
              <a:endParaRPr lang="ko-KR" altLang="en-US" sz="7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0.71</a:t>
              </a:r>
              <a:endParaRPr lang="ko-KR" altLang="en-US" sz="7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0.55</a:t>
              </a:r>
              <a:endParaRPr lang="ko-KR" altLang="en-US" sz="700" b="1" dirty="0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94857"/>
              </p:ext>
            </p:extLst>
          </p:nvPr>
        </p:nvGraphicFramePr>
        <p:xfrm>
          <a:off x="2666451" y="959885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 week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564324" y="1091997"/>
            <a:ext cx="540527" cy="3673096"/>
            <a:chOff x="2326018" y="1041226"/>
            <a:chExt cx="540527" cy="3673096"/>
          </a:xfrm>
        </p:grpSpPr>
        <p:sp>
          <p:nvSpPr>
            <p:cNvPr id="32" name="TextBox 31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0.95</a:t>
              </a:r>
              <a:endParaRPr lang="ko-KR" altLang="en-US" sz="7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0.66</a:t>
              </a:r>
              <a:endParaRPr lang="ko-KR" altLang="en-US" sz="7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0.32</a:t>
              </a:r>
              <a:endParaRPr lang="ko-KR" altLang="en-US" sz="7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0.35</a:t>
              </a:r>
              <a:endParaRPr lang="ko-KR" altLang="en-US" sz="7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0.62</a:t>
              </a:r>
              <a:endParaRPr lang="ko-KR" altLang="en-US" sz="7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0.86</a:t>
              </a:r>
              <a:endParaRPr lang="ko-KR" alt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0.82</a:t>
              </a:r>
              <a:endParaRPr lang="ko-KR" altLang="en-US" sz="7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0.94</a:t>
              </a:r>
              <a:endParaRPr lang="ko-KR" altLang="en-US" sz="7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0.13</a:t>
              </a:r>
              <a:endParaRPr lang="ko-KR" altLang="en-US" sz="7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0.55</a:t>
              </a:r>
              <a:endParaRPr lang="ko-KR" altLang="en-US" sz="7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0.69</a:t>
              </a:r>
              <a:endParaRPr lang="ko-KR" altLang="en-US" sz="7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</a:t>
              </a:r>
              <a:endParaRPr lang="ko-KR" altLang="en-US" sz="7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26566" y="330340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0.85</a:t>
              </a:r>
              <a:endParaRPr lang="ko-KR" altLang="en-US" sz="7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26567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</a:t>
              </a:r>
              <a:endParaRPr lang="ko-KR" altLang="en-US" sz="7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0.86</a:t>
              </a:r>
              <a:endParaRPr lang="ko-KR" altLang="en-US" sz="7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0.69</a:t>
              </a:r>
              <a:endParaRPr lang="ko-KR" altLang="en-US" sz="7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0.55</a:t>
              </a:r>
              <a:endParaRPr lang="ko-KR" altLang="en-US" sz="7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0.71</a:t>
              </a:r>
              <a:endParaRPr lang="ko-KR" altLang="en-US" sz="7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0.55</a:t>
              </a:r>
              <a:endParaRPr lang="ko-KR" altLang="en-US" sz="700" b="1" dirty="0"/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63974"/>
              </p:ext>
            </p:extLst>
          </p:nvPr>
        </p:nvGraphicFramePr>
        <p:xfrm>
          <a:off x="5069291" y="963774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+8 week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6934200" y="1088718"/>
            <a:ext cx="540527" cy="3673096"/>
            <a:chOff x="2326018" y="1041226"/>
            <a:chExt cx="540527" cy="3673096"/>
          </a:xfrm>
        </p:grpSpPr>
        <p:sp>
          <p:nvSpPr>
            <p:cNvPr id="76" name="TextBox 75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0.95</a:t>
              </a:r>
              <a:endParaRPr lang="ko-KR" altLang="en-US" sz="7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0.64</a:t>
              </a:r>
              <a:endParaRPr lang="ko-KR" altLang="en-US" sz="7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0.33</a:t>
              </a:r>
              <a:endParaRPr lang="ko-KR" altLang="en-US" sz="7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0.35</a:t>
              </a:r>
              <a:endParaRPr lang="ko-KR" altLang="en-US" sz="7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0.59</a:t>
              </a:r>
              <a:endParaRPr lang="ko-KR" altLang="en-US" sz="7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0.84</a:t>
              </a:r>
              <a:endParaRPr lang="ko-KR" altLang="en-US" sz="7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0.81</a:t>
              </a:r>
              <a:endParaRPr lang="ko-KR" altLang="en-US" sz="7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0.13</a:t>
              </a:r>
              <a:endParaRPr lang="ko-KR" altLang="en-US" sz="7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0.53</a:t>
              </a:r>
              <a:endParaRPr lang="ko-KR" altLang="en-US" sz="7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0.69</a:t>
              </a:r>
              <a:endParaRPr lang="ko-KR" altLang="en-US" sz="7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0.31</a:t>
              </a:r>
              <a:endParaRPr lang="ko-KR" altLang="en-US" sz="7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26566" y="330340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0.84</a:t>
              </a:r>
              <a:endParaRPr lang="ko-KR" altLang="en-US" sz="7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26567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0.86</a:t>
              </a:r>
              <a:endParaRPr lang="ko-KR" altLang="en-US" sz="7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0.68</a:t>
              </a:r>
              <a:endParaRPr lang="ko-KR" altLang="en-US" sz="7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0.54</a:t>
              </a:r>
              <a:endParaRPr lang="ko-KR" altLang="en-US" sz="7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0.71</a:t>
              </a:r>
              <a:endParaRPr lang="ko-KR" altLang="en-US" sz="7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0.53</a:t>
              </a:r>
              <a:endParaRPr lang="ko-KR" altLang="en-US" sz="700" b="1" dirty="0"/>
            </a:p>
          </p:txBody>
        </p:sp>
      </p:grp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56059"/>
              </p:ext>
            </p:extLst>
          </p:nvPr>
        </p:nvGraphicFramePr>
        <p:xfrm>
          <a:off x="7467600" y="969707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 week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9332509" y="1094651"/>
            <a:ext cx="540527" cy="3673096"/>
            <a:chOff x="2326018" y="1041226"/>
            <a:chExt cx="540527" cy="3673096"/>
          </a:xfrm>
        </p:grpSpPr>
        <p:sp>
          <p:nvSpPr>
            <p:cNvPr id="98" name="TextBox 97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0.96</a:t>
              </a:r>
              <a:endParaRPr lang="ko-KR" altLang="en-US" sz="7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0.67</a:t>
              </a:r>
              <a:endParaRPr lang="ko-KR" altLang="en-US" sz="7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0.33</a:t>
              </a:r>
              <a:endParaRPr lang="ko-KR" altLang="en-US" sz="7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0.35</a:t>
              </a:r>
              <a:endParaRPr lang="ko-KR" altLang="en-US" sz="7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0.64</a:t>
              </a:r>
              <a:endParaRPr lang="ko-KR" altLang="en-US" sz="7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0.85</a:t>
              </a:r>
              <a:endParaRPr lang="ko-KR" altLang="en-US" sz="7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0.95</a:t>
              </a:r>
              <a:endParaRPr lang="ko-KR" altLang="en-US" sz="7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0.12</a:t>
              </a:r>
              <a:endParaRPr lang="ko-KR" altLang="en-US" sz="7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0.57</a:t>
              </a:r>
              <a:endParaRPr lang="ko-KR" altLang="en-US" sz="7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</a:t>
              </a:r>
              <a:endParaRPr lang="ko-KR" altLang="en-US" sz="7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0.29</a:t>
              </a:r>
              <a:endParaRPr lang="ko-KR" altLang="en-US" sz="7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26566" y="330340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0.86</a:t>
              </a:r>
              <a:endParaRPr lang="ko-KR" altLang="en-US" sz="7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26567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0.91</a:t>
              </a:r>
              <a:endParaRPr lang="ko-KR" altLang="en-US" sz="7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0.72</a:t>
              </a:r>
              <a:endParaRPr lang="ko-KR" altLang="en-US" sz="7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0.55</a:t>
              </a:r>
              <a:endParaRPr lang="ko-KR" altLang="en-US" sz="7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0.71</a:t>
              </a:r>
              <a:endParaRPr lang="ko-KR" altLang="en-US" sz="7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0.55</a:t>
              </a:r>
              <a:endParaRPr lang="ko-KR" altLang="en-US" sz="700" b="1" dirty="0"/>
            </a:p>
          </p:txBody>
        </p:sp>
      </p:grpSp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80157"/>
              </p:ext>
            </p:extLst>
          </p:nvPr>
        </p:nvGraphicFramePr>
        <p:xfrm>
          <a:off x="9873036" y="969707"/>
          <a:ext cx="2286000" cy="374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3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 week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48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</a:t>
                      </a:r>
                      <a:r>
                        <a:rPr lang="en-US" sz="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Earnings 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15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45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7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pSp>
        <p:nvGrpSpPr>
          <p:cNvPr id="120" name="그룹 119"/>
          <p:cNvGrpSpPr/>
          <p:nvPr/>
        </p:nvGrpSpPr>
        <p:grpSpPr>
          <a:xfrm>
            <a:off x="11737945" y="1094651"/>
            <a:ext cx="540527" cy="3673096"/>
            <a:chOff x="2326018" y="1041226"/>
            <a:chExt cx="540527" cy="3673096"/>
          </a:xfrm>
        </p:grpSpPr>
        <p:sp>
          <p:nvSpPr>
            <p:cNvPr id="121" name="TextBox 120"/>
            <p:cNvSpPr txBox="1"/>
            <p:nvPr/>
          </p:nvSpPr>
          <p:spPr>
            <a:xfrm>
              <a:off x="2332596" y="10412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0.96</a:t>
              </a:r>
              <a:endParaRPr lang="ko-KR" altLang="en-US" sz="7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32596" y="126128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0.67</a:t>
              </a:r>
              <a:endParaRPr lang="ko-KR" altLang="en-US" sz="7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32596" y="146189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0.27</a:t>
              </a:r>
              <a:endParaRPr lang="ko-KR" altLang="en-US" sz="7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332596" y="166195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0.32</a:t>
              </a:r>
              <a:endParaRPr lang="ko-KR" altLang="en-US" sz="7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326018" y="186844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0.64</a:t>
              </a:r>
              <a:endParaRPr lang="ko-KR" altLang="en-US" sz="7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32596" y="20816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32596" y="2344105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0.85</a:t>
              </a:r>
              <a:endParaRPr lang="ko-KR" altLang="en-US" sz="7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32596" y="254416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0.95</a:t>
              </a:r>
              <a:endParaRPr lang="ko-KR" altLang="en-US" sz="7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332596" y="269062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0.12</a:t>
              </a:r>
              <a:endParaRPr lang="ko-KR" altLang="en-US" sz="7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33145" y="285930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0.56</a:t>
              </a:r>
              <a:endParaRPr lang="ko-KR" altLang="en-US" sz="7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326566" y="300402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0.72</a:t>
              </a:r>
              <a:endParaRPr lang="ko-KR" altLang="en-US" sz="7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26566" y="3136689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0.29</a:t>
              </a:r>
              <a:endParaRPr lang="ko-KR" altLang="en-US" sz="7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26566" y="330340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0.86</a:t>
              </a:r>
              <a:endParaRPr lang="ko-KR" altLang="en-US" sz="7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26567" y="3463671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0.91</a:t>
              </a:r>
              <a:endParaRPr lang="ko-KR" altLang="en-US" sz="7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326566" y="365146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0.93</a:t>
              </a:r>
              <a:endParaRPr lang="ko-KR" altLang="en-US" sz="7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33145" y="3832058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0.88</a:t>
              </a:r>
              <a:endParaRPr lang="ko-KR" altLang="en-US" sz="7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33145" y="399935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0.72</a:t>
              </a:r>
              <a:endParaRPr lang="ko-KR" altLang="en-US" sz="7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26566" y="4166656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0.55</a:t>
              </a:r>
              <a:endParaRPr lang="ko-KR" altLang="en-US" sz="7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33145" y="4327234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0.71</a:t>
              </a:r>
              <a:endParaRPr lang="ko-KR" altLang="en-US" sz="7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26567" y="4514267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0.55</a:t>
              </a:r>
              <a:endParaRPr lang="ko-KR" altLang="en-US" sz="7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92909" y="133350"/>
            <a:ext cx="441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0.8</a:t>
            </a:r>
            <a:r>
              <a:rPr lang="ko-KR" altLang="en-US" sz="1100" dirty="0" smtClean="0"/>
              <a:t>은 절대적</a:t>
            </a:r>
            <a:r>
              <a:rPr lang="en-US" altLang="ko-KR" sz="1100" dirty="0" smtClean="0"/>
              <a:t>, 0.7</a:t>
            </a:r>
            <a:r>
              <a:rPr lang="ko-KR" altLang="en-US" sz="1100" dirty="0" smtClean="0"/>
              <a:t>은 비빌만함</a:t>
            </a:r>
            <a:endParaRPr lang="ko-KR" altLang="en-US" sz="11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87924" y="453534"/>
            <a:ext cx="441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Correlation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에서는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Comprehensive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를 채택하지 않았지만 코사인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유사도에서는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이를 채택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나머지는 동일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024" name="직선 화살표 연결선 1023"/>
          <p:cNvCxnSpPr/>
          <p:nvPr/>
        </p:nvCxnSpPr>
        <p:spPr>
          <a:xfrm flipV="1">
            <a:off x="6096000" y="264155"/>
            <a:ext cx="914400" cy="404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941327" y="48711"/>
            <a:ext cx="441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서로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개의 데이터가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유사한게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Feature Selection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의 근거가 될까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이거는 선배님들께 피드백을 받아야겠다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25" name="모서리가 둥근 직사각형 1024"/>
          <p:cNvSpPr/>
          <p:nvPr/>
        </p:nvSpPr>
        <p:spPr>
          <a:xfrm>
            <a:off x="3124200" y="1728814"/>
            <a:ext cx="6858000" cy="172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Correlation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lag</a:t>
            </a:r>
            <a:r>
              <a:rPr lang="ko-KR" altLang="en-US" dirty="0" smtClean="0"/>
              <a:t>에 따라서 이렇게 정리해주고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특정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대해서 최고의 </a:t>
            </a:r>
            <a:r>
              <a:rPr lang="en-US" altLang="ko-KR" dirty="0" smtClean="0"/>
              <a:t>lag</a:t>
            </a:r>
            <a:r>
              <a:rPr lang="ko-KR" altLang="en-US" smtClean="0"/>
              <a:t>를 찾기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DTW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직관적으로 이해가 안됨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실장님께서도 언급하신 내용이지만 절대값을 취하는 이유와 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MIN 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더해주는 것에 대해 확실하게 이해가 안됨</a:t>
            </a:r>
            <a:endParaRPr lang="en-US" altLang="ko-KR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(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공부를 더 하고 싶어도 설명하는 곳이 부족</a:t>
            </a:r>
            <a:r>
              <a:rPr lang="en-US" altLang="ko-KR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lvl="1" latinLnBrk="0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그냥 있는 방법론을 가져와서 쓴 것인지 이 방법론에 대해서 나의 </a:t>
            </a:r>
            <a:r>
              <a:rPr lang="ko-KR" altLang="en-US" sz="9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인사이트가</a:t>
            </a:r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들어간 것이 전혀 없음</a:t>
            </a:r>
            <a:endParaRPr lang="en-US" altLang="ko-KR" sz="9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그냥 맘에 </a:t>
            </a:r>
            <a:r>
              <a:rPr lang="ko-KR" altLang="en-US" sz="9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안듦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방법론에서 갖춰줘야 할 필수 요소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Lag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Scaled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데이터와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유사도를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비교할 때도 최소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DTW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만큼의 성능이 보장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Sequence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길이가 달라도 적용할 수 있어야 함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알맞은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(?)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</a:t>
            </a:r>
            <a:r>
              <a:rPr lang="en-US" altLang="ko-KR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TimeStep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연결해줘야 함 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(DTW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기능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lvl="1" latinLnBrk="0"/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설명가능해야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함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None/>
            </a:pPr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Dynamic Time Warping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656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Dynamic Time Warping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방법론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57985"/>
            <a:ext cx="2010752" cy="134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45788"/>
            <a:ext cx="2003769" cy="134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57200" y="2876550"/>
            <a:ext cx="79248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우리가 이 두 개의 그래프가 유사하다고 판단하는 근거는 지속된 횡보 이후에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떡상하는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형태이기 때문에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 step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3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값에 집중하는 것이 아닌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time step 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사이에 값의 변동에 집중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이를 위해서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Longest common subsequence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 subsequence</a:t>
            </a:r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만을 사용</a:t>
            </a:r>
            <a:endParaRPr lang="en-US" altLang="ko-KR" sz="13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latinLnBrk="0"/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2176" y="259097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&lt; Average Earnings&gt;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5116684" y="2603173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&lt; SCFI 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57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Dynamic Time Warping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방법론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2876550"/>
            <a:ext cx="79248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3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우리가</a:t>
            </a: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indent="0" latinLnBrk="0">
              <a:buFont typeface="Arial" pitchFamily="34" charset="0"/>
              <a:buNone/>
            </a:pPr>
            <a:endParaRPr lang="en-ID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atinLnBrk="0"/>
            <a:endParaRPr lang="en-ID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09" y="971550"/>
            <a:ext cx="419054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69927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</a:t>
            </a:r>
            <a:r>
              <a:rPr lang="en-ID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Selection </a:t>
            </a:r>
            <a:r>
              <a:rPr lang="ko-KR" altLang="en-US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방법론에서 공통 혹은 다수로 추출된 변수 최종 선택</a:t>
            </a:r>
            <a:endParaRPr lang="en-ID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324036"/>
          </a:xfrm>
        </p:spPr>
        <p:txBody>
          <a:bodyPr/>
          <a:lstStyle/>
          <a:p>
            <a:r>
              <a:rPr lang="en-US" altLang="ko-KR" dirty="0" smtClean="0"/>
              <a:t>Conclusion</a:t>
            </a:r>
            <a:endParaRPr lang="en-US" altLang="ko-KR" sz="16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B48D2951-B90A-4C88-B306-C37D22C1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9318"/>
              </p:ext>
            </p:extLst>
          </p:nvPr>
        </p:nvGraphicFramePr>
        <p:xfrm>
          <a:off x="228600" y="1123950"/>
          <a:ext cx="2046888" cy="352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6888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2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Earnings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F1ADED86-1730-496D-BE63-B16A322A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4146"/>
              </p:ext>
            </p:extLst>
          </p:nvPr>
        </p:nvGraphicFramePr>
        <p:xfrm>
          <a:off x="2410812" y="1123950"/>
          <a:ext cx="2046888" cy="352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6888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2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Anlaysis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Earnings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F1ADED86-1730-496D-BE63-B16A322A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51846"/>
              </p:ext>
            </p:extLst>
          </p:nvPr>
        </p:nvGraphicFramePr>
        <p:xfrm>
          <a:off x="4582512" y="1129569"/>
          <a:ext cx="2046888" cy="352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6888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2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Similarity (MSE)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Earnings</a:t>
                      </a:r>
                    </a:p>
                  </a:txBody>
                  <a:tcPr marL="6650" marR="6650" marT="66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F1ADED86-1730-496D-BE63-B16A322A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16682"/>
              </p:ext>
            </p:extLst>
          </p:nvPr>
        </p:nvGraphicFramePr>
        <p:xfrm>
          <a:off x="6781800" y="1123950"/>
          <a:ext cx="2046888" cy="352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6888">
                  <a:extLst>
                    <a:ext uri="{9D8B030D-6E8A-4147-A177-3AD203B41FA5}">
                      <a16:colId xmlns="" xmlns:a16="http://schemas.microsoft.com/office/drawing/2014/main" val="2443056641"/>
                    </a:ext>
                  </a:extLst>
                </a:gridCol>
              </a:tblGrid>
              <a:tr h="12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 Warping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="" xmlns:a16="http://schemas.microsoft.com/office/drawing/2014/main" val="1149834350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Clarksons</a:t>
                      </a:r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Containership Earnings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6899951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HSFO 380cst Bunker Prices (3.5% Sulphur), Rotterdam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13814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778228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Containerships - % Idle/Laid Up/Scrubber Retrofit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264921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1,650/1,850 TEU FCC, </a:t>
                      </a:r>
                      <a:r>
                        <a:rPr lang="en-US" sz="500" b="0" i="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3069272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13,000/14,000 TEU Newbuilding Prices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545984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3,500/4,000 TEU (Wide Beam) </a:t>
                      </a:r>
                      <a:r>
                        <a:rPr lang="en-US" sz="500" b="0" i="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804143"/>
                  </a:ext>
                </a:extLst>
              </a:tr>
              <a:tr h="202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Containership 13,000/13,500 TEU </a:t>
                      </a:r>
                      <a:r>
                        <a:rPr lang="en-US" sz="500" b="0" i="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G'less</a:t>
                      </a:r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Newbuilding Prices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176459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Year $10m Finance based on Libor 1st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554560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Rates South Korea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0490291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Euro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9508079"/>
                  </a:ext>
                </a:extLst>
              </a:tr>
              <a:tr h="136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 Rates China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125377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055235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575932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Coast North America, </a:t>
                      </a:r>
                      <a:r>
                        <a:rPr lang="en-US" sz="500" b="0" i="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86585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Kingdom/Continent, </a:t>
                      </a:r>
                      <a:r>
                        <a:rPr lang="en-US" sz="500" b="0" i="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0735932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Mediterranean/Black Sea, </a:t>
                      </a:r>
                      <a:r>
                        <a:rPr lang="en-US" sz="500" b="0" i="0" u="none" strike="noStrike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480130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7990191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East Asia,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5730630"/>
                  </a:ext>
                </a:extLst>
              </a:tr>
              <a:tr h="16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Congestion Index - Containerships In Port, </a:t>
                      </a:r>
                    </a:p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P.R., </a:t>
                      </a:r>
                      <a:r>
                        <a:rPr lang="en-US" sz="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m.TEU</a:t>
                      </a:r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7dma</a:t>
                      </a:r>
                    </a:p>
                  </a:txBody>
                  <a:tcPr marL="6650" marR="6650" marT="66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820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20298</TotalTime>
  <Words>2189</Words>
  <Application>Microsoft Office PowerPoint</Application>
  <PresentationFormat>화면 슬라이드 쇼(16:9)</PresentationFormat>
  <Paragraphs>427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Arial</vt:lpstr>
      <vt:lpstr>Cambria</vt:lpstr>
      <vt:lpstr>나눔고딕 ExtraBold</vt:lpstr>
      <vt:lpstr>맑은 고딕</vt:lpstr>
      <vt:lpstr>나눔스퀘어 ExtraBold</vt:lpstr>
      <vt:lpstr>나눔고딕</vt:lpstr>
      <vt:lpstr>Calibri Light</vt:lpstr>
      <vt:lpstr>Calibri</vt:lpstr>
      <vt:lpstr>Office 테마</vt:lpstr>
      <vt:lpstr>PowerPoint 프레젠테이션</vt:lpstr>
      <vt:lpstr>이미지 기반 Feature Selection 새로운 방법론 필요성 대두</vt:lpstr>
      <vt:lpstr>코사인 유사도</vt:lpstr>
      <vt:lpstr>코사인 유사도</vt:lpstr>
      <vt:lpstr>코사인 유사도</vt:lpstr>
      <vt:lpstr>Dynamic Time Warping 개선 </vt:lpstr>
      <vt:lpstr>Dynamic Time Warping 개선 방법론</vt:lpstr>
      <vt:lpstr>Dynamic Time Warping 개선 방법론</vt:lpstr>
      <vt:lpstr>Conclusion</vt:lpstr>
      <vt:lpstr>PowerPoint 프레젠테이션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2229</cp:revision>
  <cp:lastPrinted>2021-12-12T14:40:21Z</cp:lastPrinted>
  <dcterms:created xsi:type="dcterms:W3CDTF">2016-10-05T02:16:34Z</dcterms:created>
  <dcterms:modified xsi:type="dcterms:W3CDTF">2022-05-20T08:12:18Z</dcterms:modified>
</cp:coreProperties>
</file>