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01" r:id="rId3"/>
    <p:sldId id="310" r:id="rId4"/>
    <p:sldId id="309" r:id="rId5"/>
    <p:sldId id="307" r:id="rId6"/>
    <p:sldId id="311" r:id="rId7"/>
    <p:sldId id="306" r:id="rId8"/>
    <p:sldId id="302" r:id="rId9"/>
    <p:sldId id="303" r:id="rId10"/>
    <p:sldId id="308" r:id="rId11"/>
    <p:sldId id="312" r:id="rId12"/>
    <p:sldId id="299" r:id="rId13"/>
  </p:sldIdLst>
  <p:sldSz cx="9144000" cy="5143500" type="screen16x9"/>
  <p:notesSz cx="7104063" cy="10234613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고딕 ExtraBold" panose="020D0904000000000000" pitchFamily="50" charset="-12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B8F5"/>
    <a:srgbClr val="006583"/>
    <a:srgbClr val="F2DCDB"/>
    <a:srgbClr val="6AD2AD"/>
    <a:srgbClr val="7CBAC9"/>
    <a:srgbClr val="B4E8D6"/>
    <a:srgbClr val="57C7A0"/>
    <a:srgbClr val="329FD7"/>
    <a:srgbClr val="32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0858F-BADC-44FA-8100-857C7C51A68B}" v="10" dt="2022-01-18T06:54:00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 autoAdjust="0"/>
    <p:restoredTop sz="92761" autoAdjust="0"/>
  </p:normalViewPr>
  <p:slideViewPr>
    <p:cSldViewPr>
      <p:cViewPr varScale="1">
        <p:scale>
          <a:sx n="104" d="100"/>
          <a:sy n="104" d="100"/>
        </p:scale>
        <p:origin x="-1195" y="-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heeeeekim@gmail.com" userId="fa58bf7f09caa136" providerId="LiveId" clId="{DE80858F-BADC-44FA-8100-857C7C51A68B}"/>
    <pc:docChg chg="delSld modSld sldOrd">
      <pc:chgData name="doheeeeekim@gmail.com" userId="fa58bf7f09caa136" providerId="LiveId" clId="{DE80858F-BADC-44FA-8100-857C7C51A68B}" dt="2022-01-18T07:05:55.304" v="65" actId="14100"/>
      <pc:docMkLst>
        <pc:docMk/>
      </pc:docMkLst>
      <pc:sldChg chg="ord">
        <pc:chgData name="doheeeeekim@gmail.com" userId="fa58bf7f09caa136" providerId="LiveId" clId="{DE80858F-BADC-44FA-8100-857C7C51A68B}" dt="2022-01-18T06:47:44.443" v="3"/>
        <pc:sldMkLst>
          <pc:docMk/>
          <pc:sldMk cId="2454376876" sldId="320"/>
        </pc:sldMkLst>
      </pc:sldChg>
      <pc:sldChg chg="modSp mod">
        <pc:chgData name="doheeeeekim@gmail.com" userId="fa58bf7f09caa136" providerId="LiveId" clId="{DE80858F-BADC-44FA-8100-857C7C51A68B}" dt="2022-01-18T06:54:00.404" v="60"/>
        <pc:sldMkLst>
          <pc:docMk/>
          <pc:sldMk cId="2014290599" sldId="322"/>
        </pc:sldMkLst>
        <pc:spChg chg="mod">
          <ac:chgData name="doheeeeekim@gmail.com" userId="fa58bf7f09caa136" providerId="LiveId" clId="{DE80858F-BADC-44FA-8100-857C7C51A68B}" dt="2022-01-18T06:54:00.404" v="60"/>
          <ac:spMkLst>
            <pc:docMk/>
            <pc:sldMk cId="2014290599" sldId="322"/>
            <ac:spMk id="3" creationId="{E9042391-594E-4D06-9021-9EF4ACF38209}"/>
          </ac:spMkLst>
        </pc:spChg>
      </pc:sldChg>
      <pc:sldChg chg="del">
        <pc:chgData name="doheeeeekim@gmail.com" userId="fa58bf7f09caa136" providerId="LiveId" clId="{DE80858F-BADC-44FA-8100-857C7C51A68B}" dt="2022-01-18T06:48:30.954" v="4" actId="47"/>
        <pc:sldMkLst>
          <pc:docMk/>
          <pc:sldMk cId="4196683257" sldId="324"/>
        </pc:sldMkLst>
      </pc:sldChg>
      <pc:sldChg chg="modSp mod">
        <pc:chgData name="doheeeeekim@gmail.com" userId="fa58bf7f09caa136" providerId="LiveId" clId="{DE80858F-BADC-44FA-8100-857C7C51A68B}" dt="2022-01-18T06:53:04.149" v="13"/>
        <pc:sldMkLst>
          <pc:docMk/>
          <pc:sldMk cId="587483555" sldId="325"/>
        </pc:sldMkLst>
        <pc:spChg chg="mod">
          <ac:chgData name="doheeeeekim@gmail.com" userId="fa58bf7f09caa136" providerId="LiveId" clId="{DE80858F-BADC-44FA-8100-857C7C51A68B}" dt="2022-01-18T06:53:04.149" v="13"/>
          <ac:spMkLst>
            <pc:docMk/>
            <pc:sldMk cId="587483555" sldId="325"/>
            <ac:spMk id="13" creationId="{00000000-0000-0000-0000-000000000000}"/>
          </ac:spMkLst>
        </pc:spChg>
        <pc:picChg chg="mod">
          <ac:chgData name="doheeeeekim@gmail.com" userId="fa58bf7f09caa136" providerId="LiveId" clId="{DE80858F-BADC-44FA-8100-857C7C51A68B}" dt="2022-01-18T06:51:40.057" v="5" actId="14100"/>
          <ac:picMkLst>
            <pc:docMk/>
            <pc:sldMk cId="587483555" sldId="325"/>
            <ac:picMk id="28" creationId="{3EBDB7BA-D7D4-48D8-9192-601743E075A7}"/>
          </ac:picMkLst>
        </pc:picChg>
      </pc:sldChg>
      <pc:sldChg chg="modSp mod">
        <pc:chgData name="doheeeeekim@gmail.com" userId="fa58bf7f09caa136" providerId="LiveId" clId="{DE80858F-BADC-44FA-8100-857C7C51A68B}" dt="2022-01-18T06:52:59.213" v="9"/>
        <pc:sldMkLst>
          <pc:docMk/>
          <pc:sldMk cId="4074791656" sldId="326"/>
        </pc:sldMkLst>
        <pc:spChg chg="mod">
          <ac:chgData name="doheeeeekim@gmail.com" userId="fa58bf7f09caa136" providerId="LiveId" clId="{DE80858F-BADC-44FA-8100-857C7C51A68B}" dt="2022-01-18T06:52:59.213" v="9"/>
          <ac:spMkLst>
            <pc:docMk/>
            <pc:sldMk cId="4074791656" sldId="326"/>
            <ac:spMk id="13" creationId="{00000000-0000-0000-0000-000000000000}"/>
          </ac:spMkLst>
        </pc:spChg>
      </pc:sldChg>
      <pc:sldChg chg="addSp modSp mod">
        <pc:chgData name="doheeeeekim@gmail.com" userId="fa58bf7f09caa136" providerId="LiveId" clId="{DE80858F-BADC-44FA-8100-857C7C51A68B}" dt="2022-01-18T07:05:55.304" v="65" actId="14100"/>
        <pc:sldMkLst>
          <pc:docMk/>
          <pc:sldMk cId="2254644138" sldId="327"/>
        </pc:sldMkLst>
        <pc:picChg chg="add mod">
          <ac:chgData name="doheeeeekim@gmail.com" userId="fa58bf7f09caa136" providerId="LiveId" clId="{DE80858F-BADC-44FA-8100-857C7C51A68B}" dt="2022-01-18T07:05:40.306" v="62" actId="1076"/>
          <ac:picMkLst>
            <pc:docMk/>
            <pc:sldMk cId="2254644138" sldId="327"/>
            <ac:picMk id="21" creationId="{B0E9EE09-6EF0-4ACB-816D-3705BF3CBC73}"/>
          </ac:picMkLst>
        </pc:picChg>
        <pc:picChg chg="add mod">
          <ac:chgData name="doheeeeekim@gmail.com" userId="fa58bf7f09caa136" providerId="LiveId" clId="{DE80858F-BADC-44FA-8100-857C7C51A68B}" dt="2022-01-18T07:05:55.304" v="65" actId="14100"/>
          <ac:picMkLst>
            <pc:docMk/>
            <pc:sldMk cId="2254644138" sldId="327"/>
            <ac:picMk id="23" creationId="{E8BFA156-6865-485A-96D5-9C4C52E1F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F9688C6-5A19-4B42-9575-D847E9CBE7C7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https://github.com/simonlindgren/imagemonster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15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9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9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https://github.com/simonlindgren/imagemonster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15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7800" y="3409950"/>
            <a:ext cx="6400800" cy="742950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BAE LAB.</a:t>
            </a:r>
            <a:endParaRPr lang="en-US" altLang="ko-KR" sz="140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i="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5637" y="15049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Warping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방법론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28765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</a:t>
            </a: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09" y="971550"/>
            <a:ext cx="419054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2200" y="28765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데이터가 잘 </a:t>
            </a:r>
            <a:r>
              <a:rPr lang="ko-KR" altLang="en-US" dirty="0" err="1" smtClean="0">
                <a:solidFill>
                  <a:srgbClr val="FF0000"/>
                </a:solidFill>
              </a:rPr>
              <a:t>안바뀌는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feature</a:t>
            </a:r>
            <a:r>
              <a:rPr lang="ko-KR" altLang="en-US" dirty="0" smtClean="0">
                <a:solidFill>
                  <a:srgbClr val="FF0000"/>
                </a:solidFill>
              </a:rPr>
              <a:t>들도 </a:t>
            </a:r>
            <a:r>
              <a:rPr lang="ko-KR" altLang="en-US" dirty="0" err="1" smtClean="0">
                <a:solidFill>
                  <a:srgbClr val="FF0000"/>
                </a:solidFill>
              </a:rPr>
              <a:t>잇음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916"/>
            <a:ext cx="1838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6379" y="15208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대표적인 문제점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95750"/>
            <a:ext cx="738346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3409950"/>
            <a:ext cx="74120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/>
              <a:t>최종 결론</a:t>
            </a:r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47750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기존 연구 </a:t>
            </a:r>
            <a:r>
              <a:rPr lang="en-US" altLang="ko-KR" sz="1100" dirty="0" smtClean="0"/>
              <a:t>:  Time series data</a:t>
            </a:r>
            <a:r>
              <a:rPr lang="ko-KR" altLang="en-US" sz="1100" dirty="0" smtClean="0"/>
              <a:t>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feature selection</a:t>
            </a:r>
            <a:r>
              <a:rPr lang="ko-KR" altLang="en-US" sz="1100" dirty="0" smtClean="0"/>
              <a:t>으로 </a:t>
            </a:r>
            <a:r>
              <a:rPr lang="en-US" altLang="ko-KR" sz="1100" dirty="0" smtClean="0"/>
              <a:t>correlation, random forest, VAR(?)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5740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논문에 쓰고 싶은 것 </a:t>
            </a:r>
            <a:r>
              <a:rPr lang="en-US" altLang="ko-KR" sz="1100" dirty="0" smtClean="0"/>
              <a:t>: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Pipeline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3000" y="211455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Correlation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10000" y="211455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</a:t>
            </a:r>
            <a:r>
              <a:rPr lang="ko-KR" altLang="en-US" dirty="0"/>
              <a:t>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29400" y="211455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DTW?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828800" y="2647950"/>
            <a:ext cx="5486400" cy="762000"/>
            <a:chOff x="1828800" y="2647950"/>
            <a:chExt cx="5486400" cy="762000"/>
          </a:xfrm>
        </p:grpSpPr>
        <p:cxnSp>
          <p:nvCxnSpPr>
            <p:cNvPr id="7" name="직선 연결선 6"/>
            <p:cNvCxnSpPr>
              <a:stCxn id="4" idx="2"/>
            </p:cNvCxnSpPr>
            <p:nvPr/>
          </p:nvCxnSpPr>
          <p:spPr>
            <a:xfrm>
              <a:off x="1828800" y="2647950"/>
              <a:ext cx="0" cy="762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828800" y="3409950"/>
              <a:ext cx="5486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2"/>
            </p:cNvCxnSpPr>
            <p:nvPr/>
          </p:nvCxnSpPr>
          <p:spPr>
            <a:xfrm>
              <a:off x="7315200" y="2647950"/>
              <a:ext cx="0" cy="762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2"/>
            </p:cNvCxnSpPr>
            <p:nvPr/>
          </p:nvCxnSpPr>
          <p:spPr>
            <a:xfrm>
              <a:off x="4495800" y="2647950"/>
              <a:ext cx="0" cy="762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/>
          <p:cNvCxnSpPr/>
          <p:nvPr/>
        </p:nvCxnSpPr>
        <p:spPr>
          <a:xfrm>
            <a:off x="4495800" y="3409950"/>
            <a:ext cx="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810000" y="4095750"/>
            <a:ext cx="13716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변수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3545845"/>
            <a:ext cx="640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이제 여기서 공통 선택인지 아니면 한 번이라도 도출되면 사용할 것인지 생각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3761289"/>
            <a:ext cx="640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그리고 기존 연구보다 결과가 좋으면 정말 </a:t>
            </a:r>
            <a:r>
              <a:rPr lang="ko-KR" altLang="en-US" sz="800" dirty="0" err="1" smtClean="0"/>
              <a:t>좋을듯</a:t>
            </a:r>
            <a:r>
              <a:rPr lang="en-US" altLang="ko-KR" sz="800" dirty="0" smtClean="0"/>
              <a:t>~~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18859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 COSINE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1855172"/>
            <a:ext cx="640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Mse</a:t>
            </a:r>
            <a:r>
              <a:rPr lang="en-US" altLang="ko-KR" sz="800" dirty="0" smtClean="0"/>
              <a:t>, vector &amp; cosine, </a:t>
            </a:r>
            <a:r>
              <a:rPr lang="en-US" altLang="ko-KR" sz="800" dirty="0" err="1" smtClean="0"/>
              <a:t>gan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0" y="1685895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내가 생각했던 방법론은 문제가 많아서 이거 쓰면 </a:t>
            </a:r>
            <a:r>
              <a:rPr lang="ko-KR" altLang="en-US" sz="800" dirty="0" err="1" smtClean="0"/>
              <a:t>될듯</a:t>
            </a:r>
            <a:r>
              <a:rPr lang="en-US" altLang="ko-KR" sz="800" dirty="0" smtClean="0"/>
              <a:t>?</a:t>
            </a: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그리고 아직 해상운임지수에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dtw</a:t>
            </a:r>
            <a:r>
              <a:rPr lang="ko-KR" altLang="en-US" sz="800" dirty="0" smtClean="0">
                <a:solidFill>
                  <a:srgbClr val="FF0000"/>
                </a:solidFill>
              </a:rPr>
              <a:t>가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사용안된듯</a:t>
            </a:r>
            <a:r>
              <a:rPr lang="en-US" altLang="ko-KR" sz="800" dirty="0" smtClean="0">
                <a:solidFill>
                  <a:srgbClr val="FF0000"/>
                </a:solidFill>
              </a:rPr>
              <a:t>…?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32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기반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Selection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방법론 필요성 대두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대표적인 이미지 유사도 측정 방법인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SSIM, MSE,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유사도는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이미지 특성상 대부분 흰 공간에 픽셀 몇 개만 다르기 때문에 일반적인 방법으로는 모두 유사하게 나옴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유사도는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0.99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이상이 나오는 것을 확인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위의 문제점을 언급하고 새로운 방법론을 생각했다고 하면 너무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이쁠듯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US" altLang="ko-KR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이미지로 하지 말고 시계열의 값들을 코사인 유사도로 비교하면 어떨까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0" indent="0" latinLnBrk="0">
              <a:buNone/>
            </a:pP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latinLnBrk="0">
              <a:buNone/>
            </a:pP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241935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solidFill>
                  <a:srgbClr val="FF0000"/>
                </a:solidFill>
              </a:rPr>
              <a:t>이게 </a:t>
            </a:r>
            <a:r>
              <a:rPr lang="en-US" altLang="ko-KR" dirty="0" smtClean="0">
                <a:solidFill>
                  <a:srgbClr val="FF0000"/>
                </a:solidFill>
              </a:rPr>
              <a:t>Correlation</a:t>
            </a:r>
            <a:r>
              <a:rPr lang="ko-KR" altLang="en-US" dirty="0" smtClean="0">
                <a:solidFill>
                  <a:srgbClr val="FF0000"/>
                </a:solidFill>
              </a:rPr>
              <a:t>과 다를 것이 없다고 피드백 받음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사실 이미지를 활용하지 않았으니 맞지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1600" dirty="0" smtClean="0"/>
              <a:t>img2vec</a:t>
            </a:r>
            <a:endParaRPr lang="en-US" altLang="ko-KR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8953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Extracting a feature vector per image</a:t>
            </a:r>
          </a:p>
          <a:p>
            <a:pPr latinLnBrk="0"/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feature vector is a dense numerical representation of the input image, and it can be used for tasks such as comparing, ranking, classifying and clustering images</a:t>
            </a:r>
          </a:p>
          <a:p>
            <a:pPr latinLnBrk="0"/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사용해서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vector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추출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이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vector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이용해서 코사인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확인해보자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 이미지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채널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자체를 벡터로 변환한 후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것을 코사인 유사도로 유사도 확인</a:t>
            </a: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76550"/>
            <a:ext cx="57396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62400" y="30289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https://velog.io/@qksekf/%EB%94%A5%EB%9F%AC%EB%8B%9D-%EC%A0%81%EC%9A%A9-AutoEncoder-AE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715" y="2416267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한별이 형 말대로 </a:t>
            </a:r>
            <a:r>
              <a:rPr lang="en-US" altLang="ko-KR" dirty="0" smtClean="0">
                <a:solidFill>
                  <a:srgbClr val="FF0000"/>
                </a:solidFill>
              </a:rPr>
              <a:t>auto encoder</a:t>
            </a:r>
            <a:r>
              <a:rPr lang="ko-KR" altLang="en-US" dirty="0" smtClean="0">
                <a:solidFill>
                  <a:srgbClr val="FF0000"/>
                </a:solidFill>
              </a:rPr>
              <a:t>를 만들어서 </a:t>
            </a:r>
            <a:r>
              <a:rPr lang="en-US" altLang="ko-KR" dirty="0" smtClean="0">
                <a:solidFill>
                  <a:srgbClr val="FF0000"/>
                </a:solidFill>
              </a:rPr>
              <a:t>representation vector</a:t>
            </a:r>
            <a:r>
              <a:rPr lang="ko-KR" altLang="en-US" dirty="0" smtClean="0">
                <a:solidFill>
                  <a:srgbClr val="FF0000"/>
                </a:solidFill>
              </a:rPr>
              <a:t>를 추출하고 그거를 </a:t>
            </a:r>
            <a:r>
              <a:rPr lang="en-US" altLang="ko-KR" dirty="0" smtClean="0">
                <a:solidFill>
                  <a:srgbClr val="FF0000"/>
                </a:solidFill>
              </a:rPr>
              <a:t>cosine sim~</a:t>
            </a:r>
            <a:r>
              <a:rPr lang="ko-KR" altLang="en-US" dirty="0" smtClean="0">
                <a:solidFill>
                  <a:srgbClr val="FF0000"/>
                </a:solidFill>
              </a:rPr>
              <a:t>로 하면 되지 않을까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데이터가 없어도 되나</a:t>
            </a:r>
            <a:r>
              <a:rPr lang="en-US" altLang="ko-KR" dirty="0" smtClean="0">
                <a:solidFill>
                  <a:srgbClr val="FF0000"/>
                </a:solidFill>
              </a:rPr>
              <a:t>….?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dirty="0" smtClean="0"/>
              <a:t>코사인 유사도</a:t>
            </a:r>
            <a:endParaRPr lang="en-US" altLang="ko-KR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8953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벡터와 벡터 간의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비교할 때 두 벡터 간의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사잇각을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구해서 얼마나 유사한지 수치로 비교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값을 하나의 벡터로 생각하기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latinLnBrk="0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계산해야 하는 두 시계열의 길이가 똑같다면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유클리드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거리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(Euclidean distance)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코사인 유사도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(cosine similarity)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간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정의할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 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 NC Soft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블로그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공식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283894"/>
            <a:ext cx="4191000" cy="13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3150"/>
            <a:ext cx="5791200" cy="72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8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Img2vec </a:t>
            </a:r>
            <a:r>
              <a:rPr lang="ko-KR" altLang="en-US" dirty="0" smtClean="0"/>
              <a:t>코사인 유사도</a:t>
            </a:r>
            <a:endParaRPr lang="en-US" altLang="ko-KR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24914"/>
              </p:ext>
            </p:extLst>
          </p:nvPr>
        </p:nvGraphicFramePr>
        <p:xfrm>
          <a:off x="228600" y="956606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(NUMBER)Total 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(TEU)Total 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126473" y="1088718"/>
            <a:ext cx="540527" cy="3673096"/>
            <a:chOff x="2326018" y="1041226"/>
            <a:chExt cx="540527" cy="3673096"/>
          </a:xfrm>
        </p:grpSpPr>
        <p:sp>
          <p:nvSpPr>
            <p:cNvPr id="3" name="TextBox 2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0.94</a:t>
              </a:r>
              <a:endParaRPr lang="ko-KR" altLang="en-US" sz="7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0.78</a:t>
              </a:r>
              <a:endParaRPr lang="ko-KR" altLang="en-US" sz="7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0.81</a:t>
              </a:r>
              <a:endParaRPr lang="ko-KR" altLang="en-US" sz="7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0.84</a:t>
              </a:r>
              <a:endParaRPr lang="ko-KR" altLang="en-US" sz="7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0.79</a:t>
              </a:r>
              <a:endParaRPr lang="ko-KR" altLang="en-US" sz="7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0.91</a:t>
              </a:r>
              <a:endParaRPr lang="ko-KR" altLang="en-US" sz="7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0.74</a:t>
              </a:r>
              <a:endParaRPr lang="ko-KR" altLang="en-US" sz="7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0.72</a:t>
              </a:r>
              <a:endParaRPr lang="ko-KR" altLang="en-US" sz="7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1646" y="329324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0.79</a:t>
              </a:r>
              <a:endParaRPr lang="ko-KR" altLang="en-US" sz="7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3145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0.72</a:t>
              </a:r>
              <a:endParaRPr lang="ko-KR" altLang="en-US" sz="7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0.87</a:t>
              </a:r>
              <a:endParaRPr lang="ko-KR" altLang="en-US" sz="7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0.69</a:t>
              </a:r>
              <a:endParaRPr lang="ko-KR" altLang="en-US" sz="7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0.64</a:t>
              </a:r>
              <a:endParaRPr lang="ko-KR" altLang="en-US" sz="7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0.66</a:t>
              </a:r>
              <a:endParaRPr lang="ko-KR" altLang="en-US" sz="7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0.57</a:t>
              </a:r>
              <a:endParaRPr lang="ko-KR" altLang="en-US" sz="7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0.64</a:t>
              </a:r>
              <a:endParaRPr lang="ko-KR" altLang="en-US" sz="700" b="1" dirty="0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58673"/>
              </p:ext>
            </p:extLst>
          </p:nvPr>
        </p:nvGraphicFramePr>
        <p:xfrm>
          <a:off x="2666451" y="959885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564324" y="1091997"/>
            <a:ext cx="540527" cy="3673096"/>
            <a:chOff x="2326018" y="1041226"/>
            <a:chExt cx="540527" cy="3673096"/>
          </a:xfrm>
        </p:grpSpPr>
        <p:sp>
          <p:nvSpPr>
            <p:cNvPr id="32" name="TextBox 31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0.76</a:t>
              </a:r>
              <a:endParaRPr lang="ko-KR" altLang="en-US" sz="7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0.85</a:t>
              </a:r>
              <a:endParaRPr lang="ko-KR" altLang="en-US" sz="7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</a:t>
              </a:r>
              <a:endParaRPr lang="ko-KR" altLang="en-US" sz="7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0.92</a:t>
              </a:r>
              <a:endParaRPr lang="ko-KR" alt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0.91</a:t>
              </a:r>
              <a:endParaRPr lang="ko-KR" altLang="en-US" sz="7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0.87</a:t>
              </a:r>
              <a:endParaRPr lang="ko-KR" altLang="en-US" sz="7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0.74</a:t>
              </a:r>
              <a:endParaRPr lang="ko-KR" altLang="en-US" sz="7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0.74</a:t>
              </a:r>
              <a:endParaRPr lang="ko-KR" altLang="en-US" sz="7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0.85</a:t>
              </a:r>
              <a:endParaRPr lang="ko-KR" altLang="en-US" sz="7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0.78</a:t>
              </a:r>
              <a:endParaRPr lang="ko-KR" altLang="en-US" sz="7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0.71</a:t>
              </a:r>
              <a:endParaRPr lang="ko-KR" altLang="en-US" sz="7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0.61</a:t>
              </a:r>
              <a:endParaRPr lang="ko-KR" altLang="en-US" sz="7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0.65</a:t>
              </a:r>
              <a:endParaRPr lang="ko-KR" altLang="en-US" sz="7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0.67</a:t>
              </a:r>
              <a:endParaRPr lang="ko-KR" altLang="en-US" sz="7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0.59</a:t>
              </a:r>
              <a:endParaRPr lang="ko-KR" altLang="en-US" sz="7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0.65</a:t>
              </a:r>
              <a:endParaRPr lang="ko-KR" altLang="en-US" sz="700" b="1" dirty="0"/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7029"/>
              </p:ext>
            </p:extLst>
          </p:nvPr>
        </p:nvGraphicFramePr>
        <p:xfrm>
          <a:off x="5069291" y="963774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+8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6934200" y="1088718"/>
            <a:ext cx="540527" cy="3673096"/>
            <a:chOff x="2326018" y="1041226"/>
            <a:chExt cx="540527" cy="3673096"/>
          </a:xfrm>
        </p:grpSpPr>
        <p:sp>
          <p:nvSpPr>
            <p:cNvPr id="76" name="TextBox 75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0.92</a:t>
              </a:r>
              <a:endParaRPr lang="ko-KR" altLang="en-US" sz="7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0.78</a:t>
              </a:r>
              <a:endParaRPr lang="ko-KR" altLang="en-US" sz="7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0.83</a:t>
              </a:r>
              <a:endParaRPr lang="ko-KR" altLang="en-US" sz="7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0.83</a:t>
              </a:r>
              <a:endParaRPr lang="ko-KR" altLang="en-US" sz="7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</a:t>
              </a:r>
              <a:endParaRPr lang="ko-KR" altLang="en-US" sz="7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0.92</a:t>
              </a:r>
              <a:endParaRPr lang="ko-KR" altLang="en-US" sz="7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0.73</a:t>
              </a:r>
              <a:endParaRPr lang="ko-KR" altLang="en-US" sz="7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0.75</a:t>
              </a:r>
              <a:endParaRPr lang="ko-KR" altLang="en-US" sz="7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</a:t>
              </a:r>
              <a:endParaRPr lang="ko-KR" altLang="en-US" sz="7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</a:t>
              </a:r>
              <a:endParaRPr lang="ko-KR" altLang="en-US" sz="7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0.62</a:t>
              </a:r>
              <a:endParaRPr lang="ko-KR" altLang="en-US" sz="7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0.67</a:t>
              </a:r>
              <a:endParaRPr lang="ko-KR" altLang="en-US" sz="7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0.67</a:t>
              </a:r>
              <a:endParaRPr lang="ko-KR" altLang="en-US" sz="7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</a:t>
              </a:r>
              <a:endParaRPr lang="ko-KR" altLang="en-US" sz="7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0.65</a:t>
              </a:r>
              <a:endParaRPr lang="ko-KR" altLang="en-US" sz="700" b="1" dirty="0"/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04066"/>
              </p:ext>
            </p:extLst>
          </p:nvPr>
        </p:nvGraphicFramePr>
        <p:xfrm>
          <a:off x="7467600" y="969707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9332509" y="1094651"/>
            <a:ext cx="540527" cy="3673096"/>
            <a:chOff x="2326018" y="1041226"/>
            <a:chExt cx="540527" cy="3673096"/>
          </a:xfrm>
        </p:grpSpPr>
        <p:sp>
          <p:nvSpPr>
            <p:cNvPr id="98" name="TextBox 97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0.78</a:t>
              </a:r>
              <a:endParaRPr lang="ko-KR" altLang="en-US" sz="7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0.79</a:t>
              </a:r>
              <a:endParaRPr lang="ko-KR" altLang="en-US" sz="7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0.86</a:t>
              </a:r>
              <a:endParaRPr lang="ko-KR" altLang="en-US" sz="7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</a:t>
              </a:r>
              <a:endParaRPr lang="ko-KR" altLang="en-US" sz="7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0.89</a:t>
              </a:r>
              <a:endParaRPr lang="ko-KR" altLang="en-US" sz="7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0.73</a:t>
              </a:r>
              <a:endParaRPr lang="ko-KR" altLang="en-US" sz="7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0.73</a:t>
              </a:r>
              <a:endParaRPr lang="ko-KR" altLang="en-US" sz="7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0.85</a:t>
              </a:r>
              <a:endParaRPr lang="ko-KR" altLang="en-US" sz="7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0.77</a:t>
              </a:r>
              <a:endParaRPr lang="ko-KR" altLang="en-US" sz="7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0.71</a:t>
              </a:r>
              <a:endParaRPr lang="ko-KR" altLang="en-US" sz="7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0.87</a:t>
              </a:r>
              <a:endParaRPr lang="ko-KR" altLang="en-US" sz="7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0.69</a:t>
              </a:r>
              <a:endParaRPr lang="ko-KR" altLang="en-US" sz="7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0.65</a:t>
              </a:r>
              <a:endParaRPr lang="ko-KR" altLang="en-US" sz="7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0.68</a:t>
              </a:r>
              <a:endParaRPr lang="ko-KR" altLang="en-US" sz="7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0.59</a:t>
              </a:r>
              <a:endParaRPr lang="ko-KR" altLang="en-US" sz="7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0.65</a:t>
              </a:r>
              <a:endParaRPr lang="ko-KR" altLang="en-US" sz="700" b="1" dirty="0"/>
            </a:p>
          </p:txBody>
        </p:sp>
      </p:grpSp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80270"/>
              </p:ext>
            </p:extLst>
          </p:nvPr>
        </p:nvGraphicFramePr>
        <p:xfrm>
          <a:off x="9873036" y="969707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120" name="그룹 119"/>
          <p:cNvGrpSpPr/>
          <p:nvPr/>
        </p:nvGrpSpPr>
        <p:grpSpPr>
          <a:xfrm>
            <a:off x="11737945" y="1094651"/>
            <a:ext cx="540527" cy="3673096"/>
            <a:chOff x="2326018" y="1041226"/>
            <a:chExt cx="540527" cy="3673096"/>
          </a:xfrm>
        </p:grpSpPr>
        <p:sp>
          <p:nvSpPr>
            <p:cNvPr id="121" name="TextBox 120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0.94</a:t>
              </a:r>
              <a:endParaRPr lang="ko-KR" altLang="en-US" sz="7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0.78</a:t>
              </a:r>
              <a:endParaRPr lang="ko-KR" altLang="en-US" sz="7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0.77</a:t>
              </a:r>
              <a:endParaRPr lang="ko-KR" altLang="en-US" sz="7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0.92</a:t>
              </a:r>
              <a:endParaRPr lang="ko-KR" altLang="en-US" sz="7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0.85</a:t>
              </a:r>
              <a:endParaRPr lang="ko-KR" altLang="en-US" sz="7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0.91</a:t>
              </a:r>
              <a:endParaRPr lang="ko-KR" altLang="en-US" sz="7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0.89</a:t>
              </a:r>
              <a:endParaRPr lang="ko-KR" altLang="en-US" sz="7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0.73</a:t>
              </a:r>
              <a:endParaRPr lang="ko-KR" altLang="en-US" sz="7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0.73</a:t>
              </a:r>
              <a:endParaRPr lang="ko-KR" altLang="en-US" sz="7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0.83</a:t>
              </a:r>
              <a:endParaRPr lang="ko-KR" altLang="en-US" sz="7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0.77</a:t>
              </a:r>
              <a:endParaRPr lang="ko-KR" altLang="en-US" sz="7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</a:t>
              </a:r>
              <a:endParaRPr lang="ko-KR" altLang="en-US" sz="7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0.89</a:t>
              </a:r>
              <a:endParaRPr lang="ko-KR" altLang="en-US" sz="7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0.69</a:t>
              </a:r>
              <a:endParaRPr lang="ko-KR" altLang="en-US" sz="7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0.65</a:t>
              </a:r>
              <a:endParaRPr lang="ko-KR" altLang="en-US" sz="7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0.66</a:t>
              </a:r>
              <a:endParaRPr lang="ko-KR" altLang="en-US" sz="7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0.61</a:t>
              </a:r>
              <a:endParaRPr lang="ko-KR" altLang="en-US" sz="7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0.66</a:t>
              </a:r>
              <a:endParaRPr lang="ko-KR" altLang="en-US" sz="7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19600" y="20955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색이 더 진한 변수는 이 방법론을 거치면서 처음으로 선택된 </a:t>
            </a:r>
            <a:r>
              <a:rPr lang="en-US" altLang="ko-KR" sz="800" dirty="0" smtClean="0"/>
              <a:t>Feature</a:t>
            </a:r>
            <a:r>
              <a:rPr lang="ko-KR" altLang="en-US" sz="800" dirty="0" smtClean="0"/>
              <a:t>들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사실 </a:t>
            </a:r>
            <a:r>
              <a:rPr lang="en-US" altLang="ko-KR" sz="800" dirty="0" smtClean="0"/>
              <a:t>lag</a:t>
            </a:r>
            <a:r>
              <a:rPr lang="ko-KR" altLang="en-US" sz="800" dirty="0" smtClean="0"/>
              <a:t>는 무의미하지 않나</a:t>
            </a:r>
            <a:r>
              <a:rPr lang="en-US" altLang="ko-KR" sz="800" dirty="0" smtClean="0"/>
              <a:t>..? (</a:t>
            </a:r>
            <a:r>
              <a:rPr lang="ko-KR" altLang="en-US" sz="800" dirty="0" smtClean="0"/>
              <a:t>아닌가 </a:t>
            </a:r>
            <a:r>
              <a:rPr lang="ko-KR" altLang="en-US" sz="800" dirty="0" err="1" smtClean="0"/>
              <a:t>짤린</a:t>
            </a:r>
            <a:r>
              <a:rPr lang="ko-KR" altLang="en-US" sz="800" dirty="0" smtClean="0"/>
              <a:t> 부분이 중요할 수도 있나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571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Img2vec </a:t>
            </a:r>
            <a:r>
              <a:rPr lang="ko-KR" altLang="en-US" dirty="0" smtClean="0"/>
              <a:t>코사인 유사도</a:t>
            </a:r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57350"/>
            <a:ext cx="2428875" cy="162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7348"/>
            <a:ext cx="2431700" cy="162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57350"/>
            <a:ext cx="2392297" cy="162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08799" y="3278483"/>
            <a:ext cx="19094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Total Container ships </a:t>
            </a:r>
            <a:r>
              <a:rPr lang="en-US" altLang="ko-KR" sz="1100" dirty="0" smtClean="0"/>
              <a:t>TEU</a:t>
            </a:r>
            <a:endParaRPr lang="ko-KR" altLang="en-US" sz="1100" dirty="0"/>
          </a:p>
        </p:txBody>
      </p:sp>
      <p:sp>
        <p:nvSpPr>
          <p:cNvPr id="118" name="직사각형 117"/>
          <p:cNvSpPr/>
          <p:nvPr/>
        </p:nvSpPr>
        <p:spPr>
          <a:xfrm>
            <a:off x="690309" y="3278483"/>
            <a:ext cx="21178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Total Container ships </a:t>
            </a:r>
            <a:r>
              <a:rPr lang="en-US" altLang="ko-KR" sz="1100" dirty="0" smtClean="0"/>
              <a:t>Number</a:t>
            </a:r>
            <a:endParaRPr lang="ko-KR" altLang="en-US" sz="1100" dirty="0"/>
          </a:p>
        </p:txBody>
      </p:sp>
      <p:sp>
        <p:nvSpPr>
          <p:cNvPr id="141" name="직사각형 140"/>
          <p:cNvSpPr/>
          <p:nvPr/>
        </p:nvSpPr>
        <p:spPr>
          <a:xfrm>
            <a:off x="4184646" y="3278481"/>
            <a:ext cx="4603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SCFI</a:t>
            </a:r>
            <a:endParaRPr lang="ko-KR" altLang="en-US" sz="1100" dirty="0"/>
          </a:p>
        </p:txBody>
      </p:sp>
      <p:sp>
        <p:nvSpPr>
          <p:cNvPr id="142" name="직사각형 141"/>
          <p:cNvSpPr/>
          <p:nvPr/>
        </p:nvSpPr>
        <p:spPr>
          <a:xfrm>
            <a:off x="762000" y="3682484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이렇게 봐서 비슷한걸 알 수 있을까</a:t>
            </a:r>
            <a:r>
              <a:rPr lang="en-US" altLang="ko-KR" sz="1100" dirty="0" smtClean="0"/>
              <a:t>?</a:t>
            </a:r>
          </a:p>
          <a:p>
            <a:pPr algn="ctr"/>
            <a:r>
              <a:rPr lang="ko-KR" altLang="en-US" sz="1100" dirty="0" smtClean="0"/>
              <a:t>이미지의 특징 벡터를 뽑아내고 거기에 코사인 </a:t>
            </a:r>
            <a:r>
              <a:rPr lang="ko-KR" altLang="en-US" sz="1100" dirty="0" err="1" smtClean="0"/>
              <a:t>유사도를</a:t>
            </a:r>
            <a:r>
              <a:rPr lang="ko-KR" altLang="en-US" sz="1100" dirty="0" smtClean="0"/>
              <a:t> 구한 것이라서 인간이 구분할 수 있을까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99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1600" dirty="0" smtClean="0"/>
              <a:t>Img2vec with t-</a:t>
            </a:r>
            <a:r>
              <a:rPr lang="en-US" altLang="ko-KR" sz="1600" dirty="0" err="1" smtClean="0"/>
              <a:t>sne</a:t>
            </a:r>
            <a:endParaRPr lang="en-US" altLang="ko-KR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8953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t-</a:t>
            </a:r>
            <a:r>
              <a:rPr 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sne</a:t>
            </a:r>
            <a:r>
              <a:rPr 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차원의 복잡한 데이터를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차원에 차원 축소하는 방법</a:t>
            </a: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" y="1733550"/>
            <a:ext cx="2819400" cy="184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2550"/>
            <a:ext cx="4726311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19600" y="209550"/>
            <a:ext cx="411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 중에 반전이 있는 것도 같은 </a:t>
            </a:r>
            <a:r>
              <a:rPr lang="en-US" altLang="ko-KR" sz="800" dirty="0" smtClean="0"/>
              <a:t>cluster</a:t>
            </a:r>
            <a:r>
              <a:rPr lang="ko-KR" altLang="en-US" sz="800" dirty="0" smtClean="0"/>
              <a:t>인 것을 보면 괜찮은 </a:t>
            </a:r>
            <a:r>
              <a:rPr lang="ko-KR" altLang="en-US" sz="800" dirty="0" err="1" smtClean="0"/>
              <a:t>방법론인듯</a:t>
            </a:r>
            <a:r>
              <a:rPr lang="en-US" altLang="ko-KR" sz="800" dirty="0" smtClean="0"/>
              <a:t>..?</a:t>
            </a:r>
            <a:endParaRPr lang="ko-KR" altLang="en-US" sz="800" dirty="0"/>
          </a:p>
        </p:txBody>
      </p:sp>
      <p:sp>
        <p:nvSpPr>
          <p:cNvPr id="6" name="타원 5"/>
          <p:cNvSpPr/>
          <p:nvPr/>
        </p:nvSpPr>
        <p:spPr>
          <a:xfrm rot="1558708">
            <a:off x="6731234" y="2714216"/>
            <a:ext cx="609600" cy="1442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0217217">
            <a:off x="4601364" y="1718002"/>
            <a:ext cx="609600" cy="1442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DTW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직관적으로 이해가 안됨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실장님께서도 언급하신 내용이지만 절대값을 취하는 이유와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MIN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더해주는 것에 대해 확실하게 이해가 안됨</a:t>
            </a:r>
            <a:endParaRPr lang="en-US" altLang="ko-KR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(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공부를 더 하고 싶어도 설명하는 곳이 부족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lvl="1" latinLnBrk="0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그냥 있는 방법론을 가져와서 쓴 것인지 이 방법론에 대해서 나의 </a:t>
            </a:r>
            <a:r>
              <a:rPr lang="ko-KR" altLang="en-US" sz="9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인사이트가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들어간 것이 전혀 없음</a:t>
            </a:r>
            <a:endParaRPr lang="en-US" altLang="ko-KR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그냥 맘에 </a:t>
            </a:r>
            <a:r>
              <a:rPr lang="ko-KR" altLang="en-US" sz="9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안듦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방법론에서 갖춰줘야 할 필수 요소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Lag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Scaled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데이터와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비교할 때도 최소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DTW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만큼의 성능이 보장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Sequence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길이가 달라도 적용할 수 있어야 함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알맞은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(?)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</a:t>
            </a:r>
            <a:r>
              <a:rPr lang="en-US" altLang="ko-KR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TimeStep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연결해줘야 함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(DTW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기능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lvl="1" latinLnBrk="0"/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설명가능해야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함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Warping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656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Warping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방법론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57985"/>
            <a:ext cx="2010752" cy="134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45788"/>
            <a:ext cx="2003769" cy="134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57200" y="28765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 이 두 개의 그래프가 유사하다고 판단하는 근거는 지속된 횡보 이후에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떡상하는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형태이기 때문에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 step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값에 집중하는 것이 아닌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 step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사이에 값의 변동에 집중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위해서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Longest common subsequence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 subsequence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만을 사용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176" y="259097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&lt; Average Earnings&gt;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5116684" y="2603173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&lt; SCFI 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57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20442</TotalTime>
  <Words>1592</Words>
  <Application>Microsoft Office PowerPoint</Application>
  <PresentationFormat>화면 슬라이드 쇼(16:9)</PresentationFormat>
  <Paragraphs>340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맑은 고딕</vt:lpstr>
      <vt:lpstr>나눔스퀘어 ExtraBold</vt:lpstr>
      <vt:lpstr>Symbol</vt:lpstr>
      <vt:lpstr>나눔고딕 ExtraBold</vt:lpstr>
      <vt:lpstr>Calibri Light</vt:lpstr>
      <vt:lpstr>Calibri</vt:lpstr>
      <vt:lpstr>나눔고딕</vt:lpstr>
      <vt:lpstr>Cambria</vt:lpstr>
      <vt:lpstr>Office 테마</vt:lpstr>
      <vt:lpstr>PowerPoint 프레젠테이션</vt:lpstr>
      <vt:lpstr>이미지 기반 Feature Selection 새로운 방법론 필요성 대두</vt:lpstr>
      <vt:lpstr>img2vec</vt:lpstr>
      <vt:lpstr>코사인 유사도</vt:lpstr>
      <vt:lpstr>Img2vec 코사인 유사도</vt:lpstr>
      <vt:lpstr>Img2vec 코사인 유사도</vt:lpstr>
      <vt:lpstr>Img2vec with t-sne</vt:lpstr>
      <vt:lpstr>Dynamic Time Warping 개선 </vt:lpstr>
      <vt:lpstr>Dynamic Time Warping 개선 방법론</vt:lpstr>
      <vt:lpstr>Dynamic Time Warping 개선 방법론</vt:lpstr>
      <vt:lpstr>최종 결론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2246</cp:revision>
  <cp:lastPrinted>2021-12-12T14:40:21Z</cp:lastPrinted>
  <dcterms:created xsi:type="dcterms:W3CDTF">2016-10-05T02:16:34Z</dcterms:created>
  <dcterms:modified xsi:type="dcterms:W3CDTF">2022-05-27T07:32:20Z</dcterms:modified>
</cp:coreProperties>
</file>