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3" r:id="rId3"/>
    <p:sldId id="310" r:id="rId4"/>
    <p:sldId id="272" r:id="rId5"/>
    <p:sldId id="291" r:id="rId6"/>
    <p:sldId id="312" r:id="rId7"/>
    <p:sldId id="318" r:id="rId8"/>
    <p:sldId id="31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A2DC9-737C-456A-9398-E599BB5FEF86}" v="440" dt="2021-05-19T08:31:43.172"/>
    <p1510:client id="{96269CA2-5D89-44C5-B00A-E8219F292B10}" v="261" dt="2021-05-19T10:02:01.099"/>
    <p1510:client id="{D078E1C7-8136-47FF-B1C1-B2196779BCCE}" v="11" dt="2021-05-19T11:07:30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8" autoAdjust="0"/>
    <p:restoredTop sz="87237" autoAdjust="0"/>
  </p:normalViewPr>
  <p:slideViewPr>
    <p:cSldViewPr snapToGrid="0">
      <p:cViewPr varScale="1">
        <p:scale>
          <a:sx n="75" d="100"/>
          <a:sy n="75" d="100"/>
        </p:scale>
        <p:origin x="-189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91" d="100"/>
          <a:sy n="191" d="100"/>
        </p:scale>
        <p:origin x="7272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10F86-C822-462D-A2E9-E89850916D23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5170C-C161-44BA-A727-68B56F2F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4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예시에서 확인할 수 있듯이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분석은</a:t>
            </a:r>
            <a:r>
              <a:rPr lang="ko-KR" altLang="en-US" baseline="0" dirty="0" smtClean="0"/>
              <a:t> 이진 분류에서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9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Log odds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설명 부분에서 이해가 힘들 수도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이해가 힘들다면 </a:t>
            </a:r>
            <a:r>
              <a:rPr lang="en-US" altLang="ko-KR" baseline="0" dirty="0" smtClean="0"/>
              <a:t>https://www.desmos.com/calculator?lang=ko </a:t>
            </a:r>
            <a:r>
              <a:rPr lang="ko-KR" altLang="en-US" baseline="0" dirty="0" smtClean="0"/>
              <a:t>다음과 같은 사이트에서 직접 그래프를 그려보시면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9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로지스틱</a:t>
            </a:r>
            <a:r>
              <a:rPr lang="ko-KR" altLang="en-US" dirty="0" smtClean="0"/>
              <a:t> 회귀에서 비용함수로 평균 제곱 오차를 사용하면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이유를 이해하지 못하셨으면 </a:t>
            </a:r>
            <a:r>
              <a:rPr lang="en-US" altLang="ko-KR" dirty="0" smtClean="0"/>
              <a:t>https://eremo2002.tistory.com/63</a:t>
            </a:r>
          </a:p>
          <a:p>
            <a:r>
              <a:rPr lang="ko-KR" altLang="en-US" dirty="0" smtClean="0"/>
              <a:t>이 링크를 참고하시면 좋을 것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하나의 식으로 통합되는 것 보충 설명 </a:t>
            </a:r>
            <a:r>
              <a:rPr lang="en-US" altLang="ko-KR" dirty="0" smtClean="0"/>
              <a:t>: 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ylog</a:t>
            </a:r>
            <a:r>
              <a:rPr lang="en-US" altLang="ko-KR" dirty="0" smtClean="0"/>
              <a:t>(H(x))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되어서 </a:t>
            </a:r>
            <a:r>
              <a:rPr lang="en-US" altLang="ko-KR" dirty="0" smtClean="0"/>
              <a:t>–log(1-H(x))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반대도 같음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소프트 </a:t>
            </a:r>
            <a:r>
              <a:rPr lang="ko-KR" altLang="en-US" dirty="0" err="1" smtClean="0"/>
              <a:t>맥스의</a:t>
            </a:r>
            <a:r>
              <a:rPr lang="ko-KR" altLang="en-US" smtClean="0"/>
              <a:t> 설명은 추후에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1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오차행렬을 쉽게 하기 위해서 다음과 같은 이해하기 쉬운 삽화를 첨부</a:t>
            </a:r>
            <a:endParaRPr lang="en-US" altLang="ko-KR" dirty="0" smtClean="0"/>
          </a:p>
          <a:p>
            <a:r>
              <a:rPr lang="ko-KR" altLang="en-US" dirty="0" smtClean="0"/>
              <a:t>조금 더 보충 설명하자면 두 글자 중에서 </a:t>
            </a:r>
            <a:r>
              <a:rPr lang="ko-KR" altLang="en-US" dirty="0" err="1" smtClean="0"/>
              <a:t>뒤에꺼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예측한거고</a:t>
            </a:r>
            <a:r>
              <a:rPr lang="ko-KR" altLang="en-US" dirty="0" smtClean="0"/>
              <a:t> 앞에</a:t>
            </a:r>
            <a:r>
              <a:rPr lang="ko-KR" altLang="en-US" baseline="0" dirty="0" smtClean="0"/>
              <a:t> 알파벳이 그것이 맞는지 </a:t>
            </a:r>
            <a:r>
              <a:rPr lang="ko-KR" altLang="en-US" baseline="0" dirty="0" err="1" smtClean="0"/>
              <a:t>틀린지에</a:t>
            </a:r>
            <a:r>
              <a:rPr lang="ko-KR" altLang="en-US" baseline="0" dirty="0" smtClean="0"/>
              <a:t> 관한 것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정밀도 </a:t>
            </a:r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스팸메일</a:t>
            </a:r>
            <a:r>
              <a:rPr lang="ko-KR" altLang="en-US" baseline="0" dirty="0" smtClean="0"/>
              <a:t> 여부 판단 </a:t>
            </a:r>
            <a:r>
              <a:rPr lang="en-US" altLang="ko-KR" baseline="0" dirty="0" smtClean="0"/>
              <a:t>-&gt; positive</a:t>
            </a:r>
            <a:r>
              <a:rPr lang="ko-KR" altLang="en-US" baseline="0" dirty="0" smtClean="0"/>
              <a:t>한 </a:t>
            </a:r>
            <a:r>
              <a:rPr lang="ko-KR" altLang="en-US" baseline="0" dirty="0" err="1" smtClean="0"/>
              <a:t>스팸메일을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Negative</a:t>
            </a:r>
            <a:r>
              <a:rPr lang="ko-KR" altLang="en-US" baseline="0" dirty="0" smtClean="0"/>
              <a:t>인 일반 메일로 판단해서 사용자가 받아도 큰 문제가 없지만 </a:t>
            </a:r>
            <a:r>
              <a:rPr lang="en-US" altLang="ko-KR" baseline="0" dirty="0" smtClean="0"/>
              <a:t>Negative</a:t>
            </a:r>
            <a:r>
              <a:rPr lang="ko-KR" altLang="en-US" baseline="0" dirty="0" smtClean="0"/>
              <a:t>한 일반 메일을 </a:t>
            </a:r>
            <a:r>
              <a:rPr lang="en-US" altLang="ko-KR" baseline="0" dirty="0" smtClean="0"/>
              <a:t>Positive</a:t>
            </a:r>
            <a:r>
              <a:rPr lang="ko-KR" altLang="en-US" baseline="0" dirty="0" smtClean="0"/>
              <a:t>한 </a:t>
            </a:r>
            <a:r>
              <a:rPr lang="ko-KR" altLang="en-US" baseline="0" dirty="0" err="1" smtClean="0"/>
              <a:t>스팸메일로</a:t>
            </a:r>
            <a:r>
              <a:rPr lang="ko-KR" altLang="en-US" baseline="0" dirty="0" smtClean="0"/>
              <a:t> 판단해 못 받으면 큰 문제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재현율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암 판단 모델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실제 </a:t>
            </a:r>
            <a:r>
              <a:rPr lang="en-US" altLang="ko-KR" baseline="0" dirty="0" smtClean="0"/>
              <a:t>Positive</a:t>
            </a:r>
            <a:r>
              <a:rPr lang="ko-KR" altLang="en-US" baseline="0" dirty="0" smtClean="0"/>
              <a:t>한 암 환자를 </a:t>
            </a:r>
            <a:r>
              <a:rPr lang="en-US" altLang="ko-KR" baseline="0" dirty="0" smtClean="0"/>
              <a:t>Positive(</a:t>
            </a:r>
            <a:r>
              <a:rPr lang="ko-KR" altLang="en-US" baseline="0" dirty="0" smtClean="0"/>
              <a:t>양성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아닌 </a:t>
            </a:r>
            <a:r>
              <a:rPr lang="en-US" altLang="ko-KR" baseline="0" dirty="0" smtClean="0"/>
              <a:t>Negative </a:t>
            </a:r>
            <a:r>
              <a:rPr lang="ko-KR" altLang="en-US" baseline="0" dirty="0" smtClean="0"/>
              <a:t>음성으로 잘못 판단했을 경우 큰일남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그림참고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정밀도와 </a:t>
            </a:r>
            <a:r>
              <a:rPr lang="ko-KR" altLang="en-US" baseline="0" dirty="0" err="1" smtClean="0"/>
              <a:t>재현율은</a:t>
            </a:r>
            <a:r>
              <a:rPr lang="ko-KR" altLang="en-US" baseline="0" dirty="0" smtClean="0"/>
              <a:t> 트레이드오프 관계인데 이를 공부하기 위해선 </a:t>
            </a:r>
            <a:r>
              <a:rPr lang="en-US" altLang="ko-KR" baseline="0" dirty="0" smtClean="0"/>
              <a:t>https://kimdingko-world.tistory.com/173 </a:t>
            </a:r>
            <a:r>
              <a:rPr lang="ko-KR" altLang="en-US" baseline="0" dirty="0" smtClean="0"/>
              <a:t>이 링크를 참고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ROC</a:t>
            </a:r>
            <a:r>
              <a:rPr lang="ko-KR" altLang="en-US" dirty="0" smtClean="0"/>
              <a:t>곡선은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축으로 </a:t>
            </a:r>
            <a:r>
              <a:rPr lang="en-US" altLang="ko-KR" dirty="0" smtClean="0"/>
              <a:t>FPR,</a:t>
            </a:r>
            <a:r>
              <a:rPr lang="en-US" altLang="ko-KR" baseline="0" dirty="0" smtClean="0"/>
              <a:t> Y</a:t>
            </a:r>
            <a:r>
              <a:rPr lang="ko-KR" altLang="en-US" baseline="0" dirty="0" smtClean="0"/>
              <a:t>축으로 </a:t>
            </a:r>
            <a:r>
              <a:rPr lang="en-US" altLang="ko-KR" baseline="0" dirty="0" smtClean="0"/>
              <a:t>TPR</a:t>
            </a:r>
            <a:r>
              <a:rPr lang="ko-KR" altLang="en-US" baseline="0" dirty="0" smtClean="0"/>
              <a:t>을 가진다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임계값</a:t>
            </a:r>
            <a:r>
              <a:rPr lang="en-US" altLang="ko-KR" baseline="0" dirty="0" smtClean="0"/>
              <a:t>(Threshold)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Positive </a:t>
            </a:r>
            <a:r>
              <a:rPr lang="ko-KR" altLang="en-US" baseline="0" dirty="0" err="1" smtClean="0"/>
              <a:t>예측값을</a:t>
            </a:r>
            <a:r>
              <a:rPr lang="ko-KR" altLang="en-US" baseline="0" dirty="0" smtClean="0"/>
              <a:t> 결정하는 확률의 기준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만약 확률이 </a:t>
            </a:r>
            <a:r>
              <a:rPr lang="en-US" altLang="ko-KR" baseline="0" dirty="0" smtClean="0"/>
              <a:t>0.5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0.4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Positive</a:t>
            </a:r>
            <a:r>
              <a:rPr lang="ko-KR" altLang="en-US" baseline="0" dirty="0" smtClean="0"/>
              <a:t>를 너그럽게</a:t>
            </a:r>
            <a:r>
              <a:rPr lang="en-US" altLang="ko-KR" baseline="0" dirty="0" smtClean="0"/>
              <a:t>(?) </a:t>
            </a:r>
            <a:r>
              <a:rPr lang="ko-KR" altLang="en-US" baseline="0" dirty="0" smtClean="0"/>
              <a:t>하기 때문에 </a:t>
            </a:r>
            <a:r>
              <a:rPr lang="ko-KR" altLang="en-US" baseline="0" dirty="0" err="1" smtClean="0"/>
              <a:t>임계값을</a:t>
            </a:r>
            <a:r>
              <a:rPr lang="ko-KR" altLang="en-US" baseline="0" dirty="0" smtClean="0"/>
              <a:t> 낮출수록 </a:t>
            </a:r>
            <a:r>
              <a:rPr lang="en-US" altLang="ko-KR" baseline="0" dirty="0" smtClean="0"/>
              <a:t>True </a:t>
            </a:r>
            <a:r>
              <a:rPr lang="ko-KR" altLang="en-US" baseline="0" dirty="0" smtClean="0"/>
              <a:t>값이 많아진다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이해가 </a:t>
            </a:r>
            <a:r>
              <a:rPr lang="ko-KR" altLang="en-US" baseline="0" dirty="0" err="1" smtClean="0"/>
              <a:t>안되시는</a:t>
            </a:r>
            <a:r>
              <a:rPr lang="ko-KR" altLang="en-US" baseline="0" dirty="0" smtClean="0"/>
              <a:t> 분들을 위해서 이 페이지 슬라이드 외에 관련 설명된 삽화를 참고하였습니다</a:t>
            </a:r>
            <a:r>
              <a:rPr lang="en-US" altLang="ko-KR" baseline="0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4120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9140CD9-562A-4051-BFA4-BF66264004C6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7EFAAD4-825A-4A90-8CCC-4D925383E4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26901" y="1122363"/>
            <a:ext cx="0" cy="2412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799952" y="1122363"/>
            <a:ext cx="0" cy="2412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850331" y="1122363"/>
            <a:ext cx="0" cy="2412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7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996623"/>
            <a:ext cx="8515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106"/>
            <a:ext cx="7886700" cy="564388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>
            <a:normAutofit/>
          </a:bodyPr>
          <a:lstStyle>
            <a:lvl1pPr marL="177800" indent="-1778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58775" indent="-180975">
              <a:buClr>
                <a:schemeClr val="accent1">
                  <a:lumMod val="50000"/>
                </a:schemeClr>
              </a:buCl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36575" indent="-1778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−"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717550" indent="-180975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895350" indent="-177800">
              <a:buClr>
                <a:schemeClr val="accent1">
                  <a:lumMod val="40000"/>
                  <a:lumOff val="60000"/>
                </a:schemeClr>
              </a:buClr>
              <a:buFont typeface="Calibri" panose="020F0502020204030204" pitchFamily="34" charset="0"/>
              <a:buChar char="·"/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13250"/>
            <a:ext cx="2057400" cy="208226"/>
          </a:xfrm>
        </p:spPr>
        <p:txBody>
          <a:bodyPr/>
          <a:lstStyle>
            <a:lvl1pPr>
              <a:defRPr sz="105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9140CD9-562A-4051-BFA4-BF66264004C6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13250"/>
            <a:ext cx="3086100" cy="208226"/>
          </a:xfrm>
        </p:spPr>
        <p:txBody>
          <a:bodyPr/>
          <a:lstStyle>
            <a:lvl1pPr>
              <a:defRPr sz="105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13250"/>
            <a:ext cx="2057400" cy="208226"/>
          </a:xfrm>
        </p:spPr>
        <p:txBody>
          <a:bodyPr/>
          <a:lstStyle>
            <a:lvl1pPr>
              <a:defRPr sz="105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EFAAD4-825A-4A90-8CCC-4D925383E4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105488" y="0"/>
            <a:ext cx="7558" cy="6858000"/>
          </a:xfrm>
          <a:prstGeom prst="line">
            <a:avLst/>
          </a:prstGeom>
          <a:ln w="952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8804" y="0"/>
            <a:ext cx="5038" cy="68580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72504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-36424" y="5384451"/>
            <a:ext cx="292388" cy="15302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7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Hyerim Bae  (hrbae@pusan.ac.kr)</a:t>
            </a:r>
            <a:endParaRPr lang="ko-KR" altLang="en-US" sz="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7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8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6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5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6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9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7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0CD9-562A-4051-BFA4-BF66264004C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2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kshin.tistor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91000" y="6202998"/>
            <a:ext cx="6858000" cy="502602"/>
          </a:xfrm>
        </p:spPr>
        <p:txBody>
          <a:bodyPr/>
          <a:lstStyle/>
          <a:p>
            <a:r>
              <a:rPr lang="ko-KR" altLang="en-US" dirty="0" smtClean="0"/>
              <a:t>학부연구생 이현재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DCAE1B-15E3-4B85-A7ED-6AC69E08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</a:t>
            </a:r>
            <a:r>
              <a:rPr lang="en-US" altLang="ko-KR" dirty="0" smtClean="0"/>
              <a:t>(Logistic Regression)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24252885-BC71-4069-A85D-288545495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400" dirty="0" smtClean="0"/>
                  <a:t>정의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선형 회귀 방식을 </a:t>
                </a:r>
                <a:r>
                  <a:rPr lang="ko-KR" altLang="en-US" sz="1400" b="1" dirty="0" smtClean="0"/>
                  <a:t>분류</a:t>
                </a:r>
                <a:r>
                  <a:rPr lang="ko-KR" altLang="en-US" sz="1400" dirty="0" smtClean="0"/>
                  <a:t>에 적용한 지도 학습 알고리즘</a:t>
                </a:r>
                <a:endParaRPr lang="en-US" altLang="ko-KR" sz="1400" dirty="0" smtClean="0"/>
              </a:p>
              <a:p>
                <a:pPr marL="0" indent="0">
                  <a:buNone/>
                </a:pPr>
                <a:r>
                  <a:rPr lang="en-US" altLang="ko-KR" sz="14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b="1" dirty="0" err="1"/>
                  <a:t>시그모이드</a:t>
                </a:r>
                <a:r>
                  <a:rPr lang="ko-KR" altLang="en-US" sz="1400" dirty="0"/>
                  <a:t> 함수 </a:t>
                </a:r>
                <a:r>
                  <a:rPr lang="ko-KR" altLang="en-US" sz="1400" dirty="0" err="1"/>
                  <a:t>최적선을</a:t>
                </a:r>
                <a:r>
                  <a:rPr lang="ko-KR" altLang="en-US" sz="1400" dirty="0"/>
                  <a:t> 찾고 이 </a:t>
                </a:r>
                <a:r>
                  <a:rPr lang="ko-KR" altLang="en-US" sz="1400" dirty="0" err="1"/>
                  <a:t>시그모이드</a:t>
                </a:r>
                <a:r>
                  <a:rPr lang="ko-KR" altLang="en-US" sz="1400" dirty="0"/>
                  <a:t> 함수의 반환 값을 </a:t>
                </a:r>
                <a:r>
                  <a:rPr lang="ko-KR" altLang="en-US" sz="1400" b="1" dirty="0"/>
                  <a:t>확률</a:t>
                </a:r>
                <a:r>
                  <a:rPr lang="ko-KR" altLang="en-US" sz="1400" dirty="0"/>
                  <a:t>로 간주해 확률</a:t>
                </a:r>
                <a:r>
                  <a:rPr lang="en-US" altLang="ko-KR" sz="1400" dirty="0"/>
                  <a:t>(0~1)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                </a:t>
                </a:r>
                <a:r>
                  <a:rPr lang="ko-KR" altLang="en-US" sz="1400" dirty="0"/>
                  <a:t>에 따라 </a:t>
                </a:r>
                <a:r>
                  <a:rPr lang="ko-KR" altLang="en-US" sz="1400" b="1" dirty="0"/>
                  <a:t>분류</a:t>
                </a:r>
                <a:r>
                  <a:rPr lang="ko-KR" altLang="en-US" sz="1400" dirty="0"/>
                  <a:t>를 결정</a:t>
                </a:r>
                <a:r>
                  <a:rPr lang="en-US" altLang="ko-KR" sz="1400" dirty="0"/>
                  <a:t>(</a:t>
                </a:r>
                <a:r>
                  <a:rPr lang="ko-KR" altLang="en-US" sz="1400" b="1" dirty="0"/>
                  <a:t>종속 변수가 범주형 데이터 </a:t>
                </a:r>
                <a:r>
                  <a:rPr lang="ko-KR" altLang="en-US" sz="1400" dirty="0"/>
                  <a:t>이며 </a:t>
                </a:r>
                <a:r>
                  <a:rPr lang="ko-KR" altLang="en-US" sz="1400" b="1" dirty="0"/>
                  <a:t>이진 분류</a:t>
                </a:r>
                <a:r>
                  <a:rPr lang="ko-KR" altLang="en-US" sz="1400" dirty="0"/>
                  <a:t>에 사용</a:t>
                </a:r>
                <a:r>
                  <a:rPr lang="en-US" altLang="ko-KR" sz="1400" dirty="0"/>
                  <a:t>)</a:t>
                </a:r>
              </a:p>
              <a:p>
                <a:r>
                  <a:rPr lang="ko-KR" altLang="en-US" sz="1400" dirty="0"/>
                  <a:t>예시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종양의 크기에 따라 악성 종양인지 그렇지 않은지 회귀를 이용해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과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의 값으로 예측</a:t>
                </a:r>
                <a:r>
                  <a:rPr lang="en-US" altLang="ko-KR" sz="1400" dirty="0"/>
                  <a:t> </a:t>
                </a:r>
              </a:p>
              <a:p>
                <a:pPr lvl="2"/>
                <a:r>
                  <a:rPr lang="ko-KR" altLang="en-US" dirty="0"/>
                  <a:t>종양이 </a:t>
                </a:r>
                <a:r>
                  <a:rPr lang="ko-KR" altLang="en-US" dirty="0" err="1"/>
                  <a:t>맞다면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Yes = 1</a:t>
                </a:r>
                <a:r>
                  <a:rPr lang="ko-KR" altLang="en-US" dirty="0"/>
                  <a:t>이고 종양이 아니라면 </a:t>
                </a:r>
                <a:r>
                  <a:rPr lang="en-US" altLang="ko-KR" dirty="0"/>
                  <a:t>No = 0</a:t>
                </a:r>
                <a:r>
                  <a:rPr lang="ko-KR" altLang="en-US" dirty="0"/>
                  <a:t>의 값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일반적인 선형 회귀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왼쪽 그림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을 잘 구분하지 못하지만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커브 형태의 </a:t>
                </a:r>
                <a:r>
                  <a:rPr lang="ko-KR" altLang="en-US" dirty="0" err="1"/>
                  <a:t>시그모이드</a:t>
                </a:r>
                <a:r>
                  <a:rPr lang="ko-KR" altLang="en-US" dirty="0"/>
                  <a:t> 함수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오른쪽 그림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이용하면 더 정확하게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을 구분 가능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358775" lvl="2" indent="0">
                  <a:buNone/>
                </a:pPr>
                <a:endParaRPr lang="en-US" altLang="ko-KR" dirty="0"/>
              </a:p>
              <a:p>
                <a:pPr lvl="2"/>
                <a:r>
                  <a:rPr lang="ko-KR" altLang="en-US" dirty="0"/>
                  <a:t>일반적인 회귀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왼쪽 그림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을 벗어나는 값을 가지는 것이 모순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그래서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까지의 값을 갖는 </a:t>
                </a:r>
                <a:r>
                  <a:rPr lang="ko-KR" altLang="en-US" dirty="0" err="1"/>
                  <a:t>시그모이드</a:t>
                </a:r>
                <a:r>
                  <a:rPr lang="ko-KR" altLang="en-US" dirty="0"/>
                  <a:t> 함수를 사용하여 분류</a:t>
                </a:r>
                <a:endParaRPr lang="en-US" altLang="ko-KR" sz="1400" dirty="0" smtClean="0"/>
              </a:p>
              <a:p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err="1" smtClean="0"/>
                  <a:t>로지스틱</a:t>
                </a:r>
                <a:r>
                  <a:rPr lang="ko-KR" altLang="en-US" sz="1400" dirty="0" smtClean="0"/>
                  <a:t> 회귀는 이처럼 </a:t>
                </a:r>
                <a:r>
                  <a:rPr lang="ko-KR" altLang="en-US" sz="1400" b="1" dirty="0" smtClean="0"/>
                  <a:t>선형 회귀 방식을 기반</a:t>
                </a:r>
                <a:r>
                  <a:rPr lang="ko-KR" altLang="en-US" sz="1400" dirty="0" smtClean="0"/>
                  <a:t>으로 하되 </a:t>
                </a:r>
                <a:r>
                  <a:rPr lang="ko-KR" altLang="en-US" sz="1400" b="1" dirty="0" err="1" smtClean="0"/>
                  <a:t>시그모이드</a:t>
                </a:r>
                <a:r>
                  <a:rPr lang="ko-KR" altLang="en-US" sz="1400" dirty="0" smtClean="0"/>
                  <a:t> 함수를 이용해 </a:t>
                </a:r>
                <a:r>
                  <a:rPr lang="ko-KR" altLang="en-US" sz="1400" b="1" dirty="0" smtClean="0"/>
                  <a:t>분류</a:t>
                </a:r>
                <a:r>
                  <a:rPr lang="ko-KR" altLang="en-US" sz="1400" dirty="0" smtClean="0"/>
                  <a:t>를 수행하는 회귀</a:t>
                </a:r>
                <a:endParaRPr lang="en-US" altLang="ko-KR" sz="1400" dirty="0" smtClean="0"/>
              </a:p>
              <a:p>
                <a:pPr lvl="2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4252885-BC71-4069-A85D-288545495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7" t="-590" r="-1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69" y="2969895"/>
            <a:ext cx="4810536" cy="180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205" y="3615372"/>
            <a:ext cx="24955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80480" y="4157990"/>
            <a:ext cx="156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시그모이드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힘수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929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0" y="3991605"/>
            <a:ext cx="3653790" cy="46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24252885-BC71-4069-A85D-288545495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400" dirty="0" smtClean="0"/>
                  <a:t>단순선형회귀분석에서는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𝑦</m:t>
                    </m:r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r>
                      <a:rPr lang="en-US" altLang="ko-KR" sz="1400" b="0" i="1" smtClean="0">
                        <a:latin typeface="Cambria Math"/>
                      </a:rPr>
                      <m:t>𝑎𝑥</m:t>
                    </m:r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r>
                      <a:rPr lang="en-US" altLang="ko-KR" sz="1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sz="1400" dirty="0" smtClean="0"/>
                  <a:t>를 이용하여 예측한다</a:t>
                </a:r>
                <a:r>
                  <a:rPr lang="en-US" altLang="ko-KR" sz="1400" dirty="0" smtClean="0"/>
                  <a:t>.  </a:t>
                </a:r>
                <a:r>
                  <a:rPr lang="ko-KR" altLang="en-US" sz="1400" dirty="0" err="1" smtClean="0"/>
                  <a:t>로지스틱</a:t>
                </a:r>
                <a:r>
                  <a:rPr lang="ko-KR" altLang="en-US" sz="1400" dirty="0" smtClean="0"/>
                  <a:t> 회귀에서는 선형 회귀를 기반으로 하기 때문에 </a:t>
                </a:r>
                <a:r>
                  <a:rPr lang="en-US" altLang="ko-KR" sz="1400" dirty="0" smtClean="0"/>
                  <a:t>y</a:t>
                </a:r>
                <a:r>
                  <a:rPr lang="ko-KR" altLang="en-US" sz="1400" dirty="0" smtClean="0"/>
                  <a:t>를 확률 </a:t>
                </a:r>
                <a:r>
                  <a:rPr lang="en-US" altLang="ko-KR" sz="1400" dirty="0" smtClean="0"/>
                  <a:t>P</a:t>
                </a:r>
                <a:r>
                  <a:rPr lang="ko-KR" altLang="en-US" sz="1400" dirty="0" smtClean="0"/>
                  <a:t>로 바꾸어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𝑃</m:t>
                    </m:r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r>
                      <a:rPr lang="en-US" altLang="ko-KR" sz="1400" b="0" i="1" smtClean="0">
                        <a:latin typeface="Cambria Math"/>
                      </a:rPr>
                      <m:t>𝑎𝑥</m:t>
                    </m:r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r>
                      <a:rPr lang="en-US" altLang="ko-KR" sz="1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sz="1400" dirty="0" smtClean="0"/>
                  <a:t>가 된다</a:t>
                </a:r>
                <a:r>
                  <a:rPr lang="en-US" altLang="ko-KR" sz="1400" dirty="0" smtClean="0"/>
                  <a:t>. </a:t>
                </a:r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	</a:t>
                </a:r>
                <a:r>
                  <a:rPr lang="en-US" altLang="ko-KR" sz="1200" dirty="0" smtClean="0"/>
                  <a:t>→ </a:t>
                </a:r>
                <a:r>
                  <a:rPr lang="ko-KR" altLang="en-US" sz="1200" dirty="0" smtClean="0"/>
                  <a:t>이렇게 식을 변환하기 위해 사용하는 것이</a:t>
                </a:r>
                <a:r>
                  <a:rPr lang="ko-KR" altLang="en-US" sz="1200" b="1" dirty="0" smtClean="0"/>
                  <a:t> </a:t>
                </a:r>
                <a:r>
                  <a:rPr lang="en-US" altLang="ko-KR" sz="1200" b="1" dirty="0" smtClean="0"/>
                  <a:t>odds</a:t>
                </a:r>
                <a:r>
                  <a:rPr lang="ko-KR" altLang="en-US" sz="1200" dirty="0" smtClean="0"/>
                  <a:t>와 </a:t>
                </a:r>
                <a:r>
                  <a:rPr lang="en-US" altLang="ko-KR" sz="1200" b="1" dirty="0" smtClean="0"/>
                  <a:t>log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Odds</a:t>
                </a:r>
              </a:p>
              <a:p>
                <a:pPr lvl="1"/>
                <a:r>
                  <a:rPr lang="ko-KR" altLang="en-US" sz="1200" dirty="0" smtClean="0"/>
                  <a:t>정의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실패에 비해 성공할 확률의 비</a:t>
                </a:r>
                <a:endParaRPr lang="en-US" altLang="ko-KR" sz="1200" dirty="0" smtClean="0"/>
              </a:p>
              <a:p>
                <a:pPr lvl="1"/>
                <a:r>
                  <a:rPr lang="en-US" altLang="ko-KR" sz="1200" dirty="0" smtClean="0"/>
                  <a:t>p</a:t>
                </a:r>
                <a:r>
                  <a:rPr lang="ko-KR" altLang="en-US" sz="1200" dirty="0" smtClean="0"/>
                  <a:t>는 </a:t>
                </a:r>
                <a:r>
                  <a:rPr lang="en-US" altLang="ko-KR" sz="1200" dirty="0" smtClean="0"/>
                  <a:t>0</a:t>
                </a:r>
                <a:r>
                  <a:rPr lang="ko-KR" altLang="en-US" sz="1200" dirty="0" smtClean="0"/>
                  <a:t>에서 </a:t>
                </a:r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사이 값을 가진다</a:t>
                </a:r>
                <a:r>
                  <a:rPr lang="en-US" altLang="ko-KR" sz="1200" dirty="0" smtClean="0"/>
                  <a:t>. p</a:t>
                </a:r>
                <a:r>
                  <a:rPr lang="ko-KR" altLang="en-US" sz="1200" dirty="0" smtClean="0"/>
                  <a:t>에 </a:t>
                </a:r>
                <a:r>
                  <a:rPr lang="en-US" altLang="ko-KR" sz="1200" dirty="0" smtClean="0"/>
                  <a:t>0</a:t>
                </a:r>
                <a:r>
                  <a:rPr lang="ko-KR" altLang="en-US" sz="1200" dirty="0" smtClean="0"/>
                  <a:t>을 대입하면 </a:t>
                </a:r>
                <a:r>
                  <a:rPr lang="en-US" altLang="ko-KR" sz="1200" dirty="0" smtClean="0"/>
                  <a:t>0/(1-0) = 0</a:t>
                </a:r>
                <a:r>
                  <a:rPr lang="ko-KR" altLang="en-US" sz="1200" dirty="0" smtClean="0"/>
                  <a:t>이고</a:t>
                </a:r>
                <a:r>
                  <a:rPr lang="en-US" altLang="ko-KR" sz="1200" dirty="0" smtClean="0"/>
                  <a:t>, p</a:t>
                </a:r>
                <a:r>
                  <a:rPr lang="ko-KR" altLang="en-US" sz="1200" dirty="0" smtClean="0"/>
                  <a:t>에 </a:t>
                </a:r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을 대입하면 </a:t>
                </a:r>
                <a:r>
                  <a:rPr lang="en-US" altLang="ko-KR" sz="1200" dirty="0" smtClean="0"/>
                  <a:t>1/(1-1) =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sz="12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ko-KR" altLang="en-US" sz="1200" dirty="0" smtClean="0"/>
                  <a:t>이다</a:t>
                </a:r>
                <a:r>
                  <a:rPr lang="en-US" altLang="ko-KR" sz="1200" dirty="0" smtClean="0"/>
                  <a:t>.  </a:t>
                </a:r>
                <a:r>
                  <a:rPr lang="ko-KR" altLang="en-US" sz="1200" dirty="0" smtClean="0"/>
                  <a:t>즉</a:t>
                </a:r>
                <a:r>
                  <a:rPr lang="en-US" altLang="ko-KR" sz="12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ko-KR" altLang="en-US" sz="1200" dirty="0" smtClean="0"/>
                  <a:t>는 </a:t>
                </a:r>
                <a:r>
                  <a:rPr lang="en-US" altLang="ko-KR" sz="1200" dirty="0" smtClean="0"/>
                  <a:t>x</a:t>
                </a:r>
                <a:r>
                  <a:rPr lang="ko-KR" altLang="en-US" sz="1200" dirty="0" smtClean="0"/>
                  <a:t>의 범위로 </a:t>
                </a:r>
                <a:r>
                  <a:rPr lang="en-US" altLang="ko-KR" sz="1200" dirty="0" smtClean="0"/>
                  <a:t>0</a:t>
                </a:r>
                <a:r>
                  <a:rPr lang="ko-KR" altLang="en-US" sz="1200" dirty="0" smtClean="0"/>
                  <a:t>부터 양의 무한대까지 값을 가지게 되므로 </a:t>
                </a:r>
                <a:r>
                  <a:rPr lang="en-US" altLang="ko-KR" sz="1200" dirty="0" smtClean="0"/>
                  <a:t>x</a:t>
                </a:r>
                <a:r>
                  <a:rPr lang="ko-KR" altLang="en-US" sz="1200" dirty="0" smtClean="0"/>
                  <a:t>의 도메인 조건에서 만족하지 못한다</a:t>
                </a:r>
                <a:r>
                  <a:rPr lang="en-US" altLang="ko-KR" sz="1200" dirty="0" smtClean="0"/>
                  <a:t>.</a:t>
                </a:r>
              </a:p>
              <a:p>
                <a:r>
                  <a:rPr lang="en-US" altLang="ko-KR" sz="1400" dirty="0" smtClean="0"/>
                  <a:t>Log Odds</a:t>
                </a:r>
              </a:p>
              <a:p>
                <a:pPr lvl="1"/>
                <a:r>
                  <a:rPr lang="ko-KR" altLang="en-US" sz="1200" dirty="0"/>
                  <a:t>음의 무한대를 범위에 포함시키기 위해 자연로그를 취한다</a:t>
                </a:r>
                <a:r>
                  <a:rPr lang="en-US" altLang="ko-KR" sz="1200" dirty="0"/>
                  <a:t>.(</a:t>
                </a:r>
                <a:r>
                  <a:rPr lang="ko-KR" altLang="en-US" sz="1200" dirty="0"/>
                  <a:t>설명 참고</a:t>
                </a:r>
                <a:r>
                  <a:rPr lang="en-US" altLang="ko-KR" sz="1200" dirty="0"/>
                  <a:t>)</a:t>
                </a:r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r>
                  <a:rPr lang="ko-KR" altLang="en-US" sz="1400" dirty="0" err="1" smtClean="0"/>
                  <a:t>시그모이드</a:t>
                </a:r>
                <a:r>
                  <a:rPr lang="ko-KR" altLang="en-US" sz="1400" dirty="0" smtClean="0"/>
                  <a:t> 함수를 사용하는 이유 </a:t>
                </a:r>
                <a:endParaRPr lang="en-US" altLang="ko-KR" sz="1400" dirty="0"/>
              </a:p>
              <a:p>
                <a:pPr marL="177800" lvl="1" indent="0">
                  <a:buNone/>
                </a:pPr>
                <a:r>
                  <a:rPr lang="en-US" altLang="ko-KR" sz="1200" dirty="0" smtClean="0"/>
                  <a:t>: 0 ~ 1</a:t>
                </a:r>
                <a:r>
                  <a:rPr lang="ko-KR" altLang="en-US" sz="1200" dirty="0" smtClean="0"/>
                  <a:t>인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확률을 표현하기 위하여 </a:t>
                </a:r>
                <a:r>
                  <a:rPr lang="en-US" altLang="ko-KR" sz="1200" dirty="0" smtClean="0"/>
                  <a:t>Log Odds</a:t>
                </a:r>
                <a:r>
                  <a:rPr lang="ko-KR" altLang="en-US" sz="1200" dirty="0" smtClean="0"/>
                  <a:t>를 적용하니 도출된 식이 </a:t>
                </a:r>
                <a:r>
                  <a:rPr lang="ko-KR" altLang="en-US" sz="1200" dirty="0" err="1" smtClean="0"/>
                  <a:t>시그모이드</a:t>
                </a:r>
                <a:r>
                  <a:rPr lang="ko-KR" altLang="en-US" sz="1200" dirty="0" smtClean="0"/>
                  <a:t> 함수</a:t>
                </a:r>
                <a:r>
                  <a:rPr lang="en-US" altLang="ko-KR" sz="1200" dirty="0" smtClean="0"/>
                  <a:t>. (</a:t>
                </a:r>
                <a:r>
                  <a:rPr lang="ko-KR" altLang="en-US" sz="1200" dirty="0" err="1" smtClean="0"/>
                  <a:t>시그모이드는</a:t>
                </a:r>
                <a:r>
                  <a:rPr lang="ko-KR" altLang="en-US" sz="1200" dirty="0" smtClean="0"/>
                  <a:t> 항상 </a:t>
                </a:r>
                <a:r>
                  <a:rPr lang="en-US" altLang="ko-KR" sz="1200" dirty="0" smtClean="0"/>
                  <a:t>0~1)</a:t>
                </a:r>
              </a:p>
              <a:p>
                <a:pPr marL="177800" lvl="1" indent="0">
                  <a:buNone/>
                </a:pPr>
                <a:r>
                  <a:rPr lang="en-US" altLang="ko-KR" sz="1200" dirty="0" smtClean="0"/>
                  <a:t> </a:t>
                </a:r>
                <a:r>
                  <a:rPr lang="ko-KR" altLang="en-US" sz="1200" dirty="0" err="1" smtClean="0"/>
                  <a:t>시그모이드</a:t>
                </a:r>
                <a:r>
                  <a:rPr lang="ko-KR" altLang="en-US" sz="1200" dirty="0" smtClean="0"/>
                  <a:t> 함수를 사용하여 도출된 값이 </a:t>
                </a:r>
                <a:r>
                  <a:rPr lang="ko-KR" altLang="en-US" sz="1200" dirty="0" err="1" smtClean="0"/>
                  <a:t>임계점</a:t>
                </a:r>
                <a:r>
                  <a:rPr lang="en-US" altLang="ko-KR" sz="1200" dirty="0" smtClean="0"/>
                  <a:t>(=0.5, </a:t>
                </a:r>
                <a:r>
                  <a:rPr lang="ko-KR" altLang="en-US" sz="1200" dirty="0" smtClean="0"/>
                  <a:t>조정가능</a:t>
                </a:r>
                <a:r>
                  <a:rPr lang="en-US" altLang="ko-KR" sz="1200" dirty="0" smtClean="0"/>
                  <a:t>)</a:t>
                </a:r>
                <a:r>
                  <a:rPr lang="ko-KR" altLang="en-US" sz="1200" dirty="0" smtClean="0"/>
                  <a:t>보다 높으면 </a:t>
                </a:r>
                <a:r>
                  <a:rPr lang="en-US" altLang="ko-KR" sz="1200" dirty="0" smtClean="0"/>
                  <a:t>1, </a:t>
                </a:r>
                <a:r>
                  <a:rPr lang="ko-KR" altLang="en-US" sz="1200" dirty="0" smtClean="0"/>
                  <a:t>낮으면 </a:t>
                </a:r>
                <a:r>
                  <a:rPr lang="en-US" altLang="ko-KR" sz="1200" dirty="0" smtClean="0"/>
                  <a:t>0</a:t>
                </a:r>
                <a:r>
                  <a:rPr lang="ko-KR" altLang="en-US" sz="1200" dirty="0" smtClean="0"/>
                  <a:t>으로 분류</a:t>
                </a:r>
                <a:endParaRPr lang="en-US" altLang="ko-KR" sz="1200" dirty="0" smtClean="0"/>
              </a:p>
              <a:p>
                <a:pPr marL="177800" lvl="1" indent="0">
                  <a:buNone/>
                </a:pPr>
                <a:endParaRPr lang="en-US" altLang="ko-KR" sz="1200" dirty="0" smtClean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pPr lvl="1"/>
                <a:endParaRPr lang="en-US" altLang="ko-KR" sz="1200" dirty="0" smtClean="0"/>
              </a:p>
              <a:p>
                <a:pPr marL="177800" lvl="1" indent="0">
                  <a:buNone/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4252885-BC71-4069-A85D-288545495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77" t="-590" r="-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DCAE1B-15E3-4B85-A7ED-6AC69E08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함수를 사용하는 이유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35" y="1884680"/>
            <a:ext cx="934085" cy="36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왼쪽/오른쪽 화살표 3"/>
          <p:cNvSpPr/>
          <p:nvPr/>
        </p:nvSpPr>
        <p:spPr>
          <a:xfrm>
            <a:off x="2560320" y="1976934"/>
            <a:ext cx="416560" cy="184511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80" y="1891390"/>
            <a:ext cx="934085" cy="36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67401" y="1614391"/>
                <a:ext cx="1402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/>
                        </a:rPr>
                        <m:t>𝑦</m:t>
                      </m:r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r>
                        <a:rPr lang="en-US" altLang="ko-KR" sz="1200" i="1">
                          <a:latin typeface="Cambria Math"/>
                        </a:rPr>
                        <m:t>𝑎𝑥</m:t>
                      </m:r>
                      <m:r>
                        <a:rPr lang="en-US" altLang="ko-KR" sz="1200" i="1">
                          <a:latin typeface="Cambria Math"/>
                        </a:rPr>
                        <m:t>+</m:t>
                      </m:r>
                      <m:r>
                        <a:rPr lang="en-US" altLang="ko-KR" sz="12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401" y="1614391"/>
                <a:ext cx="140239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69757" y="2161445"/>
            <a:ext cx="44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20402" y="2161445"/>
            <a:ext cx="44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y</a:t>
            </a:r>
            <a:endParaRPr lang="ko-KR" altLang="en-US" sz="1050" dirty="0"/>
          </a:p>
        </p:txBody>
      </p:sp>
      <p:sp>
        <p:nvSpPr>
          <p:cNvPr id="10" name="오른쪽 화살표 9"/>
          <p:cNvSpPr/>
          <p:nvPr/>
        </p:nvSpPr>
        <p:spPr>
          <a:xfrm>
            <a:off x="4084320" y="1797844"/>
            <a:ext cx="599440" cy="3230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22" y="1902894"/>
            <a:ext cx="934085" cy="36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왼쪽/오른쪽 화살표 13"/>
          <p:cNvSpPr/>
          <p:nvPr/>
        </p:nvSpPr>
        <p:spPr>
          <a:xfrm>
            <a:off x="5698807" y="1995148"/>
            <a:ext cx="416560" cy="184511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05888" y="1632605"/>
                <a:ext cx="1402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/>
                        </a:rPr>
                        <m:t>𝑃</m:t>
                      </m:r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r>
                        <a:rPr lang="en-US" altLang="ko-KR" sz="1200" i="1">
                          <a:latin typeface="Cambria Math"/>
                        </a:rPr>
                        <m:t>𝑎𝑥</m:t>
                      </m:r>
                      <m:r>
                        <a:rPr lang="en-US" altLang="ko-KR" sz="1200" i="1">
                          <a:latin typeface="Cambria Math"/>
                        </a:rPr>
                        <m:t>+</m:t>
                      </m:r>
                      <m:r>
                        <a:rPr lang="en-US" altLang="ko-KR" sz="12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888" y="1632605"/>
                <a:ext cx="140239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008244" y="2179659"/>
            <a:ext cx="44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358889" y="2179659"/>
            <a:ext cx="44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y</a:t>
            </a:r>
            <a:endParaRPr lang="ko-KR" altLang="en-US" sz="105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66" y="1909604"/>
            <a:ext cx="797085" cy="39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41" y="2723197"/>
            <a:ext cx="18764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05888" y="2694004"/>
                <a:ext cx="1262063" cy="439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/>
                            </a:rPr>
                            <m:t>1 −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888" y="2694004"/>
                <a:ext cx="1262063" cy="43967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00306" y="3759200"/>
                <a:ext cx="10871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𝐿𝑜𝑔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𝑂𝑑𝑑𝑠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06" y="3759200"/>
                <a:ext cx="1087120" cy="261610"/>
              </a:xfrm>
              <a:prstGeom prst="rect">
                <a:avLst/>
              </a:prstGeom>
              <a:blipFill rotWithShape="1"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28" y="3710591"/>
            <a:ext cx="1301115" cy="3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0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5787824"/>
            <a:ext cx="3992880" cy="5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511" y="1113155"/>
            <a:ext cx="2298065" cy="200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 txBox="1">
            <a:spLocks/>
          </p:cNvSpPr>
          <p:nvPr/>
        </p:nvSpPr>
        <p:spPr>
          <a:xfrm>
            <a:off x="631537" y="2781338"/>
            <a:ext cx="8010039" cy="5169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58775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36575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−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175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895350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40000"/>
                  <a:lumOff val="60000"/>
                </a:schemeClr>
              </a:buClr>
              <a:buFont typeface="Calibri" panose="020F0502020204030204" pitchFamily="34" charset="0"/>
              <a:buChar char="·"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앞서 </a:t>
            </a:r>
            <a:r>
              <a:rPr lang="ko-KR" altLang="en-US" sz="1400" dirty="0"/>
              <a:t>확</a:t>
            </a:r>
            <a:r>
              <a:rPr lang="ko-KR" altLang="en-US" sz="1400" dirty="0" smtClean="0"/>
              <a:t>인했던 것처럼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시그모이드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0</a:t>
            </a:r>
            <a:r>
              <a:rPr lang="ko-KR" altLang="en-US" sz="1400" dirty="0"/>
              <a:t>과 </a:t>
            </a:r>
            <a:r>
              <a:rPr lang="en-US" altLang="ko-KR" sz="1400" dirty="0"/>
              <a:t>1</a:t>
            </a:r>
            <a:r>
              <a:rPr lang="ko-KR" altLang="en-US" sz="1400" dirty="0"/>
              <a:t>사이의 </a:t>
            </a:r>
            <a:r>
              <a:rPr lang="en-US" altLang="ko-KR" sz="1400" dirty="0"/>
              <a:t>y</a:t>
            </a:r>
            <a:r>
              <a:rPr lang="ko-KR" altLang="en-US" sz="1400" dirty="0"/>
              <a:t>값을 반환</a:t>
            </a:r>
            <a:endParaRPr lang="en-US" altLang="ko-KR" sz="1400" dirty="0"/>
          </a:p>
          <a:p>
            <a:pPr lvl="1"/>
            <a:r>
              <a:rPr lang="ko-KR" altLang="en-US" dirty="0" err="1"/>
              <a:t>실제값이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 err="1" smtClean="0"/>
              <a:t>예측</a:t>
            </a:r>
            <a:r>
              <a:rPr lang="ko-KR" altLang="en-US" dirty="0" err="1"/>
              <a:t>값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 가까워지면 오차가 커짐</a:t>
            </a:r>
            <a:r>
              <a:rPr lang="en-US" altLang="ko-KR" dirty="0"/>
              <a:t>(</a:t>
            </a:r>
            <a:r>
              <a:rPr lang="ko-KR" altLang="en-US" dirty="0"/>
              <a:t>반대면 오차가 작음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실제값이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smtClean="0"/>
              <a:t>일 때</a:t>
            </a:r>
            <a:r>
              <a:rPr lang="en-US" altLang="ko-KR" dirty="0"/>
              <a:t>, </a:t>
            </a:r>
            <a:r>
              <a:rPr lang="ko-KR" altLang="en-US" dirty="0" err="1" smtClean="0"/>
              <a:t>예측</a:t>
            </a:r>
            <a:r>
              <a:rPr lang="ko-KR" altLang="en-US" dirty="0" err="1"/>
              <a:t>값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가까워지면 오차가 커짐</a:t>
            </a:r>
            <a:r>
              <a:rPr lang="en-US" altLang="ko-KR" dirty="0"/>
              <a:t>(</a:t>
            </a:r>
            <a:r>
              <a:rPr lang="ko-KR" altLang="en-US" dirty="0"/>
              <a:t>반대면 오차가 작음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실제값이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–log(H(x))</a:t>
            </a:r>
            <a:r>
              <a:rPr lang="ko-KR" altLang="en-US" dirty="0" smtClean="0"/>
              <a:t>을 사용하고 </a:t>
            </a:r>
            <a:r>
              <a:rPr lang="en-US" altLang="ko-KR" dirty="0" smtClean="0"/>
              <a:t>y=0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 -log(1-H(x))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sz="1400" dirty="0" smtClean="0"/>
              <a:t>결과적으로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로지스틱</a:t>
            </a:r>
            <a:r>
              <a:rPr lang="ko-KR" altLang="en-US" sz="1400" dirty="0" smtClean="0"/>
              <a:t> 회귀의 비용 함수는 다음과 같다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이때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로지스틱</a:t>
            </a:r>
            <a:r>
              <a:rPr lang="ko-KR" altLang="en-US" sz="1400" dirty="0" smtClean="0"/>
              <a:t> 회귀에서 찾아낸 이 비용함수를 </a:t>
            </a:r>
            <a:r>
              <a:rPr lang="ko-KR" altLang="en-US" sz="1400" b="1" dirty="0" smtClean="0"/>
              <a:t>크로스 엔트로피</a:t>
            </a:r>
            <a:r>
              <a:rPr lang="en-US" altLang="ko-KR" sz="1400" smtClean="0"/>
              <a:t>(Cross </a:t>
            </a:r>
            <a:r>
              <a:rPr lang="en-US" altLang="ko-KR" sz="1400" dirty="0" smtClean="0"/>
              <a:t>Entropy)</a:t>
            </a:r>
            <a:r>
              <a:rPr lang="ko-KR" altLang="en-US" sz="1400" dirty="0" smtClean="0"/>
              <a:t>라고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가중치를 찾기 위해서 크로스 엔트로피의 평균을 취한 함수를 사용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크로스 엔트로피 함수는 </a:t>
            </a:r>
            <a:r>
              <a:rPr lang="ko-KR" altLang="en-US" sz="1400" b="1" dirty="0" err="1" smtClean="0"/>
              <a:t>소프트맥스</a:t>
            </a:r>
            <a:r>
              <a:rPr lang="ko-KR" altLang="en-US" sz="1400" dirty="0" smtClean="0"/>
              <a:t> 회귀의 비용함수이기도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177800" lvl="1" indent="0">
              <a:buNone/>
            </a:pPr>
            <a:endParaRPr lang="en-US" altLang="ko-KR" dirty="0"/>
          </a:p>
          <a:p>
            <a:endParaRPr lang="en-US" altLang="ko-KR" sz="1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67" y="3576392"/>
            <a:ext cx="3386594" cy="68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비용 함수 </a:t>
            </a:r>
            <a:r>
              <a:rPr lang="en-US" altLang="ko-KR" dirty="0" smtClean="0"/>
              <a:t>(Cost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5843270" cy="5169005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로지스틱</a:t>
            </a:r>
            <a:r>
              <a:rPr lang="ko-KR" altLang="en-US" sz="1400" dirty="0" smtClean="0">
                <a:latin typeface="+mj-ea"/>
                <a:ea typeface="+mj-ea"/>
              </a:rPr>
              <a:t> 회귀에서 비용 함수로 </a:t>
            </a: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ko-KR" altLang="en-US" sz="1400" dirty="0" smtClean="0">
                <a:latin typeface="+mj-ea"/>
                <a:ea typeface="+mj-ea"/>
              </a:rPr>
              <a:t>평균 제곱 오차</a:t>
            </a:r>
            <a:r>
              <a:rPr lang="en-US" altLang="ko-KR" sz="1400" dirty="0" smtClean="0">
                <a:latin typeface="+mj-ea"/>
                <a:ea typeface="+mj-ea"/>
              </a:rPr>
              <a:t>(RSS)</a:t>
            </a:r>
            <a:r>
              <a:rPr lang="ko-KR" altLang="en-US" sz="1400" dirty="0" smtClean="0">
                <a:latin typeface="+mj-ea"/>
                <a:ea typeface="+mj-ea"/>
              </a:rPr>
              <a:t>를 사용하면 경사 </a:t>
            </a:r>
            <a:r>
              <a:rPr lang="ko-KR" altLang="en-US" sz="1400" dirty="0" err="1" smtClean="0">
                <a:latin typeface="+mj-ea"/>
                <a:ea typeface="+mj-ea"/>
              </a:rPr>
              <a:t>하강법을</a:t>
            </a:r>
            <a:r>
              <a:rPr lang="ko-KR" altLang="en-US" sz="1400" dirty="0" smtClean="0">
                <a:latin typeface="+mj-ea"/>
                <a:ea typeface="+mj-ea"/>
              </a:rPr>
              <a:t> 사용하였을 때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찾고자 하는 최소값이 아닌 잘못된 최소값에 빠질 가능성이 높다</a:t>
            </a:r>
            <a:r>
              <a:rPr lang="en-US" altLang="ko-KR" sz="1400" dirty="0" smtClean="0"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latin typeface="+mj-ea"/>
                <a:ea typeface="+mj-ea"/>
              </a:rPr>
              <a:t>이를 전체 함수에 걸쳐 최솟값인 </a:t>
            </a:r>
            <a:r>
              <a:rPr lang="en-US" altLang="ko-KR" sz="1400" dirty="0" smtClean="0">
                <a:latin typeface="+mj-ea"/>
                <a:ea typeface="+mj-ea"/>
              </a:rPr>
              <a:t>Global minimum</a:t>
            </a:r>
            <a:r>
              <a:rPr lang="ko-KR" altLang="en-US" sz="1400" dirty="0" smtClean="0">
                <a:latin typeface="+mj-ea"/>
                <a:ea typeface="+mj-ea"/>
              </a:rPr>
              <a:t>이 아닌 특정 구역에서 최소값인 </a:t>
            </a:r>
            <a:r>
              <a:rPr lang="en-US" altLang="ko-KR" sz="1400" dirty="0" smtClean="0">
                <a:latin typeface="+mj-ea"/>
                <a:ea typeface="+mj-ea"/>
              </a:rPr>
              <a:t>Local minimum</a:t>
            </a:r>
            <a:r>
              <a:rPr lang="ko-KR" altLang="en-US" sz="1400" dirty="0" smtClean="0">
                <a:latin typeface="+mj-ea"/>
                <a:ea typeface="+mj-ea"/>
              </a:rPr>
              <a:t>에 도달했다고 한다</a:t>
            </a:r>
            <a:r>
              <a:rPr lang="en-US" altLang="ko-KR" sz="1400" dirty="0" smtClean="0">
                <a:latin typeface="+mj-ea"/>
                <a:ea typeface="+mj-ea"/>
              </a:rPr>
              <a:t>. </a:t>
            </a:r>
          </a:p>
          <a:p>
            <a:r>
              <a:rPr lang="ko-KR" altLang="en-US" sz="1400" dirty="0" smtClean="0">
                <a:latin typeface="+mj-ea"/>
                <a:ea typeface="+mj-ea"/>
              </a:rPr>
              <a:t>그렇기 때문에 </a:t>
            </a:r>
            <a:r>
              <a:rPr lang="ko-KR" altLang="en-US" sz="1400" dirty="0" err="1" smtClean="0">
                <a:latin typeface="+mj-ea"/>
                <a:ea typeface="+mj-ea"/>
              </a:rPr>
              <a:t>로지스틱</a:t>
            </a:r>
            <a:r>
              <a:rPr lang="ko-KR" altLang="en-US" sz="1400" dirty="0" smtClean="0">
                <a:latin typeface="+mj-ea"/>
                <a:ea typeface="+mj-ea"/>
              </a:rPr>
              <a:t> 회귀에서 가중치 </a:t>
            </a:r>
            <a:r>
              <a:rPr lang="en-US" altLang="ko-KR" sz="1400" dirty="0" smtClean="0">
                <a:latin typeface="+mj-ea"/>
                <a:ea typeface="+mj-ea"/>
              </a:rPr>
              <a:t>w</a:t>
            </a:r>
            <a:r>
              <a:rPr lang="ko-KR" altLang="en-US" sz="1400" dirty="0" smtClean="0">
                <a:latin typeface="+mj-ea"/>
                <a:ea typeface="+mj-ea"/>
              </a:rPr>
              <a:t>를 최소로 만드는 적절한 새로운 비용 함수를 찾아야 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4520" y="3779769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H(x) : </a:t>
            </a:r>
            <a:r>
              <a:rPr lang="ko-KR" altLang="en-US" sz="1200" dirty="0" err="1" smtClean="0"/>
              <a:t>예측값</a:t>
            </a:r>
            <a:r>
              <a:rPr lang="en-US" altLang="ko-KR" sz="1200" dirty="0" smtClean="0"/>
              <a:t>, y : </a:t>
            </a:r>
            <a:r>
              <a:rPr lang="ko-KR" altLang="en-US" sz="1200" dirty="0" err="1" smtClean="0"/>
              <a:t>실제값</a:t>
            </a:r>
            <a:endParaRPr lang="ko-KR" altLang="en-US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05" y="4537455"/>
            <a:ext cx="1831975" cy="127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44241" y="4788759"/>
            <a:ext cx="55168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y=1</a:t>
            </a:r>
            <a:r>
              <a:rPr lang="ko-KR" altLang="en-US" sz="1050" dirty="0" smtClean="0"/>
              <a:t>일 때의 그래프는 파란색</a:t>
            </a:r>
            <a:r>
              <a:rPr lang="en-US" altLang="ko-KR" sz="1050" dirty="0" smtClean="0"/>
              <a:t>, y=0</a:t>
            </a:r>
            <a:r>
              <a:rPr lang="ko-KR" altLang="en-US" sz="1050" dirty="0" smtClean="0"/>
              <a:t>일 때의 그래프는 빨간색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실제값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일 때</a:t>
            </a:r>
            <a:r>
              <a:rPr lang="en-US" altLang="ko-KR" sz="1050" dirty="0" smtClean="0"/>
              <a:t>, H(x)</a:t>
            </a:r>
            <a:r>
              <a:rPr lang="ko-KR" altLang="en-US" sz="1050" dirty="0" smtClean="0"/>
              <a:t>의 값이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이면 오차는 </a:t>
            </a:r>
            <a:r>
              <a:rPr lang="en-US" altLang="ko-KR" sz="1050" dirty="0" smtClean="0"/>
              <a:t>0</a:t>
            </a:r>
            <a:r>
              <a:rPr lang="ko-KR" altLang="en-US" sz="1050" dirty="0" smtClean="0"/>
              <a:t>이므로 </a:t>
            </a:r>
            <a:r>
              <a:rPr lang="en-US" altLang="ko-KR" sz="1050" dirty="0" smtClean="0"/>
              <a:t>cost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0, </a:t>
            </a:r>
            <a:r>
              <a:rPr lang="ko-KR" altLang="en-US" sz="1050" dirty="0" smtClean="0"/>
              <a:t>반면 </a:t>
            </a:r>
            <a:r>
              <a:rPr lang="ko-KR" altLang="en-US" sz="1050" dirty="0" err="1" smtClean="0"/>
              <a:t>실제값</a:t>
            </a:r>
            <a:r>
              <a:rPr lang="en-US" altLang="ko-KR" sz="1050" dirty="0" smtClean="0"/>
              <a:t>(y)</a:t>
            </a:r>
            <a:r>
              <a:rPr lang="ko-KR" altLang="en-US" sz="1050" dirty="0" smtClean="0"/>
              <a:t>이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인데도 </a:t>
            </a:r>
            <a:r>
              <a:rPr lang="en-US" altLang="ko-KR" sz="1050" dirty="0" smtClean="0"/>
              <a:t>H(x)</a:t>
            </a:r>
            <a:r>
              <a:rPr lang="ko-KR" altLang="en-US" sz="1050" dirty="0" smtClean="0"/>
              <a:t>가 </a:t>
            </a:r>
            <a:r>
              <a:rPr lang="en-US" altLang="ko-KR" sz="1050" dirty="0" smtClean="0"/>
              <a:t>0</a:t>
            </a:r>
            <a:r>
              <a:rPr lang="ko-KR" altLang="en-US" sz="1050" dirty="0" smtClean="0"/>
              <a:t>으로 수렴할수록 </a:t>
            </a:r>
            <a:r>
              <a:rPr lang="en-US" altLang="ko-KR" sz="1050" dirty="0" smtClean="0"/>
              <a:t>cost</a:t>
            </a:r>
            <a:r>
              <a:rPr lang="ko-KR" altLang="en-US" sz="1050" dirty="0" smtClean="0"/>
              <a:t>는 무한대가 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이를 하나의 식으로 표현하면</a:t>
            </a:r>
            <a:r>
              <a:rPr lang="en-US" altLang="ko-KR" sz="1050" dirty="0" smtClean="0"/>
              <a:t>,</a:t>
            </a:r>
            <a:endParaRPr lang="ko-KR" altLang="en-US" sz="105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20" y="5302340"/>
            <a:ext cx="3858260" cy="31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 flipV="1">
            <a:off x="2794000" y="5618591"/>
            <a:ext cx="0" cy="1895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2080" y="5372072"/>
            <a:ext cx="28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96480" y="5345049"/>
            <a:ext cx="1107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(</a:t>
            </a:r>
            <a:r>
              <a:rPr lang="ko-KR" altLang="en-US" sz="900" dirty="0" smtClean="0"/>
              <a:t>크로스 엔트로피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94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분류 성능 평가 지표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/>
          <a:lstStyle/>
          <a:p>
            <a:r>
              <a:rPr lang="ko-KR" altLang="en-US" sz="1400" dirty="0" smtClean="0"/>
              <a:t>오차 행렬</a:t>
            </a:r>
            <a:endParaRPr lang="en-US" altLang="ko-KR" sz="1400" dirty="0" smtClean="0"/>
          </a:p>
          <a:p>
            <a:pPr lvl="1"/>
            <a:r>
              <a:rPr lang="ko-KR" altLang="en-US" sz="1200" dirty="0" smtClean="0"/>
              <a:t>정의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이진 분류의 예측 오류가 </a:t>
            </a:r>
            <a:r>
              <a:rPr lang="ko-KR" altLang="en-US" sz="1200" dirty="0" err="1" smtClean="0"/>
              <a:t>얼마인지와</a:t>
            </a:r>
            <a:r>
              <a:rPr lang="ko-KR" altLang="en-US" sz="1200" dirty="0" smtClean="0"/>
              <a:t> 더불어 어떠한 유형의 예측 오류가 발생하고 있는지를 함께 </a:t>
            </a:r>
            <a:endParaRPr lang="en-US" altLang="ko-KR" sz="1200" dirty="0" smtClean="0"/>
          </a:p>
          <a:p>
            <a:pPr marL="1778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</a:t>
            </a:r>
            <a:r>
              <a:rPr lang="ko-KR" altLang="en-US" sz="1200" dirty="0" smtClean="0"/>
              <a:t>나타내는 지표 </a:t>
            </a:r>
            <a:endParaRPr lang="en-US" altLang="ko-KR" sz="1200" dirty="0" smtClean="0"/>
          </a:p>
          <a:p>
            <a:pPr marL="177800" lvl="1" indent="0">
              <a:buNone/>
            </a:pPr>
            <a:endParaRPr lang="en-US" altLang="ko-KR" sz="1200" dirty="0"/>
          </a:p>
          <a:p>
            <a:pPr marL="177800" lvl="1" indent="0">
              <a:buNone/>
            </a:pPr>
            <a:endParaRPr lang="en-US" altLang="ko-KR" sz="1200" dirty="0" smtClean="0"/>
          </a:p>
          <a:p>
            <a:pPr marL="177800" lvl="1" indent="0">
              <a:buNone/>
            </a:pPr>
            <a:endParaRPr lang="en-US" altLang="ko-KR" sz="1200" dirty="0"/>
          </a:p>
          <a:p>
            <a:pPr marL="177800" lvl="1" indent="0">
              <a:buNone/>
            </a:pPr>
            <a:endParaRPr lang="en-US" altLang="ko-KR" sz="1200" dirty="0" smtClean="0"/>
          </a:p>
          <a:p>
            <a:pPr marL="177800" lvl="1" indent="0">
              <a:buNone/>
            </a:pPr>
            <a:endParaRPr lang="en-US" altLang="ko-KR" sz="1200" dirty="0"/>
          </a:p>
          <a:p>
            <a:pPr marL="177800" lvl="1" indent="0">
              <a:buNone/>
            </a:pPr>
            <a:endParaRPr lang="en-US" altLang="ko-KR" sz="1200" dirty="0" smtClean="0"/>
          </a:p>
          <a:p>
            <a:pPr marL="177800" lvl="1" indent="0">
              <a:buNone/>
            </a:pPr>
            <a:endParaRPr lang="en-US" altLang="ko-KR" sz="1200" dirty="0"/>
          </a:p>
          <a:p>
            <a:pPr marL="177800" lvl="1" indent="0">
              <a:buNone/>
            </a:pPr>
            <a:endParaRPr lang="en-US" altLang="ko-KR" sz="1200" dirty="0" smtClean="0"/>
          </a:p>
          <a:p>
            <a:pPr marL="177800" lvl="1" indent="0">
              <a:buNone/>
            </a:pPr>
            <a:endParaRPr lang="en-US" altLang="ko-KR" sz="1200" dirty="0"/>
          </a:p>
          <a:p>
            <a:pPr marL="177800" lvl="1" indent="0">
              <a:buNone/>
            </a:pPr>
            <a:endParaRPr lang="en-US" altLang="ko-KR" sz="1200" dirty="0"/>
          </a:p>
          <a:p>
            <a:pPr marL="177800" lvl="1" indent="0">
              <a:buNone/>
            </a:pPr>
            <a:endParaRPr lang="en-US" altLang="ko-KR" sz="1200" dirty="0" smtClean="0"/>
          </a:p>
          <a:p>
            <a:r>
              <a:rPr lang="ko-KR" altLang="en-US" sz="1200" dirty="0" smtClean="0"/>
              <a:t>정확도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예측 결과와 실제 값이 동일한 건수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전체 데이터 수 </a:t>
            </a:r>
            <a:r>
              <a:rPr lang="en-US" altLang="ko-KR" sz="1200" dirty="0" smtClean="0"/>
              <a:t>= (TN + TP) / (TN + FP + FN + TP)</a:t>
            </a:r>
          </a:p>
          <a:p>
            <a:r>
              <a:rPr lang="ko-KR" altLang="en-US" sz="1200" dirty="0" smtClean="0"/>
              <a:t>정밀도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양성 예측도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예측을 </a:t>
            </a:r>
            <a:r>
              <a:rPr lang="en-US" altLang="ko-KR" sz="1200" dirty="0" smtClean="0"/>
              <a:t>Positive</a:t>
            </a:r>
            <a:r>
              <a:rPr lang="ko-KR" altLang="en-US" sz="1200" dirty="0" smtClean="0"/>
              <a:t>로 한 데이터의 예측과 실제 값이 모두 </a:t>
            </a:r>
            <a:r>
              <a:rPr lang="en-US" altLang="ko-KR" sz="1200" dirty="0" smtClean="0"/>
              <a:t>Positive</a:t>
            </a:r>
            <a:r>
              <a:rPr lang="ko-KR" altLang="en-US" sz="1200" dirty="0" smtClean="0"/>
              <a:t>로 일치하는 비율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 TP  / (FP + TP)</a:t>
            </a:r>
            <a:r>
              <a:rPr lang="ko-KR" altLang="en-US" sz="1200" dirty="0" smtClean="0"/>
              <a:t>    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스팸메일</a:t>
            </a:r>
            <a:r>
              <a:rPr lang="ko-KR" altLang="en-US" sz="1200" dirty="0" smtClean="0"/>
              <a:t> 여부를 판단하는 모델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재현율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민감도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실제 값이 </a:t>
            </a:r>
            <a:r>
              <a:rPr lang="en-US" altLang="ko-KR" sz="1200" dirty="0" smtClean="0"/>
              <a:t>Positive</a:t>
            </a:r>
            <a:r>
              <a:rPr lang="ko-KR" altLang="en-US" sz="1200" dirty="0" smtClean="0"/>
              <a:t>인 대상 중에 예측과 실제 값이 </a:t>
            </a:r>
            <a:r>
              <a:rPr lang="en-US" altLang="ko-KR" sz="1200" dirty="0" smtClean="0"/>
              <a:t>Positive</a:t>
            </a:r>
            <a:r>
              <a:rPr lang="ko-KR" altLang="en-US" sz="1200" dirty="0" smtClean="0"/>
              <a:t>로 일치한 데이터의 비율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            = TP  / (FN + TP) (</a:t>
            </a:r>
            <a:r>
              <a:rPr lang="ko-KR" altLang="en-US" sz="1200" dirty="0" smtClean="0"/>
              <a:t>암 판단 모델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F1 </a:t>
            </a:r>
            <a:r>
              <a:rPr lang="ko-KR" altLang="en-US" sz="1200" dirty="0" smtClean="0"/>
              <a:t>스코어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정밀도와 </a:t>
            </a:r>
            <a:r>
              <a:rPr lang="ko-KR" altLang="en-US" sz="1200" dirty="0" err="1" smtClean="0"/>
              <a:t>재현율을</a:t>
            </a:r>
            <a:r>
              <a:rPr lang="ko-KR" altLang="en-US" sz="1200" dirty="0" smtClean="0"/>
              <a:t> 결합한 지표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정밀도와 </a:t>
            </a:r>
            <a:r>
              <a:rPr lang="ko-KR" altLang="en-US" sz="1200" dirty="0" err="1" smtClean="0"/>
              <a:t>재현율이</a:t>
            </a:r>
            <a:r>
              <a:rPr lang="ko-KR" altLang="en-US" sz="1200" dirty="0" smtClean="0"/>
              <a:t> 어느 한 쪽으로 치우치지 않을 수록 높은 값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19" y="1946594"/>
            <a:ext cx="2257741" cy="229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20" y="1946594"/>
            <a:ext cx="3373120" cy="243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19" y="6178869"/>
            <a:ext cx="2743359" cy="49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성능 평가 지표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510164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ROC </a:t>
            </a:r>
            <a:r>
              <a:rPr lang="ko-KR" altLang="en-US" sz="1400" dirty="0" smtClean="0"/>
              <a:t>곡선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다양한 </a:t>
            </a:r>
            <a:r>
              <a:rPr lang="en-US" altLang="ko-KR" sz="1400" dirty="0" smtClean="0"/>
              <a:t>Threshold</a:t>
            </a:r>
            <a:r>
              <a:rPr lang="ko-KR" altLang="en-US" sz="1400" dirty="0" smtClean="0"/>
              <a:t>에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대한 이진분류 모델의 성능을 한 번에 표시한 것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→ FPR(False Positive Rate)</a:t>
            </a:r>
            <a:r>
              <a:rPr lang="ko-KR" altLang="en-US" sz="1200" dirty="0" smtClean="0"/>
              <a:t>이 변할 때의 </a:t>
            </a:r>
            <a:r>
              <a:rPr lang="en-US" altLang="ko-KR" sz="1200" dirty="0" smtClean="0"/>
              <a:t>TPR(True Positive Rate)</a:t>
            </a:r>
            <a:r>
              <a:rPr lang="ko-KR" altLang="en-US" sz="1200" dirty="0" smtClean="0"/>
              <a:t>이 어떻게 변하는지를 나타내는 곡선</a:t>
            </a:r>
            <a:r>
              <a:rPr lang="en-US" altLang="ko-KR" sz="1200" dirty="0" smtClean="0"/>
              <a:t> </a:t>
            </a:r>
            <a:endParaRPr lang="en-US" altLang="ko-KR" sz="800" dirty="0" smtClean="0"/>
          </a:p>
          <a:p>
            <a:pPr lvl="1"/>
            <a:r>
              <a:rPr lang="ko-KR" altLang="en-US" sz="1200" dirty="0" smtClean="0"/>
              <a:t>민감도</a:t>
            </a:r>
            <a:r>
              <a:rPr lang="en-US" altLang="ko-KR" sz="1200" dirty="0" smtClean="0"/>
              <a:t>(TPR) : </a:t>
            </a:r>
            <a:r>
              <a:rPr lang="ko-KR" altLang="en-US" sz="1200" dirty="0" err="1" smtClean="0"/>
              <a:t>재현율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실제값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Positive(</a:t>
            </a:r>
            <a:r>
              <a:rPr lang="ko-KR" altLang="en-US" sz="1200" dirty="0" smtClean="0"/>
              <a:t>양성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정확히 예측돼야 하는 수준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질병이 있는 사람을 질병이 있다고 판단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en-US" sz="1200" dirty="0" smtClean="0"/>
              <a:t>특이성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TNR) : </a:t>
            </a:r>
            <a:r>
              <a:rPr lang="ko-KR" altLang="en-US" sz="1200" dirty="0" err="1" smtClean="0"/>
              <a:t>실제값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Negative(</a:t>
            </a:r>
            <a:r>
              <a:rPr lang="ko-KR" altLang="en-US" sz="1200" dirty="0" smtClean="0"/>
              <a:t>음성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정확히 예측돼야 하는 수준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질병이 없는 사람을 질병이 없다고 판단</a:t>
            </a:r>
            <a:r>
              <a:rPr lang="en-US" altLang="ko-KR" sz="1200" dirty="0" smtClean="0"/>
              <a:t>) = 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TN / (FP + TN)</a:t>
            </a:r>
          </a:p>
          <a:p>
            <a:pPr lvl="1"/>
            <a:r>
              <a:rPr lang="en-US" altLang="ko-KR" sz="1200" dirty="0" smtClean="0"/>
              <a:t>FPR : Negative</a:t>
            </a:r>
            <a:r>
              <a:rPr lang="ko-KR" altLang="en-US" sz="1200" dirty="0" smtClean="0"/>
              <a:t>인데 </a:t>
            </a:r>
            <a:r>
              <a:rPr lang="en-US" altLang="ko-KR" sz="1200" dirty="0" smtClean="0"/>
              <a:t>Positive</a:t>
            </a:r>
            <a:r>
              <a:rPr lang="ko-KR" altLang="en-US" sz="1200" dirty="0" smtClean="0"/>
              <a:t>로 잘못 판단한 경우</a:t>
            </a:r>
            <a:r>
              <a:rPr lang="en-US" altLang="ko-KR" sz="1200" dirty="0" smtClean="0"/>
              <a:t>, = FP / (FP + TN)</a:t>
            </a:r>
            <a:r>
              <a:rPr lang="ko-KR" altLang="en-US" sz="1200" dirty="0" smtClean="0"/>
              <a:t>이므로 </a:t>
            </a:r>
            <a:r>
              <a:rPr lang="en-US" altLang="ko-KR" sz="1200" dirty="0" smtClean="0"/>
              <a:t>1 – TNR(</a:t>
            </a:r>
            <a:r>
              <a:rPr lang="ko-KR" altLang="en-US" sz="1200" dirty="0" smtClean="0"/>
              <a:t>특이성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과 같음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r>
              <a:rPr lang="en-US" altLang="ko-KR" sz="1400" dirty="0" smtClean="0"/>
              <a:t>AUC : ROC </a:t>
            </a:r>
            <a:r>
              <a:rPr lang="ko-KR" altLang="en-US" sz="1400" dirty="0" smtClean="0"/>
              <a:t>곡선 아래 부분의 넓이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일반적으로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에 가까울수록 좋은 수치</a:t>
            </a:r>
            <a:endParaRPr lang="en-US" altLang="ko-KR" sz="1400" dirty="0" smtClean="0"/>
          </a:p>
          <a:p>
            <a:pPr lvl="1"/>
            <a:r>
              <a:rPr lang="en-US" altLang="ko-KR" dirty="0" smtClean="0">
                <a:latin typeface="+mn-ea"/>
              </a:rPr>
              <a:t>AUC </a:t>
            </a:r>
            <a:r>
              <a:rPr lang="ko-KR" altLang="en-US" dirty="0" smtClean="0">
                <a:latin typeface="+mn-ea"/>
              </a:rPr>
              <a:t>수치가 커지려면 </a:t>
            </a:r>
            <a:r>
              <a:rPr lang="en-US" altLang="ko-KR" dirty="0" smtClean="0">
                <a:latin typeface="+mn-ea"/>
              </a:rPr>
              <a:t>FPR</a:t>
            </a:r>
            <a:r>
              <a:rPr lang="ko-KR" altLang="en-US" dirty="0" smtClean="0">
                <a:latin typeface="+mn-ea"/>
              </a:rPr>
              <a:t>이 작은 상태에서 얼마나 큰 </a:t>
            </a:r>
            <a:r>
              <a:rPr lang="en-US" altLang="ko-KR" dirty="0" smtClean="0">
                <a:latin typeface="+mn-ea"/>
              </a:rPr>
              <a:t>TPR</a:t>
            </a:r>
            <a:r>
              <a:rPr lang="ko-KR" altLang="en-US" dirty="0" smtClean="0">
                <a:latin typeface="+mn-ea"/>
              </a:rPr>
              <a:t>을 가질 수 있느냐가 관건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/>
          </a:p>
          <a:p>
            <a:endParaRPr lang="en-US" altLang="ko-KR" sz="1400" dirty="0" smtClean="0"/>
          </a:p>
          <a:p>
            <a:pPr lvl="1"/>
            <a:endParaRPr lang="en-US" altLang="ko-K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211" y="2848610"/>
            <a:ext cx="2007678" cy="211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9200" y="2926080"/>
            <a:ext cx="431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어떻게 </a:t>
            </a:r>
            <a:r>
              <a:rPr lang="en-US" altLang="ko-KR" sz="1200" dirty="0" smtClean="0"/>
              <a:t>FPR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부터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까지 변경할 수 있을까</a:t>
            </a:r>
            <a:r>
              <a:rPr lang="en-US" altLang="ko-KR" sz="1200" dirty="0" smtClean="0"/>
              <a:t>? =&gt; Threshold </a:t>
            </a:r>
            <a:r>
              <a:rPr lang="ko-KR" altLang="en-US" sz="1200" dirty="0" smtClean="0"/>
              <a:t>변경</a:t>
            </a:r>
            <a:endParaRPr lang="en-US" altLang="ko-KR" sz="1200" dirty="0" smtClean="0"/>
          </a:p>
          <a:p>
            <a:r>
              <a:rPr lang="en-US" altLang="ko-KR" sz="1200" dirty="0" smtClean="0"/>
              <a:t>FPR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만드는 방법 </a:t>
            </a:r>
            <a:r>
              <a:rPr lang="en-US" altLang="ko-KR" sz="1200" dirty="0" smtClean="0"/>
              <a:t>:  Threshold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변경</a:t>
            </a:r>
            <a:endParaRPr lang="en-US" altLang="ko-KR" sz="1200" dirty="0" smtClean="0"/>
          </a:p>
          <a:p>
            <a:r>
              <a:rPr lang="en-US" altLang="ko-KR" sz="1200" dirty="0" smtClean="0"/>
              <a:t>-&gt; Threshold</a:t>
            </a:r>
            <a:r>
              <a:rPr lang="ko-KR" altLang="en-US" sz="1200" dirty="0" smtClean="0"/>
              <a:t>가 높으니 모델이 </a:t>
            </a:r>
            <a:r>
              <a:rPr lang="en-US" altLang="ko-KR" sz="1200" dirty="0" smtClean="0"/>
              <a:t>Positive</a:t>
            </a:r>
            <a:r>
              <a:rPr lang="ko-KR" altLang="en-US" sz="1200" dirty="0" smtClean="0"/>
              <a:t>로  예측하지 않음</a:t>
            </a:r>
            <a:endParaRPr lang="en-US" altLang="ko-KR" sz="1200" dirty="0" smtClean="0"/>
          </a:p>
          <a:p>
            <a:r>
              <a:rPr lang="en-US" altLang="ko-KR" sz="1200" dirty="0" smtClean="0"/>
              <a:t>-&gt; FP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되면서 </a:t>
            </a:r>
            <a:r>
              <a:rPr lang="en-US" altLang="ko-KR" sz="1200" dirty="0" smtClean="0"/>
              <a:t>FPR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0</a:t>
            </a:r>
          </a:p>
          <a:p>
            <a:r>
              <a:rPr lang="en-US" altLang="ko-KR" sz="1200" dirty="0" smtClean="0"/>
              <a:t>FPR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만드는 방법 </a:t>
            </a:r>
            <a:r>
              <a:rPr lang="en-US" altLang="ko-KR" sz="1200" dirty="0" smtClean="0"/>
              <a:t>: Threshold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변경</a:t>
            </a:r>
            <a:endParaRPr lang="en-US" altLang="ko-KR" sz="1200" dirty="0" smtClean="0"/>
          </a:p>
          <a:p>
            <a:r>
              <a:rPr lang="en-US" altLang="ko-KR" sz="1200" dirty="0" smtClean="0"/>
              <a:t>-&gt; Threshold</a:t>
            </a:r>
            <a:r>
              <a:rPr lang="ko-KR" altLang="en-US" sz="1200" dirty="0" smtClean="0"/>
              <a:t>가 낮으니 모델이 무조건 </a:t>
            </a:r>
            <a:r>
              <a:rPr lang="en-US" altLang="ko-KR" sz="1200" dirty="0" smtClean="0"/>
              <a:t>Positive</a:t>
            </a:r>
            <a:r>
              <a:rPr lang="ko-KR" altLang="en-US" sz="1200" dirty="0" smtClean="0"/>
              <a:t>로 예측</a:t>
            </a:r>
            <a:endParaRPr lang="en-US" altLang="ko-KR" sz="1200" dirty="0" smtClean="0"/>
          </a:p>
          <a:p>
            <a:r>
              <a:rPr lang="en-US" altLang="ko-KR" sz="1200" dirty="0" smtClean="0"/>
              <a:t>-&gt; TN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되면서 </a:t>
            </a:r>
            <a:r>
              <a:rPr lang="en-US" altLang="ko-KR" sz="1200" dirty="0" smtClean="0"/>
              <a:t>FPR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1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이렇게 </a:t>
            </a:r>
            <a:r>
              <a:rPr lang="ko-KR" altLang="en-US" sz="1200" dirty="0" err="1" smtClean="0"/>
              <a:t>임계값</a:t>
            </a:r>
            <a:r>
              <a:rPr lang="en-US" altLang="ko-KR" sz="1200" dirty="0" smtClean="0"/>
              <a:t>(Threshold)</a:t>
            </a:r>
            <a:r>
              <a:rPr lang="ko-KR" altLang="en-US" sz="1200" dirty="0" smtClean="0"/>
              <a:t>를 변경하면서 </a:t>
            </a:r>
            <a:r>
              <a:rPr lang="en-US" altLang="ko-KR" sz="1200" dirty="0" smtClean="0"/>
              <a:t>ROC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곡선을 그림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6019" y="1011873"/>
            <a:ext cx="3491706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로지스틱</a:t>
            </a:r>
            <a:r>
              <a:rPr lang="ko-KR" altLang="en-US" dirty="0" smtClean="0"/>
              <a:t> 회귀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모델 코드 구현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5280" y="1305898"/>
            <a:ext cx="8219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https://github.com/LeeYunseol/Lab_study/blob/main/%EB%A1%9C%EC%A7%80%EC%8A%A4%ED%8B%B1%ED%9A%8C%EA%B7%80%EB%B6%84%EC%84%9D/%EB%A1%9C%EC%A7%80%EC%8A%A4%ED%8B%B1%ED%9A%8C%EA%B7%80%EB%AA%A8%EB%8D%B8%EA%B5%AC%ED%98%84.ipynb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7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완벽 가이드</a:t>
            </a:r>
            <a:endParaRPr lang="en-US" altLang="ko-KR" dirty="0" smtClean="0"/>
          </a:p>
          <a:p>
            <a:r>
              <a:rPr lang="en-US" altLang="ko-KR" dirty="0" err="1" smtClean="0"/>
              <a:t>Pytorch</a:t>
            </a:r>
            <a:r>
              <a:rPr lang="ko-KR" altLang="en-US" dirty="0" smtClean="0"/>
              <a:t>로 시작하는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입문</a:t>
            </a:r>
            <a:endParaRPr lang="en-US" altLang="ko-KR" dirty="0" smtClean="0"/>
          </a:p>
          <a:p>
            <a:r>
              <a:rPr lang="ko-KR" altLang="en-US" dirty="0" smtClean="0"/>
              <a:t>귀퉁이 서재 </a:t>
            </a:r>
            <a:r>
              <a:rPr lang="ko-KR" altLang="en-US" dirty="0" err="1" smtClean="0"/>
              <a:t>블로그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https://bkshin.tistory.com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딥러닝을</a:t>
            </a:r>
            <a:r>
              <a:rPr lang="ko-KR" altLang="en-US" dirty="0" smtClean="0"/>
              <a:t> 이용한 자연어 처리 입문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7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3771</TotalTime>
  <Words>920</Words>
  <Application>Microsoft Office PowerPoint</Application>
  <PresentationFormat>화면 슬라이드 쇼(4:3)</PresentationFormat>
  <Paragraphs>162</Paragraphs>
  <Slides>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로지스틱 회귀 분석</vt:lpstr>
      <vt:lpstr>로지스틱 회귀 (Logistic Regression)</vt:lpstr>
      <vt:lpstr>시그모이드 함수를 사용하는 이유</vt:lpstr>
      <vt:lpstr>비용 함수 (Cost Function)</vt:lpstr>
      <vt:lpstr>분류 성능 평가 지표</vt:lpstr>
      <vt:lpstr>분류 성능 평가 지표</vt:lpstr>
      <vt:lpstr>로지스틱 회귀 모델 코드 구현</vt:lpstr>
      <vt:lpstr>참고 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Hyerim</dc:creator>
  <cp:lastModifiedBy>이현재</cp:lastModifiedBy>
  <cp:revision>677</cp:revision>
  <dcterms:created xsi:type="dcterms:W3CDTF">2020-06-08T00:41:51Z</dcterms:created>
  <dcterms:modified xsi:type="dcterms:W3CDTF">2022-01-19T20:47:09Z</dcterms:modified>
</cp:coreProperties>
</file>