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94" r:id="rId4"/>
    <p:sldId id="319" r:id="rId5"/>
    <p:sldId id="320" r:id="rId6"/>
    <p:sldId id="321" r:id="rId7"/>
    <p:sldId id="318" r:id="rId8"/>
    <p:sldId id="295" r:id="rId9"/>
    <p:sldId id="296" r:id="rId10"/>
    <p:sldId id="297" r:id="rId11"/>
    <p:sldId id="298" r:id="rId12"/>
    <p:sldId id="299" r:id="rId13"/>
    <p:sldId id="300" r:id="rId14"/>
    <p:sldId id="302" r:id="rId15"/>
    <p:sldId id="301" r:id="rId16"/>
    <p:sldId id="322" r:id="rId17"/>
    <p:sldId id="316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83"/>
    <a:srgbClr val="329FD7"/>
    <a:srgbClr val="32A1D9"/>
    <a:srgbClr val="736D71"/>
    <a:srgbClr val="B3A197"/>
    <a:srgbClr val="01A6BC"/>
    <a:srgbClr val="CBCBCB"/>
    <a:srgbClr val="BABABA"/>
    <a:srgbClr val="E8E4D9"/>
    <a:srgbClr val="7CB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088" autoAdjust="0"/>
  </p:normalViewPr>
  <p:slideViewPr>
    <p:cSldViewPr>
      <p:cViewPr>
        <p:scale>
          <a:sx n="127" d="100"/>
          <a:sy n="127" d="100"/>
        </p:scale>
        <p:origin x="-1378" y="-37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88C6-5A19-4B42-9575-D847E9CBE7C7}" type="datetimeFigureOut">
              <a:rPr lang="ko-KR" altLang="en-US" smtClean="0"/>
              <a:t>2022-04-11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https://jjangjjong.tistory.com/41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https://jjangjjong.tistory.com/41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https://jjangjjong.tistory.com/41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https://jjangjjong.tistory.com/41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60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504950"/>
            <a:ext cx="77724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447800" y="2242202"/>
            <a:ext cx="64008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2" y="133350"/>
            <a:ext cx="1286735" cy="3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737148" y="4857750"/>
            <a:ext cx="1669704" cy="188119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8288"/>
            <a:ext cx="900797" cy="338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905619" y="5086350"/>
            <a:ext cx="3238872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10000" y="2343150"/>
            <a:ext cx="1524000" cy="631304"/>
          </a:xfrm>
        </p:spPr>
        <p:txBody>
          <a:bodyPr>
            <a:norm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이현재 </a:t>
            </a:r>
            <a:endParaRPr lang="ko-KR" altLang="en-US" sz="1050" i="0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15637" y="1504950"/>
            <a:ext cx="831272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400" smtClean="0"/>
              <a:t>Gaussian Mixture Model</a:t>
            </a:r>
            <a:endParaRPr lang="ko-KR" altLang="en-US" sz="23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mtClean="0"/>
              <a:t>Expectation-Maximization Algorithm(EM)</a:t>
            </a:r>
            <a:r>
              <a:rPr lang="ko-KR" altLang="en-US" sz="2000" smtClean="0"/>
              <a:t>을 이용한 </a:t>
            </a:r>
            <a:r>
              <a:rPr lang="en-US" altLang="ko-KR" sz="2000" smtClean="0"/>
              <a:t>GMM </a:t>
            </a:r>
            <a:r>
              <a:rPr lang="ko-KR" altLang="en-US" sz="2000" smtClean="0"/>
              <a:t>학습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200" smtClean="0"/>
                  <a:t>일반적으로 </a:t>
                </a:r>
                <a:r>
                  <a:rPr lang="en-US" altLang="ko-KR" sz="1200" smtClean="0"/>
                  <a:t>GMM</a:t>
                </a:r>
                <a:r>
                  <a:rPr lang="ko-KR" altLang="en-US" sz="1200" smtClean="0"/>
                  <a:t>은 주어진 데이터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200" smtClean="0"/>
                  <a:t>에 대해 </a:t>
                </a:r>
                <a:r>
                  <a:rPr lang="en-US" altLang="ko-KR" sz="1200" smtClean="0"/>
                  <a:t>EM</a:t>
                </a:r>
                <a:r>
                  <a:rPr lang="ko-KR" altLang="en-US" sz="1200" smtClean="0"/>
                  <a:t>알고리즘을 적용하여 </a:t>
                </a:r>
                <a:r>
                  <a:rPr lang="en-US" altLang="ko-KR" sz="1200" smtClean="0"/>
                  <a:t>GMM</a:t>
                </a:r>
                <a:r>
                  <a:rPr lang="ko-KR" altLang="en-US" sz="1200" smtClean="0"/>
                  <a:t>을 구성하는 </a:t>
                </a:r>
                <a:r>
                  <a:rPr lang="en-US" altLang="ko-KR" sz="1200" smtClean="0"/>
                  <a:t>parameter</a:t>
                </a:r>
                <a:r>
                  <a:rPr lang="ko-KR" altLang="en-US" sz="1200" smtClean="0"/>
                  <a:t>인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,∑</m:t>
                    </m:r>
                  </m:oMath>
                </a14:m>
                <a:r>
                  <a:rPr lang="ko-KR" altLang="en-US" sz="1200" smtClean="0"/>
                  <a:t>를 추정한다</a:t>
                </a:r>
                <a:r>
                  <a:rPr lang="en-US" altLang="ko-KR" sz="1200" smtClean="0"/>
                  <a:t>. Parameter</a:t>
                </a:r>
                <a:r>
                  <a:rPr lang="ko-KR" altLang="en-US" sz="1200" smtClean="0"/>
                  <a:t>를 추정하기 위해 먼저 </a:t>
                </a:r>
                <a:r>
                  <a:rPr lang="en-US" altLang="ko-KR" sz="1200" smtClean="0"/>
                  <a:t>[</a:t>
                </a:r>
                <a:r>
                  <a:rPr lang="ko-KR" altLang="en-US" sz="1200" smtClean="0"/>
                  <a:t>식 </a:t>
                </a:r>
                <a:r>
                  <a:rPr lang="en-US" altLang="ko-KR" sz="1200" smtClean="0"/>
                  <a:t>6]</a:t>
                </a:r>
                <a:r>
                  <a:rPr lang="ko-KR" altLang="en-US" sz="1200" smtClean="0"/>
                  <a:t>과 같이 </a:t>
                </a:r>
                <a:r>
                  <a:rPr lang="en-US" altLang="ko-KR" sz="1200" smtClean="0"/>
                  <a:t>Log-likelihood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200" smtClean="0"/>
                  <a:t> 정의한다</a:t>
                </a:r>
                <a:r>
                  <a:rPr lang="en-US" altLang="ko-KR" sz="1200" smtClean="0"/>
                  <a:t>.</a:t>
                </a:r>
              </a:p>
              <a:p>
                <a:endParaRPr lang="en-US" altLang="ko-KR" sz="1200"/>
              </a:p>
              <a:p>
                <a:endParaRPr lang="en-US" altLang="ko-KR" sz="1200" smtClean="0"/>
              </a:p>
              <a:p>
                <a:endParaRPr lang="en-US" altLang="ko-KR" sz="1200"/>
              </a:p>
              <a:p>
                <a:endParaRPr lang="en-US" altLang="ko-KR" sz="1200"/>
              </a:p>
              <a:p>
                <a:r>
                  <a:rPr lang="en-US" altLang="ko-KR" sz="1200" smtClean="0"/>
                  <a:t>likelihood</a:t>
                </a:r>
                <a:r>
                  <a:rPr lang="ko-KR" altLang="en-US" sz="1200" smtClean="0"/>
                  <a:t>는 어떠한 모델에서 데이터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smtClean="0"/>
                  <a:t> </a:t>
                </a:r>
                <a:r>
                  <a:rPr lang="ko-KR" altLang="en-US" sz="1200" smtClean="0"/>
                  <a:t>생성되었을 확률을 나타낸다</a:t>
                </a:r>
                <a:r>
                  <a:rPr lang="en-US" altLang="ko-KR" sz="1200" smtClean="0"/>
                  <a:t>. </a:t>
                </a:r>
                <a:r>
                  <a:rPr lang="ko-KR" altLang="en-US" sz="1200" smtClean="0"/>
                  <a:t>그리고 계산상의 편의를 위해 </a:t>
                </a:r>
                <a:r>
                  <a:rPr lang="en-US" altLang="ko-KR" sz="1200" smtClean="0"/>
                  <a:t>Log</a:t>
                </a:r>
                <a:r>
                  <a:rPr lang="ko-KR" altLang="en-US" sz="1200" smtClean="0"/>
                  <a:t>를 취한 형태이다</a:t>
                </a:r>
                <a:r>
                  <a:rPr lang="en-US" altLang="ko-KR" sz="1200" smtClean="0"/>
                  <a:t>. </a:t>
                </a:r>
                <a:endParaRPr lang="en-US" altLang="ko-KR" sz="1200"/>
              </a:p>
              <a:p>
                <a:endParaRPr lang="en-US" altLang="ko-KR" sz="1200"/>
              </a:p>
              <a:p>
                <a:r>
                  <a:rPr lang="ko-KR" altLang="en-US" sz="1200" smtClean="0"/>
                  <a:t>따라서 </a:t>
                </a:r>
                <a:r>
                  <a:rPr lang="en-US" altLang="ko-KR" sz="1200" smtClean="0"/>
                  <a:t>Log-Likelihood</a:t>
                </a:r>
                <a:r>
                  <a:rPr lang="ko-KR" altLang="en-US" sz="1200" smtClean="0"/>
                  <a:t>를 최대화하는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,∑</m:t>
                    </m:r>
                  </m:oMath>
                </a14:m>
                <a:r>
                  <a:rPr lang="ko-KR" altLang="en-US" sz="1200" smtClean="0"/>
                  <a:t>를 추정하는 것은 주어진 데이터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200" smtClean="0"/>
                  <a:t>를 가장 잘 표현하는 </a:t>
                </a:r>
                <a:r>
                  <a:rPr lang="en-US" altLang="ko-KR" sz="1200" smtClean="0"/>
                  <a:t>GMM</a:t>
                </a:r>
                <a:r>
                  <a:rPr lang="ko-KR" altLang="en-US" sz="1200" smtClean="0"/>
                  <a:t>을 구성하는 것과 동일한 의미를 갖는다</a:t>
                </a:r>
                <a:r>
                  <a:rPr lang="en-US" altLang="ko-KR" sz="1200" smtClean="0"/>
                  <a:t>.</a:t>
                </a:r>
              </a:p>
              <a:p>
                <a:endParaRPr lang="ko-KR" altLang="en-US" sz="120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52550"/>
            <a:ext cx="5958379" cy="7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/>
              <a:t>Expectation-Maximization Algorithm(EM)</a:t>
            </a:r>
            <a:r>
              <a:rPr lang="ko-KR" altLang="en-US" sz="2000"/>
              <a:t>을 이용한 </a:t>
            </a:r>
            <a:r>
              <a:rPr lang="en-US" altLang="ko-KR" sz="2000"/>
              <a:t>GMM </a:t>
            </a:r>
            <a:r>
              <a:rPr lang="ko-KR" altLang="en-US" sz="2000"/>
              <a:t>학습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200" smtClean="0"/>
                  <a:t>이를 위해 각각의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sz="1200" smtClean="0"/>
                  <a:t>에 대해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smtClean="0"/>
                  <a:t>를 편미분한다</a:t>
                </a:r>
                <a:r>
                  <a:rPr lang="en-US" altLang="ko-KR" sz="1200" smtClean="0"/>
                  <a:t>. Log-Likelihood</a:t>
                </a:r>
                <a:r>
                  <a:rPr lang="ko-KR" altLang="en-US" sz="1200" smtClean="0"/>
                  <a:t>를 최대화하기 위한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200" smtClean="0"/>
                  <a:t>의 추정 과정은 아래와 같다</a:t>
                </a:r>
                <a:r>
                  <a:rPr lang="en-US" altLang="ko-KR" sz="1200" smtClean="0"/>
                  <a:t>.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497" y="1733550"/>
            <a:ext cx="3231005" cy="23974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57600" y="3181350"/>
            <a:ext cx="18288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/>
              <a:t>Expectation-Maximization Algorithm(EM)</a:t>
            </a:r>
            <a:r>
              <a:rPr lang="ko-KR" altLang="en-US" sz="2000"/>
              <a:t>을 이용한 </a:t>
            </a:r>
            <a:r>
              <a:rPr lang="en-US" altLang="ko-KR" sz="2000"/>
              <a:t>GMM </a:t>
            </a:r>
            <a:r>
              <a:rPr lang="ko-KR" altLang="en-US" sz="2000"/>
              <a:t>학습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sz="1200" smtClean="0"/>
                  <a:t>의 추정 과정은 아래와 같다</a:t>
                </a:r>
                <a:r>
                  <a:rPr lang="en-US" altLang="ko-KR" sz="1200" smtClean="0"/>
                  <a:t>.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57350"/>
            <a:ext cx="4858817" cy="25576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47046" y="3181349"/>
            <a:ext cx="2344154" cy="1033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/>
              <a:t>Expectation-Maximization Algorithm(EM)</a:t>
            </a:r>
            <a:r>
              <a:rPr lang="ko-KR" altLang="en-US" sz="2000"/>
              <a:t>을 이용한 </a:t>
            </a:r>
            <a:r>
              <a:rPr lang="en-US" altLang="ko-KR" sz="2000"/>
              <a:t>GMM </a:t>
            </a:r>
            <a:r>
              <a:rPr lang="ko-KR" altLang="en-US" sz="2000"/>
              <a:t>학습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200" smtClean="0"/>
                  <a:t>의 추정 과정은 아래와 같다</a:t>
                </a:r>
                <a:r>
                  <a:rPr lang="en-US" altLang="ko-KR" sz="1200" smtClean="0"/>
                  <a:t>.</a:t>
                </a:r>
              </a:p>
              <a:p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200" smtClean="0"/>
                  <a:t>는 </a:t>
                </a:r>
                <a:r>
                  <a:rPr lang="en-US" altLang="ko-KR" sz="1200" smtClean="0"/>
                  <a:t>[</a:t>
                </a:r>
                <a:r>
                  <a:rPr lang="ko-KR" altLang="en-US" sz="1200" smtClean="0"/>
                  <a:t>식 </a:t>
                </a:r>
                <a:r>
                  <a:rPr lang="en-US" altLang="ko-KR" sz="1200" smtClean="0"/>
                  <a:t>3]</a:t>
                </a:r>
                <a:r>
                  <a:rPr lang="ko-KR" altLang="en-US" sz="1200" smtClean="0"/>
                  <a:t>의 조건을 만족하면서 </a:t>
                </a:r>
                <a:r>
                  <a:rPr lang="en-US" altLang="ko-KR" sz="1200" smtClean="0"/>
                  <a:t>Log-Likelihood</a:t>
                </a:r>
                <a:r>
                  <a:rPr lang="ko-KR" altLang="en-US" sz="1200" smtClean="0"/>
                  <a:t>를 최대화해야 한다</a:t>
                </a:r>
                <a:r>
                  <a:rPr lang="en-US" altLang="ko-KR" sz="1200" smtClean="0"/>
                  <a:t>. </a:t>
                </a:r>
                <a:r>
                  <a:rPr lang="ko-KR" altLang="en-US" sz="1200" smtClean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200" smtClean="0"/>
                  <a:t>는 최대화</a:t>
                </a:r>
                <a:r>
                  <a:rPr lang="en-US" altLang="ko-KR" sz="1200" smtClean="0"/>
                  <a:t>+</a:t>
                </a:r>
                <a:r>
                  <a:rPr lang="ko-KR" altLang="en-US" sz="1200" smtClean="0"/>
                  <a:t>제약식이 존재하며 그렇기 때문에 라그랑주 승수를 이용하여 추정한다</a:t>
                </a:r>
                <a:r>
                  <a:rPr lang="en-US" altLang="ko-KR" sz="1200" smtClean="0"/>
                  <a:t>.</a:t>
                </a:r>
              </a:p>
              <a:p>
                <a:endParaRPr lang="en-US" altLang="ko-KR" sz="1200"/>
              </a:p>
              <a:p>
                <a:endParaRPr lang="en-US" altLang="ko-KR" sz="1200" smtClean="0"/>
              </a:p>
              <a:p>
                <a:endParaRPr lang="en-US" altLang="ko-KR" sz="120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smtClean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200" smtClean="0"/>
                  <a:t> </a:t>
                </a:r>
                <a:r>
                  <a:rPr lang="ko-KR" altLang="en-US" sz="1200" smtClean="0"/>
                  <a:t>대해 편미분하면 다음과 같이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1200" smtClean="0"/>
                  <a:t>를 계산할 수 있다</a:t>
                </a:r>
                <a:r>
                  <a:rPr lang="en-US" altLang="ko-KR" sz="120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885950"/>
            <a:ext cx="3886200" cy="4690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686820"/>
            <a:ext cx="2792598" cy="204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/>
              <a:t>Expectation-Maximization Algorithm(EM)</a:t>
            </a:r>
            <a:r>
              <a:rPr lang="ko-KR" altLang="en-US" sz="2000"/>
              <a:t>을 이용한 </a:t>
            </a:r>
            <a:r>
              <a:rPr lang="en-US" altLang="ko-KR" sz="2000"/>
              <a:t>GMM </a:t>
            </a:r>
            <a:r>
              <a:rPr lang="ko-KR" altLang="en-US" sz="2000"/>
              <a:t>학습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895350"/>
                <a:ext cx="8229600" cy="369927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1200" smtClean="0"/>
                  <a:t>위의 과정을 통해 계산한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1200" smtClean="0"/>
                  <a:t>를 이용하여 다음과 같이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200" smtClean="0"/>
                  <a:t>를 추정할 수 있다</a:t>
                </a:r>
                <a:r>
                  <a:rPr lang="en-US" altLang="ko-KR" sz="120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895350"/>
                <a:ext cx="8229600" cy="3699273"/>
              </a:xfrm>
              <a:blipFill>
                <a:blip r:embed="rId2"/>
                <a:stretch>
                  <a:fillRect t="-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2550"/>
            <a:ext cx="3042698" cy="22482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81400" y="2952750"/>
            <a:ext cx="16764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200" dirty="0" smtClean="0"/>
                  <a:t>일반적인 </a:t>
                </a:r>
                <a:r>
                  <a:rPr lang="en-US" altLang="ko-KR" sz="1200" dirty="0" smtClean="0"/>
                  <a:t>MLE</a:t>
                </a:r>
                <a:r>
                  <a:rPr lang="ko-KR" altLang="en-US" sz="1200" dirty="0" smtClean="0"/>
                  <a:t>를 </a:t>
                </a:r>
                <a:r>
                  <a:rPr lang="en-US" altLang="ko-KR" sz="1200" dirty="0" smtClean="0"/>
                  <a:t>GMM</a:t>
                </a:r>
                <a:r>
                  <a:rPr lang="ko-KR" altLang="en-US" sz="1200" dirty="0" smtClean="0"/>
                  <a:t>에 적용하기에는 어려움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어떤 데이터</a:t>
                </a:r>
                <a:r>
                  <a:rPr lang="en-US" altLang="ko-KR" sz="1200" dirty="0" smtClean="0"/>
                  <a:t>(</a:t>
                </a:r>
                <a:r>
                  <a:rPr lang="ko-KR" altLang="en-US" sz="1200" dirty="0" smtClean="0"/>
                  <a:t>관측치</a:t>
                </a:r>
                <a:r>
                  <a:rPr lang="en-US" altLang="ko-KR" sz="1200" dirty="0" smtClean="0"/>
                  <a:t>)</a:t>
                </a:r>
                <a:r>
                  <a:rPr lang="ko-KR" altLang="en-US" sz="1200" dirty="0" smtClean="0"/>
                  <a:t>가 해당 </a:t>
                </a:r>
                <a:r>
                  <a:rPr lang="ko-KR" altLang="en-US" sz="1200" dirty="0" err="1" smtClean="0"/>
                  <a:t>가우시안</a:t>
                </a:r>
                <a:r>
                  <a:rPr lang="ko-KR" altLang="en-US" sz="1200" dirty="0" smtClean="0"/>
                  <a:t> 분포에서 나온 것인지 다른 </a:t>
                </a:r>
                <a:r>
                  <a:rPr lang="ko-KR" altLang="en-US" sz="1200" dirty="0" err="1" smtClean="0"/>
                  <a:t>가우시안</a:t>
                </a:r>
                <a:r>
                  <a:rPr lang="ko-KR" altLang="en-US" sz="1200" dirty="0" smtClean="0"/>
                  <a:t> 분포에서 나온 것인지 알 수 없으며 다른 </a:t>
                </a:r>
                <a:r>
                  <a:rPr lang="ko-KR" altLang="en-US" sz="1200" dirty="0" err="1" smtClean="0"/>
                  <a:t>가우시안</a:t>
                </a:r>
                <a:r>
                  <a:rPr lang="ko-KR" altLang="en-US" sz="1200" dirty="0" smtClean="0"/>
                  <a:t> 분포에서 나왔다면 추정된 </a:t>
                </a:r>
                <a:r>
                  <a:rPr lang="ko-KR" altLang="en-US" sz="1200" dirty="0" err="1" smtClean="0"/>
                  <a:t>모수</a:t>
                </a:r>
                <a:r>
                  <a:rPr lang="en-US" altLang="ko-KR" sz="1200" dirty="0" smtClean="0"/>
                  <a:t>(</a:t>
                </a:r>
                <a:r>
                  <a:rPr lang="ko-KR" altLang="en-US" sz="1200" dirty="0" smtClean="0"/>
                  <a:t>평균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표준편차</a:t>
                </a:r>
                <a:r>
                  <a:rPr lang="en-US" altLang="ko-KR" sz="1200" dirty="0" smtClean="0"/>
                  <a:t>)</a:t>
                </a:r>
                <a:r>
                  <a:rPr lang="ko-KR" altLang="en-US" sz="1200" dirty="0" smtClean="0"/>
                  <a:t>는 의미가 없기 때문에</a:t>
                </a:r>
                <a:endParaRPr lang="en-US" altLang="ko-KR" sz="1200" dirty="0" smtClean="0"/>
              </a:p>
              <a:p>
                <a:r>
                  <a:rPr lang="en-US" altLang="ko-KR" sz="1200" dirty="0" smtClean="0"/>
                  <a:t>EM </a:t>
                </a:r>
                <a:r>
                  <a:rPr lang="ko-KR" altLang="en-US" sz="1200" dirty="0" smtClean="0"/>
                  <a:t>알고리즘 도입</a:t>
                </a:r>
                <a:endParaRPr lang="en-US" altLang="ko-KR" sz="1200" dirty="0" smtClean="0"/>
              </a:p>
              <a:p>
                <a:pPr lvl="1"/>
                <a:r>
                  <a:rPr lang="en-US" altLang="ko-KR" sz="1000" dirty="0"/>
                  <a:t>E(Expectation)-step : </a:t>
                </a:r>
                <a:r>
                  <a:rPr lang="ko-KR" altLang="en-US" sz="1000" dirty="0"/>
                  <a:t>현재 </a:t>
                </a:r>
                <a:r>
                  <a:rPr lang="en-US" altLang="ko-KR" sz="1000" dirty="0"/>
                  <a:t>θ</a:t>
                </a:r>
                <a:r>
                  <a:rPr lang="ko-KR" altLang="en-US" sz="1000" dirty="0"/>
                  <a:t>를 통해 </a:t>
                </a:r>
                <a:r>
                  <a:rPr lang="en-US" altLang="ko-KR" sz="1000" dirty="0"/>
                  <a:t>x</a:t>
                </a:r>
                <a:r>
                  <a:rPr lang="ko-KR" altLang="en-US" sz="1000" dirty="0"/>
                  <a:t>가 특정 분포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군집</a:t>
                </a:r>
                <a:r>
                  <a:rPr lang="en-US" altLang="ko-KR" sz="1000" dirty="0"/>
                  <a:t>)</a:t>
                </a:r>
                <a:r>
                  <a:rPr lang="ko-KR" altLang="en-US" sz="1000" dirty="0"/>
                  <a:t>에 속할 사후확률 </a:t>
                </a:r>
                <a:r>
                  <a:rPr lang="ko-KR" altLang="en-US" sz="1000" dirty="0" smtClean="0"/>
                  <a:t>계산</a:t>
                </a:r>
                <a:r>
                  <a:rPr lang="en-US" altLang="ko-KR" sz="1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000" dirty="0" smtClean="0">
                    <a:solidFill>
                      <a:srgbClr val="FF0000"/>
                    </a:solidFill>
                  </a:rPr>
                  <a:t>사후 확률을 계산해서 </a:t>
                </a:r>
                <a:r>
                  <a:rPr lang="en-US" altLang="ko-KR" sz="1000" dirty="0" smtClean="0">
                    <a:solidFill>
                      <a:srgbClr val="FF0000"/>
                    </a:solidFill>
                  </a:rPr>
                  <a:t>Labeling)</a:t>
                </a:r>
                <a:endParaRPr lang="en-US" altLang="ko-KR" sz="1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ko-KR" sz="1000" dirty="0"/>
                  <a:t>M(Maximization)-step : </a:t>
                </a:r>
                <a:r>
                  <a:rPr lang="ko-KR" altLang="en-US" sz="1000" dirty="0"/>
                  <a:t>계산된 사후 확률을 통해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000" i="1">
                        <a:latin typeface="Cambria Math" panose="02040503050406030204" pitchFamily="18" charset="0"/>
                      </a:rPr>
                      <m:t>,∑</m:t>
                    </m:r>
                  </m:oMath>
                </a14:m>
                <a:r>
                  <a:rPr lang="ko-KR" altLang="en-US" sz="1000" dirty="0"/>
                  <a:t>을 추정</a:t>
                </a:r>
                <a:endParaRPr lang="en-US" altLang="ko-KR" sz="1000" dirty="0"/>
              </a:p>
              <a:p>
                <a:pPr lvl="1"/>
                <a:r>
                  <a:rPr lang="en-US" altLang="ko-KR" sz="1000" dirty="0"/>
                  <a:t>Stop : </a:t>
                </a:r>
                <a:r>
                  <a:rPr lang="ko-KR" altLang="en-US" sz="1000" dirty="0"/>
                  <a:t>일정 횟수를 반복하거나 특정 값에 수렴될 </a:t>
                </a:r>
                <a:r>
                  <a:rPr lang="ko-KR" altLang="en-US" sz="1000" dirty="0" smtClean="0"/>
                  <a:t>때까지</a:t>
                </a:r>
                <a:endParaRPr lang="en-US" altLang="ko-KR" sz="1200" dirty="0" smtClean="0"/>
              </a:p>
              <a:p>
                <a:pPr marL="0" indent="0">
                  <a:buNone/>
                </a:pPr>
                <a:endParaRPr lang="en-US" altLang="ko-KR" sz="12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/>
              <a:t>Expectation-Maximization Algorithm(EM)</a:t>
            </a:r>
            <a:r>
              <a:rPr lang="ko-KR" altLang="en-US" sz="2000"/>
              <a:t>을 이용한 </a:t>
            </a:r>
            <a:r>
              <a:rPr lang="en-US" altLang="ko-KR" sz="2000"/>
              <a:t>GMM </a:t>
            </a:r>
            <a:r>
              <a:rPr lang="ko-KR" altLang="en-US" sz="2000"/>
              <a:t>학습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79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GMM</a:t>
            </a:r>
            <a:r>
              <a:rPr lang="ko-KR" altLang="en-US" sz="1200" dirty="0" smtClean="0"/>
              <a:t>은 확률 기반 군집화 </a:t>
            </a:r>
            <a:r>
              <a:rPr lang="en-US" altLang="ko-KR" sz="1200" dirty="0" smtClean="0"/>
              <a:t>/ K-means</a:t>
            </a:r>
            <a:r>
              <a:rPr lang="ko-KR" altLang="en-US" sz="1200" dirty="0" smtClean="0"/>
              <a:t>는 거리 기반 군집화</a:t>
            </a:r>
            <a:endParaRPr lang="en-US" altLang="ko-KR" sz="1200" dirty="0"/>
          </a:p>
          <a:p>
            <a:r>
              <a:rPr lang="en-US" altLang="ko-KR" sz="1200" dirty="0" smtClean="0"/>
              <a:t>K-means</a:t>
            </a:r>
            <a:r>
              <a:rPr lang="ko-KR" altLang="en-US" sz="1200" dirty="0" smtClean="0"/>
              <a:t>는 데이터의 분포가 원형일 때 분석의 성능이 좋고 </a:t>
            </a:r>
            <a:r>
              <a:rPr lang="en-US" altLang="ko-KR" sz="1200" dirty="0" smtClean="0"/>
              <a:t>GMM</a:t>
            </a:r>
            <a:r>
              <a:rPr lang="ko-KR" altLang="en-US" sz="1200" dirty="0" smtClean="0"/>
              <a:t>은 다양한 기하학적 형태에도 분석의 성능이 좋다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K-means</a:t>
            </a:r>
            <a:r>
              <a:rPr lang="ko-KR" altLang="en-US" sz="1200" dirty="0" smtClean="0"/>
              <a:t>의 분류 속도가 </a:t>
            </a:r>
            <a:r>
              <a:rPr lang="en-US" altLang="ko-KR" sz="1200" dirty="0" smtClean="0"/>
              <a:t>GMM</a:t>
            </a:r>
            <a:r>
              <a:rPr lang="ko-KR" altLang="en-US" sz="1200" dirty="0" smtClean="0"/>
              <a:t>보다 빠르다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연산의 차이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K-means</a:t>
            </a:r>
            <a:r>
              <a:rPr lang="ko-KR" altLang="en-US" sz="1200" dirty="0" smtClean="0"/>
              <a:t>의 경우에는 하나의 데이터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관측치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무조건 하나의 분포에 속하지만</a:t>
            </a:r>
            <a:r>
              <a:rPr lang="en-US" altLang="ko-KR" sz="1200" dirty="0" smtClean="0"/>
              <a:t>, GMM</a:t>
            </a:r>
            <a:r>
              <a:rPr lang="ko-KR" altLang="en-US" sz="1200" dirty="0" smtClean="0"/>
              <a:t>은 확률 기반이기 때문에 특정 데이터가 여러 개의 </a:t>
            </a:r>
            <a:r>
              <a:rPr lang="ko-KR" altLang="en-US" sz="1200" dirty="0" err="1" smtClean="0"/>
              <a:t>가우시안</a:t>
            </a:r>
            <a:r>
              <a:rPr lang="ko-KR" altLang="en-US" sz="1200" dirty="0" smtClean="0"/>
              <a:t> 분포에 속할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K-means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GMM</a:t>
            </a:r>
            <a:r>
              <a:rPr lang="ko-KR" altLang="en-US" sz="2000" dirty="0" smtClean="0"/>
              <a:t>의 차이점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25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7200" y="1962150"/>
            <a:ext cx="831272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400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Q&amp;A</a:t>
            </a:r>
            <a:endParaRPr lang="ko-KR" altLang="en-US" sz="40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56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F9EA213-2255-47E8-824F-B9B287E6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70" y="1200150"/>
            <a:ext cx="8229600" cy="29718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GMM</a:t>
            </a:r>
            <a:r>
              <a:rPr lang="ko-KR" altLang="en-US" dirty="0" smtClean="0"/>
              <a:t>을 이해하기 위한 사전 지식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Gaussian Mixture Model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GMM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Classification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Expectation-Maximization Algorithm(EM)</a:t>
            </a:r>
            <a:r>
              <a:rPr lang="ko-KR" altLang="en-US" dirty="0"/>
              <a:t>을 이용한 </a:t>
            </a:r>
            <a:r>
              <a:rPr lang="en-US" altLang="ko-KR" dirty="0"/>
              <a:t>GMM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K-means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GMM</a:t>
            </a:r>
            <a:r>
              <a:rPr lang="ko-KR" altLang="en-US" dirty="0" smtClean="0"/>
              <a:t>의 차이점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47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Background of Gaussian Mixture Model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확률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주어진 확률 분포가 있을 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관측값</a:t>
            </a:r>
            <a:r>
              <a:rPr lang="ko-KR" altLang="en-US" sz="1200" dirty="0" smtClean="0"/>
              <a:t> 혹은 관측 구간이 분포 안에서 얼마의 확률로 존재하는가를 나타내는 값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	=&gt; </a:t>
            </a:r>
            <a:r>
              <a:rPr lang="ko-KR" altLang="en-US" sz="1200" u="sng" dirty="0" smtClean="0"/>
              <a:t>고정된 분포</a:t>
            </a:r>
            <a:r>
              <a:rPr lang="ko-KR" altLang="en-US" sz="1200" dirty="0" smtClean="0"/>
              <a:t>에서 이것이 관측될 확률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81150"/>
            <a:ext cx="6477000" cy="293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Background of Gaussian Mixture Model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가능도</a:t>
            </a:r>
            <a:r>
              <a:rPr lang="en-US" altLang="ko-KR" sz="1200" dirty="0" smtClean="0"/>
              <a:t>(Likelihood)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어떤 값이 관측되었을 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이것이 어떤 확률 분포에서 왔을 지에 대한 확률</a:t>
            </a: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3950"/>
            <a:ext cx="1771650" cy="26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1620"/>
            <a:ext cx="4349461" cy="15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" y="1437774"/>
            <a:ext cx="4478237" cy="15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800" y="1944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181350"/>
            <a:ext cx="7086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y </a:t>
            </a:r>
            <a:r>
              <a:rPr lang="ko-KR" altLang="en-US" sz="1100" dirty="0" smtClean="0"/>
              <a:t>값이 높을수록 일어날 가능성이 높은 사건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 smtClean="0"/>
              <a:t>&lt; </a:t>
            </a:r>
            <a:r>
              <a:rPr lang="ko-KR" altLang="en-US" sz="1100" dirty="0" smtClean="0"/>
              <a:t>요약 </a:t>
            </a:r>
            <a:r>
              <a:rPr lang="en-US" altLang="ko-KR" sz="1100" dirty="0" smtClean="0"/>
              <a:t>&gt;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확률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주어진 확률 분포에서 해당 </a:t>
            </a:r>
            <a:r>
              <a:rPr lang="ko-KR" altLang="en-US" sz="1100" dirty="0" err="1" smtClean="0"/>
              <a:t>관측값이</a:t>
            </a:r>
            <a:r>
              <a:rPr lang="ko-KR" altLang="en-US" sz="1100" dirty="0" smtClean="0"/>
              <a:t> 나올 확률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가능도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주어진 </a:t>
            </a:r>
            <a:r>
              <a:rPr lang="ko-KR" altLang="en-US" sz="1100" dirty="0" err="1" smtClean="0"/>
              <a:t>관측값에서</a:t>
            </a:r>
            <a:r>
              <a:rPr lang="ko-KR" altLang="en-US" sz="1100" dirty="0" smtClean="0"/>
              <a:t> 이것이 해당 확률 분포에서 나왔을 확률</a:t>
            </a:r>
            <a:r>
              <a:rPr lang="en-US" altLang="ko-KR" sz="1100" dirty="0" smtClean="0"/>
              <a:t>(=</a:t>
            </a:r>
            <a:r>
              <a:rPr lang="ko-KR" altLang="en-US" sz="1100" dirty="0" smtClean="0"/>
              <a:t>연속확률밀도함수 </a:t>
            </a:r>
            <a:r>
              <a:rPr lang="en-US" altLang="ko-KR" sz="1100" dirty="0" smtClean="0"/>
              <a:t>pdf</a:t>
            </a:r>
            <a:r>
              <a:rPr lang="ko-KR" altLang="en-US" sz="1100" dirty="0" smtClean="0"/>
              <a:t>의 값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17195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Likelihood : </a:t>
            </a:r>
            <a:r>
              <a:rPr lang="ko-KR" altLang="en-US" dirty="0" err="1" smtClean="0">
                <a:solidFill>
                  <a:srgbClr val="FF0000"/>
                </a:solidFill>
              </a:rPr>
              <a:t>파라미터가</a:t>
            </a:r>
            <a:r>
              <a:rPr lang="ko-KR" altLang="en-US" dirty="0" smtClean="0">
                <a:solidFill>
                  <a:srgbClr val="FF0000"/>
                </a:solidFill>
              </a:rPr>
              <a:t> 주어졌을 때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데이터가 나올 확률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47" y="1428750"/>
            <a:ext cx="4038600" cy="158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최대 가능도 </a:t>
            </a:r>
            <a:r>
              <a:rPr lang="ko-KR" altLang="en-US" sz="1200" dirty="0" err="1" smtClean="0"/>
              <a:t>추정량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(Maximum Likelihood Estimator, MLE)</a:t>
            </a:r>
          </a:p>
          <a:p>
            <a:pPr marL="0" indent="0">
              <a:buNone/>
            </a:pPr>
            <a:r>
              <a:rPr lang="en-US" altLang="ko-KR" sz="1200" dirty="0" smtClean="0"/>
              <a:t>           </a:t>
            </a:r>
            <a:r>
              <a:rPr lang="en-US" altLang="ko-KR" sz="1200" dirty="0"/>
              <a:t>: </a:t>
            </a:r>
            <a:r>
              <a:rPr lang="ko-KR" altLang="en-US" sz="1200" dirty="0"/>
              <a:t>고정된 </a:t>
            </a:r>
            <a:r>
              <a:rPr lang="en-US" altLang="ko-KR" sz="1200" dirty="0"/>
              <a:t>x</a:t>
            </a:r>
            <a:r>
              <a:rPr lang="ko-KR" altLang="en-US" sz="1200" dirty="0"/>
              <a:t>에 대해 </a:t>
            </a:r>
            <a:r>
              <a:rPr lang="el-GR" altLang="ko-KR" sz="1200" i="1" dirty="0"/>
              <a:t>θ</a:t>
            </a:r>
            <a:r>
              <a:rPr lang="el-GR" altLang="ko-KR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/>
              <a:t>표준편차</a:t>
            </a:r>
            <a:r>
              <a:rPr lang="en-US" altLang="ko-KR" sz="1200" dirty="0"/>
              <a:t>)</a:t>
            </a:r>
            <a:r>
              <a:rPr lang="ko-KR" altLang="en-US" sz="1200" dirty="0"/>
              <a:t>를 변화시키며 </a:t>
            </a:r>
            <a:r>
              <a:rPr lang="en-US" altLang="ko-KR" sz="1200" dirty="0"/>
              <a:t>x</a:t>
            </a:r>
            <a:r>
              <a:rPr lang="ko-KR" altLang="en-US" sz="1200" dirty="0"/>
              <a:t>가 나올 수 있는 가능도가 가장 큰 </a:t>
            </a:r>
            <a:r>
              <a:rPr lang="el-GR" altLang="ko-KR" sz="1200" i="1" dirty="0"/>
              <a:t>θ</a:t>
            </a:r>
            <a:r>
              <a:rPr lang="ko-KR" altLang="en-US" sz="1200" i="1" dirty="0" err="1"/>
              <a:t>를</a:t>
            </a:r>
            <a:r>
              <a:rPr lang="ko-KR" altLang="en-US" sz="1200" i="1" dirty="0"/>
              <a:t> 추정하는 방법</a:t>
            </a:r>
            <a:endParaRPr lang="en-US" altLang="ko-KR" sz="1200" i="1" dirty="0"/>
          </a:p>
          <a:p>
            <a:pPr marL="0" indent="0">
              <a:buNone/>
            </a:pPr>
            <a:r>
              <a:rPr lang="en-US" altLang="ko-KR" sz="1200" i="1" dirty="0"/>
              <a:t>                 parameter</a:t>
            </a:r>
            <a:r>
              <a:rPr lang="ko-KR" altLang="en-US" sz="1200" i="1" dirty="0"/>
              <a:t>를 측정할 수 있는 하나의 방법</a:t>
            </a:r>
            <a:endParaRPr lang="ko-KR" altLang="en-US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r>
              <a:rPr lang="en-US" altLang="ko-KR" sz="1200" dirty="0" smtClean="0"/>
              <a:t>Log-Likelihood</a:t>
            </a:r>
            <a:r>
              <a:rPr lang="ko-KR" altLang="en-US" sz="1200" dirty="0" smtClean="0"/>
              <a:t>를 사용하는 이유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곱셈 형태로 표현할 경우 복잡하며 해를 구하기 어렵기 때문에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                                   =&gt;   </a:t>
            </a:r>
            <a:r>
              <a:rPr lang="ko-KR" altLang="en-US" sz="1200" dirty="0" smtClean="0"/>
              <a:t>로그 함수의 특성상 곱셈을 간단한 덧</a:t>
            </a:r>
            <a:r>
              <a:rPr lang="ko-KR" altLang="en-US" sz="1200" dirty="0"/>
              <a:t>셈</a:t>
            </a:r>
            <a:r>
              <a:rPr lang="ko-KR" altLang="en-US" sz="1200" dirty="0" smtClean="0"/>
              <a:t>으로 변환할 수 있고 최대값의 위치가 변하지 않기 때문에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Background of Gaussian Mixture Model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89497"/>
            <a:ext cx="3637463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876550"/>
            <a:ext cx="1504950" cy="23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5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Background of Gaussian Mixture Model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Gaussian Distribution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정규 분포의 다른 이름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	</a:t>
            </a:r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76350"/>
            <a:ext cx="488116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8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Gaussian Mixture Model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200" dirty="0" smtClean="0"/>
                  <a:t>Gaussian Mixture Model</a:t>
                </a:r>
                <a:r>
                  <a:rPr lang="ko-KR" altLang="en-US" sz="1200" dirty="0" smtClean="0"/>
                  <a:t>은 이름 그대로 </a:t>
                </a:r>
                <a:r>
                  <a:rPr lang="en-US" altLang="ko-KR" sz="1200" dirty="0" smtClean="0"/>
                  <a:t>Gaussian </a:t>
                </a:r>
                <a:r>
                  <a:rPr lang="ko-KR" altLang="en-US" sz="1200" dirty="0" smtClean="0"/>
                  <a:t>분포가 여러 개 혼합된 </a:t>
                </a:r>
                <a:r>
                  <a:rPr lang="en-US" altLang="ko-KR" sz="1200" dirty="0" smtClean="0"/>
                  <a:t>Clustering </a:t>
                </a:r>
                <a:r>
                  <a:rPr lang="ko-KR" altLang="en-US" sz="1200" dirty="0" smtClean="0"/>
                  <a:t>알고리즘이다</a:t>
                </a:r>
                <a:r>
                  <a:rPr lang="en-US" altLang="ko-KR" sz="1200" dirty="0" smtClean="0"/>
                  <a:t>.</a:t>
                </a:r>
              </a:p>
              <a:p>
                <a:r>
                  <a:rPr lang="ko-KR" altLang="en-US" sz="1200" dirty="0" err="1" smtClean="0"/>
                  <a:t>모수</a:t>
                </a:r>
                <a:r>
                  <a:rPr lang="ko-KR" altLang="en-US" sz="1200" dirty="0" smtClean="0"/>
                  <a:t> 추정</a:t>
                </a:r>
                <a:r>
                  <a:rPr lang="en-US" altLang="ko-KR" sz="1200" dirty="0" smtClean="0"/>
                  <a:t>(</a:t>
                </a:r>
                <a:r>
                  <a:rPr lang="ko-KR" altLang="en-US" sz="1200" b="1" dirty="0" smtClean="0"/>
                  <a:t>목표</a:t>
                </a:r>
                <a:r>
                  <a:rPr lang="en-US" altLang="ko-KR" sz="1200" dirty="0" smtClean="0"/>
                  <a:t>)</a:t>
                </a:r>
              </a:p>
              <a:p>
                <a:pPr lvl="1"/>
                <a:r>
                  <a:rPr lang="ko-KR" altLang="en-US" sz="1000" dirty="0" smtClean="0"/>
                  <a:t>개별 </a:t>
                </a:r>
                <a:r>
                  <a:rPr lang="ko-KR" altLang="en-US" sz="1000" dirty="0" err="1" smtClean="0"/>
                  <a:t>가우시안</a:t>
                </a:r>
                <a:r>
                  <a:rPr lang="ko-KR" altLang="en-US" sz="1000" dirty="0" smtClean="0"/>
                  <a:t> </a:t>
                </a:r>
                <a:r>
                  <a:rPr lang="ko-KR" altLang="en-US" sz="1000" dirty="0" smtClean="0"/>
                  <a:t>분포의 </a:t>
                </a:r>
                <a:r>
                  <a:rPr lang="ko-KR" altLang="en-US" sz="1000" dirty="0" smtClean="0"/>
                  <a:t>평균과 표준 편차</a:t>
                </a:r>
                <a14:m>
                  <m:oMath xmlns:m="http://schemas.openxmlformats.org/officeDocument/2006/math">
                    <m:r>
                      <a:rPr lang="en-US" altLang="ko-KR" sz="10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1000" b="0" i="1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000" dirty="0" smtClean="0"/>
              </a:p>
              <a:p>
                <a:pPr lvl="1"/>
                <a:r>
                  <a:rPr lang="ko-KR" altLang="en-US" sz="1000" dirty="0" smtClean="0"/>
                  <a:t>각 데이터가 어떤 </a:t>
                </a:r>
                <a:r>
                  <a:rPr lang="ko-KR" altLang="en-US" sz="1000" dirty="0" err="1" smtClean="0"/>
                  <a:t>가우시안</a:t>
                </a:r>
                <a:r>
                  <a:rPr lang="ko-KR" altLang="en-US" sz="1000" dirty="0" smtClean="0"/>
                  <a:t> 분포에 </a:t>
                </a:r>
                <a:r>
                  <a:rPr lang="ko-KR" altLang="en-US" sz="1000" dirty="0" smtClean="0"/>
                  <a:t>해당하는지의 확률</a:t>
                </a:r>
                <a:r>
                  <a:rPr lang="en-US" altLang="ko-KR" sz="1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)</a:t>
                </a:r>
              </a:p>
              <a:p>
                <a:r>
                  <a:rPr lang="ko-KR" altLang="en-US" sz="1200" dirty="0" smtClean="0"/>
                  <a:t>현실에 존재하는 복잡한 형태의 확률 분포를 아래의 그림과 같이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개의 </a:t>
                </a:r>
                <a:r>
                  <a:rPr lang="en-US" altLang="ko-KR" sz="1200" dirty="0" smtClean="0"/>
                  <a:t>Gaussian Distribution</a:t>
                </a:r>
                <a:r>
                  <a:rPr lang="ko-KR" altLang="en-US" sz="1200" dirty="0" smtClean="0"/>
                  <a:t>을 혼합하여 표현</a:t>
                </a:r>
                <a:endParaRPr lang="en-US" altLang="ko-KR" sz="1200" dirty="0" smtClean="0"/>
              </a:p>
              <a:p>
                <a:pPr lvl="1"/>
                <a:r>
                  <a:rPr lang="en-US" altLang="ko-KR" sz="1000" dirty="0" smtClean="0"/>
                  <a:t>K</a:t>
                </a:r>
                <a:r>
                  <a:rPr lang="ko-KR" altLang="en-US" sz="1000" dirty="0" smtClean="0"/>
                  <a:t> </a:t>
                </a:r>
                <a:r>
                  <a:rPr lang="en-US" altLang="ko-KR" sz="1000" dirty="0" smtClean="0"/>
                  <a:t>: </a:t>
                </a:r>
                <a:r>
                  <a:rPr lang="ko-KR" altLang="en-US" sz="1000" dirty="0" smtClean="0"/>
                  <a:t>전체 데이터 세트는 </a:t>
                </a:r>
                <a:r>
                  <a:rPr lang="en-US" altLang="ko-KR" sz="1000" dirty="0" smtClean="0"/>
                  <a:t>K</a:t>
                </a:r>
                <a:r>
                  <a:rPr lang="ko-KR" altLang="en-US" sz="1000" dirty="0" smtClean="0"/>
                  <a:t>개의 </a:t>
                </a:r>
                <a:r>
                  <a:rPr lang="en-US" altLang="ko-KR" sz="1000" dirty="0" smtClean="0"/>
                  <a:t>Gaussian Distribution</a:t>
                </a:r>
                <a:r>
                  <a:rPr lang="ko-KR" altLang="en-US" sz="1000" dirty="0" smtClean="0"/>
                  <a:t>을 혼합하여 표현</a:t>
                </a:r>
                <a:endParaRPr lang="en-US" altLang="ko-KR" sz="1000" dirty="0"/>
              </a:p>
              <a:p>
                <a:pPr marL="457200" lvl="1" indent="0">
                  <a:buNone/>
                </a:pPr>
                <a:endParaRPr lang="en-US" altLang="ko-KR" sz="1000" dirty="0" smtClean="0"/>
              </a:p>
              <a:p>
                <a:pPr marL="457200" lvl="1" indent="0">
                  <a:buNone/>
                </a:pPr>
                <a:endParaRPr lang="en-US" altLang="ko-KR" sz="10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90750"/>
            <a:ext cx="6172200" cy="25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200" dirty="0" smtClean="0"/>
                  <a:t>주어진 데이터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200" dirty="0" smtClean="0"/>
                  <a:t>에 대해 </a:t>
                </a:r>
                <a:r>
                  <a:rPr lang="en-US" altLang="ko-KR" sz="1200" dirty="0" smtClean="0"/>
                  <a:t>GMM</a:t>
                </a:r>
                <a:r>
                  <a:rPr lang="ko-KR" altLang="en-US" sz="1200" dirty="0" smtClean="0"/>
                  <a:t>은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200" dirty="0" smtClean="0"/>
                  <a:t>가 발생할 확률을 </a:t>
                </a:r>
                <a:r>
                  <a:rPr lang="en-US" altLang="ko-KR" sz="1200" dirty="0" smtClean="0"/>
                  <a:t>[</a:t>
                </a:r>
                <a:r>
                  <a:rPr lang="ko-KR" altLang="en-US" sz="1200" dirty="0" smtClean="0"/>
                  <a:t>식 </a:t>
                </a:r>
                <a:r>
                  <a:rPr lang="en-US" altLang="ko-KR" sz="1200" dirty="0" smtClean="0"/>
                  <a:t>1]</a:t>
                </a:r>
                <a:r>
                  <a:rPr lang="ko-KR" altLang="en-US" sz="1200" dirty="0" smtClean="0"/>
                  <a:t>과 같이 여러 </a:t>
                </a:r>
                <a:r>
                  <a:rPr lang="en-US" altLang="ko-KR" sz="1200" dirty="0" smtClean="0"/>
                  <a:t>Gaussian Probability Density Function</a:t>
                </a:r>
                <a:r>
                  <a:rPr lang="ko-KR" altLang="en-US" sz="1200" dirty="0" smtClean="0"/>
                  <a:t>의 합으로 표현한다</a:t>
                </a:r>
                <a:r>
                  <a:rPr lang="en-US" altLang="ko-KR" sz="1200" dirty="0" smtClean="0"/>
                  <a:t>.</a:t>
                </a:r>
              </a:p>
              <a:p>
                <a:endParaRPr lang="en-US" altLang="ko-KR" sz="1200" dirty="0"/>
              </a:p>
              <a:p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en-US" altLang="ko-KR" sz="1200" dirty="0" smtClean="0"/>
                  <a:t>[</a:t>
                </a:r>
                <a:r>
                  <a:rPr lang="ko-KR" altLang="en-US" sz="1200" dirty="0" smtClean="0"/>
                  <a:t>식 </a:t>
                </a:r>
                <a:r>
                  <a:rPr lang="en-US" altLang="ko-KR" sz="1200" dirty="0" smtClean="0"/>
                  <a:t>1]</a:t>
                </a:r>
                <a:r>
                  <a:rPr lang="ko-KR" altLang="en-US" sz="1200" dirty="0" smtClean="0"/>
                  <a:t>에서 </a:t>
                </a:r>
                <a:r>
                  <a:rPr lang="en-US" altLang="ko-KR" sz="1200" dirty="0" smtClean="0"/>
                  <a:t>Mixing Coefficient</a:t>
                </a:r>
                <a:r>
                  <a:rPr lang="ko-KR" altLang="en-US" sz="1200" dirty="0" smtClean="0"/>
                  <a:t>라고 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는 </a:t>
                </a:r>
                <a:r>
                  <a:rPr lang="en-US" altLang="ko-KR" sz="1200" b="1" dirty="0" smtClean="0"/>
                  <a:t>k</a:t>
                </a:r>
                <a:r>
                  <a:rPr lang="ko-KR" altLang="en-US" sz="1200" b="1" dirty="0" smtClean="0"/>
                  <a:t>번 째 </a:t>
                </a:r>
                <a:r>
                  <a:rPr lang="en-US" altLang="ko-KR" sz="1200" b="1" dirty="0" smtClean="0"/>
                  <a:t>Gaussian Distribution</a:t>
                </a:r>
                <a:r>
                  <a:rPr lang="ko-KR" altLang="en-US" sz="1200" b="1" dirty="0" smtClean="0"/>
                  <a:t>이 선택될 확률</a:t>
                </a:r>
                <a:r>
                  <a:rPr lang="ko-KR" altLang="en-US" sz="1200" dirty="0" smtClean="0"/>
                  <a:t>을 나타내므로 따라서 아래의 두 조건을 만족하여야 한다</a:t>
                </a:r>
                <a:r>
                  <a:rPr lang="en-US" altLang="ko-KR" sz="1200" dirty="0" smtClean="0"/>
                  <a:t>.</a:t>
                </a:r>
              </a:p>
              <a:p>
                <a:endParaRPr lang="en-US" altLang="ko-KR" sz="1200" dirty="0"/>
              </a:p>
              <a:p>
                <a:endParaRPr lang="en-US" altLang="ko-KR" sz="1200" dirty="0" smtClean="0"/>
              </a:p>
              <a:p>
                <a:endParaRPr lang="en-US" altLang="ko-KR" sz="1200" dirty="0"/>
              </a:p>
              <a:p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en-US" altLang="ko-KR" sz="1200" dirty="0" smtClean="0"/>
                  <a:t>GMM</a:t>
                </a:r>
                <a:r>
                  <a:rPr lang="ko-KR" altLang="en-US" sz="1200" dirty="0" smtClean="0"/>
                  <a:t>을 학습시킨다는 것은 주어진 데이터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200" dirty="0" smtClean="0"/>
                  <a:t>에 대하여 적절한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sz="1200" dirty="0" smtClean="0"/>
                  <a:t>를 추정하는 것과 같다</a:t>
                </a:r>
                <a:r>
                  <a:rPr lang="en-US" altLang="ko-KR" sz="1200" dirty="0" smtClean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mtClean="0"/>
              <a:t>Gaussian Mixture Model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352550"/>
            <a:ext cx="2372396" cy="6578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811" y="2419350"/>
            <a:ext cx="1790886" cy="7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426" y="3918284"/>
            <a:ext cx="5172542" cy="766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200" dirty="0" smtClean="0"/>
                  <a:t>GMM</a:t>
                </a:r>
                <a:r>
                  <a:rPr lang="ko-KR" altLang="en-US" sz="1200" dirty="0" smtClean="0"/>
                  <a:t>을 이용한 </a:t>
                </a:r>
                <a:r>
                  <a:rPr lang="en-US" altLang="ko-KR" sz="1200" dirty="0" smtClean="0"/>
                  <a:t>Classification</a:t>
                </a:r>
                <a:r>
                  <a:rPr lang="ko-KR" altLang="en-US" sz="1200" dirty="0" smtClean="0"/>
                  <a:t>은 주어진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에 대해 이 데이터가 어떠한 </a:t>
                </a:r>
                <a:r>
                  <a:rPr lang="en-US" altLang="ko-KR" sz="1200" dirty="0" smtClean="0"/>
                  <a:t>Gaussian Distribution</a:t>
                </a:r>
                <a:r>
                  <a:rPr lang="ko-KR" altLang="en-US" sz="1200" dirty="0" smtClean="0"/>
                  <a:t>에서 생성되었는지를 찾는 것이다</a:t>
                </a:r>
                <a:r>
                  <a:rPr lang="en-US" altLang="ko-KR" sz="1200" dirty="0" smtClean="0"/>
                  <a:t>. </a:t>
                </a:r>
                <a:r>
                  <a:rPr lang="ko-KR" altLang="en-US" sz="1200" dirty="0" smtClean="0"/>
                  <a:t>이를 위해 </a:t>
                </a:r>
                <a:r>
                  <a:rPr lang="en-US" altLang="ko-KR" sz="1200" dirty="0" smtClean="0"/>
                  <a:t>responsibility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200" dirty="0" smtClean="0"/>
                  <a:t>를 </a:t>
                </a:r>
                <a:r>
                  <a:rPr lang="en-US" altLang="ko-KR" sz="1200" dirty="0" smtClean="0"/>
                  <a:t>[</a:t>
                </a:r>
                <a:r>
                  <a:rPr lang="ko-KR" altLang="en-US" sz="1200" dirty="0" smtClean="0"/>
                  <a:t>식</a:t>
                </a:r>
                <a:r>
                  <a:rPr lang="en-US" altLang="ko-KR" sz="1200" dirty="0"/>
                  <a:t> </a:t>
                </a:r>
                <a:r>
                  <a:rPr lang="en-US" altLang="ko-KR" sz="1200" dirty="0" smtClean="0"/>
                  <a:t>4]</a:t>
                </a:r>
                <a:r>
                  <a:rPr lang="ko-KR" altLang="en-US" sz="1200" dirty="0" smtClean="0"/>
                  <a:t>와 같이 정의한다</a:t>
                </a:r>
                <a:r>
                  <a:rPr lang="en-US" altLang="ko-KR" sz="1200" dirty="0" smtClean="0"/>
                  <a:t>.</a:t>
                </a:r>
              </a:p>
              <a:p>
                <a:endParaRPr lang="en-US" altLang="ko-KR" sz="1200" dirty="0"/>
              </a:p>
              <a:p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en-US" altLang="ko-KR" sz="1200" dirty="0" smtClean="0"/>
                  <a:t>[</a:t>
                </a:r>
                <a:r>
                  <a:rPr lang="ko-KR" altLang="en-US" sz="1200" dirty="0" smtClean="0"/>
                  <a:t>식 </a:t>
                </a:r>
                <a:r>
                  <a:rPr lang="en-US" altLang="ko-KR" sz="1200" dirty="0" smtClean="0"/>
                  <a:t>4]</a:t>
                </a:r>
                <a:r>
                  <a:rPr lang="ko-KR" altLang="en-US" sz="1200" dirty="0" smtClean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1200" dirty="0" smtClean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이 주어졌을 때 </a:t>
                </a:r>
                <a:r>
                  <a:rPr lang="en-US" altLang="ko-KR" sz="1200" dirty="0" smtClean="0"/>
                  <a:t>GMM</a:t>
                </a:r>
                <a:r>
                  <a:rPr lang="ko-KR" altLang="en-US" sz="1200" dirty="0" smtClean="0"/>
                  <a:t>의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번째 </a:t>
                </a:r>
                <a:r>
                  <a:rPr lang="en-US" altLang="ko-KR" sz="1200" dirty="0" smtClean="0"/>
                  <a:t>Gaussian Distribution</a:t>
                </a:r>
                <a:r>
                  <a:rPr lang="ko-KR" altLang="en-US" sz="1200" dirty="0" smtClean="0"/>
                  <a:t>이 선택되면 </a:t>
                </a:r>
                <a:r>
                  <a:rPr lang="en-US" altLang="ko-KR" sz="1200" dirty="0" smtClean="0"/>
                  <a:t>1, </a:t>
                </a:r>
                <a:r>
                  <a:rPr lang="ko-KR" altLang="en-US" sz="1200" dirty="0" smtClean="0"/>
                  <a:t>아니면 </a:t>
                </a:r>
                <a:r>
                  <a:rPr lang="en-US" altLang="ko-KR" sz="1200" dirty="0" smtClean="0"/>
                  <a:t>0</a:t>
                </a:r>
                <a:r>
                  <a:rPr lang="ko-KR" altLang="en-US" sz="1200" dirty="0" smtClean="0"/>
                  <a:t>의 값을 갖는 </a:t>
                </a:r>
                <a:r>
                  <a:rPr lang="en-US" altLang="ko-KR" sz="1200" dirty="0" smtClean="0"/>
                  <a:t>Binary Variable</a:t>
                </a:r>
                <a:r>
                  <a:rPr lang="ko-KR" altLang="en-US" sz="1200" dirty="0" smtClean="0"/>
                  <a:t>이다</a:t>
                </a:r>
                <a:r>
                  <a:rPr lang="en-US" altLang="ko-KR" sz="1200" dirty="0" smtClean="0"/>
                  <a:t>. </a:t>
                </a:r>
                <a:r>
                  <a:rPr lang="ko-KR" altLang="en-US" sz="1200" dirty="0" smtClean="0"/>
                  <a:t>즉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가 </a:t>
                </a:r>
                <a:r>
                  <a:rPr lang="en-US" altLang="ko-KR" sz="1200" dirty="0" smtClean="0"/>
                  <a:t>1</a:t>
                </a:r>
                <a:r>
                  <a:rPr lang="ko-KR" altLang="en-US" sz="1200" dirty="0" smtClean="0"/>
                  <a:t>이라는 것은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이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번째 </a:t>
                </a:r>
                <a:r>
                  <a:rPr lang="en-US" altLang="ko-KR" sz="1200" dirty="0" smtClean="0"/>
                  <a:t>Gaussian Distribution</a:t>
                </a:r>
                <a:r>
                  <a:rPr lang="ko-KR" altLang="en-US" sz="1200" dirty="0" smtClean="0"/>
                  <a:t>에서 생성되었다는 것을 의미한다</a:t>
                </a:r>
                <a:r>
                  <a:rPr lang="en-US" altLang="ko-KR" sz="1200" dirty="0" smtClean="0"/>
                  <a:t>.</a:t>
                </a:r>
              </a:p>
              <a:p>
                <a:endParaRPr lang="en-US" altLang="ko-KR" sz="1200" dirty="0" smtClean="0"/>
              </a:p>
              <a:p>
                <a:r>
                  <a:rPr lang="en-US" altLang="ko-KR" sz="1200" dirty="0" smtClean="0"/>
                  <a:t>GMM</a:t>
                </a:r>
                <a:r>
                  <a:rPr lang="ko-KR" altLang="en-US" sz="1200" dirty="0" smtClean="0"/>
                  <a:t>을 이용한 </a:t>
                </a:r>
                <a:r>
                  <a:rPr lang="en-US" altLang="ko-KR" sz="1200" dirty="0" smtClean="0"/>
                  <a:t>Classification</a:t>
                </a:r>
                <a:r>
                  <a:rPr lang="ko-KR" altLang="en-US" sz="1200" dirty="0" smtClean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이 주어졌을 때</a:t>
                </a:r>
                <a:r>
                  <a:rPr lang="en-US" altLang="ko-KR" sz="1200" dirty="0" smtClean="0"/>
                  <a:t>, k</a:t>
                </a:r>
                <a:r>
                  <a:rPr lang="ko-KR" altLang="en-US" sz="1200" dirty="0" smtClean="0"/>
                  <a:t>개의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b="1" dirty="0" smtClean="0"/>
                  <a:t>를 계산하여 가장 값이 높은 </a:t>
                </a:r>
                <a:r>
                  <a:rPr lang="en-US" altLang="ko-KR" sz="1200" dirty="0" smtClean="0"/>
                  <a:t>Gaussian Distribution</a:t>
                </a:r>
                <a:r>
                  <a:rPr lang="ko-KR" altLang="en-US" sz="1200" dirty="0" smtClean="0"/>
                  <a:t>을 선택하는 것이다</a:t>
                </a:r>
                <a:r>
                  <a:rPr lang="en-US" altLang="ko-KR" sz="1200" dirty="0" smtClean="0"/>
                  <a:t>.</a:t>
                </a:r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학습을 통해 </a:t>
                </a:r>
                <a:r>
                  <a:rPr lang="en-US" altLang="ko-KR" sz="1200" dirty="0" smtClean="0"/>
                  <a:t>GMM</a:t>
                </a:r>
                <a:r>
                  <a:rPr lang="ko-KR" altLang="en-US" sz="1200" dirty="0" smtClean="0"/>
                  <a:t>의 모든 </a:t>
                </a:r>
                <a:r>
                  <a:rPr lang="en-US" altLang="ko-KR" sz="1200" dirty="0" smtClean="0"/>
                  <a:t>Parameter(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,∑</m:t>
                    </m:r>
                  </m:oMath>
                </a14:m>
                <a:r>
                  <a:rPr lang="en-US" altLang="ko-KR" sz="1200" dirty="0" smtClean="0"/>
                  <a:t>)</a:t>
                </a:r>
                <a:r>
                  <a:rPr lang="ko-KR" altLang="en-US" sz="1200" dirty="0" smtClean="0"/>
                  <a:t>의 값이 결정되었다면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err="1" smtClean="0"/>
                  <a:t>베이지안</a:t>
                </a:r>
                <a:r>
                  <a:rPr lang="ko-KR" altLang="en-US" sz="1200" dirty="0" smtClean="0"/>
                  <a:t> 정리를 이용하여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 smtClean="0"/>
                  <a:t>를 다음과 같이 계산할 수 있다</a:t>
                </a:r>
                <a:r>
                  <a:rPr lang="en-US" altLang="ko-KR" sz="12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900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9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9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900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ko-KR" altLang="en-US" sz="900" b="0" dirty="0" smtClean="0"/>
                  <a:t>는 모두 </a:t>
                </a:r>
                <a:r>
                  <a:rPr lang="en-US" altLang="ko-KR" sz="900" b="0" dirty="0" smtClean="0"/>
                  <a:t>k</a:t>
                </a:r>
                <a:r>
                  <a:rPr lang="ko-KR" altLang="en-US" sz="900" b="0" dirty="0" smtClean="0"/>
                  <a:t>번째 </a:t>
                </a:r>
                <a:r>
                  <a:rPr lang="en-US" altLang="ko-KR" sz="900" b="0" dirty="0" smtClean="0"/>
                  <a:t>Gaussian Distribution</a:t>
                </a:r>
                <a:r>
                  <a:rPr lang="ko-KR" altLang="en-US" sz="900" b="0" dirty="0" smtClean="0"/>
                  <a:t>이 선택될 확률을 나타내기 때문에 </a:t>
                </a:r>
                <a:r>
                  <a:rPr lang="en-US" altLang="ko-KR" sz="900" b="0" dirty="0" smtClean="0"/>
                  <a:t>[</a:t>
                </a:r>
                <a:r>
                  <a:rPr lang="ko-KR" altLang="en-US" sz="900" b="0" dirty="0" smtClean="0"/>
                  <a:t>식 </a:t>
                </a:r>
                <a:r>
                  <a:rPr lang="en-US" altLang="ko-KR" sz="900" b="0" dirty="0" smtClean="0"/>
                  <a:t>5]</a:t>
                </a:r>
                <a:r>
                  <a:rPr lang="ko-KR" altLang="en-US" sz="900" b="0" dirty="0" smtClean="0"/>
                  <a:t>에서는 </a:t>
                </a:r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9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𝑛𝑗</m:t>
                        </m:r>
                      </m:sub>
                    </m:sSub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ko-KR" altLang="en-US" sz="900" b="0" dirty="0" smtClean="0"/>
                  <a:t>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9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900" b="0" dirty="0" smtClean="0"/>
                  <a:t> </a:t>
                </a:r>
                <a:r>
                  <a:rPr lang="ko-KR" altLang="en-US" sz="900" b="0" dirty="0" smtClean="0"/>
                  <a:t>치환되었다</a:t>
                </a:r>
                <a:r>
                  <a:rPr lang="en-US" altLang="ko-KR" sz="900" b="0" dirty="0" smtClean="0"/>
                  <a:t>.</a:t>
                </a:r>
              </a:p>
              <a:p>
                <a:pPr lvl="1"/>
                <a:endParaRPr lang="en-US" altLang="ko-KR" sz="1000" dirty="0" smtClean="0"/>
              </a:p>
              <a:p>
                <a:endParaRPr lang="en-US" altLang="ko-KR" sz="12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sz="2000" smtClean="0"/>
              <a:t>GMM</a:t>
            </a:r>
            <a:r>
              <a:rPr lang="ko-KR" altLang="en-US" sz="2000" smtClean="0"/>
              <a:t>을 이용한 </a:t>
            </a:r>
            <a:r>
              <a:rPr lang="en-US" altLang="ko-KR" sz="2000" smtClean="0"/>
              <a:t>Classification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428750"/>
            <a:ext cx="2514600" cy="432197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2308"/>
            <a:ext cx="1545364" cy="81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52900" y="4019550"/>
            <a:ext cx="495300" cy="2286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2236" y="4019550"/>
            <a:ext cx="671763" cy="228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42873" y="4286250"/>
            <a:ext cx="1267327" cy="398336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67401" y="4016542"/>
            <a:ext cx="152400" cy="2286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7848" y="4019550"/>
            <a:ext cx="667751" cy="228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91200" y="4283242"/>
            <a:ext cx="990600" cy="401344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62800" y="4472885"/>
                <a:ext cx="1850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rgbClr val="FF0000"/>
                    </a:solidFill>
                  </a:rPr>
                  <a:t>이렇게 해야 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responsibility </a:t>
                </a:r>
                <a:r>
                  <a:rPr lang="ko-KR" altLang="en-US" sz="800" dirty="0" smtClean="0">
                    <a:solidFill>
                      <a:srgbClr val="FF0000"/>
                    </a:solidFill>
                  </a:rPr>
                  <a:t>식이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8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ko-KR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sz="800" dirty="0" smtClean="0">
                    <a:solidFill>
                      <a:srgbClr val="FF0000"/>
                    </a:solidFill>
                  </a:rPr>
                  <a:t>로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800" dirty="0" smtClean="0">
                    <a:solidFill>
                      <a:srgbClr val="FF0000"/>
                    </a:solidFill>
                  </a:rPr>
                  <a:t>정리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472885"/>
                <a:ext cx="1850858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18182" b="-8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0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18318</TotalTime>
  <Words>1123</Words>
  <Application>Microsoft Office PowerPoint</Application>
  <PresentationFormat>화면 슬라이드 쇼(16:9)</PresentationFormat>
  <Paragraphs>116</Paragraphs>
  <Slides>17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Contents</vt:lpstr>
      <vt:lpstr>Background of Gaussian Mixture Model</vt:lpstr>
      <vt:lpstr>Background of Gaussian Mixture Model</vt:lpstr>
      <vt:lpstr>Background of Gaussian Mixture Model</vt:lpstr>
      <vt:lpstr>Background of Gaussian Mixture Model</vt:lpstr>
      <vt:lpstr>Gaussian Mixture Model</vt:lpstr>
      <vt:lpstr>Gaussian Mixture Model</vt:lpstr>
      <vt:lpstr>GMM을 이용한 Classification</vt:lpstr>
      <vt:lpstr>Expectation-Maximization Algorithm(EM)을 이용한 GMM 학습</vt:lpstr>
      <vt:lpstr>Expectation-Maximization Algorithm(EM)을 이용한 GMM 학습</vt:lpstr>
      <vt:lpstr>Expectation-Maximization Algorithm(EM)을 이용한 GMM 학습</vt:lpstr>
      <vt:lpstr>Expectation-Maximization Algorithm(EM)을 이용한 GMM 학습</vt:lpstr>
      <vt:lpstr>Expectation-Maximization Algorithm(EM)을 이용한 GMM 학습</vt:lpstr>
      <vt:lpstr>Expectation-Maximization Algorithm(EM)을 이용한 GMM 학습</vt:lpstr>
      <vt:lpstr>K-means와 GMM의 차이점</vt:lpstr>
      <vt:lpstr>PowerPoint 프레젠테이션</vt:lpstr>
    </vt:vector>
  </TitlesOfParts>
  <Company>IdeasResearch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이현재</cp:lastModifiedBy>
  <cp:revision>2027</cp:revision>
  <dcterms:created xsi:type="dcterms:W3CDTF">2016-10-05T02:16:34Z</dcterms:created>
  <dcterms:modified xsi:type="dcterms:W3CDTF">2022-04-11T06:44:50Z</dcterms:modified>
</cp:coreProperties>
</file>