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94" r:id="rId4"/>
    <p:sldId id="323" r:id="rId5"/>
    <p:sldId id="324" r:id="rId6"/>
    <p:sldId id="326" r:id="rId7"/>
    <p:sldId id="327" r:id="rId8"/>
    <p:sldId id="328" r:id="rId9"/>
    <p:sldId id="330" r:id="rId10"/>
    <p:sldId id="337" r:id="rId11"/>
    <p:sldId id="329" r:id="rId12"/>
    <p:sldId id="331" r:id="rId13"/>
    <p:sldId id="333" r:id="rId14"/>
    <p:sldId id="334" r:id="rId15"/>
    <p:sldId id="335" r:id="rId16"/>
    <p:sldId id="332" r:id="rId17"/>
    <p:sldId id="338" r:id="rId18"/>
    <p:sldId id="339" r:id="rId19"/>
    <p:sldId id="336" r:id="rId20"/>
    <p:sldId id="340" r:id="rId21"/>
    <p:sldId id="344" r:id="rId22"/>
    <p:sldId id="345" r:id="rId23"/>
    <p:sldId id="346" r:id="rId24"/>
    <p:sldId id="343" r:id="rId25"/>
    <p:sldId id="347" r:id="rId26"/>
    <p:sldId id="341" r:id="rId27"/>
    <p:sldId id="348" r:id="rId28"/>
    <p:sldId id="349" r:id="rId29"/>
    <p:sldId id="316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83"/>
    <a:srgbClr val="329FD7"/>
    <a:srgbClr val="32A1D9"/>
    <a:srgbClr val="736D71"/>
    <a:srgbClr val="B3A197"/>
    <a:srgbClr val="01A6BC"/>
    <a:srgbClr val="CBCBCB"/>
    <a:srgbClr val="BABABA"/>
    <a:srgbClr val="E8E4D9"/>
    <a:srgbClr val="7CB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3088" autoAdjust="0"/>
  </p:normalViewPr>
  <p:slideViewPr>
    <p:cSldViewPr>
      <p:cViewPr>
        <p:scale>
          <a:sx n="127" d="100"/>
          <a:sy n="127" d="100"/>
        </p:scale>
        <p:origin x="-360" y="6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688C6-5A19-4B42-9575-D847E9CBE7C7}" type="datetimeFigureOut">
              <a:rPr lang="ko-KR" altLang="en-US" smtClean="0"/>
              <a:t>2022-05-20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348B-4077-49D5-AE8F-7F5DE348FB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99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44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교재 </a:t>
            </a:r>
            <a:r>
              <a:rPr lang="ko-KR" altLang="en-US" dirty="0" err="1" smtClean="0"/>
              <a:t>딥러닝을</a:t>
            </a:r>
            <a:r>
              <a:rPr lang="ko-KR" altLang="en-US" dirty="0" smtClean="0"/>
              <a:t> 이용한 자연어 처리 입문에서 설명이 깔끔하여 가져와봤습니다</a:t>
            </a:r>
            <a:r>
              <a:rPr lang="en-US" altLang="ko-KR" dirty="0" smtClean="0"/>
              <a:t>!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https://wikidocs.net/31379 </a:t>
            </a:r>
            <a:r>
              <a:rPr lang="ko-KR" altLang="en-US" dirty="0" smtClean="0"/>
              <a:t>자세한 설명은 이곳 참고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8602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3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1504950"/>
            <a:ext cx="7772400" cy="594066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THIS IS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447800" y="2242202"/>
            <a:ext cx="6400800" cy="381000"/>
          </a:xfrm>
        </p:spPr>
        <p:txBody>
          <a:bodyPr>
            <a:normAutofit/>
          </a:bodyPr>
          <a:lstStyle>
            <a:lvl1pPr marL="0" indent="0" algn="ctr">
              <a:buNone/>
              <a:defRPr sz="1800" i="0" baseline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Overview of the presentation / presenter name</a:t>
            </a:r>
            <a:endParaRPr lang="ko-KR" altLang="en-US" dirty="0"/>
          </a:p>
        </p:txBody>
      </p:sp>
      <p:pic>
        <p:nvPicPr>
          <p:cNvPr id="9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2" y="133350"/>
            <a:ext cx="1286735" cy="3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3737148" y="4857750"/>
            <a:ext cx="1669704" cy="188119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http://baelab.pusan.ac.kr</a:t>
            </a:r>
            <a:endParaRPr lang="ko-KR" altLang="en-US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8288"/>
            <a:ext cx="900797" cy="338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7C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01A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2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006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E8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84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B3A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25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905619" y="5086350"/>
            <a:ext cx="3238872" cy="57150"/>
            <a:chOff x="3276600" y="2114550"/>
            <a:chExt cx="3238872" cy="144016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3276600" y="2114550"/>
              <a:ext cx="2592288" cy="144016"/>
              <a:chOff x="3275856" y="2767383"/>
              <a:chExt cx="2592288" cy="144016"/>
            </a:xfrm>
          </p:grpSpPr>
          <p:sp>
            <p:nvSpPr>
              <p:cNvPr id="7" name="직사각형 6"/>
              <p:cNvSpPr/>
              <p:nvPr userDrawn="1"/>
            </p:nvSpPr>
            <p:spPr>
              <a:xfrm>
                <a:off x="3275856" y="2767383"/>
                <a:ext cx="648072" cy="144016"/>
              </a:xfrm>
              <a:prstGeom prst="rect">
                <a:avLst/>
              </a:prstGeom>
              <a:solidFill>
                <a:srgbClr val="7CBA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 userDrawn="1"/>
            </p:nvSpPr>
            <p:spPr>
              <a:xfrm>
                <a:off x="3923928" y="2767383"/>
                <a:ext cx="648072" cy="144016"/>
              </a:xfrm>
              <a:prstGeom prst="rect">
                <a:avLst/>
              </a:prstGeom>
              <a:solidFill>
                <a:srgbClr val="01A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4572000" y="2767383"/>
                <a:ext cx="648072" cy="144016"/>
              </a:xfrm>
              <a:prstGeom prst="rect">
                <a:avLst/>
              </a:prstGeom>
              <a:solidFill>
                <a:srgbClr val="0065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220072" y="2767383"/>
                <a:ext cx="648072" cy="144016"/>
              </a:xfrm>
              <a:prstGeom prst="rect">
                <a:avLst/>
              </a:prstGeom>
              <a:solidFill>
                <a:srgbClr val="E8E4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 userDrawn="1"/>
          </p:nvSpPr>
          <p:spPr>
            <a:xfrm>
              <a:off x="5867400" y="2114550"/>
              <a:ext cx="648072" cy="144016"/>
            </a:xfrm>
            <a:prstGeom prst="rect">
              <a:avLst/>
            </a:prstGeom>
            <a:solidFill>
              <a:srgbClr val="B3A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623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810000" y="2343150"/>
            <a:ext cx="1524000" cy="631304"/>
          </a:xfrm>
        </p:spPr>
        <p:txBody>
          <a:bodyPr>
            <a:normAutofit/>
          </a:bodyPr>
          <a:lstStyle/>
          <a:p>
            <a:r>
              <a:rPr lang="ko-KR" altLang="en-US" sz="1050" dirty="0" smtClean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이현재 </a:t>
            </a:r>
            <a:endParaRPr lang="ko-KR" altLang="en-US" sz="1050" i="0" dirty="0">
              <a:ln>
                <a:solidFill>
                  <a:schemeClr val="bg1">
                    <a:lumMod val="65000"/>
                    <a:alpha val="1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15637" y="1504950"/>
            <a:ext cx="8312727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a:rPr>
              <a:t>Transformer</a:t>
            </a:r>
            <a:endParaRPr lang="ko-KR" altLang="en-US" sz="23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509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Transformer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smtClean="0"/>
              <a:t>Transformer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하이퍼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파라미터</a:t>
            </a:r>
            <a:endParaRPr lang="en-US" altLang="ko-KR" sz="1000" dirty="0" smtClean="0">
              <a:latin typeface="맑은 고딕"/>
              <a:ea typeface="맑은 고딕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76350"/>
            <a:ext cx="6816791" cy="2808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95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Transformer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등장 배경 </a:t>
            </a:r>
            <a:r>
              <a:rPr lang="en-US" altLang="ko-KR" sz="1200" dirty="0" smtClean="0"/>
              <a:t>: Attention</a:t>
            </a:r>
            <a:r>
              <a:rPr lang="ko-KR" altLang="en-US" sz="1200" dirty="0" smtClean="0"/>
              <a:t>에서는 </a:t>
            </a:r>
            <a:r>
              <a:rPr lang="en-US" altLang="ko-KR" sz="1200" dirty="0" smtClean="0"/>
              <a:t>RNN</a:t>
            </a:r>
            <a:r>
              <a:rPr lang="ko-KR" altLang="en-US" sz="1200" dirty="0" smtClean="0"/>
              <a:t>을 보정하는 용도로만 사용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이런 </a:t>
            </a:r>
            <a:r>
              <a:rPr lang="en-US" altLang="ko-KR" sz="1200" dirty="0" smtClean="0"/>
              <a:t>Attention</a:t>
            </a:r>
            <a:r>
              <a:rPr lang="ko-KR" altLang="en-US" sz="1200" dirty="0" smtClean="0"/>
              <a:t>만으로 </a:t>
            </a:r>
            <a:r>
              <a:rPr lang="en-US" altLang="ko-KR" sz="1200" dirty="0"/>
              <a:t>E</a:t>
            </a:r>
            <a:r>
              <a:rPr lang="en-US" altLang="ko-KR" sz="1200" dirty="0" smtClean="0"/>
              <a:t>ncoder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Decoder</a:t>
            </a:r>
            <a:r>
              <a:rPr lang="ko-KR" altLang="en-US" sz="1200" dirty="0" smtClean="0"/>
              <a:t>를 구성</a:t>
            </a:r>
            <a:endParaRPr lang="en-US" altLang="ko-KR" sz="1200" dirty="0" smtClean="0"/>
          </a:p>
          <a:p>
            <a:r>
              <a:rPr lang="en-US" altLang="ko-KR" sz="1200" dirty="0"/>
              <a:t>seq2seq </a:t>
            </a:r>
            <a:r>
              <a:rPr lang="ko-KR" altLang="en-US" sz="1200" dirty="0"/>
              <a:t>구조에서는 </a:t>
            </a:r>
            <a:r>
              <a:rPr lang="en-US" altLang="ko-KR" sz="1200" dirty="0" smtClean="0"/>
              <a:t>Encoder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Decoder</a:t>
            </a:r>
            <a:r>
              <a:rPr lang="ko-KR" altLang="en-US" sz="1200" dirty="0" smtClean="0"/>
              <a:t>에서 </a:t>
            </a:r>
            <a:r>
              <a:rPr lang="ko-KR" altLang="en-US" sz="1200" dirty="0"/>
              <a:t>각각 하나의 </a:t>
            </a:r>
            <a:r>
              <a:rPr lang="en-US" altLang="ko-KR" sz="1200" dirty="0"/>
              <a:t>RNN</a:t>
            </a:r>
            <a:r>
              <a:rPr lang="ko-KR" altLang="en-US" sz="1200" dirty="0"/>
              <a:t>이 </a:t>
            </a:r>
            <a:r>
              <a:rPr lang="en-US" altLang="ko-KR" sz="1200" dirty="0"/>
              <a:t>t</a:t>
            </a:r>
            <a:r>
              <a:rPr lang="ko-KR" altLang="en-US" sz="1200" dirty="0"/>
              <a:t>개의 시점</a:t>
            </a:r>
            <a:r>
              <a:rPr lang="en-US" altLang="ko-KR" sz="1200" dirty="0"/>
              <a:t>(time step)</a:t>
            </a:r>
            <a:r>
              <a:rPr lang="ko-KR" altLang="en-US" sz="1200" dirty="0"/>
              <a:t>을 가지는 구조였다면 이번에는 </a:t>
            </a:r>
            <a:r>
              <a:rPr lang="en-US" altLang="ko-KR" sz="1200" dirty="0" smtClean="0"/>
              <a:t>Encoder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Decoder</a:t>
            </a:r>
            <a:r>
              <a:rPr lang="ko-KR" altLang="en-US" sz="1200" dirty="0" smtClean="0"/>
              <a:t>라는 </a:t>
            </a:r>
            <a:r>
              <a:rPr lang="ko-KR" altLang="en-US" sz="1200" dirty="0"/>
              <a:t>단위가 </a:t>
            </a:r>
            <a:r>
              <a:rPr lang="en-US" altLang="ko-KR" sz="1200" dirty="0"/>
              <a:t>N</a:t>
            </a:r>
            <a:r>
              <a:rPr lang="ko-KR" altLang="en-US" sz="1200" dirty="0"/>
              <a:t>개로 구성되는 </a:t>
            </a:r>
            <a:r>
              <a:rPr lang="ko-KR" altLang="en-US" sz="1200" dirty="0" smtClean="0"/>
              <a:t>구조</a:t>
            </a:r>
            <a:endParaRPr lang="en-US" altLang="ko-KR" sz="1200" dirty="0" smtClean="0"/>
          </a:p>
          <a:p>
            <a:r>
              <a:rPr lang="en-US" altLang="ko-KR" sz="1200" dirty="0" smtClean="0"/>
              <a:t>Decoder</a:t>
            </a:r>
            <a:r>
              <a:rPr lang="ko-KR" altLang="en-US" sz="1200" dirty="0" smtClean="0"/>
              <a:t>는 </a:t>
            </a:r>
            <a:r>
              <a:rPr lang="ko-KR" altLang="en-US" sz="1200" dirty="0"/>
              <a:t>마치 기존의 </a:t>
            </a:r>
            <a:r>
              <a:rPr lang="en-US" altLang="ko-KR" sz="1200" dirty="0"/>
              <a:t>seq2seq </a:t>
            </a:r>
            <a:r>
              <a:rPr lang="ko-KR" altLang="en-US" sz="1200" dirty="0"/>
              <a:t>구조처럼 시작 심볼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sos</a:t>
            </a:r>
            <a:r>
              <a:rPr lang="en-US" altLang="ko-KR" sz="1200" dirty="0"/>
              <a:t>&gt;</a:t>
            </a:r>
            <a:r>
              <a:rPr lang="ko-KR" altLang="en-US" sz="1200" dirty="0"/>
              <a:t>를 입력으로 받아 종료 심볼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eos</a:t>
            </a:r>
            <a:r>
              <a:rPr lang="en-US" altLang="ko-KR" sz="1200" dirty="0"/>
              <a:t>&gt;</a:t>
            </a:r>
            <a:r>
              <a:rPr lang="ko-KR" altLang="en-US" sz="1200" dirty="0"/>
              <a:t>가 나올 때까지 연산을 </a:t>
            </a:r>
            <a:r>
              <a:rPr lang="ko-KR" altLang="en-US" sz="1200" dirty="0" smtClean="0"/>
              <a:t>진행 </a:t>
            </a:r>
            <a:r>
              <a:rPr lang="en-US" altLang="ko-KR" sz="1200" dirty="0" smtClean="0"/>
              <a:t>(RNN</a:t>
            </a:r>
            <a:r>
              <a:rPr lang="ko-KR" altLang="en-US" sz="1200" dirty="0" smtClean="0"/>
              <a:t>은 사용되지 않지만 여전히 </a:t>
            </a:r>
            <a:r>
              <a:rPr lang="en-US" altLang="ko-KR" sz="1200" dirty="0" smtClean="0"/>
              <a:t>Encoder-Decoder</a:t>
            </a:r>
            <a:r>
              <a:rPr lang="ko-KR" altLang="en-US" sz="1200" dirty="0" smtClean="0"/>
              <a:t>의 구조는 유지</a:t>
            </a:r>
            <a:r>
              <a:rPr lang="en-US" altLang="ko-KR" sz="1200" dirty="0"/>
              <a:t>)</a:t>
            </a:r>
            <a:endParaRPr lang="en-US" altLang="ko-KR" sz="1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79" y="1962150"/>
            <a:ext cx="2199455" cy="2567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7736" y="4476750"/>
            <a:ext cx="1609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&lt; Transformer </a:t>
            </a:r>
            <a:r>
              <a:rPr lang="ko-KR" altLang="en-US" sz="800" dirty="0" smtClean="0"/>
              <a:t>구조 </a:t>
            </a:r>
            <a:r>
              <a:rPr lang="en-US" altLang="ko-KR" sz="800" dirty="0" smtClean="0"/>
              <a:t>&gt;</a:t>
            </a:r>
            <a:endParaRPr lang="ko-KR" altLang="en-US" sz="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310450"/>
            <a:ext cx="5167313" cy="187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98087" y="4476750"/>
            <a:ext cx="1609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&lt; Transformer </a:t>
            </a:r>
            <a:r>
              <a:rPr lang="ko-KR" altLang="en-US" sz="800" dirty="0" smtClean="0"/>
              <a:t>구조 </a:t>
            </a:r>
            <a:r>
              <a:rPr lang="en-US" altLang="ko-KR" sz="800" dirty="0" smtClean="0"/>
              <a:t>&gt;</a:t>
            </a:r>
            <a:endParaRPr lang="ko-KR" altLang="en-US" sz="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-171450"/>
            <a:ext cx="1752600" cy="105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343400" y="3028950"/>
            <a:ext cx="76200" cy="217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52511" y="3052244"/>
            <a:ext cx="76200" cy="217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Transformer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smtClean="0"/>
              <a:t>Positional Encoding</a:t>
            </a:r>
          </a:p>
          <a:p>
            <a:pPr lvl="1"/>
            <a:r>
              <a:rPr lang="en-US" altLang="ko-KR" sz="1000" dirty="0"/>
              <a:t>RNN</a:t>
            </a:r>
            <a:r>
              <a:rPr lang="ko-KR" altLang="en-US" sz="1000" dirty="0"/>
              <a:t>이 자연어 처리에서 유용했던 이유는 단어의 위치에 따라 단어를 순차적으로 </a:t>
            </a:r>
            <a:r>
              <a:rPr lang="ko-KR" altLang="en-US" sz="1000" dirty="0" smtClean="0"/>
              <a:t>입력 받아서 </a:t>
            </a:r>
            <a:r>
              <a:rPr lang="ko-KR" altLang="en-US" sz="1000" dirty="0"/>
              <a:t>처리하는 </a:t>
            </a:r>
            <a:r>
              <a:rPr lang="en-US" altLang="ko-KR" sz="1000" dirty="0"/>
              <a:t>RNN</a:t>
            </a:r>
            <a:r>
              <a:rPr lang="ko-KR" altLang="en-US" sz="1000" dirty="0"/>
              <a:t>의 특성으로 인해 각 단어의 위치 정보</a:t>
            </a:r>
            <a:r>
              <a:rPr lang="en-US" altLang="ko-KR" sz="1000" dirty="0"/>
              <a:t>(position information)</a:t>
            </a:r>
            <a:r>
              <a:rPr lang="ko-KR" altLang="en-US" sz="1000" dirty="0"/>
              <a:t>를 가질 수 있다는 </a:t>
            </a:r>
            <a:r>
              <a:rPr lang="ko-KR" altLang="en-US" sz="1000" dirty="0" smtClean="0"/>
              <a:t>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굳이 단어의 위치를 신경 쓰지 않아도 됐다</a:t>
            </a:r>
            <a:r>
              <a:rPr lang="en-US" altLang="ko-KR" sz="1000" dirty="0" smtClean="0"/>
              <a:t>.)</a:t>
            </a:r>
          </a:p>
          <a:p>
            <a:pPr lvl="1"/>
            <a:r>
              <a:rPr lang="en-US" altLang="ko-KR" sz="1000" dirty="0" smtClean="0"/>
              <a:t>Transformer</a:t>
            </a:r>
            <a:r>
              <a:rPr lang="ko-KR" altLang="en-US" sz="1000" dirty="0" smtClean="0"/>
              <a:t>는 단어 </a:t>
            </a:r>
            <a:r>
              <a:rPr lang="ko-KR" altLang="en-US" sz="1000" dirty="0"/>
              <a:t>입력을 순차적으로 받는 방식이 아니므로 단어의 위치 정보를 다른 방식으로 알려줄 필요가 </a:t>
            </a:r>
            <a:r>
              <a:rPr lang="ko-KR" altLang="en-US" sz="1000" dirty="0" smtClean="0"/>
              <a:t>있다</a:t>
            </a:r>
            <a:r>
              <a:rPr lang="en-US" altLang="ko-KR" sz="1000" dirty="0" smtClean="0"/>
              <a:t>.</a:t>
            </a:r>
          </a:p>
          <a:p>
            <a:pPr lvl="1"/>
            <a:r>
              <a:rPr lang="en-US" altLang="ko-KR" sz="1000" dirty="0" smtClean="0"/>
              <a:t>Positional Encoding : </a:t>
            </a:r>
            <a:r>
              <a:rPr lang="ko-KR" altLang="en-US" sz="1000" dirty="0"/>
              <a:t>각 단어의 </a:t>
            </a:r>
            <a:r>
              <a:rPr lang="ko-KR" altLang="en-US" sz="1000" dirty="0" err="1"/>
              <a:t>임베딩</a:t>
            </a:r>
            <a:r>
              <a:rPr lang="ko-KR" altLang="en-US" sz="1000" dirty="0"/>
              <a:t> 벡터에 위치 정보들을 더해 모델의 입력으로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pPr lvl="1"/>
            <a:r>
              <a:rPr lang="en-US" altLang="ko-KR" sz="1000" dirty="0" smtClean="0"/>
              <a:t>Input</a:t>
            </a:r>
            <a:r>
              <a:rPr lang="ko-KR" altLang="en-US" sz="1000" dirty="0" smtClean="0"/>
              <a:t>으로 사용되는 </a:t>
            </a:r>
            <a:r>
              <a:rPr lang="ko-KR" altLang="en-US" sz="1000" dirty="0" err="1" smtClean="0"/>
              <a:t>임베딩</a:t>
            </a:r>
            <a:r>
              <a:rPr lang="ko-KR" altLang="en-US" sz="1000" dirty="0" smtClean="0"/>
              <a:t> 벡터들이 트랜스포머 입력으로 사용되기 전 </a:t>
            </a:r>
            <a:r>
              <a:rPr lang="en-US" altLang="ko-KR" sz="1000" dirty="0" smtClean="0"/>
              <a:t>Positional Encoding</a:t>
            </a:r>
            <a:r>
              <a:rPr lang="ko-KR" altLang="en-US" sz="1000" dirty="0" smtClean="0"/>
              <a:t>의 값이 더해진다</a:t>
            </a:r>
            <a:r>
              <a:rPr lang="en-US" altLang="ko-KR" sz="1000" dirty="0" smtClean="0"/>
              <a:t>(2</a:t>
            </a:r>
            <a:r>
              <a:rPr lang="ko-KR" altLang="en-US" sz="1000" dirty="0" smtClean="0"/>
              <a:t>번째 그림</a:t>
            </a:r>
            <a:r>
              <a:rPr lang="en-US" altLang="ko-KR" sz="1000" dirty="0" smtClean="0"/>
              <a:t>)</a:t>
            </a:r>
          </a:p>
          <a:p>
            <a:pPr lvl="1"/>
            <a:endParaRPr lang="en-US" altLang="ko-KR" sz="1000" dirty="0"/>
          </a:p>
          <a:p>
            <a:pPr lvl="1"/>
            <a:endParaRPr lang="en-US" altLang="ko-KR" sz="1000" dirty="0" smtClean="0"/>
          </a:p>
          <a:p>
            <a:pPr lvl="1"/>
            <a:endParaRPr lang="en-US" altLang="ko-KR" sz="1000" dirty="0" smtClean="0"/>
          </a:p>
          <a:p>
            <a:r>
              <a:rPr lang="en-US" altLang="ko-KR" sz="1200" dirty="0"/>
              <a:t>d</a:t>
            </a:r>
            <a:endParaRPr lang="en-US" altLang="ko-KR" sz="1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6942"/>
            <a:ext cx="3840162" cy="158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068" y="3089712"/>
            <a:ext cx="3497262" cy="665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298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Transformer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smtClean="0"/>
              <a:t>Positional Encoding (</a:t>
            </a:r>
            <a:r>
              <a:rPr lang="ko-KR" altLang="en-US" sz="1200" dirty="0" smtClean="0"/>
              <a:t>계속</a:t>
            </a:r>
            <a:r>
              <a:rPr lang="en-US" altLang="ko-KR" sz="1200" dirty="0" smtClean="0"/>
              <a:t>)</a:t>
            </a:r>
          </a:p>
          <a:p>
            <a:pPr lvl="1"/>
            <a:r>
              <a:rPr lang="en-US" altLang="ko-KR" sz="1000" dirty="0" smtClean="0"/>
              <a:t>Positional Encoding </a:t>
            </a:r>
            <a:r>
              <a:rPr lang="ko-KR" altLang="en-US" sz="1000" dirty="0" smtClean="0"/>
              <a:t>값들이 위치 정보를 담을 수 있는 이유는 위치 정보를 가진 값으로 만들어주기 위해 아래의 두 함수를 사용</a:t>
            </a:r>
            <a:endParaRPr lang="en-US" altLang="ko-KR" sz="1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1129"/>
            <a:ext cx="2667000" cy="64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595201"/>
            <a:ext cx="4657984" cy="308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74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Transformer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000" dirty="0" smtClean="0"/>
              <a:t>Attention</a:t>
            </a:r>
          </a:p>
          <a:p>
            <a:pPr lvl="1"/>
            <a:r>
              <a:rPr lang="ko-KR" altLang="en-US" sz="800" dirty="0"/>
              <a:t>첫 번째 그림의 </a:t>
            </a:r>
            <a:r>
              <a:rPr lang="en-US" altLang="ko-KR" sz="800" dirty="0"/>
              <a:t>Self-Attention</a:t>
            </a:r>
            <a:r>
              <a:rPr lang="ko-KR" altLang="en-US" sz="800" dirty="0"/>
              <a:t>은</a:t>
            </a:r>
            <a:r>
              <a:rPr lang="en-US" altLang="ko-KR" sz="800" dirty="0"/>
              <a:t> Encoder</a:t>
            </a:r>
            <a:r>
              <a:rPr lang="ko-KR" altLang="en-US" sz="800" dirty="0"/>
              <a:t>에서</a:t>
            </a:r>
            <a:r>
              <a:rPr lang="en-US" altLang="ko-KR" sz="800" dirty="0"/>
              <a:t>, </a:t>
            </a:r>
            <a:r>
              <a:rPr lang="ko-KR" altLang="en-US" sz="800" dirty="0"/>
              <a:t>두 번째와 세 번째 </a:t>
            </a:r>
            <a:r>
              <a:rPr lang="en-US" altLang="ko-KR" sz="800" dirty="0"/>
              <a:t>Attention</a:t>
            </a:r>
            <a:r>
              <a:rPr lang="ko-KR" altLang="en-US" sz="800" dirty="0"/>
              <a:t>은 </a:t>
            </a:r>
            <a:r>
              <a:rPr lang="en-US" altLang="ko-KR" sz="800" dirty="0"/>
              <a:t>Decoder</a:t>
            </a:r>
            <a:r>
              <a:rPr lang="ko-KR" altLang="en-US" sz="800" dirty="0"/>
              <a:t>에서 수행</a:t>
            </a:r>
            <a:endParaRPr lang="en-US" altLang="ko-KR" sz="800" dirty="0"/>
          </a:p>
          <a:p>
            <a:pPr lvl="1"/>
            <a:r>
              <a:rPr lang="en-US" altLang="ko-KR" sz="800" b="1" dirty="0"/>
              <a:t>Self Attention </a:t>
            </a:r>
            <a:r>
              <a:rPr lang="en-US" altLang="ko-KR" sz="800" dirty="0"/>
              <a:t>: </a:t>
            </a:r>
            <a:r>
              <a:rPr lang="ko-KR" altLang="en-US" sz="800" dirty="0"/>
              <a:t>본질적으로 </a:t>
            </a:r>
            <a:r>
              <a:rPr lang="en-US" altLang="ko-KR" sz="800" dirty="0"/>
              <a:t>Query, Key, Value</a:t>
            </a:r>
            <a:r>
              <a:rPr lang="ko-KR" altLang="en-US" sz="800" dirty="0"/>
              <a:t>가 동일한 경우 </a:t>
            </a:r>
            <a:r>
              <a:rPr lang="en-US" altLang="ko-KR" sz="800" dirty="0"/>
              <a:t>(Query, Key </a:t>
            </a:r>
            <a:r>
              <a:rPr lang="ko-KR" altLang="en-US" sz="800" dirty="0"/>
              <a:t>등이 같다는 것은 벡터의 값이 같다는 것이 아니라 벡터의 출처</a:t>
            </a:r>
            <a:r>
              <a:rPr lang="en-US" altLang="ko-KR" sz="800" dirty="0"/>
              <a:t>(Encoder, Decoder)</a:t>
            </a:r>
            <a:r>
              <a:rPr lang="ko-KR" altLang="en-US" sz="800" dirty="0"/>
              <a:t>가 같다는 의미</a:t>
            </a:r>
            <a:r>
              <a:rPr lang="en-US" altLang="ko-KR" sz="800" dirty="0"/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Multi-head, Query, Key, Value</a:t>
            </a:r>
            <a:r>
              <a:rPr lang="ko-KR" altLang="en-US" sz="1000" dirty="0" smtClean="0"/>
              <a:t>는 다음 페이지에서 설명 드리겠습니다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95550"/>
            <a:ext cx="1338262" cy="1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5162" y="4148013"/>
            <a:ext cx="1609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&lt; Attention </a:t>
            </a:r>
            <a:r>
              <a:rPr lang="ko-KR" altLang="en-US" sz="800" dirty="0" smtClean="0"/>
              <a:t>종류 </a:t>
            </a:r>
            <a:r>
              <a:rPr lang="en-US" altLang="ko-KR" sz="800" dirty="0" smtClean="0"/>
              <a:t>&gt;</a:t>
            </a:r>
            <a:endParaRPr lang="ko-KR" altLang="en-US" sz="800" dirty="0"/>
          </a:p>
        </p:txBody>
      </p:sp>
      <p:sp>
        <p:nvSpPr>
          <p:cNvPr id="4" name="직사각형 3"/>
          <p:cNvSpPr/>
          <p:nvPr/>
        </p:nvSpPr>
        <p:spPr>
          <a:xfrm>
            <a:off x="1219200" y="334060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ko-KR" altLang="en-US" sz="800" dirty="0"/>
              <a:t>인코더의 </a:t>
            </a:r>
            <a:r>
              <a:rPr lang="ko-KR" altLang="en-US" sz="800" dirty="0" err="1"/>
              <a:t>셀프</a:t>
            </a:r>
            <a:r>
              <a:rPr lang="ko-KR" altLang="en-US" sz="800" dirty="0"/>
              <a:t> </a:t>
            </a:r>
            <a:r>
              <a:rPr lang="ko-KR" altLang="en-US" sz="800" dirty="0" err="1"/>
              <a:t>어텐션</a:t>
            </a:r>
            <a:r>
              <a:rPr lang="ko-KR" altLang="en-US" sz="800" dirty="0"/>
              <a:t> </a:t>
            </a:r>
            <a:r>
              <a:rPr lang="en-US" altLang="ko-KR" sz="800" dirty="0"/>
              <a:t>: Query = </a:t>
            </a:r>
            <a:r>
              <a:rPr lang="en-US" altLang="ko-KR" sz="800" b="1" dirty="0"/>
              <a:t>Key</a:t>
            </a:r>
            <a:r>
              <a:rPr lang="ko-KR" altLang="en-US" sz="800" dirty="0"/>
              <a:t> </a:t>
            </a:r>
            <a:r>
              <a:rPr lang="en-US" altLang="ko-KR" sz="800" dirty="0"/>
              <a:t>= Value </a:t>
            </a:r>
          </a:p>
          <a:p>
            <a:pPr lvl="1"/>
            <a:r>
              <a:rPr lang="ko-KR" altLang="en-US" sz="800" dirty="0" err="1"/>
              <a:t>디코더의</a:t>
            </a:r>
            <a:r>
              <a:rPr lang="ko-KR" altLang="en-US" sz="800" dirty="0"/>
              <a:t> </a:t>
            </a:r>
            <a:r>
              <a:rPr lang="ko-KR" altLang="en-US" sz="800" dirty="0" err="1"/>
              <a:t>마스크드</a:t>
            </a:r>
            <a:r>
              <a:rPr lang="ko-KR" altLang="en-US" sz="800" dirty="0"/>
              <a:t> </a:t>
            </a:r>
            <a:r>
              <a:rPr lang="ko-KR" altLang="en-US" sz="800" dirty="0" err="1"/>
              <a:t>셀프</a:t>
            </a:r>
            <a:r>
              <a:rPr lang="ko-KR" altLang="en-US" sz="800" dirty="0"/>
              <a:t> </a:t>
            </a:r>
            <a:r>
              <a:rPr lang="ko-KR" altLang="en-US" sz="800" dirty="0" err="1"/>
              <a:t>어텐션</a:t>
            </a:r>
            <a:r>
              <a:rPr lang="ko-KR" altLang="en-US" sz="800" dirty="0"/>
              <a:t> </a:t>
            </a:r>
            <a:r>
              <a:rPr lang="en-US" altLang="ko-KR" sz="800" dirty="0"/>
              <a:t>: Query = </a:t>
            </a:r>
            <a:r>
              <a:rPr lang="en-US" altLang="ko-KR" sz="800" b="1" dirty="0"/>
              <a:t>Key</a:t>
            </a:r>
            <a:r>
              <a:rPr lang="ko-KR" altLang="en-US" sz="800" dirty="0"/>
              <a:t> </a:t>
            </a:r>
            <a:r>
              <a:rPr lang="en-US" altLang="ko-KR" sz="800" dirty="0"/>
              <a:t>= Value </a:t>
            </a:r>
          </a:p>
          <a:p>
            <a:pPr lvl="1"/>
            <a:r>
              <a:rPr lang="ko-KR" altLang="en-US" sz="800" dirty="0" err="1"/>
              <a:t>디코더의</a:t>
            </a:r>
            <a:r>
              <a:rPr lang="ko-KR" altLang="en-US" sz="800" dirty="0"/>
              <a:t> 인코더</a:t>
            </a:r>
            <a:r>
              <a:rPr lang="en-US" altLang="ko-KR" sz="800" dirty="0"/>
              <a:t>-</a:t>
            </a:r>
            <a:r>
              <a:rPr lang="ko-KR" altLang="en-US" sz="800" dirty="0" err="1"/>
              <a:t>디코더</a:t>
            </a:r>
            <a:r>
              <a:rPr lang="ko-KR" altLang="en-US" sz="800" dirty="0"/>
              <a:t> </a:t>
            </a:r>
            <a:r>
              <a:rPr lang="ko-KR" altLang="en-US" sz="800" dirty="0" err="1"/>
              <a:t>어텐션</a:t>
            </a:r>
            <a:r>
              <a:rPr lang="ko-KR" altLang="en-US" sz="800" dirty="0"/>
              <a:t> </a:t>
            </a:r>
            <a:r>
              <a:rPr lang="en-US" altLang="ko-KR" sz="800" dirty="0"/>
              <a:t>: Query : </a:t>
            </a:r>
            <a:r>
              <a:rPr lang="ko-KR" altLang="en-US" sz="800" dirty="0" err="1"/>
              <a:t>디코더</a:t>
            </a:r>
            <a:r>
              <a:rPr lang="ko-KR" altLang="en-US" sz="800" dirty="0"/>
              <a:t> 벡터 </a:t>
            </a:r>
            <a:r>
              <a:rPr lang="en-US" altLang="ko-KR" sz="800" dirty="0"/>
              <a:t>/ </a:t>
            </a:r>
            <a:r>
              <a:rPr lang="en-US" altLang="ko-KR" sz="800" b="1" dirty="0"/>
              <a:t>Key</a:t>
            </a:r>
            <a:r>
              <a:rPr lang="ko-KR" altLang="en-US" sz="800" dirty="0"/>
              <a:t> </a:t>
            </a:r>
            <a:r>
              <a:rPr lang="en-US" altLang="ko-KR" sz="800" dirty="0"/>
              <a:t>= Value : </a:t>
            </a:r>
            <a:r>
              <a:rPr lang="ko-KR" altLang="en-US" sz="800" dirty="0"/>
              <a:t>인코더 벡터</a:t>
            </a:r>
            <a:endParaRPr lang="en-US" altLang="ko-KR" sz="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392238"/>
            <a:ext cx="2744725" cy="175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4114800" y="1962150"/>
            <a:ext cx="2286000" cy="1676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58593" y="4171950"/>
            <a:ext cx="1609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&lt; Transformer </a:t>
            </a:r>
            <a:r>
              <a:rPr lang="ko-KR" altLang="en-US" sz="800" dirty="0" smtClean="0"/>
              <a:t>구조 </a:t>
            </a:r>
            <a:r>
              <a:rPr lang="en-US" altLang="ko-KR" sz="800" dirty="0" smtClean="0"/>
              <a:t>&gt;</a:t>
            </a:r>
            <a:endParaRPr lang="ko-KR" altLang="en-US" sz="800" dirty="0"/>
          </a:p>
        </p:txBody>
      </p:sp>
      <p:sp>
        <p:nvSpPr>
          <p:cNvPr id="8" name="포인트가 5개인 별 7"/>
          <p:cNvSpPr/>
          <p:nvPr/>
        </p:nvSpPr>
        <p:spPr>
          <a:xfrm rot="3606549">
            <a:off x="7822881" y="2289653"/>
            <a:ext cx="457200" cy="381000"/>
          </a:xfrm>
          <a:prstGeom prst="star5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Transformer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smtClean="0"/>
              <a:t>Encoder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Self Attention</a:t>
            </a:r>
          </a:p>
          <a:p>
            <a:pPr lvl="1"/>
            <a:r>
              <a:rPr lang="en-US" altLang="ko-KR" sz="1000" dirty="0" smtClean="0"/>
              <a:t>Q (Query) : t </a:t>
            </a:r>
            <a:r>
              <a:rPr lang="ko-KR" altLang="en-US" sz="1000" dirty="0" smtClean="0"/>
              <a:t>시점의 </a:t>
            </a:r>
            <a:r>
              <a:rPr lang="en-US" altLang="ko-KR" sz="1000" dirty="0" smtClean="0"/>
              <a:t>Decoder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hidden state </a:t>
            </a:r>
          </a:p>
          <a:p>
            <a:pPr lvl="1"/>
            <a:r>
              <a:rPr lang="en-US" altLang="ko-KR" sz="1000" dirty="0" smtClean="0"/>
              <a:t>K (Keys) : </a:t>
            </a:r>
            <a:r>
              <a:rPr lang="ko-KR" altLang="en-US" sz="1000" dirty="0" smtClean="0"/>
              <a:t>모든 시점의 </a:t>
            </a:r>
            <a:r>
              <a:rPr lang="en-US" altLang="ko-KR" sz="1000" dirty="0" smtClean="0"/>
              <a:t>Encoder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hidden state</a:t>
            </a:r>
          </a:p>
          <a:p>
            <a:pPr lvl="1"/>
            <a:r>
              <a:rPr lang="en-US" altLang="ko-KR" sz="1000" dirty="0"/>
              <a:t> </a:t>
            </a:r>
            <a:r>
              <a:rPr lang="en-US" altLang="ko-KR" sz="1000" dirty="0" smtClean="0"/>
              <a:t>V (Values) : </a:t>
            </a:r>
            <a:r>
              <a:rPr lang="ko-KR" altLang="en-US" sz="1000" dirty="0" smtClean="0"/>
              <a:t>모든 시점의 </a:t>
            </a:r>
            <a:r>
              <a:rPr lang="en-US" altLang="ko-KR" sz="1000" dirty="0" smtClean="0"/>
              <a:t>Encoder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hidden state</a:t>
            </a:r>
          </a:p>
          <a:p>
            <a:pPr lvl="1"/>
            <a:r>
              <a:rPr lang="en-US" altLang="ko-KR" sz="1000" dirty="0" smtClean="0"/>
              <a:t>Self Attention : </a:t>
            </a:r>
            <a:r>
              <a:rPr lang="ko-KR" altLang="en-US" sz="1000" dirty="0" smtClean="0"/>
              <a:t>자기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자신에게 </a:t>
            </a:r>
            <a:r>
              <a:rPr lang="en-US" altLang="ko-KR" sz="1000" dirty="0" smtClean="0"/>
              <a:t>Attention</a:t>
            </a:r>
            <a:r>
              <a:rPr lang="ko-KR" altLang="en-US" sz="1000" dirty="0" smtClean="0"/>
              <a:t>을 수행한다는 것</a:t>
            </a:r>
            <a:endParaRPr lang="en-US" altLang="ko-KR" sz="1000" dirty="0" smtClean="0"/>
          </a:p>
          <a:p>
            <a:pPr lvl="1"/>
            <a:r>
              <a:rPr lang="en-US" altLang="ko-KR" sz="1000" dirty="0" smtClean="0"/>
              <a:t>Attention : </a:t>
            </a:r>
            <a:r>
              <a:rPr lang="ko-KR" altLang="en-US" sz="1000" dirty="0" smtClean="0"/>
              <a:t>주어진 </a:t>
            </a:r>
            <a:r>
              <a:rPr lang="en-US" altLang="ko-KR" sz="1000" dirty="0" smtClean="0"/>
              <a:t>Query</a:t>
            </a:r>
            <a:r>
              <a:rPr lang="ko-KR" altLang="en-US" sz="1000" dirty="0" smtClean="0"/>
              <a:t>에 대해서 모든 </a:t>
            </a:r>
            <a:r>
              <a:rPr lang="en-US" altLang="ko-KR" sz="1000" dirty="0" smtClean="0"/>
              <a:t>Key</a:t>
            </a:r>
            <a:r>
              <a:rPr lang="ko-KR" altLang="en-US" sz="1000" dirty="0" smtClean="0"/>
              <a:t>와의 </a:t>
            </a:r>
            <a:r>
              <a:rPr lang="ko-KR" altLang="en-US" sz="1000" dirty="0" err="1" smtClean="0"/>
              <a:t>유사도를</a:t>
            </a:r>
            <a:r>
              <a:rPr lang="ko-KR" altLang="en-US" sz="1000" dirty="0" smtClean="0"/>
              <a:t> 각각 구하고 이 </a:t>
            </a:r>
            <a:r>
              <a:rPr lang="ko-KR" altLang="en-US" sz="1000" dirty="0" err="1" smtClean="0"/>
              <a:t>유사도를</a:t>
            </a:r>
            <a:r>
              <a:rPr lang="ko-KR" altLang="en-US" sz="1000" dirty="0" smtClean="0"/>
              <a:t> 가중치로 하여 </a:t>
            </a:r>
            <a:r>
              <a:rPr lang="ko-KR" altLang="en-US" sz="1000" dirty="0" err="1" smtClean="0"/>
              <a:t>맵핑되어있는</a:t>
            </a:r>
            <a:r>
              <a:rPr lang="ko-KR" altLang="en-US" sz="1000" dirty="0" smtClean="0"/>
              <a:t> 각각의 </a:t>
            </a:r>
            <a:r>
              <a:rPr lang="en-US" altLang="ko-KR" sz="1000" dirty="0" smtClean="0"/>
              <a:t>Value</a:t>
            </a:r>
            <a:r>
              <a:rPr lang="ko-KR" altLang="en-US" sz="1000" dirty="0" smtClean="0"/>
              <a:t>에 반영해준다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유사도가 반영된 </a:t>
            </a:r>
            <a:r>
              <a:rPr lang="en-US" altLang="ko-KR" sz="1000" dirty="0" smtClean="0"/>
              <a:t>Value</a:t>
            </a:r>
            <a:r>
              <a:rPr lang="ko-KR" altLang="en-US" sz="1000" dirty="0" smtClean="0"/>
              <a:t>를 모두 </a:t>
            </a:r>
            <a:r>
              <a:rPr lang="ko-KR" altLang="en-US" sz="1000" dirty="0" err="1" smtClean="0"/>
              <a:t>가중합한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Attention value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Return</a:t>
            </a:r>
          </a:p>
          <a:p>
            <a:endParaRPr lang="en-US" altLang="ko-KR" sz="1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9" y="2419350"/>
            <a:ext cx="2680039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2501910"/>
            <a:ext cx="281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이렇게 적어놓으면 당연히 이해가 안되겠네요</a:t>
            </a:r>
            <a:r>
              <a:rPr lang="en-US" altLang="ko-KR" sz="800" dirty="0" smtClean="0"/>
              <a:t>..!</a:t>
            </a:r>
          </a:p>
          <a:p>
            <a:endParaRPr lang="en-US" altLang="ko-KR" sz="800" dirty="0"/>
          </a:p>
          <a:p>
            <a:r>
              <a:rPr lang="ko-KR" altLang="en-US" sz="800" dirty="0" smtClean="0"/>
              <a:t>예를 들어서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 문장에서 </a:t>
            </a:r>
            <a:r>
              <a:rPr lang="en-US" altLang="ko-KR" sz="800" dirty="0" smtClean="0"/>
              <a:t>‘it’</a:t>
            </a:r>
            <a:r>
              <a:rPr lang="ko-KR" altLang="en-US" sz="800" dirty="0" smtClean="0"/>
              <a:t>이 </a:t>
            </a:r>
            <a:r>
              <a:rPr lang="en-US" altLang="ko-KR" sz="800" dirty="0" smtClean="0"/>
              <a:t>animal</a:t>
            </a:r>
            <a:r>
              <a:rPr lang="ko-KR" altLang="en-US" sz="800" dirty="0" smtClean="0"/>
              <a:t>인지 </a:t>
            </a:r>
            <a:r>
              <a:rPr lang="en-US" altLang="ko-KR" sz="800" dirty="0" smtClean="0"/>
              <a:t>street</a:t>
            </a:r>
            <a:r>
              <a:rPr lang="ko-KR" altLang="en-US" sz="800" dirty="0" smtClean="0"/>
              <a:t>인지 알기 위해서 </a:t>
            </a:r>
            <a:r>
              <a:rPr lang="en-US" altLang="ko-KR" sz="800" dirty="0" smtClean="0"/>
              <a:t>Q, K, V </a:t>
            </a:r>
            <a:r>
              <a:rPr lang="ko-KR" altLang="en-US" sz="800" dirty="0" smtClean="0"/>
              <a:t>개념을 도입합니다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 smtClean="0"/>
              <a:t>Query</a:t>
            </a:r>
            <a:r>
              <a:rPr lang="ko-KR" altLang="en-US" sz="800" dirty="0" smtClean="0"/>
              <a:t>는 우리가 알고자 하는 객체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 경우에서는 </a:t>
            </a:r>
            <a:r>
              <a:rPr lang="en-US" altLang="ko-KR" sz="800" dirty="0" smtClean="0"/>
              <a:t>it</a:t>
            </a:r>
          </a:p>
          <a:p>
            <a:r>
              <a:rPr lang="en-US" altLang="ko-KR" sz="800" dirty="0" smtClean="0"/>
              <a:t>Key</a:t>
            </a:r>
            <a:r>
              <a:rPr lang="ko-KR" altLang="en-US" sz="800" dirty="0" smtClean="0"/>
              <a:t>는 이 문장 전체를 의미하고</a:t>
            </a:r>
            <a:endParaRPr lang="en-US" altLang="ko-KR" sz="800" dirty="0" smtClean="0"/>
          </a:p>
          <a:p>
            <a:r>
              <a:rPr lang="en-US" altLang="ko-KR" sz="800" dirty="0" smtClean="0"/>
              <a:t>Value</a:t>
            </a:r>
            <a:r>
              <a:rPr lang="ko-KR" altLang="en-US" sz="800" dirty="0" smtClean="0"/>
              <a:t>는 각 </a:t>
            </a:r>
            <a:r>
              <a:rPr lang="en-US" altLang="ko-KR" sz="800" dirty="0" smtClean="0"/>
              <a:t>Key</a:t>
            </a:r>
            <a:r>
              <a:rPr lang="ko-KR" altLang="en-US" sz="800" dirty="0" smtClean="0"/>
              <a:t>를 통해서 얻어낸 유사도 값입니다</a:t>
            </a:r>
            <a:r>
              <a:rPr lang="en-US" altLang="ko-KR" sz="800" dirty="0" smtClean="0"/>
              <a:t>!</a:t>
            </a:r>
          </a:p>
          <a:p>
            <a:endParaRPr lang="en-US" altLang="ko-KR" sz="800" dirty="0"/>
          </a:p>
          <a:p>
            <a:r>
              <a:rPr lang="ko-KR" altLang="en-US" sz="800" dirty="0" smtClean="0"/>
              <a:t>다음 페이지에서 이 </a:t>
            </a:r>
            <a:r>
              <a:rPr lang="en-US" altLang="ko-KR" sz="800" dirty="0" smtClean="0"/>
              <a:t>Q, K, V</a:t>
            </a:r>
            <a:r>
              <a:rPr lang="ko-KR" altLang="en-US" sz="800" dirty="0" smtClean="0"/>
              <a:t>를 통해서 어떻게 </a:t>
            </a:r>
            <a:r>
              <a:rPr lang="ko-KR" altLang="en-US" sz="800" dirty="0" err="1" smtClean="0"/>
              <a:t>유사도를</a:t>
            </a:r>
            <a:r>
              <a:rPr lang="ko-KR" altLang="en-US" sz="800" dirty="0" smtClean="0"/>
              <a:t> 알아내는지 알아봅시다</a:t>
            </a:r>
            <a:r>
              <a:rPr lang="en-US" altLang="ko-KR" sz="800" dirty="0" smtClean="0"/>
              <a:t> </a:t>
            </a:r>
          </a:p>
          <a:p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590550"/>
            <a:ext cx="419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Self Attention : </a:t>
            </a:r>
            <a:r>
              <a:rPr lang="ko-KR" altLang="en-US" sz="1000" dirty="0" smtClean="0">
                <a:solidFill>
                  <a:srgbClr val="FF0000"/>
                </a:solidFill>
              </a:rPr>
              <a:t>입력 문장 내의 단어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유사도를</a:t>
            </a:r>
            <a:r>
              <a:rPr lang="ko-KR" altLang="en-US" sz="1000" dirty="0" smtClean="0">
                <a:solidFill>
                  <a:srgbClr val="FF0000"/>
                </a:solidFill>
              </a:rPr>
              <a:t> 구하기 위함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053" y="2266950"/>
            <a:ext cx="19812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10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Transformer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000" dirty="0" smtClean="0"/>
              <a:t>Q, K, V </a:t>
            </a:r>
            <a:r>
              <a:rPr lang="ko-KR" altLang="en-US" sz="1000" dirty="0" smtClean="0"/>
              <a:t>벡터 얻기</a:t>
            </a:r>
            <a:endParaRPr lang="en-US" altLang="ko-KR" sz="1000" dirty="0" smtClean="0"/>
          </a:p>
          <a:p>
            <a:pPr lvl="1"/>
            <a:r>
              <a:rPr lang="en-US" altLang="ko-KR" sz="800" dirty="0" smtClean="0"/>
              <a:t>Self Attention </a:t>
            </a:r>
            <a:r>
              <a:rPr lang="ko-KR" altLang="en-US" sz="800" dirty="0"/>
              <a:t>우선 각 단어 벡터들로부터 </a:t>
            </a:r>
            <a:r>
              <a:rPr lang="en-US" altLang="ko-KR" sz="800" dirty="0" smtClean="0"/>
              <a:t>Q </a:t>
            </a:r>
            <a:r>
              <a:rPr lang="ko-KR" altLang="en-US" sz="800" dirty="0" smtClean="0"/>
              <a:t>벡터</a:t>
            </a:r>
            <a:r>
              <a:rPr lang="en-US" altLang="ko-KR" sz="800" dirty="0"/>
              <a:t>, </a:t>
            </a:r>
            <a:r>
              <a:rPr lang="en-US" altLang="ko-KR" sz="800" dirty="0" smtClean="0"/>
              <a:t>K </a:t>
            </a:r>
            <a:r>
              <a:rPr lang="ko-KR" altLang="en-US" sz="800" dirty="0" smtClean="0"/>
              <a:t>벡터</a:t>
            </a:r>
            <a:r>
              <a:rPr lang="en-US" altLang="ko-KR" sz="800" dirty="0"/>
              <a:t>, </a:t>
            </a:r>
            <a:r>
              <a:rPr lang="en-US" altLang="ko-KR" sz="800" dirty="0" smtClean="0"/>
              <a:t>V </a:t>
            </a:r>
            <a:r>
              <a:rPr lang="ko-KR" altLang="en-US" sz="800" dirty="0" smtClean="0"/>
              <a:t>벡터를 </a:t>
            </a:r>
            <a:r>
              <a:rPr lang="ko-KR" altLang="en-US" sz="800" dirty="0"/>
              <a:t>얻는 작업을 </a:t>
            </a:r>
            <a:r>
              <a:rPr lang="ko-KR" altLang="en-US" sz="800" dirty="0" smtClean="0"/>
              <a:t>거</a:t>
            </a:r>
            <a:r>
              <a:rPr lang="ko-KR" altLang="en-US" sz="800" dirty="0"/>
              <a:t>침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이때 이 </a:t>
            </a:r>
            <a:r>
              <a:rPr lang="en-US" altLang="ko-KR" sz="800" dirty="0" smtClean="0"/>
              <a:t>Q </a:t>
            </a:r>
            <a:r>
              <a:rPr lang="ko-KR" altLang="en-US" sz="800" dirty="0" smtClean="0"/>
              <a:t>벡터</a:t>
            </a:r>
            <a:r>
              <a:rPr lang="en-US" altLang="ko-KR" sz="800" dirty="0"/>
              <a:t>, </a:t>
            </a:r>
            <a:r>
              <a:rPr lang="en-US" altLang="ko-KR" sz="800" dirty="0" smtClean="0"/>
              <a:t>K </a:t>
            </a:r>
            <a:r>
              <a:rPr lang="ko-KR" altLang="en-US" sz="800" dirty="0" smtClean="0"/>
              <a:t>벡터</a:t>
            </a:r>
            <a:r>
              <a:rPr lang="en-US" altLang="ko-KR" sz="800" dirty="0"/>
              <a:t>, </a:t>
            </a:r>
            <a:r>
              <a:rPr lang="en-US" altLang="ko-KR" sz="800" dirty="0" smtClean="0"/>
              <a:t>V </a:t>
            </a:r>
            <a:r>
              <a:rPr lang="ko-KR" altLang="en-US" sz="800" dirty="0" smtClean="0"/>
              <a:t>벡터들은 </a:t>
            </a:r>
            <a:r>
              <a:rPr lang="ko-KR" altLang="en-US" sz="800" dirty="0"/>
              <a:t>초기 입력인 </a:t>
            </a:r>
            <a:r>
              <a:rPr lang="en-US" altLang="ko-KR" sz="800" dirty="0" err="1"/>
              <a:t>dmodel</a:t>
            </a:r>
            <a:r>
              <a:rPr lang="ko-KR" altLang="en-US" sz="800" dirty="0"/>
              <a:t>의 차원을 가지는 단어 벡터들보다 더 작은 차원을 가지는데</a:t>
            </a:r>
            <a:r>
              <a:rPr lang="en-US" altLang="ko-KR" sz="800" dirty="0"/>
              <a:t>, </a:t>
            </a:r>
            <a:r>
              <a:rPr lang="ko-KR" altLang="en-US" sz="800" dirty="0"/>
              <a:t>논문에서는 </a:t>
            </a:r>
            <a:r>
              <a:rPr lang="en-US" altLang="ko-KR" sz="800" dirty="0" err="1"/>
              <a:t>dmodel</a:t>
            </a:r>
            <a:r>
              <a:rPr lang="en-US" altLang="ko-KR" sz="800" dirty="0"/>
              <a:t>=512</a:t>
            </a:r>
            <a:r>
              <a:rPr lang="ko-KR" altLang="en-US" sz="800" dirty="0"/>
              <a:t>의 차원을 가졌던 각 단어 벡터들을 </a:t>
            </a:r>
            <a:r>
              <a:rPr lang="en-US" altLang="ko-KR" sz="800" dirty="0"/>
              <a:t>64</a:t>
            </a:r>
            <a:r>
              <a:rPr lang="ko-KR" altLang="en-US" sz="800" dirty="0"/>
              <a:t>의 차원을 가지는 </a:t>
            </a:r>
            <a:r>
              <a:rPr lang="en-US" altLang="ko-KR" sz="800" dirty="0"/>
              <a:t>Q</a:t>
            </a:r>
            <a:r>
              <a:rPr lang="ko-KR" altLang="en-US" sz="800" dirty="0"/>
              <a:t>벡터</a:t>
            </a:r>
            <a:r>
              <a:rPr lang="en-US" altLang="ko-KR" sz="800" dirty="0"/>
              <a:t>, K</a:t>
            </a:r>
            <a:r>
              <a:rPr lang="ko-KR" altLang="en-US" sz="800" dirty="0"/>
              <a:t>벡터</a:t>
            </a:r>
            <a:r>
              <a:rPr lang="en-US" altLang="ko-KR" sz="800" dirty="0"/>
              <a:t>, V</a:t>
            </a:r>
            <a:r>
              <a:rPr lang="ko-KR" altLang="en-US" sz="800" dirty="0"/>
              <a:t>벡터로 </a:t>
            </a:r>
            <a:r>
              <a:rPr lang="ko-KR" altLang="en-US" sz="800" dirty="0" smtClean="0"/>
              <a:t>변환</a:t>
            </a:r>
            <a:endParaRPr lang="en-US" altLang="ko-KR" sz="800" dirty="0" smtClean="0"/>
          </a:p>
          <a:p>
            <a:pPr lvl="1"/>
            <a:r>
              <a:rPr lang="ko-KR" altLang="en-US" sz="800" dirty="0" smtClean="0"/>
              <a:t>이 </a:t>
            </a:r>
            <a:r>
              <a:rPr lang="en-US" altLang="ko-KR" sz="800" dirty="0" smtClean="0"/>
              <a:t>64</a:t>
            </a:r>
            <a:r>
              <a:rPr lang="ko-KR" altLang="en-US" sz="800" dirty="0" smtClean="0"/>
              <a:t>라는 값은 </a:t>
            </a:r>
            <a:r>
              <a:rPr lang="ko-KR" altLang="en-US" sz="800" dirty="0" err="1" smtClean="0"/>
              <a:t>하이퍼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파라미터인</a:t>
            </a:r>
            <a:r>
              <a:rPr lang="ko-KR" altLang="en-US" sz="800" dirty="0" smtClean="0"/>
              <a:t> </a:t>
            </a:r>
            <a:r>
              <a:rPr lang="en-US" altLang="ko-KR" sz="800" dirty="0" err="1" smtClean="0"/>
              <a:t>num_heads</a:t>
            </a:r>
            <a:r>
              <a:rPr lang="ko-KR" altLang="en-US" sz="800" dirty="0" smtClean="0"/>
              <a:t>로 결정</a:t>
            </a:r>
            <a:r>
              <a:rPr lang="en-US" altLang="ko-KR" sz="800" dirty="0" smtClean="0"/>
              <a:t>. Transformer</a:t>
            </a:r>
            <a:r>
              <a:rPr lang="ko-KR" altLang="en-US" sz="800" dirty="0" smtClean="0"/>
              <a:t>는 </a:t>
            </a:r>
            <a:r>
              <a:rPr lang="en-US" altLang="ko-KR" sz="800" dirty="0" err="1" smtClean="0"/>
              <a:t>dmodel</a:t>
            </a:r>
            <a:r>
              <a:rPr lang="ko-KR" altLang="en-US" sz="800" dirty="0" smtClean="0"/>
              <a:t>을 </a:t>
            </a:r>
            <a:r>
              <a:rPr lang="en-US" altLang="ko-KR" sz="800" dirty="0" err="1" smtClean="0"/>
              <a:t>num_heads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나중에 알아볼 병렬 개수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로 나눈 값을 </a:t>
            </a:r>
            <a:r>
              <a:rPr lang="en-US" altLang="ko-KR" sz="800" dirty="0" smtClean="0"/>
              <a:t>Q </a:t>
            </a:r>
            <a:r>
              <a:rPr lang="ko-KR" altLang="en-US" sz="800" dirty="0" smtClean="0"/>
              <a:t>벡터</a:t>
            </a:r>
            <a:r>
              <a:rPr lang="en-US" altLang="ko-KR" sz="800" dirty="0" smtClean="0"/>
              <a:t>, K </a:t>
            </a:r>
            <a:r>
              <a:rPr lang="ko-KR" altLang="en-US" sz="800" dirty="0" smtClean="0"/>
              <a:t>벡터</a:t>
            </a:r>
            <a:r>
              <a:rPr lang="en-US" altLang="ko-KR" sz="800" dirty="0" smtClean="0"/>
              <a:t>, V </a:t>
            </a:r>
            <a:r>
              <a:rPr lang="ko-KR" altLang="en-US" sz="800" dirty="0" smtClean="0"/>
              <a:t>벡터 차원의 크기로 결정</a:t>
            </a:r>
            <a:endParaRPr lang="en-US" altLang="ko-KR" sz="800" dirty="0" smtClean="0"/>
          </a:p>
          <a:p>
            <a:r>
              <a:rPr lang="ko-KR" altLang="en-US" sz="1000" dirty="0" err="1"/>
              <a:t>스케일드</a:t>
            </a:r>
            <a:r>
              <a:rPr lang="ko-KR" altLang="en-US" sz="1000" dirty="0"/>
              <a:t> 닷</a:t>
            </a:r>
            <a:r>
              <a:rPr lang="en-US" altLang="ko-KR" sz="1000" dirty="0"/>
              <a:t>-</a:t>
            </a:r>
            <a:r>
              <a:rPr lang="ko-KR" altLang="en-US" sz="1000" dirty="0" err="1"/>
              <a:t>프로덕트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어텐션</a:t>
            </a:r>
            <a:r>
              <a:rPr lang="en-US" altLang="ko-KR" sz="1000" dirty="0"/>
              <a:t>(Scaled dot-product Attention</a:t>
            </a:r>
            <a:r>
              <a:rPr lang="en-US" altLang="ko-KR" sz="1000" dirty="0" smtClean="0"/>
              <a:t>)</a:t>
            </a:r>
          </a:p>
          <a:p>
            <a:pPr lvl="1"/>
            <a:r>
              <a:rPr lang="en-US" altLang="ko-KR" sz="800" dirty="0" smtClean="0"/>
              <a:t>Q, K, V </a:t>
            </a:r>
            <a:r>
              <a:rPr lang="ko-KR" altLang="en-US" sz="800" dirty="0" smtClean="0"/>
              <a:t>벡터를 얻었으면 위에 저희가 공부했던 </a:t>
            </a:r>
            <a:r>
              <a:rPr lang="en-US" altLang="ko-KR" sz="800" dirty="0" smtClean="0"/>
              <a:t>Attention </a:t>
            </a:r>
            <a:r>
              <a:rPr lang="ko-KR" altLang="en-US" sz="800" dirty="0" smtClean="0"/>
              <a:t>메커니즘과 같습니다</a:t>
            </a:r>
            <a:r>
              <a:rPr lang="en-US" altLang="ko-KR" sz="800" dirty="0" smtClean="0"/>
              <a:t>. </a:t>
            </a:r>
          </a:p>
          <a:p>
            <a:pPr lvl="1"/>
            <a:r>
              <a:rPr lang="ko-KR" altLang="en-US" sz="800" dirty="0" smtClean="0"/>
              <a:t>각 </a:t>
            </a:r>
            <a:r>
              <a:rPr lang="en-US" altLang="ko-KR" sz="800" dirty="0" smtClean="0"/>
              <a:t>Q</a:t>
            </a:r>
            <a:r>
              <a:rPr lang="ko-KR" altLang="en-US" sz="800" dirty="0" smtClean="0"/>
              <a:t>벡터와 </a:t>
            </a:r>
            <a:r>
              <a:rPr lang="en-US" altLang="ko-KR" sz="800" dirty="0" smtClean="0"/>
              <a:t>K </a:t>
            </a:r>
            <a:r>
              <a:rPr lang="ko-KR" altLang="en-US" sz="800" dirty="0" smtClean="0"/>
              <a:t>벡터에 대해서 </a:t>
            </a:r>
            <a:r>
              <a:rPr lang="en-US" altLang="ko-KR" sz="800" dirty="0" smtClean="0"/>
              <a:t>Attention Score</a:t>
            </a:r>
            <a:r>
              <a:rPr lang="ko-KR" altLang="en-US" sz="800" dirty="0" smtClean="0"/>
              <a:t>를 구하고</a:t>
            </a:r>
            <a:r>
              <a:rPr lang="en-US" altLang="ko-KR" sz="800" dirty="0" smtClean="0"/>
              <a:t>, Attention Distribution</a:t>
            </a:r>
            <a:r>
              <a:rPr lang="ko-KR" altLang="en-US" sz="800" dirty="0" smtClean="0"/>
              <a:t>을 구한 뒤에 이를 사용하여 모든 </a:t>
            </a:r>
            <a:r>
              <a:rPr lang="en-US" altLang="ko-KR" sz="800" dirty="0" smtClean="0"/>
              <a:t>V </a:t>
            </a:r>
            <a:r>
              <a:rPr lang="ko-KR" altLang="en-US" sz="800" dirty="0" smtClean="0"/>
              <a:t>벡터를 </a:t>
            </a:r>
            <a:r>
              <a:rPr lang="ko-KR" altLang="en-US" sz="800" dirty="0" err="1" smtClean="0"/>
              <a:t>가중합하여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Attention value </a:t>
            </a:r>
            <a:r>
              <a:rPr lang="ko-KR" altLang="en-US" sz="800" dirty="0" smtClean="0"/>
              <a:t>또는 </a:t>
            </a:r>
            <a:r>
              <a:rPr lang="en-US" altLang="ko-KR" sz="800" dirty="0" smtClean="0"/>
              <a:t>context  vector</a:t>
            </a:r>
            <a:r>
              <a:rPr lang="ko-KR" altLang="en-US" sz="800" dirty="0" smtClean="0"/>
              <a:t>를 구하게 된다</a:t>
            </a:r>
            <a:r>
              <a:rPr lang="en-US" altLang="ko-KR" sz="800" dirty="0" smtClean="0"/>
              <a:t>.</a:t>
            </a:r>
          </a:p>
          <a:p>
            <a:pPr lvl="1"/>
            <a:r>
              <a:rPr lang="ko-KR" altLang="en-US" sz="800" dirty="0" smtClean="0"/>
              <a:t>하지만 이 과정에서 단순히 내적</a:t>
            </a:r>
            <a:r>
              <a:rPr lang="en-US" altLang="ko-KR" sz="800" dirty="0" smtClean="0"/>
              <a:t>(dot-product)</a:t>
            </a:r>
            <a:r>
              <a:rPr lang="ko-KR" altLang="en-US" sz="800" dirty="0" smtClean="0"/>
              <a:t>를 사용하는 것이 아닌 </a:t>
            </a:r>
            <a:r>
              <a:rPr lang="en-US" altLang="ko-KR" sz="800" dirty="0" smtClean="0"/>
              <a:t>scaled dot-product </a:t>
            </a:r>
            <a:r>
              <a:rPr lang="ko-KR" altLang="en-US" sz="800" dirty="0" smtClean="0"/>
              <a:t>연산을 사용</a:t>
            </a:r>
            <a:endParaRPr lang="en-US" altLang="ko-KR" sz="6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pPr marL="457200" lvl="1" indent="0">
              <a:buNone/>
            </a:pPr>
            <a:r>
              <a:rPr lang="ko-KR" altLang="en-US" sz="800" dirty="0" smtClean="0"/>
              <a:t> </a:t>
            </a:r>
            <a:endParaRPr lang="en-US" altLang="ko-KR" sz="8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874" y="2647950"/>
            <a:ext cx="1651126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91000" y="2952750"/>
            <a:ext cx="26160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Student</a:t>
            </a:r>
            <a:r>
              <a:rPr lang="ko-KR" altLang="en-US" sz="900" dirty="0" smtClean="0"/>
              <a:t>에서 </a:t>
            </a:r>
            <a:r>
              <a:rPr lang="en-US" altLang="ko-KR" sz="900" dirty="0" smtClean="0"/>
              <a:t>Q, K, V </a:t>
            </a:r>
            <a:r>
              <a:rPr lang="ko-KR" altLang="en-US" sz="900" dirty="0" smtClean="0"/>
              <a:t>벡터 얻기</a:t>
            </a:r>
            <a:endParaRPr lang="en-US" altLang="ko-KR" sz="900" dirty="0" smtClean="0"/>
          </a:p>
          <a:p>
            <a:endParaRPr lang="en-US" altLang="ko-KR" sz="900" dirty="0" smtClean="0"/>
          </a:p>
          <a:p>
            <a:r>
              <a:rPr lang="ko-KR" altLang="en-US" sz="900" dirty="0" smtClean="0"/>
              <a:t>각 벡터에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개의 서로 다른 가중치 행렬을 곱하고 </a:t>
            </a:r>
            <a:r>
              <a:rPr lang="en-US" altLang="ko-KR" sz="900" dirty="0" smtClean="0"/>
              <a:t>64</a:t>
            </a:r>
            <a:r>
              <a:rPr lang="ko-KR" altLang="en-US" sz="900" dirty="0" smtClean="0"/>
              <a:t>의 크기를 가진 </a:t>
            </a:r>
            <a:r>
              <a:rPr lang="en-US" altLang="ko-KR" sz="900" dirty="0" smtClean="0"/>
              <a:t>Q, K, V </a:t>
            </a:r>
            <a:r>
              <a:rPr lang="ko-KR" altLang="en-US" sz="900" dirty="0" smtClean="0"/>
              <a:t>벡터를 얻는다</a:t>
            </a:r>
            <a:endParaRPr lang="en-US" altLang="ko-KR" sz="900" dirty="0" smtClean="0"/>
          </a:p>
          <a:p>
            <a:endParaRPr lang="en-US" altLang="ko-KR" sz="900" dirty="0" smtClean="0"/>
          </a:p>
          <a:p>
            <a:r>
              <a:rPr lang="ko-KR" altLang="en-US" sz="900" dirty="0" smtClean="0"/>
              <a:t>이를 모든 단어에 수행하여 모든 단어 각각의 </a:t>
            </a:r>
            <a:r>
              <a:rPr lang="en-US" altLang="ko-KR" sz="900" dirty="0" smtClean="0"/>
              <a:t>Q, K, V </a:t>
            </a:r>
            <a:r>
              <a:rPr lang="ko-KR" altLang="en-US" sz="900" dirty="0" smtClean="0"/>
              <a:t>벡터를 얻는다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510" y="2413598"/>
            <a:ext cx="3657599" cy="29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89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Transformer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1000" dirty="0" smtClean="0"/>
                  <a:t>스케일드 </a:t>
                </a:r>
                <a:r>
                  <a:rPr lang="ko-KR" altLang="en-US" sz="1000" dirty="0"/>
                  <a:t>닷</a:t>
                </a:r>
                <a:r>
                  <a:rPr lang="en-US" altLang="ko-KR" sz="1000" dirty="0"/>
                  <a:t>-</a:t>
                </a:r>
                <a:r>
                  <a:rPr lang="ko-KR" altLang="en-US" sz="1000" dirty="0" err="1"/>
                  <a:t>프로덕트</a:t>
                </a:r>
                <a:r>
                  <a:rPr lang="ko-KR" altLang="en-US" sz="1000" dirty="0"/>
                  <a:t> </a:t>
                </a:r>
                <a:r>
                  <a:rPr lang="ko-KR" altLang="en-US" sz="1000" dirty="0" err="1"/>
                  <a:t>어텐션</a:t>
                </a:r>
                <a:r>
                  <a:rPr lang="en-US" altLang="ko-KR" sz="1000" dirty="0"/>
                  <a:t>(Scaled dot-product Attention</a:t>
                </a:r>
                <a:r>
                  <a:rPr lang="en-US" altLang="ko-KR" sz="1000" dirty="0" smtClean="0"/>
                  <a:t>) (</a:t>
                </a:r>
                <a:r>
                  <a:rPr lang="ko-KR" altLang="en-US" sz="1000" dirty="0" smtClean="0"/>
                  <a:t>계속</a:t>
                </a:r>
                <a:r>
                  <a:rPr lang="en-US" altLang="ko-KR" sz="1000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10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sz="1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rad>
                  </m:oMath>
                </a14:m>
                <a:r>
                  <a:rPr lang="ko-KR" altLang="en-US" sz="1000" dirty="0" err="1" smtClean="0">
                    <a:solidFill>
                      <a:srgbClr val="FF0000"/>
                    </a:solidFill>
                  </a:rPr>
                  <a:t>를</a:t>
                </a:r>
                <a:r>
                  <a:rPr lang="ko-KR" altLang="en-US" sz="1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000" dirty="0">
                    <a:solidFill>
                      <a:srgbClr val="FF0000"/>
                    </a:solidFill>
                  </a:rPr>
                  <a:t>통하여 </a:t>
                </a:r>
                <a:r>
                  <a:rPr lang="en-US" altLang="ko-KR" sz="1000" dirty="0">
                    <a:solidFill>
                      <a:srgbClr val="FF0000"/>
                    </a:solidFill>
                  </a:rPr>
                  <a:t>Scale</a:t>
                </a:r>
                <a:r>
                  <a:rPr lang="ko-KR" altLang="en-US" sz="1000" dirty="0" smtClean="0">
                    <a:solidFill>
                      <a:srgbClr val="FF0000"/>
                    </a:solidFill>
                  </a:rPr>
                  <a:t>을 해주는 이유 </a:t>
                </a:r>
                <a:r>
                  <a:rPr lang="en-US" altLang="ko-KR" sz="1000" dirty="0" smtClean="0"/>
                  <a:t>: </a:t>
                </a:r>
                <a:r>
                  <a:rPr lang="ko-KR" altLang="en-US" sz="1000" dirty="0" smtClean="0"/>
                  <a:t>궁금해서 저도 여기에 적어놨는데 다음 새로운 연산 때 다시 언급하겠습니다</a:t>
                </a:r>
                <a:r>
                  <a:rPr lang="en-US" altLang="ko-KR" sz="1000" dirty="0" smtClean="0"/>
                  <a:t>…</a:t>
                </a:r>
                <a:r>
                  <a:rPr lang="ko-KR" altLang="en-US" sz="1000" dirty="0" err="1" smtClean="0"/>
                  <a:t>ㅎ</a:t>
                </a:r>
                <a:endParaRPr lang="en-US" altLang="ko-KR" sz="1000" dirty="0" smtClean="0"/>
              </a:p>
              <a:p>
                <a:pPr lvl="1"/>
                <a:r>
                  <a:rPr lang="ko-KR" altLang="en-US" sz="1000" dirty="0"/>
                  <a:t>실제 예시</a:t>
                </a:r>
                <a:endParaRPr lang="en-US" altLang="ko-KR" sz="1000" dirty="0"/>
              </a:p>
              <a:p>
                <a:pPr lvl="1"/>
                <a:endParaRPr lang="en-US" altLang="ko-KR" sz="1000" dirty="0" smtClean="0"/>
              </a:p>
              <a:p>
                <a:endParaRPr lang="en-US" altLang="ko-KR" sz="1000" dirty="0"/>
              </a:p>
              <a:p>
                <a:endParaRPr lang="en-US" altLang="ko-KR" sz="1000" dirty="0" smtClean="0"/>
              </a:p>
              <a:p>
                <a:endParaRPr lang="en-US" altLang="ko-KR" sz="1000" dirty="0"/>
              </a:p>
              <a:p>
                <a:endParaRPr lang="en-US" altLang="ko-KR" sz="1000" dirty="0" smtClean="0"/>
              </a:p>
              <a:p>
                <a:endParaRPr lang="en-US" altLang="ko-KR" sz="1000" dirty="0" smtClean="0"/>
              </a:p>
              <a:p>
                <a:pPr marL="457200" lvl="1" indent="0">
                  <a:buNone/>
                </a:pPr>
                <a:r>
                  <a:rPr lang="ko-KR" altLang="en-US" sz="800" dirty="0" smtClean="0"/>
                  <a:t> </a:t>
                </a:r>
                <a:endParaRPr lang="en-US" altLang="ko-KR" sz="8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16768"/>
            <a:ext cx="5477811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971800" y="2190750"/>
            <a:ext cx="228600" cy="213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47900" y="1959918"/>
            <a:ext cx="1676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FF0000"/>
                </a:solidFill>
              </a:rPr>
              <a:t>기존의 </a:t>
            </a:r>
            <a:r>
              <a:rPr lang="en-US" altLang="ko-KR" sz="900" dirty="0" smtClean="0">
                <a:solidFill>
                  <a:srgbClr val="FF0000"/>
                </a:solidFill>
              </a:rPr>
              <a:t>Attention Score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46863" y="2190750"/>
            <a:ext cx="228600" cy="213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22963" y="445079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</a:rPr>
              <a:t>Transformer</a:t>
            </a:r>
            <a:r>
              <a:rPr lang="ko-KR" altLang="en-US" sz="900" dirty="0" smtClean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Attention Score</a:t>
            </a:r>
          </a:p>
          <a:p>
            <a:pPr algn="ctr"/>
            <a:r>
              <a:rPr lang="en-US" altLang="ko-KR" sz="900" dirty="0" smtClean="0">
                <a:solidFill>
                  <a:srgbClr val="FF0000"/>
                </a:solidFill>
              </a:rPr>
              <a:t>(Scaled)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>
            <a:stCxn id="12" idx="0"/>
            <a:endCxn id="11" idx="2"/>
          </p:cNvCxnSpPr>
          <p:nvPr/>
        </p:nvCxnSpPr>
        <p:spPr>
          <a:xfrm flipV="1">
            <a:off x="4361163" y="4324350"/>
            <a:ext cx="0" cy="1264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24600" y="3562350"/>
            <a:ext cx="205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FF0000"/>
                </a:solidFill>
              </a:rPr>
              <a:t>단어 </a:t>
            </a:r>
            <a:r>
              <a:rPr lang="en-US" altLang="ko-KR" sz="900" dirty="0" smtClean="0">
                <a:solidFill>
                  <a:srgbClr val="FF0000"/>
                </a:solidFill>
              </a:rPr>
              <a:t>I</a:t>
            </a:r>
            <a:r>
              <a:rPr lang="ko-KR" altLang="en-US" sz="900" dirty="0" smtClean="0">
                <a:solidFill>
                  <a:srgbClr val="FF0000"/>
                </a:solidFill>
              </a:rPr>
              <a:t>에 대한 </a:t>
            </a:r>
            <a:r>
              <a:rPr lang="en-US" altLang="ko-KR" sz="900" dirty="0" smtClean="0">
                <a:solidFill>
                  <a:srgbClr val="FF0000"/>
                </a:solidFill>
              </a:rPr>
              <a:t>Context Vector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>
            <a:stCxn id="16" idx="0"/>
            <a:endCxn id="8195" idx="3"/>
          </p:cNvCxnSpPr>
          <p:nvPr/>
        </p:nvCxnSpPr>
        <p:spPr>
          <a:xfrm flipH="1" flipV="1">
            <a:off x="7001811" y="3155031"/>
            <a:ext cx="351489" cy="4073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38400" y="1352550"/>
            <a:ext cx="4343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되게 </a:t>
            </a:r>
            <a:r>
              <a:rPr lang="ko-KR" altLang="en-US" sz="1050" dirty="0" err="1" smtClean="0"/>
              <a:t>복잡해보이지만</a:t>
            </a:r>
            <a:r>
              <a:rPr lang="ko-KR" altLang="en-US" sz="1050" dirty="0" smtClean="0"/>
              <a:t> </a:t>
            </a:r>
            <a:r>
              <a:rPr lang="en-US" altLang="ko-KR" sz="1050" dirty="0"/>
              <a:t>Attention</a:t>
            </a:r>
            <a:r>
              <a:rPr lang="ko-KR" altLang="en-US" sz="1050" dirty="0" smtClean="0"/>
              <a:t>이랑 똑같아요</a:t>
            </a:r>
            <a:r>
              <a:rPr lang="en-US" altLang="ko-KR" sz="1050" dirty="0" smtClean="0"/>
              <a:t>! </a:t>
            </a:r>
          </a:p>
          <a:p>
            <a:r>
              <a:rPr lang="en-US" altLang="ko-KR" sz="1050" dirty="0" smtClean="0"/>
              <a:t>Scaled</a:t>
            </a:r>
            <a:r>
              <a:rPr lang="ko-KR" altLang="en-US" sz="1050" dirty="0" smtClean="0"/>
              <a:t>가 있냐 </a:t>
            </a:r>
            <a:r>
              <a:rPr lang="ko-KR" altLang="en-US" sz="1050" dirty="0" err="1" smtClean="0"/>
              <a:t>없냐</a:t>
            </a:r>
            <a:r>
              <a:rPr lang="ko-KR" altLang="en-US" sz="1050" dirty="0" smtClean="0"/>
              <a:t> 차이 그 뿐입니다</a:t>
            </a:r>
            <a:r>
              <a:rPr lang="en-US" altLang="ko-KR" sz="1050" dirty="0" smtClean="0"/>
              <a:t>.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19550"/>
            <a:ext cx="1600200" cy="226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화살표 연결선 20"/>
          <p:cNvCxnSpPr>
            <a:stCxn id="8196" idx="0"/>
          </p:cNvCxnSpPr>
          <p:nvPr/>
        </p:nvCxnSpPr>
        <p:spPr>
          <a:xfrm flipV="1">
            <a:off x="1181100" y="3677766"/>
            <a:ext cx="2743200" cy="3417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3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Transformer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100" dirty="0" smtClean="0"/>
              <a:t>행렬 연산으로 일괄 처리하기</a:t>
            </a:r>
            <a:endParaRPr lang="en-US" altLang="ko-KR" sz="1100" dirty="0" smtClean="0"/>
          </a:p>
          <a:p>
            <a:pPr lvl="1"/>
            <a:r>
              <a:rPr lang="ko-KR" altLang="en-US" sz="900" dirty="0" smtClean="0"/>
              <a:t>벡터 연산이 아닌 행렬 연산으로 처리하면 각 단어에 대해서 일일이 할 필요가 없고 한 번에 수행 가능</a:t>
            </a:r>
            <a:endParaRPr lang="en-US" altLang="ko-KR" sz="900" dirty="0" smtClean="0"/>
          </a:p>
          <a:p>
            <a:pPr lvl="1"/>
            <a:r>
              <a:rPr lang="ko-KR" altLang="en-US" sz="900" dirty="0" smtClean="0"/>
              <a:t>실제로도 행렬 연산을 사용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지금까지 사용한 벡터 연산은 이해를 돕기 위해 첨부</a:t>
            </a:r>
            <a:r>
              <a:rPr lang="en-US" altLang="ko-KR" sz="900" dirty="0" smtClean="0"/>
              <a:t>)</a:t>
            </a:r>
          </a:p>
          <a:p>
            <a:pPr lvl="1"/>
            <a:r>
              <a:rPr lang="en-US" altLang="ko-KR" sz="900" dirty="0" smtClean="0"/>
              <a:t>Q </a:t>
            </a:r>
            <a:r>
              <a:rPr lang="ko-KR" altLang="en-US" sz="900" dirty="0" smtClean="0"/>
              <a:t>행렬과 </a:t>
            </a:r>
            <a:r>
              <a:rPr lang="en-US" altLang="ko-KR" sz="900" dirty="0" smtClean="0"/>
              <a:t>K </a:t>
            </a:r>
            <a:r>
              <a:rPr lang="ko-KR" altLang="en-US" sz="900" dirty="0" smtClean="0"/>
              <a:t>행렬을 전치한 행렬과 곱해준다면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각각의 단어의 </a:t>
            </a:r>
            <a:r>
              <a:rPr lang="en-US" altLang="ko-KR" sz="900" dirty="0" smtClean="0"/>
              <a:t>Q </a:t>
            </a:r>
            <a:r>
              <a:rPr lang="ko-KR" altLang="en-US" sz="900" dirty="0" smtClean="0"/>
              <a:t>벡터와 </a:t>
            </a:r>
            <a:r>
              <a:rPr lang="en-US" altLang="ko-KR" sz="900" dirty="0" smtClean="0"/>
              <a:t>K </a:t>
            </a:r>
            <a:r>
              <a:rPr lang="ko-KR" altLang="en-US" sz="900" dirty="0" smtClean="0"/>
              <a:t>벡터의 내적이 각 행렬의 원소가 되는 행렬이 결과로 된다</a:t>
            </a:r>
            <a:r>
              <a:rPr lang="en-US" altLang="ko-KR" sz="900" dirty="0" smtClean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79" y="2114550"/>
            <a:ext cx="2939471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4879" y="3759868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그냥 벡터 연산 하나를 행렬로 해서 </a:t>
            </a:r>
            <a:endParaRPr lang="en-US" altLang="ko-KR" sz="600" dirty="0" smtClean="0"/>
          </a:p>
          <a:p>
            <a:r>
              <a:rPr lang="ko-KR" altLang="en-US" sz="600" dirty="0" smtClean="0"/>
              <a:t>한 번에 했다고 이해하시면 됩니다</a:t>
            </a:r>
            <a:r>
              <a:rPr lang="en-US" altLang="ko-KR" sz="600" dirty="0" smtClean="0"/>
              <a:t>!</a:t>
            </a:r>
            <a:endParaRPr lang="ko-KR" altLang="en-US" sz="6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038349"/>
            <a:ext cx="3505200" cy="8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5293895" y="1701466"/>
            <a:ext cx="762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3800" y="3018651"/>
                <a:ext cx="5181600" cy="610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</a:rPr>
                  <a:t>이 행렬에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sz="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rad>
                  </m:oMath>
                </a14:m>
                <a:r>
                  <a:rPr lang="ko-KR" altLang="en-US" sz="800" dirty="0" smtClean="0">
                    <a:solidFill>
                      <a:schemeClr val="tx1"/>
                    </a:solidFill>
                  </a:rPr>
                  <a:t>로 나누어준다면 이는 각 행과 열이 </a:t>
                </a:r>
                <a:r>
                  <a:rPr lang="en-US" altLang="ko-KR" sz="800" dirty="0" smtClean="0"/>
                  <a:t>Attention Score</a:t>
                </a:r>
                <a:r>
                  <a:rPr lang="ko-KR" altLang="en-US" sz="800" dirty="0" smtClean="0"/>
                  <a:t>를 가지게 되는 행렬이 된다</a:t>
                </a:r>
                <a:r>
                  <a:rPr lang="en-US" altLang="ko-KR" sz="800" dirty="0" smtClean="0"/>
                  <a:t>.</a:t>
                </a:r>
              </a:p>
              <a:p>
                <a:r>
                  <a:rPr lang="ko-KR" altLang="en-US" sz="800" dirty="0" smtClean="0">
                    <a:solidFill>
                      <a:schemeClr val="tx1"/>
                    </a:solidFill>
                  </a:rPr>
                  <a:t>예를 들어 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‘am’ 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행과 </a:t>
                </a:r>
                <a:r>
                  <a:rPr lang="en-US" altLang="ko-KR" sz="800" dirty="0" smtClean="0"/>
                  <a:t>‘student’ </a:t>
                </a:r>
                <a:r>
                  <a:rPr lang="ko-KR" altLang="en-US" sz="800" dirty="0" smtClean="0"/>
                  <a:t>열의 값은 </a:t>
                </a:r>
                <a:r>
                  <a:rPr lang="en-US" altLang="ko-KR" sz="800" dirty="0" smtClean="0"/>
                  <a:t>‘am’</a:t>
                </a:r>
                <a:r>
                  <a:rPr lang="ko-KR" altLang="en-US" sz="800" dirty="0" smtClean="0"/>
                  <a:t>의 </a:t>
                </a:r>
                <a:r>
                  <a:rPr lang="en-US" altLang="ko-KR" sz="800" dirty="0" smtClean="0"/>
                  <a:t>Q </a:t>
                </a:r>
                <a:r>
                  <a:rPr lang="ko-KR" altLang="en-US" sz="800" dirty="0" smtClean="0"/>
                  <a:t>벡터와 </a:t>
                </a:r>
                <a:r>
                  <a:rPr lang="en-US" altLang="ko-KR" sz="800" dirty="0" smtClean="0"/>
                  <a:t>‘student’</a:t>
                </a:r>
                <a:r>
                  <a:rPr lang="ko-KR" altLang="en-US" sz="800" dirty="0" smtClean="0"/>
                  <a:t>의 </a:t>
                </a:r>
                <a:r>
                  <a:rPr lang="en-US" altLang="ko-KR" sz="800" dirty="0" smtClean="0"/>
                  <a:t>K </a:t>
                </a:r>
                <a:r>
                  <a:rPr lang="ko-KR" altLang="en-US" sz="800" dirty="0" smtClean="0"/>
                  <a:t>벡터의 </a:t>
                </a:r>
                <a:r>
                  <a:rPr lang="en-US" altLang="ko-KR" sz="800" dirty="0" smtClean="0"/>
                  <a:t>Attention Score </a:t>
                </a:r>
                <a:r>
                  <a:rPr lang="ko-KR" altLang="en-US" sz="800" dirty="0" smtClean="0"/>
                  <a:t>값</a:t>
                </a:r>
                <a:r>
                  <a:rPr lang="en-US" altLang="ko-KR" sz="800" dirty="0" smtClean="0"/>
                  <a:t>!</a:t>
                </a:r>
              </a:p>
              <a:p>
                <a:endParaRPr lang="en-US" altLang="ko-KR" sz="800" dirty="0"/>
              </a:p>
              <a:p>
                <a:r>
                  <a:rPr lang="ko-KR" altLang="en-US" sz="800" dirty="0" smtClean="0"/>
                  <a:t>이 </a:t>
                </a:r>
                <a:r>
                  <a:rPr lang="en-US" altLang="ko-KR" sz="800" dirty="0" smtClean="0"/>
                  <a:t>Attention Score </a:t>
                </a:r>
                <a:r>
                  <a:rPr lang="ko-KR" altLang="en-US" sz="800" dirty="0" smtClean="0"/>
                  <a:t>행렬에</a:t>
                </a:r>
                <a:r>
                  <a:rPr lang="en-US" altLang="ko-KR" sz="800" dirty="0"/>
                  <a:t> </a:t>
                </a:r>
                <a:r>
                  <a:rPr lang="en-US" altLang="ko-KR" sz="800" dirty="0" err="1" smtClean="0"/>
                  <a:t>Softmax</a:t>
                </a:r>
                <a:r>
                  <a:rPr lang="en-US" altLang="ko-KR" sz="800" dirty="0" smtClean="0"/>
                  <a:t> </a:t>
                </a:r>
                <a:r>
                  <a:rPr lang="ko-KR" altLang="en-US" sz="800" dirty="0" smtClean="0"/>
                  <a:t>함수를 사용하고 </a:t>
                </a:r>
                <a:r>
                  <a:rPr lang="en-US" altLang="ko-KR" sz="800" dirty="0" smtClean="0"/>
                  <a:t>V </a:t>
                </a:r>
                <a:r>
                  <a:rPr lang="ko-KR" altLang="en-US" sz="800" dirty="0" smtClean="0"/>
                  <a:t>행렬을 곱하면 </a:t>
                </a:r>
                <a:r>
                  <a:rPr lang="en-US" altLang="ko-KR" sz="800" dirty="0" smtClean="0"/>
                  <a:t>Attention Value </a:t>
                </a:r>
                <a:r>
                  <a:rPr lang="ko-KR" altLang="en-US" sz="800" dirty="0" smtClean="0"/>
                  <a:t>행렬을 구할 수 있다</a:t>
                </a:r>
                <a:r>
                  <a:rPr lang="en-US" altLang="ko-KR" sz="800" dirty="0" smtClean="0"/>
                  <a:t>. 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018651"/>
                <a:ext cx="5181600" cy="610745"/>
              </a:xfrm>
              <a:prstGeom prst="rect">
                <a:avLst/>
              </a:prstGeom>
              <a:blipFill rotWithShape="1"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826" y="3629396"/>
            <a:ext cx="4029868" cy="12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5105400" y="4476750"/>
            <a:ext cx="381000" cy="4051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9221" idx="2"/>
          </p:cNvCxnSpPr>
          <p:nvPr/>
        </p:nvCxnSpPr>
        <p:spPr>
          <a:xfrm>
            <a:off x="5486400" y="4679342"/>
            <a:ext cx="272360" cy="2025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44723" y="4691100"/>
                <a:ext cx="3314754" cy="340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smtClean="0">
                    <a:solidFill>
                      <a:srgbClr val="FF0000"/>
                    </a:solidFill>
                  </a:rPr>
                  <a:t>이 </a:t>
                </a:r>
                <a:r>
                  <a:rPr lang="en-US" altLang="ko-KR" sz="800" b="1" dirty="0" smtClean="0">
                    <a:solidFill>
                      <a:srgbClr val="FF0000"/>
                    </a:solidFill>
                  </a:rPr>
                  <a:t>Scale </a:t>
                </a:r>
                <a:r>
                  <a:rPr lang="ko-KR" altLang="en-US" sz="800" b="1" dirty="0" smtClean="0">
                    <a:solidFill>
                      <a:srgbClr val="FF0000"/>
                    </a:solidFill>
                  </a:rPr>
                  <a:t>값을 통해서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𝑲</m:t>
                        </m:r>
                      </m:e>
                      <m:sup>
                        <m:r>
                          <a:rPr lang="en-US" altLang="ko-KR" sz="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altLang="ko-KR" sz="800" b="1" i="1" smtClean="0">
                        <a:solidFill>
                          <a:srgbClr val="FF000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ko-KR" altLang="en-US" sz="800" b="1" dirty="0" smtClean="0">
                    <a:solidFill>
                      <a:srgbClr val="FF0000"/>
                    </a:solidFill>
                  </a:rPr>
                  <a:t>값이 너무 커지거나 작아져서 </a:t>
                </a:r>
                <a:r>
                  <a:rPr lang="en-US" altLang="ko-KR" sz="800" b="1" dirty="0" err="1" smtClean="0">
                    <a:solidFill>
                      <a:srgbClr val="FF0000"/>
                    </a:solidFill>
                  </a:rPr>
                  <a:t>softmax</a:t>
                </a:r>
                <a:r>
                  <a:rPr lang="ko-KR" altLang="en-US" sz="800" b="1" dirty="0" smtClean="0">
                    <a:solidFill>
                      <a:srgbClr val="FF0000"/>
                    </a:solidFill>
                  </a:rPr>
                  <a:t>의</a:t>
                </a:r>
                <a:r>
                  <a:rPr lang="en-US" altLang="ko-KR" sz="800" b="1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ko-KR" altLang="en-US" sz="800" b="1" dirty="0" smtClean="0">
                    <a:solidFill>
                      <a:srgbClr val="FF0000"/>
                    </a:solidFill>
                  </a:rPr>
                  <a:t>결과가 </a:t>
                </a:r>
                <a:r>
                  <a:rPr lang="en-US" altLang="ko-KR" sz="800" b="1" dirty="0" smtClean="0">
                    <a:solidFill>
                      <a:srgbClr val="FF0000"/>
                    </a:solidFill>
                  </a:rPr>
                  <a:t>0</a:t>
                </a:r>
                <a:r>
                  <a:rPr lang="ko-KR" altLang="en-US" sz="800" b="1" dirty="0" smtClean="0">
                    <a:solidFill>
                      <a:srgbClr val="FF0000"/>
                    </a:solidFill>
                  </a:rPr>
                  <a:t>에 가깝게 </a:t>
                </a:r>
                <a:r>
                  <a:rPr lang="en-US" altLang="ko-KR" sz="800" b="1" dirty="0" smtClean="0">
                    <a:solidFill>
                      <a:srgbClr val="FF0000"/>
                    </a:solidFill>
                  </a:rPr>
                  <a:t>saturation</a:t>
                </a:r>
                <a:r>
                  <a:rPr lang="ko-KR" altLang="en-US" sz="800" b="1" dirty="0" smtClean="0">
                    <a:solidFill>
                      <a:srgbClr val="FF0000"/>
                    </a:solidFill>
                  </a:rPr>
                  <a:t>되는 것을 방지</a:t>
                </a:r>
                <a:endParaRPr lang="ko-KR" altLang="en-US" sz="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723" y="4691100"/>
                <a:ext cx="3314754" cy="340671"/>
              </a:xfrm>
              <a:prstGeom prst="rect">
                <a:avLst/>
              </a:prstGeom>
              <a:blipFill rotWithShape="1">
                <a:blip r:embed="rId7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/>
          <p:cNvCxnSpPr/>
          <p:nvPr/>
        </p:nvCxnSpPr>
        <p:spPr>
          <a:xfrm>
            <a:off x="1371600" y="1657350"/>
            <a:ext cx="64020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75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Transformer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200" dirty="0" smtClean="0"/>
                  <a:t>Multi Head Attention</a:t>
                </a:r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rad>
                  </m:oMath>
                </a14:m>
                <a:r>
                  <a:rPr lang="ko-KR" altLang="en-US" sz="1000" dirty="0" smtClean="0"/>
                  <a:t>로</a:t>
                </a:r>
                <a:r>
                  <a:rPr lang="en-US" altLang="ko-KR" sz="1000" dirty="0" smtClean="0"/>
                  <a:t> </a:t>
                </a:r>
                <a:r>
                  <a:rPr lang="ko-KR" altLang="en-US" sz="1000" dirty="0" smtClean="0"/>
                  <a:t>나눠주는 심화 이유</a:t>
                </a:r>
                <a:endParaRPr lang="en-US" altLang="ko-KR" sz="1000" dirty="0"/>
              </a:p>
              <a:p>
                <a:endParaRPr lang="en-US" altLang="ko-KR" sz="9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4950"/>
            <a:ext cx="4553807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02460" y="1047750"/>
            <a:ext cx="41148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차원을 굳이 축소해서 </a:t>
            </a:r>
            <a:r>
              <a:rPr lang="en-US" altLang="ko-KR" sz="1000" dirty="0" smtClean="0"/>
              <a:t>Attention</a:t>
            </a:r>
            <a:r>
              <a:rPr lang="ko-KR" altLang="en-US" sz="1000" dirty="0" smtClean="0"/>
              <a:t>을 수행하는 이유</a:t>
            </a:r>
            <a:r>
              <a:rPr lang="en-US" altLang="ko-KR" sz="1000" dirty="0" smtClean="0"/>
              <a:t>?</a:t>
            </a:r>
          </a:p>
          <a:p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en-US" altLang="ko-KR" sz="1000" dirty="0" err="1"/>
              <a:t>dmodel</a:t>
            </a:r>
            <a:r>
              <a:rPr lang="ko-KR" altLang="en-US" sz="1000" dirty="0"/>
              <a:t>의 차원을 </a:t>
            </a:r>
            <a:r>
              <a:rPr lang="en-US" altLang="ko-KR" sz="1000" dirty="0" err="1"/>
              <a:t>num_heads</a:t>
            </a:r>
            <a:r>
              <a:rPr lang="ko-KR" altLang="en-US" sz="1000" dirty="0"/>
              <a:t>개로 나누어 </a:t>
            </a:r>
            <a:r>
              <a:rPr lang="en-US" altLang="ko-KR" sz="1000" dirty="0" err="1"/>
              <a:t>dmodel</a:t>
            </a:r>
            <a:r>
              <a:rPr lang="en-US" altLang="ko-KR" sz="1000" dirty="0"/>
              <a:t>/</a:t>
            </a:r>
            <a:r>
              <a:rPr lang="en-US" altLang="ko-KR" sz="1000" dirty="0" err="1"/>
              <a:t>num_heads</a:t>
            </a:r>
            <a:r>
              <a:rPr lang="ko-KR" altLang="en-US" sz="1000" dirty="0"/>
              <a:t>의 차원을 가지는 </a:t>
            </a:r>
            <a:r>
              <a:rPr lang="en-US" altLang="ko-KR" sz="1000" dirty="0"/>
              <a:t>Q, K, V</a:t>
            </a:r>
            <a:r>
              <a:rPr lang="ko-KR" altLang="en-US" sz="1000" dirty="0"/>
              <a:t>에 </a:t>
            </a:r>
            <a:r>
              <a:rPr lang="ko-KR" altLang="en-US" sz="1000" dirty="0" smtClean="0"/>
              <a:t>대해서</a:t>
            </a:r>
            <a:r>
              <a:rPr lang="ko-KR" altLang="en-US" sz="1000" dirty="0"/>
              <a:t> </a:t>
            </a:r>
            <a:r>
              <a:rPr lang="en-US" altLang="ko-KR" sz="1000" dirty="0" err="1"/>
              <a:t>num_heads</a:t>
            </a:r>
            <a:r>
              <a:rPr lang="ko-KR" altLang="en-US" sz="1000" dirty="0"/>
              <a:t>개의 병렬 </a:t>
            </a:r>
            <a:r>
              <a:rPr lang="en-US" altLang="ko-KR" sz="1000" dirty="0" smtClean="0"/>
              <a:t>Attention</a:t>
            </a:r>
            <a:r>
              <a:rPr lang="ko-KR" altLang="en-US" sz="1000" dirty="0" smtClean="0"/>
              <a:t>을 수행</a:t>
            </a:r>
            <a:endParaRPr lang="en-US" altLang="ko-KR" sz="1000" dirty="0" smtClean="0"/>
          </a:p>
          <a:p>
            <a:r>
              <a:rPr lang="en-US" altLang="ko-KR" sz="1000" dirty="0" smtClean="0"/>
              <a:t>(Attention</a:t>
            </a:r>
            <a:r>
              <a:rPr lang="ko-KR" altLang="en-US" sz="1000" dirty="0" smtClean="0"/>
              <a:t>을 병렬로 수행하여 다른 시각으로부터 정보들을 수집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ko-KR" altLang="en-US" sz="1000" dirty="0"/>
              <a:t>앞서 사용한 예문 </a:t>
            </a:r>
            <a:r>
              <a:rPr lang="en-US" altLang="ko-KR" sz="1000" dirty="0"/>
              <a:t>'</a:t>
            </a:r>
            <a:r>
              <a:rPr lang="ko-KR" altLang="en-US" sz="1000" dirty="0"/>
              <a:t>그 동물은 길을 건너지 않았다</a:t>
            </a:r>
            <a:r>
              <a:rPr lang="en-US" altLang="ko-KR" sz="1000" dirty="0"/>
              <a:t>. </a:t>
            </a:r>
            <a:r>
              <a:rPr lang="ko-KR" altLang="en-US" sz="1000" dirty="0"/>
              <a:t>왜냐하면 그것은 너무 피곤하였기 때문이다</a:t>
            </a:r>
            <a:r>
              <a:rPr lang="en-US" altLang="ko-KR" sz="1000" dirty="0"/>
              <a:t>.'</a:t>
            </a:r>
            <a:r>
              <a:rPr lang="ko-KR" altLang="en-US" sz="1000" dirty="0"/>
              <a:t>를 상기해봅시다</a:t>
            </a:r>
            <a:r>
              <a:rPr lang="en-US" altLang="ko-KR" sz="1000" dirty="0"/>
              <a:t>. </a:t>
            </a:r>
            <a:r>
              <a:rPr lang="en-US" altLang="ko-KR" sz="1000" dirty="0" smtClean="0"/>
              <a:t>it</a:t>
            </a:r>
            <a:r>
              <a:rPr lang="ko-KR" altLang="en-US" sz="1000" dirty="0"/>
              <a:t>에 대한 </a:t>
            </a:r>
            <a:r>
              <a:rPr lang="en-US" altLang="ko-KR" sz="1000" dirty="0"/>
              <a:t>Q</a:t>
            </a:r>
            <a:r>
              <a:rPr lang="ko-KR" altLang="en-US" sz="1000" dirty="0"/>
              <a:t>벡터로부터 다른 단어와의 </a:t>
            </a:r>
            <a:r>
              <a:rPr lang="ko-KR" altLang="en-US" sz="1000" dirty="0" err="1"/>
              <a:t>연관도를</a:t>
            </a:r>
            <a:r>
              <a:rPr lang="ko-KR" altLang="en-US" sz="1000" dirty="0"/>
              <a:t> 구하였을 때 </a:t>
            </a:r>
            <a:r>
              <a:rPr lang="ko-KR" altLang="en-US" sz="1000" dirty="0" err="1"/>
              <a:t>첫번째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어텐션</a:t>
            </a:r>
            <a:r>
              <a:rPr lang="ko-KR" altLang="en-US" sz="1000" dirty="0"/>
              <a:t> 헤드는 </a:t>
            </a:r>
            <a:r>
              <a:rPr lang="en-US" altLang="ko-KR" sz="1000" dirty="0"/>
              <a:t>'</a:t>
            </a:r>
            <a:r>
              <a:rPr lang="ko-KR" altLang="en-US" sz="1000" dirty="0"/>
              <a:t>그것</a:t>
            </a:r>
            <a:r>
              <a:rPr lang="en-US" altLang="ko-KR" sz="1000" dirty="0"/>
              <a:t>(it)'</a:t>
            </a:r>
            <a:r>
              <a:rPr lang="ko-KR" altLang="en-US" sz="1000" dirty="0"/>
              <a:t>과 </a:t>
            </a:r>
            <a:r>
              <a:rPr lang="en-US" altLang="ko-KR" sz="1000" dirty="0"/>
              <a:t>'</a:t>
            </a:r>
            <a:r>
              <a:rPr lang="ko-KR" altLang="en-US" sz="1000" dirty="0"/>
              <a:t>동물</a:t>
            </a:r>
            <a:r>
              <a:rPr lang="en-US" altLang="ko-KR" sz="1000" dirty="0"/>
              <a:t>(animal)'</a:t>
            </a:r>
            <a:r>
              <a:rPr lang="ko-KR" altLang="en-US" sz="1000" dirty="0"/>
              <a:t>의 </a:t>
            </a:r>
            <a:r>
              <a:rPr lang="ko-KR" altLang="en-US" sz="1000" dirty="0" err="1"/>
              <a:t>연관도를</a:t>
            </a:r>
            <a:r>
              <a:rPr lang="ko-KR" altLang="en-US" sz="1000" dirty="0"/>
              <a:t> 높게 본다면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두번째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어텐션</a:t>
            </a:r>
            <a:r>
              <a:rPr lang="ko-KR" altLang="en-US" sz="1000" dirty="0"/>
              <a:t> 헤드는 </a:t>
            </a:r>
            <a:r>
              <a:rPr lang="en-US" altLang="ko-KR" sz="1000" dirty="0"/>
              <a:t>'</a:t>
            </a:r>
            <a:r>
              <a:rPr lang="ko-KR" altLang="en-US" sz="1000" dirty="0"/>
              <a:t>그것</a:t>
            </a:r>
            <a:r>
              <a:rPr lang="en-US" altLang="ko-KR" sz="1000" dirty="0"/>
              <a:t>(it)'</a:t>
            </a:r>
            <a:r>
              <a:rPr lang="ko-KR" altLang="en-US" sz="1000" dirty="0"/>
              <a:t>과 </a:t>
            </a:r>
            <a:r>
              <a:rPr lang="en-US" altLang="ko-KR" sz="1000" dirty="0"/>
              <a:t>'</a:t>
            </a:r>
            <a:r>
              <a:rPr lang="ko-KR" altLang="en-US" sz="1000" dirty="0"/>
              <a:t>피곤하였기 때문이다</a:t>
            </a:r>
            <a:r>
              <a:rPr lang="en-US" altLang="ko-KR" sz="1000" dirty="0"/>
              <a:t>(tired)'</a:t>
            </a:r>
            <a:r>
              <a:rPr lang="ko-KR" altLang="en-US" sz="1000" dirty="0"/>
              <a:t>의 </a:t>
            </a:r>
            <a:r>
              <a:rPr lang="ko-KR" altLang="en-US" sz="1000" dirty="0" err="1"/>
              <a:t>연관도를</a:t>
            </a:r>
            <a:r>
              <a:rPr lang="ko-KR" altLang="en-US" sz="1000" dirty="0"/>
              <a:t> 높게 볼 수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각 </a:t>
            </a:r>
            <a:r>
              <a:rPr lang="ko-KR" altLang="en-US" sz="1000" dirty="0" err="1"/>
              <a:t>어텐션</a:t>
            </a:r>
            <a:r>
              <a:rPr lang="ko-KR" altLang="en-US" sz="1000" dirty="0"/>
              <a:t> 헤드는 전부 다른 시각에서 </a:t>
            </a:r>
            <a:r>
              <a:rPr lang="ko-KR" altLang="en-US" sz="1000" dirty="0" smtClean="0"/>
              <a:t>보고 있기 </a:t>
            </a:r>
            <a:r>
              <a:rPr lang="ko-KR" altLang="en-US" sz="1000" dirty="0"/>
              <a:t>때문입니다</a:t>
            </a:r>
            <a:r>
              <a:rPr lang="en-US" altLang="ko-KR" sz="1000" dirty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그래서 병렬 </a:t>
            </a:r>
            <a:r>
              <a:rPr lang="en-US" altLang="ko-KR" sz="1000" dirty="0" smtClean="0"/>
              <a:t>Attention</a:t>
            </a:r>
            <a:r>
              <a:rPr lang="ko-KR" altLang="en-US" sz="1000" dirty="0" smtClean="0"/>
              <a:t>을 모두 수행하였다면 모든 </a:t>
            </a:r>
            <a:r>
              <a:rPr lang="en-US" altLang="ko-KR" sz="1000" dirty="0" smtClean="0"/>
              <a:t>Attention head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Concatenate</a:t>
            </a:r>
            <a:r>
              <a:rPr lang="ko-KR" altLang="en-US" sz="1000" dirty="0" smtClean="0"/>
              <a:t>를 해서 정보를 취합합니다</a:t>
            </a:r>
            <a:r>
              <a:rPr lang="en-US" altLang="ko-KR" sz="1000" dirty="0" smtClean="0"/>
              <a:t>.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endParaRPr lang="ko-KR" altLang="en-US" sz="1000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160" y="3638550"/>
            <a:ext cx="2819400" cy="1285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07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6F9EA213-2255-47E8-824F-B9B287E6E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70" y="1200150"/>
            <a:ext cx="8229600" cy="29718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Seq2Seq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Attention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Transformer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Total Flow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47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Transformer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100" dirty="0" err="1" smtClean="0"/>
              <a:t>잔차</a:t>
            </a:r>
            <a:r>
              <a:rPr lang="ko-KR" altLang="en-US" sz="1100" dirty="0" smtClean="0"/>
              <a:t> 연결</a:t>
            </a:r>
            <a:r>
              <a:rPr lang="en-US" altLang="ko-KR" sz="1100" dirty="0" smtClean="0"/>
              <a:t>(</a:t>
            </a:r>
            <a:r>
              <a:rPr lang="en-US" altLang="ko-KR" sz="1100" dirty="0"/>
              <a:t>residual </a:t>
            </a:r>
            <a:r>
              <a:rPr lang="en-US" altLang="ko-KR" sz="1100" dirty="0" smtClean="0"/>
              <a:t>connection)</a:t>
            </a:r>
            <a:r>
              <a:rPr lang="ko-KR" altLang="en-US" sz="1100" dirty="0" smtClean="0"/>
              <a:t>과 층 정규화</a:t>
            </a:r>
            <a:r>
              <a:rPr lang="en-US" altLang="ko-KR" sz="1100" dirty="0" smtClean="0"/>
              <a:t>(layer normalization)</a:t>
            </a:r>
          </a:p>
          <a:p>
            <a:pPr lvl="1"/>
            <a:r>
              <a:rPr lang="ko-KR" altLang="en-US" sz="1000" dirty="0" smtClean="0"/>
              <a:t>각 </a:t>
            </a:r>
            <a:r>
              <a:rPr lang="en-US" altLang="ko-KR" sz="1000" dirty="0" smtClean="0"/>
              <a:t>Encoder </a:t>
            </a:r>
            <a:r>
              <a:rPr lang="ko-KR" altLang="en-US" sz="1000" dirty="0" smtClean="0"/>
              <a:t>내의 </a:t>
            </a:r>
            <a:r>
              <a:rPr lang="en-US" altLang="ko-KR" sz="1000" dirty="0" smtClean="0"/>
              <a:t>sub layer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residual connection</a:t>
            </a:r>
            <a:r>
              <a:rPr lang="ko-KR" altLang="en-US" sz="1000" dirty="0" smtClean="0"/>
              <a:t>으로 연결되어 있으며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그 이후에는 </a:t>
            </a:r>
            <a:r>
              <a:rPr lang="en-US" altLang="ko-KR" sz="1000" dirty="0" smtClean="0"/>
              <a:t>layer normalization </a:t>
            </a:r>
            <a:r>
              <a:rPr lang="ko-KR" altLang="en-US" sz="1000" dirty="0" smtClean="0"/>
              <a:t>과정을 수행</a:t>
            </a:r>
            <a:endParaRPr lang="en-US" altLang="ko-KR" sz="1000" dirty="0"/>
          </a:p>
          <a:p>
            <a:pPr lvl="1"/>
            <a:r>
              <a:rPr lang="en-US" altLang="ko-KR" sz="1000" dirty="0" smtClean="0"/>
              <a:t>Decoder</a:t>
            </a:r>
            <a:r>
              <a:rPr lang="ko-KR" altLang="en-US" sz="1000" dirty="0" smtClean="0"/>
              <a:t>에서도 똑같이 적용</a:t>
            </a:r>
            <a:endParaRPr lang="en-US" altLang="ko-KR" sz="1000" dirty="0" smtClean="0"/>
          </a:p>
          <a:p>
            <a:pPr lvl="1"/>
            <a:r>
              <a:rPr lang="en-US" altLang="ko-KR" sz="1000" dirty="0" smtClean="0"/>
              <a:t>Concatenate</a:t>
            </a:r>
            <a:r>
              <a:rPr lang="ko-KR" altLang="en-US" sz="1000" dirty="0" smtClean="0"/>
              <a:t>할 때 필요함</a:t>
            </a:r>
            <a:endParaRPr lang="en-US" altLang="ko-KR" sz="10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09750"/>
            <a:ext cx="2790249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78" y="1805058"/>
            <a:ext cx="2474672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903" y="1885950"/>
            <a:ext cx="3363912" cy="192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2555" y="3714750"/>
            <a:ext cx="1609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&lt; </a:t>
            </a:r>
            <a:r>
              <a:rPr lang="en-US" altLang="ko-KR" sz="800" dirty="0"/>
              <a:t>residual connection &gt;</a:t>
            </a:r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3514545" y="4060478"/>
            <a:ext cx="1609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&lt; layer normalization </a:t>
            </a:r>
            <a:r>
              <a:rPr lang="en-US" altLang="ko-KR" sz="800" dirty="0" smtClean="0"/>
              <a:t>&gt;</a:t>
            </a:r>
            <a:endParaRPr lang="ko-KR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3891201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&lt; </a:t>
            </a:r>
            <a:r>
              <a:rPr lang="ko-KR" altLang="en-US" sz="800" dirty="0" smtClean="0"/>
              <a:t>각각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개의 </a:t>
            </a:r>
            <a:r>
              <a:rPr lang="en-US" altLang="ko-KR" sz="800" dirty="0" smtClean="0"/>
              <a:t>Encoder</a:t>
            </a:r>
            <a:r>
              <a:rPr lang="ko-KR" altLang="en-US" sz="800" dirty="0" smtClean="0"/>
              <a:t>와 </a:t>
            </a:r>
            <a:r>
              <a:rPr lang="en-US" altLang="ko-KR" sz="800" dirty="0" smtClean="0"/>
              <a:t>Decoder</a:t>
            </a:r>
            <a:r>
              <a:rPr lang="ko-KR" altLang="en-US" sz="800" dirty="0" smtClean="0"/>
              <a:t>를 가지는 </a:t>
            </a:r>
            <a:r>
              <a:rPr lang="en-US" altLang="ko-KR" sz="800" dirty="0" smtClean="0"/>
              <a:t>Transformer&gt;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223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6704970-9BC5-AD39-F49A-B35634BE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외에 요소들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피드</a:t>
            </a:r>
            <a:r>
              <a:rPr lang="ko-KR" altLang="en-US" dirty="0"/>
              <a:t> 포워드 신경망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="" xmlns:a16="http://schemas.microsoft.com/office/drawing/2014/main" id="{A967A19F-BAE5-4058-EF94-54D3B3432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1293" y="2654993"/>
            <a:ext cx="1143000" cy="228600"/>
          </a:xfr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6253302-2070-99D1-4597-F54186F5C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220" y="1815815"/>
            <a:ext cx="4438426" cy="41069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B023DD65-0620-AA34-0E4A-B7DA8AAA4637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3652793" y="2110058"/>
            <a:ext cx="770671" cy="544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EE09E379-BE15-450F-E212-0CCD96EC89A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621107" y="2110058"/>
            <a:ext cx="405442" cy="53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B862CF7A-CEFF-1454-0487-3493ED165D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72" b="-5172"/>
          <a:stretch/>
        </p:blipFill>
        <p:spPr>
          <a:xfrm>
            <a:off x="4546930" y="2646521"/>
            <a:ext cx="959238" cy="23707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44061EC-9D7E-A0EC-3348-18061B27D9E4}"/>
              </a:ext>
            </a:extLst>
          </p:cNvPr>
          <p:cNvSpPr txBox="1"/>
          <p:nvPr/>
        </p:nvSpPr>
        <p:spPr>
          <a:xfrm>
            <a:off x="4260953" y="2606594"/>
            <a:ext cx="2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EB4CF79E-BC37-D68F-CAC1-261FF32AC4AE}"/>
              </a:ext>
            </a:extLst>
          </p:cNvPr>
          <p:cNvCxnSpPr>
            <a:cxnSpLocks/>
          </p:cNvCxnSpPr>
          <p:nvPr/>
        </p:nvCxnSpPr>
        <p:spPr>
          <a:xfrm>
            <a:off x="5624163" y="2127238"/>
            <a:ext cx="649756" cy="47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6B249290-BD5C-983D-00AE-BB82FAEC5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112" y="2653664"/>
            <a:ext cx="959238" cy="20886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28DEE104-AA4F-12F0-46B3-E8D48DE2E0F3}"/>
              </a:ext>
            </a:extLst>
          </p:cNvPr>
          <p:cNvSpPr txBox="1"/>
          <p:nvPr/>
        </p:nvSpPr>
        <p:spPr>
          <a:xfrm>
            <a:off x="5624163" y="2585531"/>
            <a:ext cx="2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232BF2A8-B8BF-8ED1-D1CD-B98FABF9F675}"/>
              </a:ext>
            </a:extLst>
          </p:cNvPr>
          <p:cNvCxnSpPr/>
          <p:nvPr/>
        </p:nvCxnSpPr>
        <p:spPr>
          <a:xfrm>
            <a:off x="4356789" y="2110058"/>
            <a:ext cx="118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0BB2C2E1-6E2F-3C6D-34C3-27CE142EEDBA}"/>
              </a:ext>
            </a:extLst>
          </p:cNvPr>
          <p:cNvCxnSpPr/>
          <p:nvPr/>
        </p:nvCxnSpPr>
        <p:spPr>
          <a:xfrm>
            <a:off x="4546931" y="2110058"/>
            <a:ext cx="147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6D1158EF-10D8-E433-A92A-43BA84EFB17D}"/>
              </a:ext>
            </a:extLst>
          </p:cNvPr>
          <p:cNvCxnSpPr/>
          <p:nvPr/>
        </p:nvCxnSpPr>
        <p:spPr>
          <a:xfrm>
            <a:off x="5475761" y="2127237"/>
            <a:ext cx="293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A5EBE1BE-3DFC-845E-FECE-AE641BB67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947" y="3252508"/>
            <a:ext cx="5162550" cy="167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7046AAFC-2894-31E7-48C6-CFDE34AF2D62}"/>
              </a:ext>
            </a:extLst>
          </p:cNvPr>
          <p:cNvSpPr txBox="1">
            <a:spLocks/>
          </p:cNvSpPr>
          <p:nvPr/>
        </p:nvSpPr>
        <p:spPr>
          <a:xfrm>
            <a:off x="628650" y="881337"/>
            <a:ext cx="7886700" cy="3876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58775" indent="-1809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36575" indent="-1778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−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17550" indent="-1809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895350" indent="-1778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40000"/>
                  <a:lumOff val="60000"/>
                </a:schemeClr>
              </a:buClr>
              <a:buFont typeface="Calibri" panose="020F0502020204030204" pitchFamily="34" charset="0"/>
              <a:buChar char="·"/>
              <a:defRPr sz="1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/>
              <a:t>각 단어들마다 행렬 연산이 이루어짐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인코더 개수를 여러 개로 할 경우 </a:t>
            </a:r>
            <a:r>
              <a:rPr lang="ko-KR" altLang="en-US" dirty="0" err="1"/>
              <a:t>피드</a:t>
            </a:r>
            <a:r>
              <a:rPr lang="ko-KR" altLang="en-US" dirty="0"/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C9293C72-FC0E-EA80-71EF-0D8E62A31781}"/>
              </a:ext>
            </a:extLst>
          </p:cNvPr>
          <p:cNvSpPr txBox="1"/>
          <p:nvPr/>
        </p:nvSpPr>
        <p:spPr>
          <a:xfrm>
            <a:off x="6991168" y="2606594"/>
            <a:ext cx="2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pic>
        <p:nvPicPr>
          <p:cNvPr id="21" name="내용 개체 틀 10">
            <a:extLst>
              <a:ext uri="{FF2B5EF4-FFF2-40B4-BE49-F238E27FC236}">
                <a16:creationId xmlns="" xmlns:a16="http://schemas.microsoft.com/office/drawing/2014/main" id="{6C2A4B8B-85B7-0B2E-B5AB-BF25DB8A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117" y="2653664"/>
            <a:ext cx="1143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98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6704970-9BC5-AD39-F49A-B35634BE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외에 요소들 </a:t>
            </a:r>
            <a:r>
              <a:rPr lang="en-US" altLang="ko-KR" dirty="0"/>
              <a:t>– </a:t>
            </a:r>
            <a:r>
              <a:rPr lang="ko-KR" altLang="en-US" dirty="0" err="1"/>
              <a:t>잔차</a:t>
            </a:r>
            <a:r>
              <a:rPr lang="ko-KR" altLang="en-US" dirty="0"/>
              <a:t> 연결</a:t>
            </a: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7046AAFC-2894-31E7-48C6-CFDE34AF2D62}"/>
              </a:ext>
            </a:extLst>
          </p:cNvPr>
          <p:cNvSpPr txBox="1">
            <a:spLocks/>
          </p:cNvSpPr>
          <p:nvPr/>
        </p:nvSpPr>
        <p:spPr>
          <a:xfrm>
            <a:off x="628650" y="881337"/>
            <a:ext cx="7886700" cy="3876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58775" indent="-1809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36575" indent="-1778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−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17550" indent="-1809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895350" indent="-1778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40000"/>
                  <a:lumOff val="60000"/>
                </a:schemeClr>
              </a:buClr>
              <a:buFont typeface="Calibri" panose="020F0502020204030204" pitchFamily="34" charset="0"/>
              <a:buChar char="·"/>
              <a:defRPr sz="1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err="1"/>
              <a:t>잔차</a:t>
            </a:r>
            <a:r>
              <a:rPr lang="ko-KR" altLang="en-US" dirty="0"/>
              <a:t> 연결 </a:t>
            </a:r>
            <a:r>
              <a:rPr lang="en-US" altLang="ko-KR" dirty="0"/>
              <a:t>:</a:t>
            </a:r>
            <a:r>
              <a:rPr lang="ko-KR" altLang="en-US" dirty="0"/>
              <a:t> 다음 연산을 수행하기 이전에 연산을 시행한 값과 시행하기 이전에 값을 합쳐 줌으로서 연산 이전의 정보도 함께 전달</a:t>
            </a:r>
            <a:r>
              <a:rPr lang="en-US" altLang="ko-KR" dirty="0"/>
              <a:t>, </a:t>
            </a:r>
            <a:r>
              <a:rPr lang="ko-KR" altLang="en-US" dirty="0"/>
              <a:t>모델이 복잡해짐에 따라 발생할 수 있는 정보 손실을 방지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="" xmlns:a16="http://schemas.microsoft.com/office/drawing/2014/main" id="{0DA67252-79AD-B0A3-B616-D25F35B2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828" y="3193583"/>
            <a:ext cx="4746433" cy="177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="" xmlns:a16="http://schemas.microsoft.com/office/drawing/2014/main" id="{DBFC9916-E2FA-DE0A-6E23-B5E9D0CF0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087" y="2114768"/>
            <a:ext cx="5534025" cy="87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400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6704970-9BC5-AD39-F49A-B35634BE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외에 요소들 </a:t>
            </a:r>
            <a:r>
              <a:rPr lang="en-US" altLang="ko-KR" dirty="0"/>
              <a:t>– </a:t>
            </a:r>
            <a:r>
              <a:rPr lang="ko-KR" altLang="en-US" dirty="0"/>
              <a:t>정규화</a:t>
            </a: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7046AAFC-2894-31E7-48C6-CFDE34AF2D62}"/>
              </a:ext>
            </a:extLst>
          </p:cNvPr>
          <p:cNvSpPr txBox="1">
            <a:spLocks/>
          </p:cNvSpPr>
          <p:nvPr/>
        </p:nvSpPr>
        <p:spPr>
          <a:xfrm>
            <a:off x="628650" y="881337"/>
            <a:ext cx="7886700" cy="3876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58775" indent="-1809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36575" indent="-1778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−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17550" indent="-1809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895350" indent="-1778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40000"/>
                  <a:lumOff val="60000"/>
                </a:schemeClr>
              </a:buClr>
              <a:buFont typeface="Calibri" panose="020F0502020204030204" pitchFamily="34" charset="0"/>
              <a:buChar char="·"/>
              <a:defRPr sz="1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/>
              <a:t>Layer normalization:</a:t>
            </a:r>
            <a:r>
              <a:rPr lang="ko-KR" altLang="en-US" dirty="0"/>
              <a:t> </a:t>
            </a:r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Normalization </a:t>
            </a:r>
            <a:r>
              <a:rPr lang="ko-KR" altLang="en-US" dirty="0"/>
              <a:t>은 배치 단위로 특성들을 </a:t>
            </a:r>
            <a:r>
              <a:rPr lang="ko-KR" altLang="en-US" dirty="0" err="1"/>
              <a:t>정규화한다면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Layer Normalization</a:t>
            </a:r>
            <a:r>
              <a:rPr lang="ko-KR" altLang="en-US" dirty="0"/>
              <a:t>은 각 데이터들의 값을 </a:t>
            </a:r>
            <a:r>
              <a:rPr lang="ko-KR" altLang="en-US" dirty="0" err="1"/>
              <a:t>정규화하여</a:t>
            </a:r>
            <a:r>
              <a:rPr lang="ko-KR" altLang="en-US" dirty="0"/>
              <a:t> 사용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="" xmlns:a16="http://schemas.microsoft.com/office/drawing/2014/main" id="{CED35CE8-FE53-48BC-1CEE-FBE0842FF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117" y="1814782"/>
            <a:ext cx="6314536" cy="276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9ABEA0C-5C77-7F8C-C1BE-77233C9B0F01}"/>
              </a:ext>
            </a:extLst>
          </p:cNvPr>
          <p:cNvSpPr txBox="1"/>
          <p:nvPr/>
        </p:nvSpPr>
        <p:spPr>
          <a:xfrm>
            <a:off x="1587391" y="3930221"/>
            <a:ext cx="741742" cy="1088587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ko-KR" sz="1400" dirty="0"/>
              <a:t>Data1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26BFD3-F7A2-1A41-3858-36A7352B8B42}"/>
              </a:ext>
            </a:extLst>
          </p:cNvPr>
          <p:cNvSpPr txBox="1"/>
          <p:nvPr/>
        </p:nvSpPr>
        <p:spPr>
          <a:xfrm>
            <a:off x="1904320" y="3930220"/>
            <a:ext cx="741742" cy="1088587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ko-KR" sz="1400" dirty="0"/>
              <a:t>Data2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AE68280-FB2E-28BD-AC40-6B36E9FA25CC}"/>
              </a:ext>
            </a:extLst>
          </p:cNvPr>
          <p:cNvSpPr txBox="1"/>
          <p:nvPr/>
        </p:nvSpPr>
        <p:spPr>
          <a:xfrm>
            <a:off x="2208126" y="3930219"/>
            <a:ext cx="741742" cy="1088587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ko-KR" sz="1400" dirty="0"/>
              <a:t>Data3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6900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Transformer (Decoder side)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100" dirty="0"/>
              <a:t>마지막 층의 </a:t>
            </a:r>
            <a:r>
              <a:rPr lang="en-US" altLang="ko-KR" sz="1100" dirty="0" smtClean="0"/>
              <a:t>Encoder</a:t>
            </a:r>
            <a:r>
              <a:rPr lang="ko-KR" altLang="en-US" sz="1100" dirty="0" smtClean="0"/>
              <a:t>의 </a:t>
            </a:r>
            <a:r>
              <a:rPr lang="ko-KR" altLang="en-US" sz="1100" dirty="0"/>
              <a:t>출력을 </a:t>
            </a:r>
            <a:r>
              <a:rPr lang="en-US" altLang="ko-KR" sz="1100" dirty="0" smtClean="0"/>
              <a:t>Decoder</a:t>
            </a:r>
            <a:r>
              <a:rPr lang="ko-KR" altLang="en-US" sz="1100" dirty="0" smtClean="0"/>
              <a:t>에게 </a:t>
            </a:r>
            <a:r>
              <a:rPr lang="ko-KR" altLang="en-US" sz="1100" dirty="0"/>
              <a:t>전달합니다</a:t>
            </a:r>
            <a:r>
              <a:rPr lang="en-US" altLang="ko-KR" sz="1100" dirty="0"/>
              <a:t>. </a:t>
            </a:r>
            <a:r>
              <a:rPr lang="en-US" altLang="ko-KR" sz="1100" dirty="0" smtClean="0"/>
              <a:t>Encoder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연산이 끝났으면 </a:t>
            </a:r>
            <a:r>
              <a:rPr lang="en-US" altLang="ko-KR" sz="1100" dirty="0" smtClean="0"/>
              <a:t>Decoder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연산이 시작되어 </a:t>
            </a:r>
            <a:r>
              <a:rPr lang="en-US" altLang="ko-KR" sz="1100" dirty="0" smtClean="0"/>
              <a:t>Decoder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또한 </a:t>
            </a:r>
            <a:r>
              <a:rPr lang="en-US" altLang="ko-KR" sz="1100" dirty="0" err="1"/>
              <a:t>num_layers</a:t>
            </a:r>
            <a:r>
              <a:rPr lang="ko-KR" altLang="en-US" sz="1100" dirty="0"/>
              <a:t>만큼의 연산을 하는데</a:t>
            </a:r>
            <a:r>
              <a:rPr lang="en-US" altLang="ko-KR" sz="1100" dirty="0"/>
              <a:t>, </a:t>
            </a:r>
            <a:r>
              <a:rPr lang="ko-KR" altLang="en-US" sz="1100" dirty="0"/>
              <a:t>이때마다 </a:t>
            </a:r>
            <a:r>
              <a:rPr lang="en-US" altLang="ko-KR" sz="1100" dirty="0" smtClean="0"/>
              <a:t>Encoder</a:t>
            </a:r>
            <a:r>
              <a:rPr lang="ko-KR" altLang="en-US" sz="1100" dirty="0" smtClean="0"/>
              <a:t>가 </a:t>
            </a:r>
            <a:r>
              <a:rPr lang="ko-KR" altLang="en-US" sz="1100" dirty="0"/>
              <a:t>보낸 출력을 각 </a:t>
            </a:r>
            <a:r>
              <a:rPr lang="en-US" altLang="ko-KR" sz="1100" dirty="0" smtClean="0"/>
              <a:t>Decoder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층 연산에 사용</a:t>
            </a:r>
            <a:endParaRPr lang="en-US" altLang="ko-KR" sz="9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29000" y="514350"/>
            <a:ext cx="2246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지금까지 인코더 설명이었습니다</a:t>
            </a:r>
            <a:r>
              <a:rPr lang="en-US" altLang="ko-KR" sz="1000" dirty="0" smtClean="0"/>
              <a:t>…! 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914" y="1372603"/>
            <a:ext cx="4940299" cy="324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6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Transformer (Decoder side)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100" dirty="0" smtClean="0"/>
              <a:t>Decoder</a:t>
            </a:r>
            <a:r>
              <a:rPr lang="ko-KR" altLang="en-US" sz="1100" dirty="0" smtClean="0"/>
              <a:t>의 첫 번째 </a:t>
            </a:r>
            <a:r>
              <a:rPr lang="ko-KR" altLang="en-US" sz="1100" dirty="0" err="1" smtClean="0"/>
              <a:t>서브층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Self attention</a:t>
            </a:r>
            <a:r>
              <a:rPr lang="ko-KR" altLang="en-US" sz="1100" dirty="0" smtClean="0"/>
              <a:t>과 </a:t>
            </a:r>
            <a:r>
              <a:rPr lang="en-US" altLang="ko-KR" sz="1100" dirty="0" smtClean="0"/>
              <a:t>look-ahead mask</a:t>
            </a:r>
            <a:endParaRPr lang="en-US" altLang="ko-KR" sz="1400" dirty="0" smtClean="0"/>
          </a:p>
          <a:p>
            <a:pPr lvl="1"/>
            <a:r>
              <a:rPr lang="en-US" altLang="ko-KR" sz="900" dirty="0" smtClean="0"/>
              <a:t>Decoder</a:t>
            </a:r>
            <a:r>
              <a:rPr lang="ko-KR" altLang="en-US" sz="900" dirty="0" smtClean="0"/>
              <a:t>도 </a:t>
            </a:r>
            <a:r>
              <a:rPr lang="en-US" altLang="ko-KR" sz="900" dirty="0" smtClean="0"/>
              <a:t>Encoder</a:t>
            </a:r>
            <a:r>
              <a:rPr lang="ko-KR" altLang="en-US" sz="900" dirty="0" smtClean="0"/>
              <a:t>와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동일하게 </a:t>
            </a:r>
            <a:r>
              <a:rPr lang="ko-KR" altLang="en-US" sz="900" dirty="0" err="1" smtClean="0"/>
              <a:t>임베딩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레이어와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Positional Encoding</a:t>
            </a:r>
            <a:r>
              <a:rPr lang="ko-KR" altLang="en-US" sz="900" dirty="0" smtClean="0"/>
              <a:t>을 거친 후의 </a:t>
            </a:r>
            <a:r>
              <a:rPr lang="ko-KR" altLang="en-US" sz="900" b="1" dirty="0" smtClean="0"/>
              <a:t>문장 행렬</a:t>
            </a:r>
            <a:r>
              <a:rPr lang="ko-KR" altLang="en-US" sz="900" dirty="0" smtClean="0"/>
              <a:t>이 입력</a:t>
            </a:r>
            <a:endParaRPr lang="en-US" altLang="ko-KR" sz="900" dirty="0" smtClean="0"/>
          </a:p>
          <a:p>
            <a:pPr lvl="1"/>
            <a:r>
              <a:rPr lang="ko-KR" altLang="en-US" sz="900" dirty="0"/>
              <a:t>트랜스포머 또한 </a:t>
            </a:r>
            <a:r>
              <a:rPr lang="en-US" altLang="ko-KR" sz="900" dirty="0"/>
              <a:t>seq2seq</a:t>
            </a:r>
            <a:r>
              <a:rPr lang="ko-KR" altLang="en-US" sz="900" dirty="0"/>
              <a:t>와 마찬가지로 교사 강요</a:t>
            </a:r>
            <a:r>
              <a:rPr lang="en-US" altLang="ko-KR" sz="900" dirty="0"/>
              <a:t>(Teacher Forcing)</a:t>
            </a:r>
            <a:r>
              <a:rPr lang="ko-KR" altLang="en-US" sz="900" dirty="0"/>
              <a:t>을 사용하여 훈련되므로 학습 과정에서 </a:t>
            </a:r>
            <a:r>
              <a:rPr lang="en-US" altLang="ko-KR" sz="900" dirty="0" smtClean="0"/>
              <a:t>Decoder</a:t>
            </a:r>
            <a:r>
              <a:rPr lang="ko-KR" altLang="en-US" sz="900" dirty="0" smtClean="0"/>
              <a:t>는 </a:t>
            </a:r>
            <a:r>
              <a:rPr lang="ko-KR" altLang="en-US" sz="900" dirty="0"/>
              <a:t>번역할 문장에 해당되는 </a:t>
            </a:r>
            <a:r>
              <a:rPr lang="en-US" altLang="ko-KR" sz="900" dirty="0"/>
              <a:t>&lt;</a:t>
            </a:r>
            <a:r>
              <a:rPr lang="en-US" altLang="ko-KR" sz="900" dirty="0" err="1"/>
              <a:t>sos</a:t>
            </a:r>
            <a:r>
              <a:rPr lang="en-US" altLang="ko-KR" sz="900" dirty="0"/>
              <a:t>&gt; je </a:t>
            </a:r>
            <a:r>
              <a:rPr lang="en-US" altLang="ko-KR" sz="900" dirty="0" err="1"/>
              <a:t>suis</a:t>
            </a:r>
            <a:r>
              <a:rPr lang="en-US" altLang="ko-KR" sz="900" dirty="0"/>
              <a:t> </a:t>
            </a:r>
            <a:r>
              <a:rPr lang="en-US" altLang="ko-KR" sz="900" dirty="0" err="1"/>
              <a:t>étudiant</a:t>
            </a:r>
            <a:r>
              <a:rPr lang="ko-KR" altLang="en-US" sz="900" dirty="0"/>
              <a:t>의 문장 행렬을 한 번에 </a:t>
            </a:r>
            <a:r>
              <a:rPr lang="ko-KR" altLang="en-US" sz="900" dirty="0" err="1"/>
              <a:t>입력받습니다</a:t>
            </a:r>
            <a:r>
              <a:rPr lang="en-US" altLang="ko-KR" sz="900" dirty="0"/>
              <a:t>. </a:t>
            </a:r>
            <a:r>
              <a:rPr lang="ko-KR" altLang="en-US" sz="900" dirty="0"/>
              <a:t>그리고 </a:t>
            </a:r>
            <a:r>
              <a:rPr lang="en-US" altLang="ko-KR" sz="900" dirty="0" smtClean="0"/>
              <a:t>Decoder</a:t>
            </a:r>
            <a:r>
              <a:rPr lang="ko-KR" altLang="en-US" sz="900" dirty="0" smtClean="0"/>
              <a:t>는 </a:t>
            </a:r>
            <a:r>
              <a:rPr lang="ko-KR" altLang="en-US" sz="900" dirty="0"/>
              <a:t>이 문장 행렬로부터 각 시점의 단어를 예측하도록 훈련됩니다</a:t>
            </a:r>
            <a:r>
              <a:rPr lang="en-US" altLang="ko-KR" sz="900" dirty="0" smtClean="0"/>
              <a:t>.</a:t>
            </a:r>
          </a:p>
          <a:p>
            <a:pPr lvl="1"/>
            <a:r>
              <a:rPr lang="ko-KR" altLang="en-US" sz="900" b="1" dirty="0"/>
              <a:t>트랜스포머는 문장 행렬로 입력을 한 번에 받으므로 현재 시점의 단어를 예측하고자 할 때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입력 문장 행렬로부터 미래 시점의 단어까지도 참고할 수 있는 현상이 </a:t>
            </a:r>
            <a:r>
              <a:rPr lang="ko-KR" altLang="en-US" sz="900" b="1" dirty="0" smtClean="0"/>
              <a:t>발생</a:t>
            </a:r>
            <a:endParaRPr lang="en-US" altLang="ko-KR" sz="900" b="1" dirty="0" smtClean="0"/>
          </a:p>
          <a:p>
            <a:pPr lvl="1"/>
            <a:r>
              <a:rPr lang="ko-KR" altLang="en-US" sz="900" b="1" dirty="0" smtClean="0"/>
              <a:t>이를 해결하기 위해서 </a:t>
            </a:r>
            <a:r>
              <a:rPr lang="en-US" altLang="ko-KR" sz="900" b="1" dirty="0" smtClean="0"/>
              <a:t>Transformer</a:t>
            </a:r>
            <a:r>
              <a:rPr lang="ko-KR" altLang="en-US" sz="900" b="1" dirty="0" smtClean="0"/>
              <a:t>의 </a:t>
            </a:r>
            <a:r>
              <a:rPr lang="en-US" altLang="ko-KR" sz="900" b="1" dirty="0" smtClean="0"/>
              <a:t>Decoder</a:t>
            </a:r>
            <a:r>
              <a:rPr lang="ko-KR" altLang="en-US" sz="900" b="1" dirty="0" smtClean="0"/>
              <a:t>에서는 현재 시점의 예측에서 현재 시점보다 미래에 있는 단어들을 참고하지 못하도록 </a:t>
            </a:r>
            <a:r>
              <a:rPr lang="en-US" altLang="ko-KR" sz="900" b="1" dirty="0" smtClean="0"/>
              <a:t>look-ahead mask</a:t>
            </a:r>
            <a:r>
              <a:rPr lang="ko-KR" altLang="en-US" sz="900" b="1" dirty="0" smtClean="0"/>
              <a:t>를 도입 </a:t>
            </a:r>
            <a:r>
              <a:rPr lang="en-US" altLang="ko-KR" sz="900" b="1" dirty="0" smtClean="0"/>
              <a:t>(padding </a:t>
            </a:r>
            <a:r>
              <a:rPr lang="ko-KR" altLang="en-US" sz="900" b="1" dirty="0" smtClean="0"/>
              <a:t>개념 도입</a:t>
            </a:r>
            <a:r>
              <a:rPr lang="en-US" altLang="ko-KR" sz="900" b="1" dirty="0" smtClean="0"/>
              <a:t>)</a:t>
            </a:r>
          </a:p>
          <a:p>
            <a:pPr marL="457200" lvl="1" indent="0">
              <a:buNone/>
            </a:pPr>
            <a:endParaRPr lang="en-US" altLang="ko-KR" sz="9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66950"/>
            <a:ext cx="1828800" cy="231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7000" y="249555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Look-ahead mask</a:t>
            </a:r>
            <a:r>
              <a:rPr lang="ko-KR" altLang="en-US" sz="900" dirty="0" smtClean="0"/>
              <a:t>는 첫 번째 </a:t>
            </a:r>
            <a:r>
              <a:rPr lang="ko-KR" altLang="en-US" sz="900" dirty="0" err="1" smtClean="0"/>
              <a:t>서브층에서</a:t>
            </a:r>
            <a:r>
              <a:rPr lang="ko-KR" altLang="en-US" sz="900" dirty="0" smtClean="0"/>
              <a:t> 수행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첫 번째 </a:t>
            </a:r>
            <a:r>
              <a:rPr lang="ko-KR" altLang="en-US" sz="900" dirty="0" err="1" smtClean="0"/>
              <a:t>서브층에서는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Encoder</a:t>
            </a:r>
            <a:r>
              <a:rPr lang="ko-KR" altLang="en-US" sz="900" dirty="0" smtClean="0"/>
              <a:t>의 </a:t>
            </a:r>
            <a:r>
              <a:rPr lang="ko-KR" altLang="en-US" sz="900" dirty="0" err="1" smtClean="0"/>
              <a:t>첫번째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서브층인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multi-head attention </a:t>
            </a:r>
            <a:r>
              <a:rPr lang="ko-KR" altLang="en-US" sz="900" dirty="0" smtClean="0"/>
              <a:t>층과 동일한 연산을 수행</a:t>
            </a:r>
            <a:endParaRPr lang="en-US" altLang="ko-KR" sz="900" dirty="0" smtClean="0"/>
          </a:p>
          <a:p>
            <a:r>
              <a:rPr lang="ko-KR" altLang="en-US" sz="900" dirty="0" smtClean="0"/>
              <a:t>하지만 다른 점은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미래 시점의 값을 참고하지 못하도록 </a:t>
            </a:r>
            <a:r>
              <a:rPr lang="ko-KR" altLang="en-US" sz="900" dirty="0" err="1" smtClean="0"/>
              <a:t>마스킹을</a:t>
            </a:r>
            <a:r>
              <a:rPr lang="ko-KR" altLang="en-US" sz="900" dirty="0" smtClean="0"/>
              <a:t> 적용</a:t>
            </a:r>
            <a:endParaRPr lang="en-US" altLang="ko-KR" sz="900" dirty="0" smtClean="0"/>
          </a:p>
          <a:p>
            <a:endParaRPr lang="ko-KR" altLang="en-US" sz="9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335561"/>
            <a:ext cx="2281989" cy="1269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81600" y="3429418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행렬을 자세히 보면</a:t>
            </a:r>
            <a:r>
              <a:rPr lang="en-US" altLang="ko-KR" sz="900" dirty="0" smtClean="0"/>
              <a:t>,</a:t>
            </a:r>
          </a:p>
          <a:p>
            <a:r>
              <a:rPr lang="ko-KR" altLang="en-US" sz="900" dirty="0" smtClean="0"/>
              <a:t>각 행을 기준으로 자기 자신과 그 이전의 값들만 참고 가능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그 외에는</a:t>
            </a:r>
            <a:r>
              <a:rPr lang="en-US" altLang="ko-KR" sz="900" dirty="0" smtClean="0"/>
              <a:t>, Self attention</a:t>
            </a:r>
            <a:r>
              <a:rPr lang="ko-KR" altLang="en-US" sz="900" dirty="0" smtClean="0"/>
              <a:t>과 </a:t>
            </a:r>
            <a:r>
              <a:rPr lang="en-US" altLang="ko-KR" sz="900" dirty="0" smtClean="0"/>
              <a:t>multi-head attention</a:t>
            </a:r>
            <a:r>
              <a:rPr lang="ko-KR" altLang="en-US" sz="900" dirty="0" smtClean="0"/>
              <a:t>을 수행하는 것은 같다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7130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Transformer (Decoder side)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100" dirty="0" smtClean="0"/>
              <a:t>Transformer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attention </a:t>
            </a:r>
            <a:r>
              <a:rPr lang="ko-KR" altLang="en-US" sz="1100" dirty="0" smtClean="0"/>
              <a:t>정리</a:t>
            </a:r>
            <a:endParaRPr lang="en-US" altLang="ko-KR" sz="1100" dirty="0" smtClean="0"/>
          </a:p>
          <a:p>
            <a:pPr lvl="1"/>
            <a:r>
              <a:rPr lang="en-US" altLang="ko-KR" sz="900" dirty="0"/>
              <a:t>Encoder</a:t>
            </a:r>
            <a:r>
              <a:rPr lang="ko-KR" altLang="en-US" sz="900" dirty="0"/>
              <a:t>의 </a:t>
            </a:r>
            <a:r>
              <a:rPr lang="en-US" altLang="ko-KR" sz="900" dirty="0"/>
              <a:t>Self attention : padding mask </a:t>
            </a:r>
            <a:r>
              <a:rPr lang="ko-KR" altLang="en-US" sz="900" dirty="0"/>
              <a:t>전달</a:t>
            </a:r>
            <a:endParaRPr lang="en-US" altLang="ko-KR" sz="900" dirty="0"/>
          </a:p>
          <a:p>
            <a:pPr lvl="1"/>
            <a:r>
              <a:rPr lang="en-US" altLang="ko-KR" sz="900" dirty="0"/>
              <a:t>Decoder</a:t>
            </a:r>
            <a:r>
              <a:rPr lang="ko-KR" altLang="en-US" sz="900" dirty="0"/>
              <a:t>의 첫 번째 </a:t>
            </a:r>
            <a:r>
              <a:rPr lang="ko-KR" altLang="en-US" sz="900" dirty="0" err="1"/>
              <a:t>서브층인</a:t>
            </a:r>
            <a:r>
              <a:rPr lang="ko-KR" altLang="en-US" sz="900" dirty="0"/>
              <a:t> </a:t>
            </a:r>
            <a:r>
              <a:rPr lang="en-US" altLang="ko-KR" sz="900" dirty="0"/>
              <a:t>masked Self attention : look-ahead mask </a:t>
            </a:r>
            <a:r>
              <a:rPr lang="ko-KR" altLang="en-US" sz="900" dirty="0"/>
              <a:t>전달</a:t>
            </a:r>
            <a:endParaRPr lang="en-US" altLang="ko-KR" sz="900" dirty="0"/>
          </a:p>
          <a:p>
            <a:pPr lvl="1"/>
            <a:r>
              <a:rPr lang="en-US" altLang="ko-KR" sz="900" dirty="0"/>
              <a:t>Decoder</a:t>
            </a:r>
            <a:r>
              <a:rPr lang="ko-KR" altLang="en-US" sz="900" dirty="0"/>
              <a:t>의 두 번째 </a:t>
            </a:r>
            <a:r>
              <a:rPr lang="ko-KR" altLang="en-US" sz="900" dirty="0" err="1"/>
              <a:t>서브층인</a:t>
            </a:r>
            <a:r>
              <a:rPr lang="ko-KR" altLang="en-US" sz="900" dirty="0"/>
              <a:t> </a:t>
            </a:r>
            <a:r>
              <a:rPr lang="en-US" altLang="ko-KR" sz="900" dirty="0"/>
              <a:t>Encoder-Decoder attention : padding mask </a:t>
            </a:r>
            <a:r>
              <a:rPr lang="ko-KR" altLang="en-US" sz="900" dirty="0"/>
              <a:t>전달</a:t>
            </a:r>
            <a:endParaRPr lang="en-US" altLang="ko-KR" sz="900" dirty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Decoder</a:t>
            </a:r>
            <a:r>
              <a:rPr lang="ko-KR" altLang="en-US" sz="1100" dirty="0" smtClean="0"/>
              <a:t>의 두 번째 </a:t>
            </a:r>
            <a:r>
              <a:rPr lang="ko-KR" altLang="en-US" sz="1100" dirty="0" err="1" smtClean="0"/>
              <a:t>서브층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Encoder-Decoder attention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90750"/>
            <a:ext cx="1681162" cy="1216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38926" y="2337443"/>
            <a:ext cx="3886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Encoder</a:t>
            </a:r>
            <a:r>
              <a:rPr lang="ko-KR" altLang="en-US" sz="900" dirty="0" smtClean="0"/>
              <a:t>로부터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개의 빨간 화살표가 오는 것을 확인할 수 있는데</a:t>
            </a:r>
            <a:endParaRPr lang="en-US" altLang="ko-KR" sz="900" dirty="0" smtClean="0"/>
          </a:p>
          <a:p>
            <a:r>
              <a:rPr lang="ko-KR" altLang="en-US" sz="900" dirty="0" smtClean="0"/>
              <a:t>두 개의 화살표는 각각 </a:t>
            </a:r>
            <a:r>
              <a:rPr lang="en-US" altLang="ko-KR" sz="900" dirty="0" smtClean="0"/>
              <a:t>Key</a:t>
            </a:r>
            <a:r>
              <a:rPr lang="ko-KR" altLang="en-US" sz="900" dirty="0" smtClean="0"/>
              <a:t>와 </a:t>
            </a:r>
            <a:r>
              <a:rPr lang="en-US" altLang="ko-KR" sz="900" dirty="0" smtClean="0"/>
              <a:t>Value</a:t>
            </a:r>
            <a:r>
              <a:rPr lang="ko-KR" altLang="en-US" sz="900" dirty="0" smtClean="0"/>
              <a:t>를 의미하며 이는 </a:t>
            </a:r>
            <a:r>
              <a:rPr lang="en-US" altLang="ko-KR" sz="900" dirty="0" smtClean="0"/>
              <a:t>Encoder</a:t>
            </a:r>
            <a:r>
              <a:rPr lang="ko-KR" altLang="en-US" sz="900" dirty="0" smtClean="0"/>
              <a:t>의 마지막 행렬에서 얻는다고 합니다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/>
              <a:t>반면 </a:t>
            </a:r>
            <a:r>
              <a:rPr lang="en-US" altLang="ko-KR" sz="900" dirty="0"/>
              <a:t>Query</a:t>
            </a:r>
            <a:r>
              <a:rPr lang="ko-KR" altLang="en-US" sz="900" dirty="0"/>
              <a:t>는 </a:t>
            </a:r>
            <a:r>
              <a:rPr lang="en-US" altLang="ko-KR" sz="900" dirty="0" smtClean="0"/>
              <a:t>Decoder</a:t>
            </a:r>
            <a:r>
              <a:rPr lang="ko-KR" altLang="en-US" sz="900" dirty="0" smtClean="0"/>
              <a:t>의 첫 번째 </a:t>
            </a:r>
            <a:r>
              <a:rPr lang="ko-KR" altLang="en-US" sz="900" dirty="0" err="1"/>
              <a:t>서브층의</a:t>
            </a:r>
            <a:r>
              <a:rPr lang="ko-KR" altLang="en-US" sz="900" dirty="0"/>
              <a:t> 결과 행렬로부터 얻는다는 점이 다릅니다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926" y="3181350"/>
            <a:ext cx="4640262" cy="1323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27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481" y="86612"/>
            <a:ext cx="3364606" cy="96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Flow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04775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RNN</a:t>
            </a:r>
          </a:p>
          <a:p>
            <a:pPr algn="ctr"/>
            <a:r>
              <a:rPr lang="en-US" altLang="ko-KR" sz="1200" b="1" dirty="0" smtClean="0"/>
              <a:t>LSTM </a:t>
            </a:r>
          </a:p>
          <a:p>
            <a:pPr algn="ctr"/>
            <a:r>
              <a:rPr lang="en-US" altLang="ko-KR" sz="1200" b="1" dirty="0" smtClean="0"/>
              <a:t>GRU</a:t>
            </a:r>
            <a:endParaRPr lang="ko-KR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1232415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Seq2Seq</a:t>
            </a:r>
            <a:endParaRPr lang="ko-KR" altLang="en-US" sz="1200" b="1" dirty="0"/>
          </a:p>
        </p:txBody>
      </p:sp>
      <p:sp>
        <p:nvSpPr>
          <p:cNvPr id="7" name="오른쪽 화살표 6"/>
          <p:cNvSpPr/>
          <p:nvPr/>
        </p:nvSpPr>
        <p:spPr>
          <a:xfrm>
            <a:off x="1371600" y="1276350"/>
            <a:ext cx="685800" cy="23306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3032" y="1694081"/>
            <a:ext cx="13335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∴ </a:t>
            </a:r>
            <a:r>
              <a:rPr lang="ko-KR" altLang="en-US" sz="900" dirty="0" smtClean="0"/>
              <a:t>특징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</a:t>
            </a:r>
            <a:r>
              <a:rPr lang="en-US" altLang="ko-KR" sz="900" dirty="0" smtClean="0">
                <a:latin typeface="맑은 고딕"/>
                <a:ea typeface="맑은 고딕"/>
              </a:rPr>
              <a:t>∙ </a:t>
            </a:r>
            <a:r>
              <a:rPr lang="ko-KR" altLang="en-US" sz="900" dirty="0" smtClean="0">
                <a:latin typeface="맑은 고딕"/>
                <a:ea typeface="맑은 고딕"/>
              </a:rPr>
              <a:t>순환 </a:t>
            </a:r>
            <a:r>
              <a:rPr lang="ko-KR" altLang="en-US" sz="900" dirty="0" smtClean="0">
                <a:latin typeface="맑은 고딕"/>
                <a:ea typeface="맑은 고딕"/>
              </a:rPr>
              <a:t>신경망</a:t>
            </a:r>
            <a:endParaRPr lang="en-US" altLang="ko-KR" sz="900" dirty="0" smtClean="0">
              <a:latin typeface="맑은 고딕"/>
              <a:ea typeface="맑은 고딕"/>
            </a:endParaRPr>
          </a:p>
          <a:p>
            <a:r>
              <a:rPr lang="en-US" altLang="ko-KR" sz="900" dirty="0" smtClean="0"/>
              <a:t>  ∙ Input / Output</a:t>
            </a:r>
          </a:p>
          <a:p>
            <a:endParaRPr lang="en-US" altLang="ko-KR" sz="900" dirty="0" smtClean="0">
              <a:latin typeface="맑은 고딕"/>
              <a:ea typeface="맑은 고딕"/>
            </a:endParaRPr>
          </a:p>
          <a:p>
            <a:r>
              <a:rPr lang="en-US" altLang="ko-KR" sz="900" dirty="0"/>
              <a:t>∴ </a:t>
            </a:r>
            <a:r>
              <a:rPr lang="ko-KR" altLang="en-US" sz="900" dirty="0" smtClean="0"/>
              <a:t>한</a:t>
            </a:r>
            <a:r>
              <a:rPr lang="ko-KR" altLang="en-US" sz="900" dirty="0"/>
              <a:t>계</a:t>
            </a:r>
            <a:endParaRPr lang="en-US" altLang="ko-KR" sz="900" dirty="0"/>
          </a:p>
          <a:p>
            <a:r>
              <a:rPr lang="en-US" altLang="ko-KR" sz="900" dirty="0"/>
              <a:t>  ∙ </a:t>
            </a:r>
            <a:r>
              <a:rPr lang="en-US" altLang="ko-KR" sz="900" dirty="0" smtClean="0"/>
              <a:t>Gradient </a:t>
            </a:r>
            <a:r>
              <a:rPr lang="en-US" altLang="ko-KR" sz="900" dirty="0" smtClean="0"/>
              <a:t>Vanishing</a:t>
            </a:r>
          </a:p>
          <a:p>
            <a:r>
              <a:rPr lang="en-US" altLang="ko-KR" sz="900" dirty="0" smtClean="0"/>
              <a:t>  ∙ Input</a:t>
            </a:r>
            <a:r>
              <a:rPr lang="ko-KR" altLang="en-US" sz="900" dirty="0" smtClean="0"/>
              <a:t>과 </a:t>
            </a:r>
            <a:r>
              <a:rPr lang="en-US" altLang="ko-KR" sz="900" dirty="0" smtClean="0"/>
              <a:t>Output</a:t>
            </a:r>
            <a:r>
              <a:rPr lang="ko-KR" altLang="en-US" sz="900" dirty="0" smtClean="0"/>
              <a:t>의 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크기가 같다고 가정</a:t>
            </a:r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2153652" y="1694081"/>
            <a:ext cx="218974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∴ </a:t>
            </a:r>
            <a:r>
              <a:rPr lang="ko-KR" altLang="en-US" sz="900" dirty="0" smtClean="0"/>
              <a:t>특징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</a:t>
            </a:r>
            <a:r>
              <a:rPr lang="en-US" altLang="ko-KR" sz="900" dirty="0" smtClean="0">
                <a:latin typeface="맑은 고딕"/>
                <a:ea typeface="맑은 고딕"/>
              </a:rPr>
              <a:t>∙ Encoder / Decoder</a:t>
            </a:r>
          </a:p>
          <a:p>
            <a:r>
              <a:rPr lang="en-US" altLang="ko-KR" sz="900" dirty="0" smtClean="0"/>
              <a:t>  </a:t>
            </a:r>
            <a:r>
              <a:rPr lang="en-US" altLang="ko-KR" sz="900" dirty="0"/>
              <a:t>∙ </a:t>
            </a:r>
            <a:r>
              <a:rPr lang="en-US" altLang="ko-KR" sz="900" dirty="0" smtClean="0"/>
              <a:t>Context </a:t>
            </a:r>
            <a:r>
              <a:rPr lang="en-US" altLang="ko-KR" sz="900" dirty="0" smtClean="0"/>
              <a:t>Vector(</a:t>
            </a:r>
            <a:r>
              <a:rPr lang="ko-KR" altLang="en-US" sz="900" dirty="0" smtClean="0"/>
              <a:t>입력의 정보를 담은</a:t>
            </a:r>
            <a:r>
              <a:rPr lang="en-US" altLang="ko-KR" sz="900" dirty="0" smtClean="0"/>
              <a:t>)</a:t>
            </a:r>
            <a:endParaRPr lang="en-US" altLang="ko-KR" sz="900" dirty="0" smtClean="0">
              <a:latin typeface="맑은 고딕"/>
              <a:ea typeface="맑은 고딕"/>
            </a:endParaRPr>
          </a:p>
          <a:p>
            <a:endParaRPr lang="en-US" altLang="ko-KR" sz="900" dirty="0" smtClean="0">
              <a:latin typeface="맑은 고딕"/>
              <a:ea typeface="맑은 고딕"/>
            </a:endParaRPr>
          </a:p>
          <a:p>
            <a:r>
              <a:rPr lang="en-US" altLang="ko-KR" sz="900" dirty="0"/>
              <a:t>∴ </a:t>
            </a:r>
            <a:r>
              <a:rPr lang="ko-KR" altLang="en-US" sz="900" dirty="0" smtClean="0"/>
              <a:t>한</a:t>
            </a:r>
            <a:r>
              <a:rPr lang="ko-KR" altLang="en-US" sz="900" dirty="0"/>
              <a:t>계</a:t>
            </a:r>
            <a:endParaRPr lang="en-US" altLang="ko-KR" sz="900" dirty="0"/>
          </a:p>
          <a:p>
            <a:r>
              <a:rPr lang="en-US" altLang="ko-KR" sz="900" dirty="0"/>
              <a:t>  ∙ </a:t>
            </a:r>
            <a:r>
              <a:rPr lang="ko-KR" altLang="en-US" sz="900" dirty="0" smtClean="0"/>
              <a:t>정보 손실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고정된 크기</a:t>
            </a:r>
            <a:r>
              <a:rPr lang="en-US" altLang="ko-KR" sz="900" dirty="0" smtClean="0"/>
              <a:t>)      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∙ </a:t>
            </a:r>
            <a:r>
              <a:rPr lang="en-US" altLang="ko-KR" sz="900" dirty="0"/>
              <a:t>Gradient </a:t>
            </a:r>
            <a:r>
              <a:rPr lang="en-US" altLang="ko-KR" sz="900" dirty="0" smtClean="0"/>
              <a:t>Vanishing</a:t>
            </a:r>
          </a:p>
          <a:p>
            <a:r>
              <a:rPr lang="en-US" altLang="ko-KR" sz="900" dirty="0" smtClean="0"/>
              <a:t>  ∙ </a:t>
            </a:r>
            <a:r>
              <a:rPr lang="ko-KR" altLang="en-US" sz="900" dirty="0" smtClean="0"/>
              <a:t>병목</a:t>
            </a:r>
            <a:r>
              <a:rPr lang="en-US" altLang="ko-KR" sz="900" dirty="0" smtClean="0"/>
              <a:t>(Bottleneck)</a:t>
            </a:r>
            <a:r>
              <a:rPr lang="ko-KR" altLang="en-US" sz="900" dirty="0" smtClean="0"/>
              <a:t>이 발생</a:t>
            </a:r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4082716" y="1246315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Attention</a:t>
            </a:r>
            <a:endParaRPr lang="ko-KR" altLang="en-US" sz="1200" b="1" dirty="0"/>
          </a:p>
        </p:txBody>
      </p:sp>
      <p:sp>
        <p:nvSpPr>
          <p:cNvPr id="11" name="오른쪽 화살표 10"/>
          <p:cNvSpPr/>
          <p:nvPr/>
        </p:nvSpPr>
        <p:spPr>
          <a:xfrm>
            <a:off x="3473116" y="1290250"/>
            <a:ext cx="685800" cy="23306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343400" y="1694081"/>
            <a:ext cx="2189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∴ </a:t>
            </a:r>
            <a:r>
              <a:rPr lang="ko-KR" altLang="en-US" sz="900" dirty="0" smtClean="0"/>
              <a:t>특징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</a:t>
            </a:r>
            <a:r>
              <a:rPr lang="en-US" altLang="ko-KR" sz="900" dirty="0" smtClean="0">
                <a:latin typeface="맑은 고딕"/>
                <a:ea typeface="맑은 고딕"/>
              </a:rPr>
              <a:t>∙ </a:t>
            </a:r>
            <a:r>
              <a:rPr lang="en-US" altLang="ko-KR" sz="900" dirty="0" smtClean="0">
                <a:latin typeface="맑은 고딕"/>
                <a:ea typeface="맑은 고딕"/>
              </a:rPr>
              <a:t>Decoder</a:t>
            </a:r>
            <a:r>
              <a:rPr lang="ko-KR" altLang="en-US" sz="900" dirty="0" smtClean="0">
                <a:latin typeface="맑은 고딕"/>
                <a:ea typeface="맑은 고딕"/>
              </a:rPr>
              <a:t>는 </a:t>
            </a:r>
            <a:r>
              <a:rPr lang="en-US" altLang="ko-KR" sz="900" dirty="0" smtClean="0">
                <a:latin typeface="맑은 고딕"/>
                <a:ea typeface="맑은 고딕"/>
              </a:rPr>
              <a:t>Encoder</a:t>
            </a:r>
            <a:r>
              <a:rPr lang="ko-KR" altLang="en-US" sz="900" dirty="0" smtClean="0">
                <a:latin typeface="맑은 고딕"/>
                <a:ea typeface="맑은 고딕"/>
              </a:rPr>
              <a:t>의 모든 </a:t>
            </a:r>
            <a:r>
              <a:rPr lang="en-US" altLang="ko-KR" sz="900" dirty="0" smtClean="0">
                <a:latin typeface="맑은 고딕"/>
                <a:ea typeface="맑은 고딕"/>
              </a:rPr>
              <a:t>Outputs     </a:t>
            </a:r>
          </a:p>
          <a:p>
            <a:r>
              <a:rPr lang="en-US" altLang="ko-KR" sz="900" dirty="0">
                <a:latin typeface="맑은 고딕"/>
                <a:ea typeface="맑은 고딕"/>
              </a:rPr>
              <a:t> </a:t>
            </a:r>
            <a:r>
              <a:rPr lang="en-US" altLang="ko-KR" sz="900" dirty="0" smtClean="0">
                <a:latin typeface="맑은 고딕"/>
                <a:ea typeface="맑은 고딕"/>
              </a:rPr>
              <a:t>   </a:t>
            </a:r>
            <a:r>
              <a:rPr lang="ko-KR" altLang="en-US" sz="900" dirty="0" smtClean="0">
                <a:latin typeface="맑은 고딕"/>
                <a:ea typeface="맑은 고딕"/>
              </a:rPr>
              <a:t>을 참고</a:t>
            </a:r>
            <a:endParaRPr lang="en-US" altLang="ko-KR" sz="900" dirty="0">
              <a:latin typeface="맑은 고딕"/>
              <a:ea typeface="맑은 고딕"/>
            </a:endParaRPr>
          </a:p>
          <a:p>
            <a:r>
              <a:rPr lang="en-US" altLang="ko-KR" sz="900" dirty="0" smtClean="0"/>
              <a:t>  </a:t>
            </a:r>
            <a:r>
              <a:rPr lang="en-US" altLang="ko-KR" sz="900" dirty="0"/>
              <a:t>∙ </a:t>
            </a:r>
            <a:r>
              <a:rPr lang="ko-KR" altLang="en-US" sz="900" dirty="0" smtClean="0"/>
              <a:t>어떤 단어에 </a:t>
            </a:r>
            <a:r>
              <a:rPr lang="en-US" altLang="ko-KR" sz="900" dirty="0" smtClean="0"/>
              <a:t>Attention</a:t>
            </a:r>
            <a:r>
              <a:rPr lang="ko-KR" altLang="en-US" sz="900" dirty="0" smtClean="0"/>
              <a:t>할지 가중치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r>
              <a:rPr lang="ko-KR" altLang="en-US" sz="900" dirty="0" smtClean="0"/>
              <a:t>를 통해 결정</a:t>
            </a:r>
            <a:endParaRPr lang="en-US" altLang="ko-KR" sz="900" dirty="0" smtClean="0">
              <a:latin typeface="맑은 고딕"/>
              <a:ea typeface="맑은 고딕"/>
            </a:endParaRPr>
          </a:p>
          <a:p>
            <a:r>
              <a:rPr lang="en-US" altLang="ko-KR" sz="900" dirty="0" smtClean="0"/>
              <a:t>  ∙ Attention </a:t>
            </a:r>
            <a:r>
              <a:rPr lang="ko-KR" altLang="en-US" sz="900" dirty="0" smtClean="0"/>
              <a:t>가중치를 사용해 각 출력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이 어떤 입력 정보를 참고했는지 알 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수 있음</a:t>
            </a:r>
            <a:endParaRPr lang="en-US" altLang="ko-KR" sz="900" dirty="0" smtClean="0">
              <a:latin typeface="맑은 고딕"/>
              <a:ea typeface="맑은 고딕"/>
            </a:endParaRPr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6661484" y="1246314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Transformer</a:t>
            </a:r>
            <a:endParaRPr lang="ko-KR" altLang="en-US" sz="1200" b="1" dirty="0"/>
          </a:p>
        </p:txBody>
      </p:sp>
      <p:sp>
        <p:nvSpPr>
          <p:cNvPr id="15" name="오른쪽 화살표 14"/>
          <p:cNvSpPr/>
          <p:nvPr/>
        </p:nvSpPr>
        <p:spPr>
          <a:xfrm>
            <a:off x="6051884" y="1290249"/>
            <a:ext cx="685800" cy="23306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922168" y="1694080"/>
            <a:ext cx="21897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∴ </a:t>
            </a:r>
            <a:r>
              <a:rPr lang="ko-KR" altLang="en-US" sz="900" dirty="0" smtClean="0"/>
              <a:t>특징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∙ </a:t>
            </a:r>
            <a:r>
              <a:rPr lang="en-US" altLang="ko-KR" sz="900" dirty="0" smtClean="0"/>
              <a:t>Encoder / Decoder</a:t>
            </a:r>
            <a:r>
              <a:rPr lang="ko-KR" altLang="en-US" sz="900" dirty="0" smtClean="0"/>
              <a:t>를 다수 사용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</a:t>
            </a:r>
            <a:r>
              <a:rPr lang="en-US" altLang="ko-KR" sz="900" dirty="0" smtClean="0">
                <a:latin typeface="맑은 고딕"/>
                <a:ea typeface="맑은 고딕"/>
              </a:rPr>
              <a:t>∙ </a:t>
            </a:r>
            <a:r>
              <a:rPr lang="en-US" altLang="ko-KR" sz="900" dirty="0" smtClean="0">
                <a:latin typeface="맑은 고딕"/>
                <a:ea typeface="맑은 고딕"/>
              </a:rPr>
              <a:t>RNN</a:t>
            </a:r>
            <a:r>
              <a:rPr lang="ko-KR" altLang="en-US" sz="900" dirty="0" smtClean="0">
                <a:latin typeface="맑은 고딕"/>
                <a:ea typeface="맑은 고딕"/>
              </a:rPr>
              <a:t>과 </a:t>
            </a:r>
            <a:r>
              <a:rPr lang="en-US" altLang="ko-KR" sz="900" dirty="0" smtClean="0">
                <a:latin typeface="맑은 고딕"/>
                <a:ea typeface="맑은 고딕"/>
              </a:rPr>
              <a:t>CNN</a:t>
            </a:r>
            <a:r>
              <a:rPr lang="ko-KR" altLang="en-US" sz="900" dirty="0" smtClean="0">
                <a:latin typeface="맑은 고딕"/>
                <a:ea typeface="맑은 고딕"/>
              </a:rPr>
              <a:t>을 사용하지 않음</a:t>
            </a:r>
            <a:endParaRPr lang="en-US" altLang="ko-KR" sz="900" dirty="0" smtClean="0">
              <a:latin typeface="맑은 고딕"/>
              <a:ea typeface="맑은 고딕"/>
            </a:endParaRPr>
          </a:p>
          <a:p>
            <a:r>
              <a:rPr lang="en-US" altLang="ko-KR" sz="900" dirty="0" smtClean="0"/>
              <a:t>  </a:t>
            </a:r>
            <a:r>
              <a:rPr lang="en-US" altLang="ko-KR" sz="900" dirty="0"/>
              <a:t>∙ </a:t>
            </a:r>
            <a:r>
              <a:rPr lang="en-US" altLang="ko-KR" sz="900" dirty="0" smtClean="0"/>
              <a:t>Attention</a:t>
            </a:r>
            <a:r>
              <a:rPr lang="ko-KR" altLang="en-US" sz="900" dirty="0" smtClean="0"/>
              <a:t>만 사용</a:t>
            </a:r>
            <a:endParaRPr lang="en-US" altLang="ko-KR" sz="900" dirty="0" smtClean="0"/>
          </a:p>
          <a:p>
            <a:r>
              <a:rPr lang="en-US" altLang="ko-KR" sz="900" dirty="0" smtClean="0"/>
              <a:t>  </a:t>
            </a:r>
            <a:r>
              <a:rPr lang="en-US" altLang="ko-KR" sz="900" dirty="0"/>
              <a:t>∙ </a:t>
            </a:r>
            <a:r>
              <a:rPr lang="en-US" altLang="ko-KR" sz="900" dirty="0" smtClean="0"/>
              <a:t>Positional Encoding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∙ Residual Learning(</a:t>
            </a:r>
            <a:r>
              <a:rPr lang="ko-KR" altLang="en-US" sz="900" dirty="0" smtClean="0"/>
              <a:t>성능 향상</a:t>
            </a:r>
            <a:r>
              <a:rPr lang="en-US" altLang="ko-KR" sz="900" dirty="0" smtClean="0"/>
              <a:t>)</a:t>
            </a:r>
          </a:p>
          <a:p>
            <a:r>
              <a:rPr lang="en-US" altLang="ko-KR" sz="900" dirty="0" smtClean="0"/>
              <a:t>  ∙ </a:t>
            </a:r>
            <a:r>
              <a:rPr lang="ko-KR" altLang="en-US" sz="900" dirty="0" smtClean="0"/>
              <a:t>마지막 </a:t>
            </a:r>
            <a:r>
              <a:rPr lang="en-US" altLang="ko-KR" sz="900" dirty="0" smtClean="0"/>
              <a:t>Encoder layer</a:t>
            </a:r>
            <a:r>
              <a:rPr lang="ko-KR" altLang="en-US" sz="900" dirty="0" smtClean="0"/>
              <a:t>의 </a:t>
            </a:r>
            <a:r>
              <a:rPr lang="en-US" altLang="ko-KR" sz="900" dirty="0" smtClean="0"/>
              <a:t>Output</a:t>
            </a:r>
            <a:r>
              <a:rPr lang="ko-KR" altLang="en-US" sz="900" dirty="0" smtClean="0"/>
              <a:t>이 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모든 </a:t>
            </a:r>
            <a:r>
              <a:rPr lang="en-US" altLang="ko-KR" sz="900" dirty="0" smtClean="0"/>
              <a:t>Decoder later</a:t>
            </a:r>
            <a:r>
              <a:rPr lang="ko-KR" altLang="en-US" sz="900" dirty="0" smtClean="0"/>
              <a:t>에 입력으로 활용</a:t>
            </a:r>
            <a:endParaRPr lang="en-US" altLang="ko-KR" sz="900" dirty="0" smtClean="0"/>
          </a:p>
          <a:p>
            <a:r>
              <a:rPr lang="en-US" altLang="ko-KR" sz="900" dirty="0" smtClean="0"/>
              <a:t>  ∙ Multi-Head Attention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∙ Scaled Dot-Product</a:t>
            </a:r>
            <a:endParaRPr lang="en-US" altLang="ko-KR" sz="900" dirty="0"/>
          </a:p>
          <a:p>
            <a:r>
              <a:rPr lang="en-US" altLang="ko-KR" sz="900" dirty="0" smtClean="0"/>
              <a:t>  </a:t>
            </a:r>
            <a:r>
              <a:rPr lang="en-US" altLang="ko-KR" sz="900" dirty="0"/>
              <a:t>∙ </a:t>
            </a:r>
            <a:r>
              <a:rPr lang="en-US" altLang="ko-KR" sz="900" dirty="0" smtClean="0"/>
              <a:t>Mask matrix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∙ </a:t>
            </a:r>
            <a:r>
              <a:rPr lang="en-US" altLang="ko-KR" sz="900" dirty="0" smtClean="0"/>
              <a:t>Encoder Self-Attention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: </a:t>
            </a:r>
            <a:r>
              <a:rPr lang="ko-KR" altLang="en-US" sz="900" dirty="0" smtClean="0"/>
              <a:t>각각의 단어가 서로에 어떤 연관성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r>
              <a:rPr lang="ko-KR" altLang="en-US" sz="900" dirty="0" smtClean="0"/>
              <a:t>을 가지는지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전체 문장의 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Representation</a:t>
            </a:r>
            <a:r>
              <a:rPr lang="ko-KR" altLang="en-US" sz="900" dirty="0" smtClean="0"/>
              <a:t>을 </a:t>
            </a:r>
            <a:r>
              <a:rPr lang="en-US" altLang="ko-KR" sz="900" dirty="0" smtClean="0"/>
              <a:t>learning</a:t>
            </a:r>
            <a:r>
              <a:rPr lang="ko-KR" altLang="en-US" sz="900" dirty="0" smtClean="0"/>
              <a:t>할 수 </a:t>
            </a:r>
            <a:r>
              <a:rPr lang="ko-KR" altLang="en-US" sz="900" dirty="0" err="1" smtClean="0"/>
              <a:t>있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r>
              <a:rPr lang="ko-KR" altLang="en-US" sz="900" dirty="0" smtClean="0"/>
              <a:t>게</a:t>
            </a:r>
            <a:endParaRPr lang="en-US" altLang="ko-KR" sz="900" dirty="0"/>
          </a:p>
          <a:p>
            <a:r>
              <a:rPr lang="en-US" altLang="ko-KR" sz="900" dirty="0" smtClean="0"/>
              <a:t>  </a:t>
            </a:r>
            <a:r>
              <a:rPr lang="en-US" altLang="ko-KR" sz="900" dirty="0"/>
              <a:t>∙ </a:t>
            </a:r>
            <a:r>
              <a:rPr lang="en-US" altLang="ko-KR" sz="900" dirty="0" smtClean="0"/>
              <a:t>Masked Decoder Self-Attention </a:t>
            </a:r>
          </a:p>
          <a:p>
            <a:r>
              <a:rPr lang="en-US" altLang="ko-KR" sz="900" dirty="0" smtClean="0"/>
              <a:t>   : </a:t>
            </a:r>
            <a:r>
              <a:rPr lang="ko-KR" altLang="en-US" sz="900" dirty="0" smtClean="0"/>
              <a:t>앞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단어만 참고할 수 있도록</a:t>
            </a:r>
            <a:r>
              <a:rPr lang="en-US" altLang="ko-KR" sz="900" dirty="0" smtClean="0"/>
              <a:t>  </a:t>
            </a:r>
          </a:p>
          <a:p>
            <a:r>
              <a:rPr lang="en-US" altLang="ko-KR" sz="900" dirty="0" smtClean="0"/>
              <a:t>  </a:t>
            </a:r>
            <a:r>
              <a:rPr lang="en-US" altLang="ko-KR" sz="900" dirty="0"/>
              <a:t>∙ </a:t>
            </a:r>
            <a:r>
              <a:rPr lang="en-US" altLang="ko-KR" sz="900" dirty="0" smtClean="0"/>
              <a:t>Encoder-Decoder Attention 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: Query</a:t>
            </a:r>
            <a:r>
              <a:rPr lang="ko-KR" altLang="en-US" sz="900" dirty="0" smtClean="0"/>
              <a:t>가 </a:t>
            </a:r>
            <a:r>
              <a:rPr lang="en-US" altLang="ko-KR" sz="900" dirty="0" smtClean="0"/>
              <a:t>Decoder</a:t>
            </a:r>
            <a:r>
              <a:rPr lang="ko-KR" altLang="en-US" sz="900" dirty="0" smtClean="0"/>
              <a:t>에</a:t>
            </a:r>
            <a:r>
              <a:rPr lang="en-US" altLang="ko-KR" sz="900" dirty="0" smtClean="0"/>
              <a:t>, Key</a:t>
            </a:r>
            <a:r>
              <a:rPr lang="ko-KR" altLang="en-US" sz="900" dirty="0" smtClean="0"/>
              <a:t>와 </a:t>
            </a:r>
            <a:r>
              <a:rPr lang="en-US" altLang="ko-KR" sz="900" dirty="0" smtClean="0"/>
              <a:t>Value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ko-KR" altLang="en-US" sz="900" dirty="0" smtClean="0"/>
              <a:t>는 </a:t>
            </a:r>
            <a:r>
              <a:rPr lang="en-US" altLang="ko-KR" sz="900" dirty="0" smtClean="0"/>
              <a:t>Encoder</a:t>
            </a:r>
            <a:r>
              <a:rPr lang="ko-KR" altLang="en-US" sz="900" dirty="0" smtClean="0"/>
              <a:t>에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</a:t>
            </a:r>
            <a:endParaRPr lang="en-US" altLang="ko-KR" sz="900" dirty="0"/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2908309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GPT-1</a:t>
            </a:r>
            <a:endParaRPr lang="ko-KR" altLang="en-US" sz="1200" b="1" dirty="0"/>
          </a:p>
        </p:txBody>
      </p:sp>
      <p:sp>
        <p:nvSpPr>
          <p:cNvPr id="18" name="오른쪽 화살표 17"/>
          <p:cNvSpPr/>
          <p:nvPr/>
        </p:nvSpPr>
        <p:spPr>
          <a:xfrm>
            <a:off x="228600" y="2952244"/>
            <a:ext cx="685800" cy="23306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98884" y="3356075"/>
            <a:ext cx="2558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∴ </a:t>
            </a:r>
            <a:r>
              <a:rPr lang="ko-KR" altLang="en-US" sz="900" dirty="0" smtClean="0"/>
              <a:t>특징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</a:t>
            </a:r>
            <a:r>
              <a:rPr lang="en-US" altLang="ko-KR" sz="900" dirty="0" smtClean="0">
                <a:latin typeface="맑은 고딕"/>
                <a:ea typeface="맑은 고딕"/>
              </a:rPr>
              <a:t>∙ </a:t>
            </a:r>
            <a:r>
              <a:rPr lang="en-US" altLang="ko-KR" sz="900" dirty="0"/>
              <a:t>Semi-supervised language model</a:t>
            </a:r>
            <a:r>
              <a:rPr lang="en-US" altLang="ko-KR" sz="900" dirty="0" smtClean="0"/>
              <a:t>  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</a:t>
            </a:r>
            <a:r>
              <a:rPr lang="en-US" altLang="ko-KR" sz="900" dirty="0" smtClean="0"/>
              <a:t>∙ </a:t>
            </a:r>
            <a:r>
              <a:rPr lang="ko-KR" altLang="en-US" sz="900" dirty="0" err="1"/>
              <a:t>두가지</a:t>
            </a:r>
            <a:r>
              <a:rPr lang="ko-KR" altLang="en-US" sz="900" dirty="0"/>
              <a:t> 학습단계 </a:t>
            </a:r>
            <a:r>
              <a:rPr lang="en-US" altLang="ko-KR" sz="900" b="1" dirty="0"/>
              <a:t>1)unsupervised </a:t>
            </a:r>
            <a:r>
              <a:rPr lang="en-US" altLang="ko-KR" sz="900" b="1" dirty="0" smtClean="0"/>
              <a:t>pre-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training</a:t>
            </a:r>
            <a:r>
              <a:rPr lang="en-US" altLang="ko-KR" sz="900" dirty="0"/>
              <a:t> ,</a:t>
            </a:r>
            <a:r>
              <a:rPr lang="en-US" altLang="ko-KR" sz="900" b="1" dirty="0"/>
              <a:t>2)supervised fine-tuning</a:t>
            </a:r>
            <a:r>
              <a:rPr lang="ko-KR" altLang="en-US" sz="900" dirty="0"/>
              <a:t>를 </a:t>
            </a:r>
            <a:r>
              <a:rPr lang="ko-KR" altLang="en-US" sz="900" dirty="0" smtClean="0"/>
              <a:t>통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해 </a:t>
            </a:r>
            <a:r>
              <a:rPr lang="ko-KR" altLang="en-US" sz="900" dirty="0"/>
              <a:t>최소한의 구조 변화로 </a:t>
            </a:r>
            <a:r>
              <a:rPr lang="en-US" altLang="ko-KR" sz="900" dirty="0"/>
              <a:t>Target task</a:t>
            </a:r>
            <a:r>
              <a:rPr lang="ko-KR" altLang="en-US" sz="900" dirty="0"/>
              <a:t>에 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transfer </a:t>
            </a:r>
            <a:r>
              <a:rPr lang="ko-KR" altLang="en-US" sz="900" dirty="0"/>
              <a:t>가능한 언어 모델</a:t>
            </a:r>
            <a:endParaRPr lang="en-US" altLang="ko-KR" sz="900" dirty="0" smtClean="0">
              <a:latin typeface="맑은 고딕"/>
              <a:ea typeface="맑은 고딕"/>
            </a:endParaRPr>
          </a:p>
          <a:p>
            <a:r>
              <a:rPr lang="en-US" altLang="ko-KR" sz="900" dirty="0" smtClean="0"/>
              <a:t>  ∙ </a:t>
            </a:r>
            <a:r>
              <a:rPr lang="en-US" altLang="ko-KR" sz="900" dirty="0"/>
              <a:t>labeled data</a:t>
            </a:r>
            <a:r>
              <a:rPr lang="ko-KR" altLang="en-US" sz="900" dirty="0"/>
              <a:t>의 부족으로 어려움을 </a:t>
            </a:r>
            <a:r>
              <a:rPr lang="ko-KR" altLang="en-US" sz="900" dirty="0" smtClean="0"/>
              <a:t>겪고 </a:t>
            </a:r>
            <a:r>
              <a:rPr lang="ko-KR" altLang="en-US" sz="900" dirty="0" err="1" smtClean="0"/>
              <a:t>있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는 </a:t>
            </a:r>
            <a:r>
              <a:rPr lang="ko-KR" altLang="en-US" sz="900" dirty="0"/>
              <a:t>많은 </a:t>
            </a:r>
            <a:r>
              <a:rPr lang="en-US" altLang="ko-KR" sz="900" dirty="0"/>
              <a:t>Supervised NLP task</a:t>
            </a:r>
            <a:r>
              <a:rPr lang="ko-KR" altLang="en-US" sz="900" dirty="0"/>
              <a:t>를 위한 </a:t>
            </a:r>
            <a:r>
              <a:rPr lang="ko-KR" altLang="en-US" sz="900" dirty="0" smtClean="0"/>
              <a:t>새로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운 </a:t>
            </a:r>
            <a:r>
              <a:rPr lang="ko-KR" altLang="en-US" sz="900" dirty="0"/>
              <a:t>해법을 제시</a:t>
            </a:r>
            <a:endParaRPr lang="en-US" altLang="ko-KR" sz="900" dirty="0"/>
          </a:p>
          <a:p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3505200" y="2908309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BERT</a:t>
            </a:r>
            <a:endParaRPr lang="ko-KR" altLang="en-US" sz="1200" b="1" dirty="0"/>
          </a:p>
        </p:txBody>
      </p:sp>
      <p:sp>
        <p:nvSpPr>
          <p:cNvPr id="21" name="오른쪽 화살표 20"/>
          <p:cNvSpPr/>
          <p:nvPr/>
        </p:nvSpPr>
        <p:spPr>
          <a:xfrm>
            <a:off x="2895600" y="2952244"/>
            <a:ext cx="685800" cy="23306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765884" y="3356075"/>
            <a:ext cx="3244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∴ </a:t>
            </a:r>
            <a:r>
              <a:rPr lang="ko-KR" altLang="en-US" sz="900" dirty="0" smtClean="0"/>
              <a:t>특징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</a:t>
            </a:r>
            <a:r>
              <a:rPr lang="en-US" altLang="ko-KR" sz="900" dirty="0" smtClean="0">
                <a:latin typeface="맑은 고딕"/>
                <a:ea typeface="맑은 고딕"/>
              </a:rPr>
              <a:t>∙ </a:t>
            </a:r>
            <a:r>
              <a:rPr lang="en-US" altLang="ko-KR" sz="900" dirty="0" smtClean="0">
                <a:latin typeface="맑은 고딕"/>
                <a:ea typeface="맑은 고딕"/>
              </a:rPr>
              <a:t>Unsupervised pre-training &amp; supervised fine-tuning</a:t>
            </a:r>
            <a:endParaRPr lang="en-US" altLang="ko-KR" sz="900" dirty="0"/>
          </a:p>
          <a:p>
            <a:r>
              <a:rPr lang="en-US" altLang="ko-KR" sz="900" dirty="0"/>
              <a:t>  ∙ </a:t>
            </a:r>
            <a:r>
              <a:rPr lang="ko-KR" altLang="en-US" sz="900" dirty="0" smtClean="0"/>
              <a:t>양방향성을 포함하여 문맥을 더욱 자연스럽게 파악</a:t>
            </a:r>
            <a:endParaRPr lang="en-US" altLang="ko-KR" sz="900" dirty="0"/>
          </a:p>
          <a:p>
            <a:r>
              <a:rPr lang="en-US" altLang="ko-KR" sz="900" dirty="0"/>
              <a:t>  ∙ </a:t>
            </a:r>
            <a:r>
              <a:rPr lang="en-US" altLang="ko-KR" sz="900" dirty="0" smtClean="0"/>
              <a:t>Token / Segment / Position Embedding</a:t>
            </a:r>
            <a:endParaRPr lang="en-US" altLang="ko-KR" sz="900" dirty="0"/>
          </a:p>
          <a:p>
            <a:r>
              <a:rPr lang="en-US" altLang="ko-KR" sz="900" dirty="0"/>
              <a:t>  ∙ </a:t>
            </a:r>
            <a:r>
              <a:rPr lang="en-US" altLang="ko-KR" sz="900" dirty="0" smtClean="0"/>
              <a:t>Masked Language Model</a:t>
            </a:r>
            <a:endParaRPr lang="en-US" altLang="ko-KR" sz="900" dirty="0"/>
          </a:p>
          <a:p>
            <a:r>
              <a:rPr lang="en-US" altLang="ko-KR" sz="900" dirty="0"/>
              <a:t>  ∙ </a:t>
            </a:r>
            <a:r>
              <a:rPr lang="en-US" altLang="ko-KR" sz="900" smtClean="0"/>
              <a:t>Next Sentence </a:t>
            </a:r>
            <a:r>
              <a:rPr lang="en-US" altLang="ko-KR" sz="900" dirty="0"/>
              <a:t>Model</a:t>
            </a:r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1143000" y="1047750"/>
            <a:ext cx="3048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19800" y="86612"/>
            <a:ext cx="47244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>
                <a:solidFill>
                  <a:srgbClr val="FF0000"/>
                </a:solidFill>
              </a:rPr>
              <a:t>입력 </a:t>
            </a:r>
            <a:r>
              <a:rPr lang="en-US" altLang="ko-KR" sz="500" dirty="0" smtClean="0">
                <a:solidFill>
                  <a:srgbClr val="FF0000"/>
                </a:solidFill>
              </a:rPr>
              <a:t>Sequence </a:t>
            </a:r>
            <a:r>
              <a:rPr lang="ko-KR" altLang="en-US" sz="500" dirty="0" smtClean="0">
                <a:solidFill>
                  <a:srgbClr val="FF0000"/>
                </a:solidFill>
              </a:rPr>
              <a:t>전체에 </a:t>
            </a:r>
            <a:r>
              <a:rPr lang="en-US" altLang="ko-KR" sz="500" dirty="0" smtClean="0">
                <a:solidFill>
                  <a:srgbClr val="FF0000"/>
                </a:solidFill>
              </a:rPr>
              <a:t>Attention</a:t>
            </a:r>
            <a:endParaRPr lang="ko-KR" altLang="en-US" sz="500" dirty="0">
              <a:solidFill>
                <a:srgbClr val="FF0000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6051884" y="285750"/>
            <a:ext cx="11109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71863" y="877729"/>
            <a:ext cx="472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>
                <a:solidFill>
                  <a:srgbClr val="FF0000"/>
                </a:solidFill>
              </a:rPr>
              <a:t>이 </a:t>
            </a:r>
            <a:r>
              <a:rPr lang="en-US" altLang="ko-KR" sz="500" dirty="0" smtClean="0">
                <a:solidFill>
                  <a:srgbClr val="FF0000"/>
                </a:solidFill>
              </a:rPr>
              <a:t>3</a:t>
            </a:r>
            <a:r>
              <a:rPr lang="ko-KR" altLang="en-US" sz="500" dirty="0" smtClean="0">
                <a:solidFill>
                  <a:srgbClr val="FF0000"/>
                </a:solidFill>
              </a:rPr>
              <a:t>가지를 또 구분하는 것은 저번 자료에서 확인 가능합니다</a:t>
            </a:r>
            <a:r>
              <a:rPr lang="en-US" altLang="ko-KR" sz="500" dirty="0" smtClean="0">
                <a:solidFill>
                  <a:srgbClr val="FF0000"/>
                </a:solidFill>
              </a:rPr>
              <a:t>!</a:t>
            </a:r>
          </a:p>
          <a:p>
            <a:r>
              <a:rPr lang="ko-KR" altLang="en-US" sz="500" dirty="0" smtClean="0">
                <a:solidFill>
                  <a:srgbClr val="FF0000"/>
                </a:solidFill>
              </a:rPr>
              <a:t>자연어에서는 </a:t>
            </a:r>
            <a:r>
              <a:rPr lang="en-US" altLang="ko-KR" sz="500" dirty="0" smtClean="0">
                <a:solidFill>
                  <a:srgbClr val="FF0000"/>
                </a:solidFill>
              </a:rPr>
              <a:t>RNN</a:t>
            </a:r>
            <a:r>
              <a:rPr lang="ko-KR" altLang="en-US" sz="500" dirty="0" smtClean="0">
                <a:solidFill>
                  <a:srgbClr val="FF0000"/>
                </a:solidFill>
              </a:rPr>
              <a:t>이 처음 도입되고</a:t>
            </a:r>
            <a:r>
              <a:rPr lang="en-US" altLang="ko-KR" sz="500" dirty="0" smtClean="0">
                <a:solidFill>
                  <a:srgbClr val="FF0000"/>
                </a:solidFill>
              </a:rPr>
              <a:t>, </a:t>
            </a:r>
            <a:r>
              <a:rPr lang="ko-KR" altLang="en-US" sz="500" dirty="0" smtClean="0">
                <a:solidFill>
                  <a:srgbClr val="FF0000"/>
                </a:solidFill>
              </a:rPr>
              <a:t>조금 더 긴 </a:t>
            </a:r>
            <a:r>
              <a:rPr lang="en-US" altLang="ko-KR" sz="500" dirty="0" smtClean="0">
                <a:solidFill>
                  <a:srgbClr val="FF0000"/>
                </a:solidFill>
              </a:rPr>
              <a:t>Sequence</a:t>
            </a:r>
            <a:r>
              <a:rPr lang="ko-KR" altLang="en-US" sz="500" dirty="0" smtClean="0">
                <a:solidFill>
                  <a:srgbClr val="FF0000"/>
                </a:solidFill>
              </a:rPr>
              <a:t>에서  적용할 수 있는 </a:t>
            </a:r>
            <a:r>
              <a:rPr lang="en-US" altLang="ko-KR" sz="500" dirty="0" smtClean="0">
                <a:solidFill>
                  <a:srgbClr val="FF0000"/>
                </a:solidFill>
              </a:rPr>
              <a:t>LSTM</a:t>
            </a:r>
            <a:r>
              <a:rPr lang="ko-KR" altLang="en-US" sz="500" dirty="0" smtClean="0">
                <a:solidFill>
                  <a:srgbClr val="FF0000"/>
                </a:solidFill>
              </a:rPr>
              <a:t>이 등장</a:t>
            </a:r>
            <a:endParaRPr lang="ko-KR" altLang="en-US" sz="5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03684" y="1500131"/>
            <a:ext cx="472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solidFill>
                  <a:srgbClr val="FF0000"/>
                </a:solidFill>
              </a:rPr>
              <a:t>고정된 </a:t>
            </a:r>
            <a:r>
              <a:rPr lang="en-US" altLang="ko-KR" sz="500" dirty="0" smtClean="0">
                <a:solidFill>
                  <a:srgbClr val="FF0000"/>
                </a:solidFill>
              </a:rPr>
              <a:t>Context Vector</a:t>
            </a:r>
            <a:r>
              <a:rPr lang="ko-KR" altLang="en-US" sz="500" dirty="0" smtClean="0">
                <a:solidFill>
                  <a:srgbClr val="FF0000"/>
                </a:solidFill>
              </a:rPr>
              <a:t>에서 정보 손실이 발생하고</a:t>
            </a:r>
            <a:endParaRPr lang="en-US" altLang="ko-KR" sz="5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500" dirty="0" smtClean="0">
                <a:solidFill>
                  <a:srgbClr val="FF0000"/>
                </a:solidFill>
              </a:rPr>
              <a:t>각 단어의 연관성을 확인하기에는 부족해서 </a:t>
            </a:r>
            <a:endParaRPr lang="ko-KR" altLang="en-US" sz="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58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Flow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28750"/>
            <a:ext cx="5029200" cy="255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80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57200" y="1962150"/>
            <a:ext cx="8312727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4000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a:rPr>
              <a:t>Q&amp;A</a:t>
            </a:r>
            <a:endParaRPr lang="ko-KR" altLang="en-US" sz="40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556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seq2seq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smtClean="0"/>
              <a:t>Seq2seq(sequence to sequence) </a:t>
            </a:r>
            <a:r>
              <a:rPr lang="ko-KR" altLang="en-US" sz="1200" dirty="0" smtClean="0"/>
              <a:t>모델은 한 문장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시퀀스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다른 문장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시퀀스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으로 변환하는 모델</a:t>
            </a:r>
            <a:endParaRPr lang="en-US" altLang="ko-KR" sz="1200" dirty="0" smtClean="0"/>
          </a:p>
          <a:p>
            <a:pPr lvl="1"/>
            <a:r>
              <a:rPr lang="ko-KR" altLang="en-US" sz="1000" dirty="0" smtClean="0"/>
              <a:t>예 </a:t>
            </a:r>
            <a:r>
              <a:rPr lang="en-US" altLang="ko-KR" sz="1000" dirty="0" smtClean="0"/>
              <a:t>: </a:t>
            </a:r>
            <a:r>
              <a:rPr lang="fr-FR" altLang="ko-KR" sz="1000" dirty="0"/>
              <a:t>"I am a student" -&gt; </a:t>
            </a:r>
            <a:r>
              <a:rPr lang="fr-FR" altLang="ko-KR" sz="1000" b="1" dirty="0"/>
              <a:t>[Seq2Seq model]</a:t>
            </a:r>
            <a:r>
              <a:rPr lang="fr-FR" altLang="ko-KR" sz="1000" dirty="0"/>
              <a:t> -&gt; "je suis </a:t>
            </a:r>
            <a:r>
              <a:rPr lang="fr-FR" altLang="ko-KR" sz="1000" dirty="0" smtClean="0"/>
              <a:t>étudiant«  (input -&gt; model -&gt; output)</a:t>
            </a:r>
            <a:endParaRPr lang="en-US" altLang="ko-KR" sz="1200" dirty="0"/>
          </a:p>
          <a:p>
            <a:r>
              <a:rPr lang="en-US" altLang="ko-KR" sz="1000" dirty="0" smtClean="0"/>
              <a:t>Encoder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Decoder</a:t>
            </a:r>
            <a:r>
              <a:rPr lang="ko-KR" altLang="en-US" sz="1000" dirty="0" smtClean="0"/>
              <a:t>로 구성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인코더는 입력 데이터를 </a:t>
            </a:r>
            <a:r>
              <a:rPr lang="ko-KR" altLang="en-US" sz="1000" dirty="0" err="1" smtClean="0"/>
              <a:t>인코딩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부호화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하고</a:t>
            </a:r>
            <a:r>
              <a:rPr lang="en-US" altLang="ko-KR" sz="1000" dirty="0" smtClean="0"/>
              <a:t>,</a:t>
            </a:r>
            <a:r>
              <a:rPr lang="ko-KR" altLang="en-US" sz="1000" dirty="0"/>
              <a:t> </a:t>
            </a:r>
            <a:r>
              <a:rPr lang="ko-KR" altLang="en-US" sz="1000" dirty="0" err="1" smtClean="0"/>
              <a:t>디코더는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인코딩된</a:t>
            </a:r>
            <a:r>
              <a:rPr lang="ko-KR" altLang="en-US" sz="1000" dirty="0" smtClean="0"/>
              <a:t> 데이터를 </a:t>
            </a:r>
            <a:r>
              <a:rPr lang="ko-KR" altLang="en-US" sz="1000" dirty="0" err="1" smtClean="0"/>
              <a:t>디코딩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복호화</a:t>
            </a:r>
            <a:r>
              <a:rPr lang="en-US" altLang="ko-KR" sz="1000" dirty="0" smtClean="0"/>
              <a:t>))</a:t>
            </a:r>
          </a:p>
          <a:p>
            <a:pPr lvl="1"/>
            <a:r>
              <a:rPr lang="en-US" altLang="ko-KR" sz="800" dirty="0" smtClean="0"/>
              <a:t>Context Vector : </a:t>
            </a:r>
            <a:r>
              <a:rPr lang="ko-KR" altLang="en-US" sz="800" dirty="0" smtClean="0"/>
              <a:t>입력에 대한 정보를 압축하고 있는 벡터</a:t>
            </a:r>
            <a:endParaRPr lang="en-US" altLang="ko-KR" sz="800" dirty="0" smtClean="0"/>
          </a:p>
          <a:p>
            <a:pPr lvl="1"/>
            <a:r>
              <a:rPr lang="en-US" altLang="ko-KR" sz="800" dirty="0" smtClean="0"/>
              <a:t>Encoder</a:t>
            </a:r>
            <a:r>
              <a:rPr lang="ko-KR" altLang="en-US" sz="800" dirty="0" smtClean="0"/>
              <a:t>는 </a:t>
            </a:r>
            <a:r>
              <a:rPr lang="en-US" altLang="ko-KR" sz="800" dirty="0" smtClean="0"/>
              <a:t>Input</a:t>
            </a:r>
            <a:r>
              <a:rPr lang="ko-KR" altLang="en-US" sz="800" dirty="0" smtClean="0"/>
              <a:t>을 활용해 </a:t>
            </a:r>
            <a:r>
              <a:rPr lang="en-US" altLang="ko-KR" sz="800" dirty="0" smtClean="0"/>
              <a:t>Context Vector</a:t>
            </a:r>
            <a:r>
              <a:rPr lang="ko-KR" altLang="en-US" sz="800" dirty="0" smtClean="0"/>
              <a:t>를 만들고</a:t>
            </a:r>
            <a:r>
              <a:rPr lang="en-US" altLang="ko-KR" sz="800" dirty="0" smtClean="0"/>
              <a:t>, Decoder</a:t>
            </a:r>
            <a:r>
              <a:rPr lang="ko-KR" altLang="en-US" sz="800" dirty="0" smtClean="0"/>
              <a:t>는 </a:t>
            </a:r>
            <a:r>
              <a:rPr lang="en-US" altLang="ko-KR" sz="800" dirty="0" smtClean="0"/>
              <a:t>Context Vector</a:t>
            </a:r>
            <a:r>
              <a:rPr lang="ko-KR" altLang="en-US" sz="800" dirty="0" smtClean="0"/>
              <a:t>를 읽어 </a:t>
            </a:r>
            <a:r>
              <a:rPr lang="en-US" altLang="ko-KR" sz="800" dirty="0" smtClean="0"/>
              <a:t>Output Sequence</a:t>
            </a:r>
            <a:r>
              <a:rPr lang="ko-KR" altLang="en-US" sz="800" dirty="0" smtClean="0"/>
              <a:t>를 생성</a:t>
            </a:r>
            <a:endParaRPr lang="en-US" altLang="ko-KR" sz="800" dirty="0" smtClean="0"/>
          </a:p>
          <a:p>
            <a:pPr lvl="1"/>
            <a:r>
              <a:rPr lang="en-US" altLang="ko-KR" sz="800" dirty="0" smtClean="0"/>
              <a:t>Context Vector</a:t>
            </a:r>
            <a:r>
              <a:rPr lang="ko-KR" altLang="en-US" sz="800" dirty="0" smtClean="0"/>
              <a:t>는 </a:t>
            </a:r>
            <a:r>
              <a:rPr lang="en-US" altLang="ko-KR" sz="800" dirty="0" smtClean="0"/>
              <a:t>Encoder</a:t>
            </a:r>
            <a:r>
              <a:rPr lang="ko-KR" altLang="en-US" sz="800" dirty="0" smtClean="0"/>
              <a:t>의 마지막 </a:t>
            </a:r>
            <a:r>
              <a:rPr lang="en-US" altLang="ko-KR" sz="800" dirty="0" err="1" smtClean="0"/>
              <a:t>TimeStep</a:t>
            </a:r>
            <a:r>
              <a:rPr lang="ko-KR" altLang="en-US" sz="800" dirty="0" smtClean="0"/>
              <a:t>이 출력한 은닉 상태와 같고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이는 </a:t>
            </a:r>
            <a:r>
              <a:rPr lang="en-US" altLang="ko-KR" sz="800" dirty="0" smtClean="0"/>
              <a:t>Decoder</a:t>
            </a:r>
            <a:r>
              <a:rPr lang="ko-KR" altLang="en-US" sz="800" dirty="0" smtClean="0"/>
              <a:t>의 </a:t>
            </a:r>
            <a:r>
              <a:rPr lang="ko-KR" altLang="en-US" sz="800" dirty="0" err="1" smtClean="0"/>
              <a:t>첫번째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은닉층에서</a:t>
            </a:r>
            <a:r>
              <a:rPr lang="ko-KR" altLang="en-US" sz="800" dirty="0" smtClean="0"/>
              <a:t> 사용</a:t>
            </a:r>
            <a:endParaRPr lang="en-US" altLang="ko-KR" sz="800" dirty="0" smtClean="0"/>
          </a:p>
          <a:p>
            <a:pPr lvl="1"/>
            <a:r>
              <a:rPr lang="ko-KR" altLang="en-US" sz="800" dirty="0"/>
              <a:t>인코더로부터 전달받은 </a:t>
            </a:r>
            <a:r>
              <a:rPr lang="en-US" altLang="ko-KR" sz="800" dirty="0"/>
              <a:t>Context </a:t>
            </a:r>
            <a:r>
              <a:rPr lang="ko-KR" altLang="en-US" sz="800" dirty="0"/>
              <a:t>벡터와 </a:t>
            </a:r>
            <a:r>
              <a:rPr lang="en-US" altLang="ko-KR" sz="800" dirty="0"/>
              <a:t>&lt;</a:t>
            </a:r>
            <a:r>
              <a:rPr lang="en-US" altLang="ko-KR" sz="800" dirty="0" err="1"/>
              <a:t>sos</a:t>
            </a:r>
            <a:r>
              <a:rPr lang="en-US" altLang="ko-KR" sz="800" dirty="0"/>
              <a:t>&gt;</a:t>
            </a:r>
            <a:r>
              <a:rPr lang="ko-KR" altLang="en-US" sz="800" dirty="0"/>
              <a:t>가 입력되면 </a:t>
            </a:r>
            <a:r>
              <a:rPr lang="ko-KR" altLang="en-US" sz="800" dirty="0" err="1"/>
              <a:t>그다음에</a:t>
            </a:r>
            <a:r>
              <a:rPr lang="ko-KR" altLang="en-US" sz="800" dirty="0"/>
              <a:t> 등장할 확률이 가장 높은 단어</a:t>
            </a:r>
            <a:r>
              <a:rPr lang="en-US" altLang="ko-KR" sz="800" dirty="0"/>
              <a:t>('je')</a:t>
            </a:r>
            <a:r>
              <a:rPr lang="ko-KR" altLang="en-US" sz="800" dirty="0"/>
              <a:t>를 예측합니다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다음 스텝에서는 이전 스텝의 예측 값인 </a:t>
            </a:r>
            <a:r>
              <a:rPr lang="en-US" altLang="ko-KR" sz="800" dirty="0"/>
              <a:t>'je'</a:t>
            </a:r>
            <a:r>
              <a:rPr lang="ko-KR" altLang="en-US" sz="800" dirty="0"/>
              <a:t>가 입력되고 </a:t>
            </a:r>
            <a:r>
              <a:rPr lang="en-US" altLang="ko-KR" sz="800" dirty="0"/>
              <a:t>'je' </a:t>
            </a:r>
            <a:r>
              <a:rPr lang="ko-KR" altLang="en-US" sz="800" dirty="0"/>
              <a:t>다음에 등장할 확률이 가장 높은 단어</a:t>
            </a:r>
            <a:r>
              <a:rPr lang="en-US" altLang="ko-KR" sz="800" dirty="0"/>
              <a:t>('</a:t>
            </a:r>
            <a:r>
              <a:rPr lang="en-US" altLang="ko-KR" sz="800" dirty="0" err="1"/>
              <a:t>suis</a:t>
            </a:r>
            <a:r>
              <a:rPr lang="en-US" altLang="ko-KR" sz="800" dirty="0"/>
              <a:t>')</a:t>
            </a:r>
            <a:r>
              <a:rPr lang="ko-KR" altLang="en-US" sz="800" dirty="0"/>
              <a:t>를 예측합니다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이런 식으로 문장 내 모든 단어에 대해 반복합니다</a:t>
            </a:r>
            <a:r>
              <a:rPr lang="en-US" altLang="ko-KR" sz="800" dirty="0"/>
              <a:t>. </a:t>
            </a:r>
            <a:r>
              <a:rPr lang="ko-KR" altLang="en-US" sz="800" dirty="0"/>
              <a:t>하지만 이는 </a:t>
            </a:r>
            <a:r>
              <a:rPr lang="en-US" altLang="ko-KR" sz="800" b="1" dirty="0"/>
              <a:t>Test </a:t>
            </a:r>
            <a:r>
              <a:rPr lang="ko-KR" altLang="en-US" sz="800" b="1" dirty="0"/>
              <a:t>단계에서의 </a:t>
            </a:r>
            <a:r>
              <a:rPr lang="ko-KR" altLang="en-US" sz="800" b="1" dirty="0" err="1"/>
              <a:t>디코더</a:t>
            </a:r>
            <a:r>
              <a:rPr lang="ko-KR" altLang="en-US" sz="800" b="1" dirty="0"/>
              <a:t> 작동 </a:t>
            </a:r>
            <a:r>
              <a:rPr lang="ko-KR" altLang="en-US" sz="800" b="1" dirty="0" smtClean="0"/>
              <a:t>원리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학습할 때의 방법은 다음 페이지에서 정리</a:t>
            </a:r>
            <a:r>
              <a:rPr lang="en-US" altLang="ko-KR" sz="800" b="1" dirty="0" smtClean="0"/>
              <a:t>)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pPr marL="0" indent="0">
              <a:buNone/>
            </a:pPr>
            <a:endParaRPr lang="ko-KR" altLang="en-US" sz="1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21229"/>
            <a:ext cx="2705100" cy="1556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146634" y="285749"/>
            <a:ext cx="47244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Hidden state</a:t>
            </a:r>
            <a:r>
              <a:rPr lang="ko-KR" altLang="en-US" sz="1050" dirty="0" smtClean="0">
                <a:solidFill>
                  <a:srgbClr val="FF0000"/>
                </a:solidFill>
              </a:rPr>
              <a:t>를 만들어내는 영상입니다 이거 보시면 쉽게 </a:t>
            </a:r>
            <a:r>
              <a:rPr lang="ko-KR" altLang="en-US" sz="1050" dirty="0" err="1" smtClean="0">
                <a:solidFill>
                  <a:srgbClr val="FF0000"/>
                </a:solidFill>
              </a:rPr>
              <a:t>이해되실거에요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r>
              <a:rPr lang="en-US" altLang="ko-KR" sz="1050" dirty="0" smtClean="0"/>
              <a:t>https</a:t>
            </a:r>
            <a:r>
              <a:rPr lang="en-US" altLang="ko-KR" sz="1050" dirty="0"/>
              <a:t>://jalammar.github.io/visualizing-neural-machine-translation-mechanics-of-seq2seq-models-with-attention/</a:t>
            </a:r>
            <a:endParaRPr lang="ko-KR" altLang="en-US" sz="105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341556"/>
            <a:ext cx="4939556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03958" y="2166848"/>
            <a:ext cx="25908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&lt;</a:t>
            </a:r>
            <a:r>
              <a:rPr lang="en-US" altLang="ko-KR" sz="500" dirty="0" err="1" smtClean="0"/>
              <a:t>sos</a:t>
            </a:r>
            <a:r>
              <a:rPr lang="en-US" altLang="ko-KR" sz="500" dirty="0" smtClean="0"/>
              <a:t>&gt; : </a:t>
            </a:r>
            <a:r>
              <a:rPr lang="ko-KR" altLang="en-US" sz="500" dirty="0" smtClean="0"/>
              <a:t>문장의 시작 </a:t>
            </a:r>
            <a:r>
              <a:rPr lang="en-US" altLang="ko-KR" sz="500" dirty="0" smtClean="0"/>
              <a:t>/ &lt;</a:t>
            </a:r>
            <a:r>
              <a:rPr lang="en-US" altLang="ko-KR" sz="500" dirty="0" err="1" smtClean="0"/>
              <a:t>eos</a:t>
            </a:r>
            <a:r>
              <a:rPr lang="en-US" altLang="ko-KR" sz="500" dirty="0" smtClean="0"/>
              <a:t>&gt; : </a:t>
            </a:r>
            <a:r>
              <a:rPr lang="ko-KR" altLang="en-US" sz="500" dirty="0" smtClean="0"/>
              <a:t>문장의 끝</a:t>
            </a:r>
            <a:endParaRPr lang="ko-KR" altLang="en-US" sz="500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371475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 예시에</a:t>
            </a:r>
            <a:r>
              <a:rPr lang="ko-KR" altLang="en-US" sz="1000" dirty="0"/>
              <a:t>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Encoder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Decoder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LSTM</a:t>
            </a:r>
            <a:r>
              <a:rPr lang="ko-KR" altLang="en-US" sz="1000" dirty="0" smtClean="0"/>
              <a:t>을 사용해서 헷갈릴 수 있는데 그냥 </a:t>
            </a:r>
            <a:r>
              <a:rPr lang="en-US" altLang="ko-KR" sz="1000" dirty="0" smtClean="0"/>
              <a:t>RNN</a:t>
            </a:r>
            <a:r>
              <a:rPr lang="ko-KR" altLang="en-US" sz="1000" dirty="0" smtClean="0"/>
              <a:t>과 </a:t>
            </a:r>
            <a:r>
              <a:rPr lang="en-US" altLang="ko-KR" sz="1000" dirty="0" smtClean="0"/>
              <a:t>LSTM</a:t>
            </a:r>
            <a:r>
              <a:rPr lang="ko-KR" altLang="en-US" sz="1000" dirty="0" smtClean="0"/>
              <a:t>이 같다고 생각하시면 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638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seq2seq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교사 강요</a:t>
            </a:r>
            <a:r>
              <a:rPr lang="en-US" altLang="ko-KR" sz="1200" dirty="0" smtClean="0"/>
              <a:t>(Teacher forcing)</a:t>
            </a:r>
          </a:p>
          <a:p>
            <a:pPr lvl="1"/>
            <a:r>
              <a:rPr lang="en-US" altLang="ko-KR" sz="800" dirty="0" smtClean="0"/>
              <a:t>Training </a:t>
            </a:r>
            <a:r>
              <a:rPr lang="ko-KR" altLang="en-US" sz="800" dirty="0" smtClean="0"/>
              <a:t>단계에서 </a:t>
            </a:r>
            <a:r>
              <a:rPr lang="en-US" altLang="ko-KR" sz="800" dirty="0" smtClean="0"/>
              <a:t>Decoder </a:t>
            </a:r>
            <a:r>
              <a:rPr lang="ko-KR" altLang="en-US" sz="800" dirty="0" smtClean="0"/>
              <a:t>모델을 </a:t>
            </a:r>
            <a:r>
              <a:rPr lang="en-US" altLang="ko-KR" sz="800" dirty="0" smtClean="0"/>
              <a:t>train</a:t>
            </a:r>
            <a:r>
              <a:rPr lang="ko-KR" altLang="en-US" sz="800" dirty="0" smtClean="0"/>
              <a:t>하는 방법</a:t>
            </a:r>
            <a:endParaRPr lang="en-US" altLang="ko-KR" sz="800" dirty="0" smtClean="0"/>
          </a:p>
          <a:p>
            <a:pPr lvl="1"/>
            <a:r>
              <a:rPr lang="ko-KR" altLang="en-US" sz="800" dirty="0" smtClean="0"/>
              <a:t>보통 </a:t>
            </a:r>
            <a:r>
              <a:rPr lang="en-US" altLang="ko-KR" sz="800" dirty="0" smtClean="0"/>
              <a:t>RNN</a:t>
            </a:r>
            <a:r>
              <a:rPr lang="ko-KR" altLang="en-US" sz="800" dirty="0" smtClean="0"/>
              <a:t>에서는 </a:t>
            </a:r>
            <a:r>
              <a:rPr lang="en-US" altLang="ko-KR" sz="800" dirty="0" smtClean="0"/>
              <a:t>(n-1) step</a:t>
            </a:r>
            <a:r>
              <a:rPr lang="ko-KR" altLang="en-US" sz="800" dirty="0" smtClean="0"/>
              <a:t>의 </a:t>
            </a:r>
            <a:r>
              <a:rPr lang="en-US" altLang="ko-KR" sz="800" dirty="0" smtClean="0"/>
              <a:t>Output</a:t>
            </a:r>
            <a:r>
              <a:rPr lang="ko-KR" altLang="en-US" sz="800" dirty="0" smtClean="0"/>
              <a:t>을 다음 단계인 </a:t>
            </a:r>
            <a:r>
              <a:rPr lang="en-US" altLang="ko-KR" sz="800" dirty="0" smtClean="0"/>
              <a:t>n step</a:t>
            </a:r>
            <a:r>
              <a:rPr lang="ko-KR" altLang="en-US" sz="800" dirty="0" smtClean="0"/>
              <a:t>의 </a:t>
            </a:r>
            <a:r>
              <a:rPr lang="en-US" altLang="ko-KR" sz="800" dirty="0" smtClean="0"/>
              <a:t>Input</a:t>
            </a:r>
            <a:r>
              <a:rPr lang="ko-KR" altLang="en-US" sz="800" dirty="0" smtClean="0"/>
              <a:t>으로 사용 </a:t>
            </a:r>
            <a:r>
              <a:rPr lang="en-US" altLang="ko-KR" sz="800" dirty="0" smtClean="0"/>
              <a:t>(RNN </a:t>
            </a:r>
            <a:r>
              <a:rPr lang="ko-KR" altLang="en-US" sz="800" dirty="0" smtClean="0"/>
              <a:t>구조를 보면 쉽게 이해</a:t>
            </a:r>
            <a:r>
              <a:rPr lang="en-US" altLang="ko-KR" sz="800" dirty="0" smtClean="0"/>
              <a:t>, RNN </a:t>
            </a:r>
            <a:r>
              <a:rPr lang="ko-KR" altLang="en-US" sz="800" dirty="0" smtClean="0"/>
              <a:t>모델이 예측한 값을 </a:t>
            </a:r>
            <a:r>
              <a:rPr lang="en-US" altLang="ko-KR" sz="800" dirty="0" smtClean="0"/>
              <a:t>n step</a:t>
            </a:r>
            <a:r>
              <a:rPr lang="ko-KR" altLang="en-US" sz="800" dirty="0" smtClean="0"/>
              <a:t>의 </a:t>
            </a:r>
            <a:r>
              <a:rPr lang="en-US" altLang="ko-KR" sz="800" dirty="0" smtClean="0"/>
              <a:t>Input</a:t>
            </a:r>
            <a:r>
              <a:rPr lang="ko-KR" altLang="en-US" sz="800" dirty="0" smtClean="0"/>
              <a:t>으로 사용</a:t>
            </a:r>
            <a:r>
              <a:rPr lang="en-US" altLang="ko-KR" sz="800" dirty="0" smtClean="0"/>
              <a:t>)</a:t>
            </a:r>
          </a:p>
          <a:p>
            <a:pPr lvl="1"/>
            <a:r>
              <a:rPr lang="ko-KR" altLang="en-US" sz="800" dirty="0" smtClean="0"/>
              <a:t>반면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교사 강요는 </a:t>
            </a:r>
            <a:r>
              <a:rPr lang="en-US" altLang="ko-KR" sz="800" dirty="0" smtClean="0"/>
              <a:t>(n-1) step</a:t>
            </a:r>
            <a:r>
              <a:rPr lang="ko-KR" altLang="en-US" sz="800" dirty="0" smtClean="0"/>
              <a:t>의 </a:t>
            </a:r>
            <a:r>
              <a:rPr lang="ko-KR" altLang="en-US" sz="800" b="1" dirty="0" err="1" smtClean="0"/>
              <a:t>실제값을</a:t>
            </a:r>
            <a:r>
              <a:rPr lang="ko-KR" altLang="en-US" sz="800" b="1" dirty="0" smtClean="0"/>
              <a:t> </a:t>
            </a:r>
            <a:r>
              <a:rPr lang="en-US" altLang="ko-KR" sz="800" dirty="0" smtClean="0"/>
              <a:t>n step</a:t>
            </a:r>
            <a:r>
              <a:rPr lang="ko-KR" altLang="en-US" sz="800" dirty="0" smtClean="0"/>
              <a:t>의 </a:t>
            </a:r>
            <a:r>
              <a:rPr lang="en-US" altLang="ko-KR" sz="800" dirty="0" smtClean="0"/>
              <a:t>Input</a:t>
            </a:r>
            <a:r>
              <a:rPr lang="ko-KR" altLang="en-US" sz="800" dirty="0" smtClean="0"/>
              <a:t>으로 넣어주는 학습 방법</a:t>
            </a:r>
            <a:endParaRPr lang="en-US" altLang="ko-KR" sz="800" dirty="0" smtClean="0"/>
          </a:p>
          <a:p>
            <a:pPr lvl="1"/>
            <a:r>
              <a:rPr lang="ko-KR" altLang="en-US" sz="800" dirty="0" smtClean="0"/>
              <a:t>이유 </a:t>
            </a:r>
            <a:r>
              <a:rPr lang="en-US" altLang="ko-KR" sz="800" dirty="0" smtClean="0"/>
              <a:t>: (n-1) step</a:t>
            </a:r>
            <a:r>
              <a:rPr lang="ko-KR" altLang="en-US" sz="800" dirty="0" smtClean="0"/>
              <a:t>의 </a:t>
            </a:r>
            <a:r>
              <a:rPr lang="ko-KR" altLang="en-US" sz="800" dirty="0" err="1" smtClean="0"/>
              <a:t>예측값이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실제값과</a:t>
            </a:r>
            <a:r>
              <a:rPr lang="ko-KR" altLang="en-US" sz="800" dirty="0" smtClean="0"/>
              <a:t> 다를 수 있기 때문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정확한 데이터로 훈련하기 위해 </a:t>
            </a:r>
            <a:r>
              <a:rPr lang="ko-KR" altLang="en-US" sz="800" dirty="0" err="1" smtClean="0"/>
              <a:t>예측값을</a:t>
            </a:r>
            <a:r>
              <a:rPr lang="ko-KR" altLang="en-US" sz="800" dirty="0" smtClean="0"/>
              <a:t> 다음 </a:t>
            </a:r>
            <a:r>
              <a:rPr lang="en-US" altLang="ko-KR" sz="800" dirty="0" smtClean="0"/>
              <a:t>step</a:t>
            </a:r>
            <a:r>
              <a:rPr lang="ko-KR" altLang="en-US" sz="800" dirty="0" smtClean="0"/>
              <a:t>으로 넘기는 것이 아니라 </a:t>
            </a:r>
            <a:r>
              <a:rPr lang="ko-KR" altLang="en-US" sz="800" dirty="0" err="1" smtClean="0"/>
              <a:t>실제값을</a:t>
            </a:r>
            <a:r>
              <a:rPr lang="ko-KR" altLang="en-US" sz="800" dirty="0" smtClean="0"/>
              <a:t> 매번 </a:t>
            </a:r>
            <a:r>
              <a:rPr lang="en-US" altLang="ko-KR" sz="800" dirty="0" smtClean="0"/>
              <a:t>Input</a:t>
            </a:r>
            <a:r>
              <a:rPr lang="ko-KR" altLang="en-US" sz="800" dirty="0" smtClean="0"/>
              <a:t>으로 사용</a:t>
            </a:r>
            <a:endParaRPr lang="en-US" altLang="ko-KR" sz="800" dirty="0" smtClean="0"/>
          </a:p>
          <a:p>
            <a:pPr lvl="1"/>
            <a:r>
              <a:rPr lang="en-US" altLang="ko-KR" sz="800" dirty="0" smtClean="0"/>
              <a:t>Decoder</a:t>
            </a:r>
            <a:r>
              <a:rPr lang="ko-KR" altLang="en-US" sz="800" dirty="0" smtClean="0"/>
              <a:t>의 </a:t>
            </a:r>
            <a:r>
              <a:rPr lang="ko-KR" altLang="en-US" sz="800" dirty="0"/>
              <a:t>훈련 단계에서는 교사 강요 방식으로 훈련하지만 테스트 단계에서는 일반적인 </a:t>
            </a:r>
            <a:r>
              <a:rPr lang="en-US" altLang="ko-KR" sz="800" dirty="0"/>
              <a:t>RNN </a:t>
            </a:r>
            <a:r>
              <a:rPr lang="ko-KR" altLang="en-US" sz="800" dirty="0"/>
              <a:t>방식으로 예측합니다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즉</a:t>
            </a:r>
            <a:r>
              <a:rPr lang="en-US" altLang="ko-KR" sz="800" dirty="0"/>
              <a:t>, </a:t>
            </a:r>
            <a:r>
              <a:rPr lang="ko-KR" altLang="en-US" sz="800" dirty="0"/>
              <a:t>테스트 단계에서는 </a:t>
            </a:r>
            <a:r>
              <a:rPr lang="en-US" altLang="ko-KR" sz="800" dirty="0"/>
              <a:t>Context </a:t>
            </a:r>
            <a:r>
              <a:rPr lang="en-US" altLang="ko-KR" sz="800" dirty="0" smtClean="0"/>
              <a:t>Vector</a:t>
            </a:r>
            <a:r>
              <a:rPr lang="ko-KR" altLang="en-US" sz="800" dirty="0" smtClean="0"/>
              <a:t>를 </a:t>
            </a:r>
            <a:r>
              <a:rPr lang="ko-KR" altLang="en-US" sz="800" dirty="0" err="1" smtClean="0"/>
              <a:t>입력값으로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받아 이미 훈련된 </a:t>
            </a:r>
            <a:r>
              <a:rPr lang="en-US" altLang="ko-KR" sz="800" dirty="0" smtClean="0"/>
              <a:t>Decoder</a:t>
            </a:r>
            <a:r>
              <a:rPr lang="ko-KR" altLang="en-US" sz="800" dirty="0" smtClean="0"/>
              <a:t>로 다음 </a:t>
            </a:r>
            <a:r>
              <a:rPr lang="ko-KR" altLang="en-US" sz="800" dirty="0"/>
              <a:t>단어를 예측하고</a:t>
            </a:r>
            <a:r>
              <a:rPr lang="en-US" altLang="ko-KR" sz="800" dirty="0"/>
              <a:t>, </a:t>
            </a:r>
            <a:r>
              <a:rPr lang="ko-KR" altLang="en-US" sz="800" dirty="0"/>
              <a:t>그 단어를 다시 다음 스텝의 </a:t>
            </a:r>
            <a:r>
              <a:rPr lang="ko-KR" altLang="en-US" sz="800" dirty="0" err="1"/>
              <a:t>입력값으로</a:t>
            </a:r>
            <a:r>
              <a:rPr lang="ko-KR" altLang="en-US" sz="800" dirty="0"/>
              <a:t> 넣어줍니다</a:t>
            </a:r>
            <a:r>
              <a:rPr lang="en-US" altLang="ko-KR" sz="800" dirty="0"/>
              <a:t>. </a:t>
            </a:r>
            <a:r>
              <a:rPr lang="ko-KR" altLang="en-US" sz="800" dirty="0"/>
              <a:t>이렇게 반복하여 최종 예측 문장을 </a:t>
            </a:r>
            <a:r>
              <a:rPr lang="ko-KR" altLang="en-US" sz="800" dirty="0" smtClean="0"/>
              <a:t>생성하는 것입니다</a:t>
            </a:r>
            <a:r>
              <a:rPr lang="en-US" altLang="ko-KR" sz="800" dirty="0" smtClean="0"/>
              <a:t>.</a:t>
            </a:r>
          </a:p>
          <a:p>
            <a:pPr lvl="1"/>
            <a:r>
              <a:rPr lang="ko-KR" altLang="en-US" sz="800" b="1" dirty="0" err="1"/>
              <a:t>디코더의</a:t>
            </a:r>
            <a:r>
              <a:rPr lang="ko-KR" altLang="en-US" sz="800" b="1" dirty="0"/>
              <a:t> 훈련 단계에서는 필요한 데이터가 </a:t>
            </a:r>
            <a:r>
              <a:rPr lang="en-US" altLang="ko-KR" sz="800" b="1" dirty="0"/>
              <a:t>Context </a:t>
            </a:r>
            <a:r>
              <a:rPr lang="ko-KR" altLang="en-US" sz="800" b="1" dirty="0"/>
              <a:t>벡터와 </a:t>
            </a:r>
            <a:r>
              <a:rPr lang="en-US" altLang="ko-KR" sz="800" b="1" dirty="0"/>
              <a:t>&lt;</a:t>
            </a:r>
            <a:r>
              <a:rPr lang="en-US" altLang="ko-KR" sz="800" b="1" dirty="0" err="1"/>
              <a:t>sos</a:t>
            </a:r>
            <a:r>
              <a:rPr lang="en-US" altLang="ko-KR" sz="800" b="1" dirty="0"/>
              <a:t>&gt;, je, </a:t>
            </a:r>
            <a:r>
              <a:rPr lang="en-US" altLang="ko-KR" sz="800" b="1" dirty="0" err="1"/>
              <a:t>suis</a:t>
            </a:r>
            <a:r>
              <a:rPr lang="en-US" altLang="ko-KR" sz="800" b="1" dirty="0"/>
              <a:t>, </a:t>
            </a:r>
            <a:r>
              <a:rPr lang="en-US" altLang="ko-KR" sz="800" b="1" dirty="0" err="1"/>
              <a:t>étudiant</a:t>
            </a:r>
            <a:r>
              <a:rPr lang="ko-KR" altLang="en-US" sz="800" b="1" dirty="0"/>
              <a:t>입니다</a:t>
            </a:r>
            <a:r>
              <a:rPr lang="en-US" altLang="ko-KR" sz="800" b="1" dirty="0"/>
              <a:t>. </a:t>
            </a:r>
            <a:r>
              <a:rPr lang="ko-KR" altLang="en-US" sz="800" b="1" dirty="0"/>
              <a:t>하지만 테스트 단계에서는 </a:t>
            </a:r>
            <a:r>
              <a:rPr lang="en-US" altLang="ko-KR" sz="800" b="1" dirty="0"/>
              <a:t>Context </a:t>
            </a:r>
            <a:r>
              <a:rPr lang="ko-KR" altLang="en-US" sz="800" b="1" dirty="0"/>
              <a:t>벡터와 </a:t>
            </a:r>
            <a:r>
              <a:rPr lang="en-US" altLang="ko-KR" sz="800" b="1" dirty="0"/>
              <a:t>&lt;</a:t>
            </a:r>
            <a:r>
              <a:rPr lang="en-US" altLang="ko-KR" sz="800" b="1" dirty="0" err="1"/>
              <a:t>sos</a:t>
            </a:r>
            <a:r>
              <a:rPr lang="en-US" altLang="ko-KR" sz="800" b="1" dirty="0"/>
              <a:t>&gt;</a:t>
            </a:r>
            <a:r>
              <a:rPr lang="ko-KR" altLang="en-US" sz="800" b="1" dirty="0"/>
              <a:t>만 필요합니다</a:t>
            </a:r>
            <a:r>
              <a:rPr lang="en-US" altLang="ko-KR" sz="800" b="1" dirty="0"/>
              <a:t>. </a:t>
            </a:r>
            <a:endParaRPr lang="en-US" altLang="ko-KR" sz="800" b="1" dirty="0" smtClean="0"/>
          </a:p>
          <a:p>
            <a:pPr lvl="1"/>
            <a:r>
              <a:rPr lang="ko-KR" altLang="en-US" sz="800" b="1" dirty="0" smtClean="0"/>
              <a:t>훈련 </a:t>
            </a:r>
            <a:r>
              <a:rPr lang="ko-KR" altLang="en-US" sz="800" b="1" dirty="0"/>
              <a:t>단계에서는 교사 강요를 하기 위해 </a:t>
            </a:r>
            <a:r>
              <a:rPr lang="en-US" altLang="ko-KR" sz="800" b="1" dirty="0"/>
              <a:t>&lt;</a:t>
            </a:r>
            <a:r>
              <a:rPr lang="en-US" altLang="ko-KR" sz="800" b="1" dirty="0" err="1"/>
              <a:t>sos</a:t>
            </a:r>
            <a:r>
              <a:rPr lang="en-US" altLang="ko-KR" sz="800" b="1" dirty="0"/>
              <a:t>&gt;</a:t>
            </a:r>
            <a:r>
              <a:rPr lang="ko-KR" altLang="en-US" sz="800" b="1" dirty="0"/>
              <a:t>뿐만 아니라 </a:t>
            </a:r>
            <a:r>
              <a:rPr lang="en-US" altLang="ko-KR" sz="800" b="1" dirty="0"/>
              <a:t>je, </a:t>
            </a:r>
            <a:r>
              <a:rPr lang="en-US" altLang="ko-KR" sz="800" b="1" dirty="0" err="1"/>
              <a:t>suis</a:t>
            </a:r>
            <a:r>
              <a:rPr lang="en-US" altLang="ko-KR" sz="800" b="1" dirty="0"/>
              <a:t>, </a:t>
            </a:r>
            <a:r>
              <a:rPr lang="en-US" altLang="ko-KR" sz="800" b="1" dirty="0" err="1"/>
              <a:t>étudiant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모두가 필요한 것입니다</a:t>
            </a:r>
            <a:r>
              <a:rPr lang="en-US" altLang="ko-KR" sz="800" b="1" dirty="0"/>
              <a:t>. </a:t>
            </a:r>
            <a:r>
              <a:rPr lang="ko-KR" altLang="en-US" sz="800" b="1" dirty="0"/>
              <a:t>하지만 테스트 단계에서는 </a:t>
            </a:r>
            <a:r>
              <a:rPr lang="en-US" altLang="ko-KR" sz="800" b="1" dirty="0"/>
              <a:t>Context </a:t>
            </a:r>
            <a:r>
              <a:rPr lang="ko-KR" altLang="en-US" sz="800" b="1" dirty="0"/>
              <a:t>벡터와 </a:t>
            </a:r>
            <a:r>
              <a:rPr lang="en-US" altLang="ko-KR" sz="800" b="1" dirty="0"/>
              <a:t>&lt;</a:t>
            </a:r>
            <a:r>
              <a:rPr lang="en-US" altLang="ko-KR" sz="800" b="1" dirty="0" err="1"/>
              <a:t>sos</a:t>
            </a:r>
            <a:r>
              <a:rPr lang="en-US" altLang="ko-KR" sz="800" b="1" dirty="0"/>
              <a:t>&gt;</a:t>
            </a:r>
            <a:r>
              <a:rPr lang="ko-KR" altLang="en-US" sz="800" b="1" dirty="0"/>
              <a:t>만으로 첫 단어를 예측하고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그 단어를 다음 </a:t>
            </a:r>
            <a:r>
              <a:rPr lang="ko-KR" altLang="en-US" sz="800" b="1" dirty="0" smtClean="0"/>
              <a:t>스텝의 </a:t>
            </a:r>
            <a:r>
              <a:rPr lang="ko-KR" altLang="en-US" sz="800" b="1" dirty="0"/>
              <a:t>입력으로 넣습니다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41261"/>
            <a:ext cx="4588714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3867150"/>
            <a:ext cx="3886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Embedding</a:t>
            </a:r>
            <a:r>
              <a:rPr lang="ko-KR" altLang="en-US" sz="600" dirty="0" smtClean="0"/>
              <a:t>은 저희가 알고 있는 그 문자</a:t>
            </a:r>
            <a:r>
              <a:rPr lang="en-US" altLang="ko-KR" sz="600" dirty="0" smtClean="0"/>
              <a:t>(?)</a:t>
            </a:r>
            <a:r>
              <a:rPr lang="ko-KR" altLang="en-US" sz="600" dirty="0" smtClean="0"/>
              <a:t>를 </a:t>
            </a:r>
            <a:r>
              <a:rPr lang="en-US" altLang="ko-KR" sz="600" dirty="0" smtClean="0"/>
              <a:t>Vector</a:t>
            </a:r>
            <a:r>
              <a:rPr lang="ko-KR" altLang="en-US" sz="600" dirty="0" smtClean="0"/>
              <a:t>로 </a:t>
            </a:r>
            <a:r>
              <a:rPr lang="ko-KR" altLang="en-US" sz="600" dirty="0" err="1" smtClean="0"/>
              <a:t>만들어주는거에요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=&gt; </a:t>
            </a:r>
            <a:r>
              <a:rPr lang="ko-KR" altLang="en-US" sz="600" dirty="0" smtClean="0">
                <a:solidFill>
                  <a:srgbClr val="FF0000"/>
                </a:solidFill>
              </a:rPr>
              <a:t>차원의 축소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051816"/>
            <a:ext cx="157357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1905000" y="3409950"/>
            <a:ext cx="6477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38600" y="4225067"/>
            <a:ext cx="381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RNN</a:t>
            </a:r>
            <a:r>
              <a:rPr lang="ko-KR" altLang="en-US" sz="700" dirty="0" smtClean="0"/>
              <a:t>의 재귀 구조 때문에 현재 시점 </a:t>
            </a:r>
            <a:r>
              <a:rPr lang="en-US" altLang="ko-KR" sz="700" dirty="0" smtClean="0"/>
              <a:t>t</a:t>
            </a:r>
            <a:r>
              <a:rPr lang="ko-KR" altLang="en-US" sz="700" dirty="0" smtClean="0"/>
              <a:t>에서의 </a:t>
            </a:r>
            <a:r>
              <a:rPr lang="en-US" altLang="ko-KR" sz="700" dirty="0" smtClean="0"/>
              <a:t>hidden state</a:t>
            </a:r>
            <a:r>
              <a:rPr lang="ko-KR" altLang="en-US" sz="700" dirty="0" smtClean="0"/>
              <a:t>는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과거시점의 </a:t>
            </a:r>
            <a:r>
              <a:rPr lang="en-US" altLang="ko-KR" sz="700" dirty="0" smtClean="0"/>
              <a:t>RNN</a:t>
            </a:r>
            <a:r>
              <a:rPr lang="ko-KR" altLang="en-US" sz="700" dirty="0" smtClean="0"/>
              <a:t>의 모든 </a:t>
            </a:r>
            <a:r>
              <a:rPr lang="en-US" altLang="ko-KR" sz="700" dirty="0" smtClean="0"/>
              <a:t>hidden state</a:t>
            </a:r>
            <a:r>
              <a:rPr lang="ko-KR" altLang="en-US" sz="700" dirty="0" smtClean="0"/>
              <a:t>의 영향을 받았기 때문에 </a:t>
            </a:r>
            <a:r>
              <a:rPr lang="en-US" altLang="ko-KR" sz="700" dirty="0" smtClean="0"/>
              <a:t>Context Vector</a:t>
            </a:r>
            <a:r>
              <a:rPr lang="ko-KR" altLang="en-US" sz="700" dirty="0" smtClean="0"/>
              <a:t>는 </a:t>
            </a:r>
            <a:r>
              <a:rPr lang="en-US" altLang="ko-KR" sz="700" dirty="0" smtClean="0"/>
              <a:t>Input</a:t>
            </a:r>
            <a:r>
              <a:rPr lang="ko-KR" altLang="en-US" sz="700" dirty="0" smtClean="0"/>
              <a:t>의 모든 정보를 요약해서 담을 수 있음</a:t>
            </a:r>
            <a:endParaRPr lang="ko-KR" altLang="en-US" sz="7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267200" y="310515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508766"/>
            <a:ext cx="1864519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817519" y="2541261"/>
            <a:ext cx="1945481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디코더는</a:t>
            </a:r>
            <a:r>
              <a:rPr lang="ko-KR" altLang="en-US" sz="700" dirty="0"/>
              <a:t> </a:t>
            </a:r>
            <a:r>
              <a:rPr lang="ko-KR" altLang="en-US" sz="700" b="1" dirty="0"/>
              <a:t>인코더의 마지막 </a:t>
            </a:r>
            <a:r>
              <a:rPr lang="en-US" altLang="ko-KR" sz="700" b="1" dirty="0"/>
              <a:t>RNN </a:t>
            </a:r>
            <a:r>
              <a:rPr lang="ko-KR" altLang="en-US" sz="700" b="1" dirty="0" err="1"/>
              <a:t>은닉층인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Context </a:t>
            </a:r>
            <a:r>
              <a:rPr lang="ko-KR" altLang="en-US" sz="700" b="1" dirty="0"/>
              <a:t>벡터</a:t>
            </a:r>
            <a:r>
              <a:rPr lang="ko-KR" altLang="en-US" sz="700" dirty="0"/>
              <a:t>와 </a:t>
            </a:r>
            <a:r>
              <a:rPr lang="en-US" altLang="ko-KR" sz="700" b="1" dirty="0"/>
              <a:t>&lt;</a:t>
            </a:r>
            <a:r>
              <a:rPr lang="en-US" altLang="ko-KR" sz="700" b="1" dirty="0" err="1"/>
              <a:t>sos</a:t>
            </a:r>
            <a:r>
              <a:rPr lang="en-US" altLang="ko-KR" sz="700" b="1" dirty="0"/>
              <a:t>&gt;</a:t>
            </a:r>
            <a:r>
              <a:rPr lang="ko-KR" altLang="en-US" sz="700" dirty="0"/>
              <a:t>를 </a:t>
            </a:r>
            <a:r>
              <a:rPr lang="ko-KR" altLang="en-US" sz="700" dirty="0" err="1"/>
              <a:t>입력값으로</a:t>
            </a:r>
            <a:r>
              <a:rPr lang="ko-KR" altLang="en-US" sz="700" dirty="0"/>
              <a:t> 받습니다</a:t>
            </a:r>
            <a:r>
              <a:rPr lang="en-US" altLang="ko-KR" sz="700" dirty="0"/>
              <a:t>. </a:t>
            </a:r>
            <a:r>
              <a:rPr lang="ko-KR" altLang="en-US" sz="700" dirty="0" err="1"/>
              <a:t>디코더의</a:t>
            </a:r>
            <a:r>
              <a:rPr lang="ko-KR" altLang="en-US" sz="700" dirty="0"/>
              <a:t> </a:t>
            </a:r>
            <a:r>
              <a:rPr lang="ko-KR" altLang="en-US" sz="700" dirty="0" err="1"/>
              <a:t>첫번째</a:t>
            </a:r>
            <a:r>
              <a:rPr lang="ko-KR" altLang="en-US" sz="700" dirty="0"/>
              <a:t> </a:t>
            </a:r>
            <a:r>
              <a:rPr lang="en-US" altLang="ko-KR" sz="700" dirty="0"/>
              <a:t>RNN </a:t>
            </a:r>
            <a:r>
              <a:rPr lang="ko-KR" altLang="en-US" sz="700" dirty="0"/>
              <a:t>셀은 </a:t>
            </a:r>
            <a:r>
              <a:rPr lang="en-US" altLang="ko-KR" sz="700" dirty="0"/>
              <a:t>Context </a:t>
            </a:r>
            <a:r>
              <a:rPr lang="ko-KR" altLang="en-US" sz="700" dirty="0"/>
              <a:t>벡터와 </a:t>
            </a:r>
            <a:r>
              <a:rPr lang="en-US" altLang="ko-KR" sz="700" dirty="0"/>
              <a:t>&lt;</a:t>
            </a:r>
            <a:r>
              <a:rPr lang="en-US" altLang="ko-KR" sz="700" dirty="0" err="1"/>
              <a:t>sos</a:t>
            </a:r>
            <a:r>
              <a:rPr lang="en-US" altLang="ko-KR" sz="700" dirty="0"/>
              <a:t>&gt;</a:t>
            </a:r>
            <a:r>
              <a:rPr lang="ko-KR" altLang="en-US" sz="700" dirty="0"/>
              <a:t>를 통해 첫 단어를 예측합니다</a:t>
            </a:r>
            <a:r>
              <a:rPr lang="en-US" altLang="ko-KR" sz="700" dirty="0"/>
              <a:t>. </a:t>
            </a:r>
            <a:r>
              <a:rPr lang="ko-KR" altLang="en-US" sz="700" dirty="0"/>
              <a:t>이 단어는 두 번째 스텝의 </a:t>
            </a:r>
            <a:r>
              <a:rPr lang="en-US" altLang="ko-KR" sz="700" dirty="0"/>
              <a:t>RNN </a:t>
            </a:r>
            <a:r>
              <a:rPr lang="ko-KR" altLang="en-US" sz="700" dirty="0"/>
              <a:t>셀의 </a:t>
            </a:r>
            <a:r>
              <a:rPr lang="ko-KR" altLang="en-US" sz="700" dirty="0" err="1"/>
              <a:t>입력값이</a:t>
            </a:r>
            <a:r>
              <a:rPr lang="ko-KR" altLang="en-US" sz="700" dirty="0"/>
              <a:t> 됩니다</a:t>
            </a:r>
            <a:r>
              <a:rPr lang="en-US" altLang="ko-KR" sz="700" dirty="0"/>
              <a:t>. </a:t>
            </a:r>
            <a:r>
              <a:rPr lang="ko-KR" altLang="en-US" sz="700" dirty="0"/>
              <a:t>두 번째 스텝의 </a:t>
            </a:r>
            <a:r>
              <a:rPr lang="en-US" altLang="ko-KR" sz="700" dirty="0"/>
              <a:t>RNN </a:t>
            </a:r>
            <a:r>
              <a:rPr lang="ko-KR" altLang="en-US" sz="700" dirty="0"/>
              <a:t>셀은 </a:t>
            </a:r>
            <a:r>
              <a:rPr lang="ko-KR" altLang="en-US" sz="700" b="1" dirty="0"/>
              <a:t>첫 번째 스텝의 </a:t>
            </a:r>
            <a:r>
              <a:rPr lang="en-US" altLang="ko-KR" sz="700" b="1" dirty="0"/>
              <a:t>RNN </a:t>
            </a:r>
            <a:r>
              <a:rPr lang="ko-KR" altLang="en-US" sz="700" b="1" dirty="0"/>
              <a:t>셀이 예측한 단어</a:t>
            </a:r>
            <a:r>
              <a:rPr lang="ko-KR" altLang="en-US" sz="700" dirty="0"/>
              <a:t>와 </a:t>
            </a:r>
            <a:r>
              <a:rPr lang="ko-KR" altLang="en-US" sz="700" b="1" dirty="0"/>
              <a:t>두 번째 스텝에서의 </a:t>
            </a:r>
            <a:r>
              <a:rPr lang="ko-KR" altLang="en-US" sz="700" b="1" dirty="0" err="1"/>
              <a:t>입력값</a:t>
            </a:r>
            <a:r>
              <a:rPr lang="ko-KR" altLang="en-US" sz="700" dirty="0" err="1"/>
              <a:t>을</a:t>
            </a:r>
            <a:r>
              <a:rPr lang="ko-KR" altLang="en-US" sz="700" dirty="0"/>
              <a:t> 받아 두 번째 단어를 예측합니다</a:t>
            </a:r>
            <a:r>
              <a:rPr lang="en-US" altLang="ko-KR" sz="700" dirty="0"/>
              <a:t>. </a:t>
            </a:r>
            <a:r>
              <a:rPr lang="ko-KR" altLang="en-US" sz="700" dirty="0"/>
              <a:t>이런 식으로 최종 예측 값이 </a:t>
            </a:r>
            <a:r>
              <a:rPr lang="en-US" altLang="ko-KR" sz="700" dirty="0"/>
              <a:t>&lt;</a:t>
            </a:r>
            <a:r>
              <a:rPr lang="en-US" altLang="ko-KR" sz="700" dirty="0" err="1"/>
              <a:t>eos</a:t>
            </a:r>
            <a:r>
              <a:rPr lang="en-US" altLang="ko-KR" sz="700" dirty="0"/>
              <a:t>&gt; </a:t>
            </a:r>
            <a:r>
              <a:rPr lang="ko-KR" altLang="en-US" sz="700" dirty="0"/>
              <a:t>일 때까지 </a:t>
            </a:r>
            <a:r>
              <a:rPr lang="ko-KR" altLang="en-US" sz="700" dirty="0" smtClean="0"/>
              <a:t>반복</a:t>
            </a:r>
            <a:endParaRPr lang="en-US" altLang="ko-KR" sz="700" dirty="0" smtClean="0"/>
          </a:p>
          <a:p>
            <a:endParaRPr lang="en-US" altLang="ko-KR" sz="700" dirty="0"/>
          </a:p>
          <a:p>
            <a:r>
              <a:rPr lang="ko-KR" altLang="en-US" sz="700" dirty="0" smtClean="0"/>
              <a:t>가장 확률이 높은 단어를 선택하기 위해</a:t>
            </a:r>
            <a:endParaRPr lang="en-US" altLang="ko-KR" sz="700" dirty="0" smtClean="0"/>
          </a:p>
          <a:p>
            <a:r>
              <a:rPr lang="ko-KR" altLang="en-US" sz="700" dirty="0" err="1" smtClean="0"/>
              <a:t>소프트맥스</a:t>
            </a:r>
            <a:r>
              <a:rPr lang="ko-KR" altLang="en-US" sz="700" dirty="0" smtClean="0"/>
              <a:t> 함수를 사용 </a:t>
            </a:r>
            <a:r>
              <a:rPr lang="en-US" altLang="ko-KR" sz="700" dirty="0" smtClean="0"/>
              <a:t>!</a:t>
            </a:r>
            <a:endParaRPr lang="ko-KR" altLang="en-US" sz="700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438150"/>
            <a:ext cx="3159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인코더와 </a:t>
            </a:r>
            <a:r>
              <a:rPr lang="ko-KR" altLang="en-US" dirty="0" err="1" smtClean="0"/>
              <a:t>디코더는</a:t>
            </a:r>
            <a:r>
              <a:rPr lang="ko-KR" altLang="en-US" dirty="0" smtClean="0"/>
              <a:t> 서로 다른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가진다고함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2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Attention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smtClean="0"/>
              <a:t>Seq2Seq </a:t>
            </a:r>
            <a:r>
              <a:rPr lang="ko-KR" altLang="en-US" sz="1200" dirty="0" smtClean="0"/>
              <a:t>모델의 한계</a:t>
            </a:r>
            <a:endParaRPr lang="en-US" altLang="ko-KR" sz="1200" dirty="0" smtClean="0"/>
          </a:p>
          <a:p>
            <a:pPr lvl="1"/>
            <a:r>
              <a:rPr lang="ko-KR" altLang="en-US" sz="1000" dirty="0"/>
              <a:t>하나의 </a:t>
            </a:r>
            <a:r>
              <a:rPr lang="ko-KR" altLang="en-US" sz="1000" b="1" dirty="0"/>
              <a:t>고정</a:t>
            </a:r>
            <a:r>
              <a:rPr lang="ko-KR" altLang="en-US" sz="1000" dirty="0"/>
              <a:t>된 크기의 벡터</a:t>
            </a:r>
            <a:r>
              <a:rPr lang="en-US" altLang="ko-KR" sz="1000" dirty="0"/>
              <a:t>(Context Vector)</a:t>
            </a:r>
            <a:r>
              <a:rPr lang="ko-KR" altLang="en-US" sz="1000" dirty="0"/>
              <a:t>에 대한 모든 정보를 압축하려고 하니 정보 손실이 발생</a:t>
            </a:r>
            <a:endParaRPr lang="en-US" altLang="ko-KR" sz="1000" dirty="0"/>
          </a:p>
          <a:p>
            <a:pPr lvl="1"/>
            <a:r>
              <a:rPr lang="en-US" altLang="ko-KR" sz="1000" dirty="0"/>
              <a:t>RNN(LSTM)</a:t>
            </a:r>
            <a:r>
              <a:rPr lang="ko-KR" altLang="en-US" sz="1000" dirty="0"/>
              <a:t>의 고질적인 문제인 </a:t>
            </a:r>
            <a:r>
              <a:rPr lang="en-US" altLang="ko-KR" sz="1000" dirty="0"/>
              <a:t>Gradient Vanishing </a:t>
            </a:r>
            <a:r>
              <a:rPr lang="ko-KR" altLang="en-US" sz="1000" dirty="0"/>
              <a:t>문제 </a:t>
            </a:r>
            <a:r>
              <a:rPr lang="ko-KR" altLang="en-US" sz="1000" dirty="0" smtClean="0"/>
              <a:t>발생</a:t>
            </a:r>
            <a:endParaRPr lang="en-US" altLang="ko-KR" sz="1200" dirty="0" smtClean="0"/>
          </a:p>
          <a:p>
            <a:r>
              <a:rPr lang="en-US" altLang="ko-KR" sz="1200" dirty="0" smtClean="0"/>
              <a:t>Encoder </a:t>
            </a:r>
            <a:r>
              <a:rPr lang="ko-KR" altLang="en-US" sz="1200" dirty="0" smtClean="0"/>
              <a:t>개선 </a:t>
            </a:r>
            <a:r>
              <a:rPr lang="en-US" altLang="ko-KR" sz="800" dirty="0" smtClean="0"/>
              <a:t>(Seq2Seq </a:t>
            </a:r>
            <a:r>
              <a:rPr lang="ko-KR" altLang="en-US" sz="800" dirty="0" smtClean="0"/>
              <a:t>한계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번 해결</a:t>
            </a:r>
            <a:r>
              <a:rPr lang="en-US" altLang="ko-KR" sz="800" dirty="0" smtClean="0"/>
              <a:t>)</a:t>
            </a:r>
            <a:endParaRPr lang="en-US" altLang="ko-KR" sz="1200" dirty="0" smtClean="0"/>
          </a:p>
          <a:p>
            <a:pPr lvl="1"/>
            <a:r>
              <a:rPr lang="ko-KR" altLang="en-US" sz="1000" dirty="0" smtClean="0"/>
              <a:t>고정된 벡터의 길이가 아닌 입력 문장의 길이에 맞추기 </a:t>
            </a:r>
            <a:r>
              <a:rPr lang="en-US" altLang="ko-KR" sz="1000" dirty="0" smtClean="0"/>
              <a:t>=&gt; </a:t>
            </a:r>
            <a:r>
              <a:rPr lang="ko-KR" altLang="en-US" sz="1000" b="1" dirty="0" smtClean="0"/>
              <a:t>각 </a:t>
            </a:r>
            <a:r>
              <a:rPr lang="en-US" altLang="ko-KR" sz="1000" b="1" dirty="0" err="1" smtClean="0"/>
              <a:t>TimeStep</a:t>
            </a:r>
            <a:r>
              <a:rPr lang="ko-KR" altLang="en-US" sz="1000" b="1" dirty="0" smtClean="0"/>
              <a:t>마다 </a:t>
            </a:r>
            <a:r>
              <a:rPr lang="en-US" altLang="ko-KR" sz="1000" b="1" dirty="0" smtClean="0"/>
              <a:t>hidden state</a:t>
            </a:r>
            <a:r>
              <a:rPr lang="ko-KR" altLang="en-US" sz="1000" b="1" dirty="0" smtClean="0"/>
              <a:t>를 만들어 </a:t>
            </a:r>
            <a:r>
              <a:rPr lang="en-US" altLang="ko-KR" sz="1000" b="1" dirty="0" smtClean="0"/>
              <a:t>Stack</a:t>
            </a:r>
            <a:r>
              <a:rPr lang="ko-KR" altLang="en-US" sz="1000" b="1" dirty="0" smtClean="0"/>
              <a:t>으로 쌓자</a:t>
            </a:r>
            <a:endParaRPr lang="en-US" altLang="ko-KR" sz="1000" b="1" dirty="0" smtClean="0"/>
          </a:p>
          <a:p>
            <a:pPr lvl="1"/>
            <a:endParaRPr lang="en-US" altLang="ko-KR" sz="1000" dirty="0" smtClean="0"/>
          </a:p>
          <a:p>
            <a:pPr lvl="1"/>
            <a:endParaRPr lang="en-US" altLang="ko-KR" sz="1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48200" y="1276350"/>
            <a:ext cx="16562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Lstm</a:t>
            </a:r>
            <a:r>
              <a:rPr lang="ko-KR" altLang="en-US" sz="700" dirty="0" smtClean="0"/>
              <a:t>에서는 이를 해결하지 않았나</a:t>
            </a:r>
            <a:r>
              <a:rPr lang="en-US" altLang="ko-KR" sz="700" dirty="0" smtClean="0"/>
              <a:t>…?</a:t>
            </a:r>
            <a:endParaRPr lang="ko-KR" altLang="en-US" sz="700" dirty="0"/>
          </a:p>
        </p:txBody>
      </p:sp>
      <p:pic>
        <p:nvPicPr>
          <p:cNvPr id="14" name="Picture 2" descr="https://blog.kakaocdn.net/dn/rZRpY/btqE14jo85u/VO8KvKXheZklOKbkLgWCM1/im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62150"/>
            <a:ext cx="436773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310439" y="3045209"/>
            <a:ext cx="25146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/>
              <a:t>여기서 </a:t>
            </a:r>
            <a:r>
              <a:rPr lang="ko-KR" altLang="en-US" sz="1050" dirty="0"/>
              <a:t>이 은닉 행렬에서 행의 개수는 단어의 개수가 되며 열의 개수는 고정적인 값을 가지게 됩니다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15" name="직사각형 14"/>
          <p:cNvSpPr/>
          <p:nvPr/>
        </p:nvSpPr>
        <p:spPr>
          <a:xfrm>
            <a:off x="2146634" y="285749"/>
            <a:ext cx="47244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Hidden state</a:t>
            </a:r>
            <a:r>
              <a:rPr lang="ko-KR" altLang="en-US" sz="1050" dirty="0" smtClean="0">
                <a:solidFill>
                  <a:srgbClr val="FF0000"/>
                </a:solidFill>
              </a:rPr>
              <a:t>를 만들어내는 영상입니다 이거 보시면 쉽게 </a:t>
            </a:r>
            <a:r>
              <a:rPr lang="ko-KR" altLang="en-US" sz="1050" dirty="0" err="1" smtClean="0">
                <a:solidFill>
                  <a:srgbClr val="FF0000"/>
                </a:solidFill>
              </a:rPr>
              <a:t>이해되실거에요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r>
              <a:rPr lang="en-US" altLang="ko-KR" sz="1050" dirty="0" smtClean="0"/>
              <a:t>https</a:t>
            </a:r>
            <a:r>
              <a:rPr lang="en-US" altLang="ko-KR" sz="1050" dirty="0"/>
              <a:t>://jalammar.github.io/visualizing-neural-machine-translation-mechanics-of-seq2seq-models-with-attention/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40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Attention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9247"/>
            <a:ext cx="8229600" cy="3699273"/>
          </a:xfrm>
        </p:spPr>
        <p:txBody>
          <a:bodyPr>
            <a:normAutofit/>
          </a:bodyPr>
          <a:lstStyle/>
          <a:p>
            <a:r>
              <a:rPr lang="en-US" altLang="ko-KR" sz="1200" dirty="0" smtClean="0"/>
              <a:t>Decoder </a:t>
            </a:r>
            <a:r>
              <a:rPr lang="ko-KR" altLang="en-US" sz="1200" dirty="0" smtClean="0"/>
              <a:t>개선 </a:t>
            </a:r>
            <a:r>
              <a:rPr lang="ko-KR" altLang="en-US" sz="1200" dirty="0" smtClean="0">
                <a:latin typeface="맑은 고딕"/>
                <a:ea typeface="맑은 고딕"/>
              </a:rPr>
              <a:t>①</a:t>
            </a:r>
            <a:endParaRPr lang="en-US" altLang="ko-KR" sz="1200" dirty="0" smtClean="0"/>
          </a:p>
          <a:p>
            <a:pPr lvl="1"/>
            <a:r>
              <a:rPr lang="en-US" altLang="ko-KR" sz="1000" dirty="0" smtClean="0"/>
              <a:t>Encoder </a:t>
            </a:r>
            <a:r>
              <a:rPr lang="ko-KR" altLang="en-US" sz="1000" dirty="0" smtClean="0"/>
              <a:t>개선에서 하나의 </a:t>
            </a:r>
            <a:r>
              <a:rPr lang="en-US" altLang="ko-KR" sz="1000" dirty="0" smtClean="0"/>
              <a:t>hidden state</a:t>
            </a:r>
            <a:r>
              <a:rPr lang="ko-KR" altLang="en-US" sz="1000" dirty="0" smtClean="0"/>
              <a:t>이 아닌 </a:t>
            </a:r>
            <a:r>
              <a:rPr lang="en-US" altLang="ko-KR" sz="1000" dirty="0" smtClean="0"/>
              <a:t>hidden state vector(Stack)</a:t>
            </a:r>
            <a:r>
              <a:rPr lang="ko-KR" altLang="en-US" sz="1000" dirty="0" smtClean="0"/>
              <a:t>를 만들어서 보내주었으므로</a:t>
            </a:r>
            <a:r>
              <a:rPr lang="en-US" altLang="ko-KR" sz="1000" dirty="0" smtClean="0"/>
              <a:t>, Decoder</a:t>
            </a:r>
            <a:r>
              <a:rPr lang="ko-KR" altLang="en-US" sz="1000" dirty="0" smtClean="0"/>
              <a:t>에서도 이를 모두 사용할 수 있도록 개선</a:t>
            </a:r>
            <a:endParaRPr lang="en-US" altLang="ko-KR" sz="1000" dirty="0" smtClean="0"/>
          </a:p>
          <a:p>
            <a:pPr lvl="1"/>
            <a:r>
              <a:rPr lang="en-US" altLang="ko-KR" sz="1000" b="1" dirty="0" smtClean="0"/>
              <a:t>Alignment</a:t>
            </a:r>
            <a:r>
              <a:rPr lang="en-US" altLang="ko-KR" sz="1000" dirty="0" smtClean="0"/>
              <a:t> : </a:t>
            </a:r>
            <a:r>
              <a:rPr lang="ko-KR" altLang="en-US" sz="1000" dirty="0" smtClean="0"/>
              <a:t>단어의 대응 관계를 나타내는 정보</a:t>
            </a:r>
            <a:endParaRPr lang="en-US" altLang="ko-KR" sz="1000" dirty="0" smtClean="0"/>
          </a:p>
          <a:p>
            <a:pPr lvl="2"/>
            <a:r>
              <a:rPr lang="en-US" altLang="ko-KR" sz="800" dirty="0" smtClean="0"/>
              <a:t>‘</a:t>
            </a:r>
            <a:r>
              <a:rPr lang="ko-KR" altLang="en-US" sz="800" dirty="0" smtClean="0"/>
              <a:t>특정 단어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와 대응 관계가 있는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특정 단어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의 정보를 골라내는 것이 </a:t>
            </a:r>
            <a:r>
              <a:rPr lang="en-US" altLang="ko-KR" sz="800" dirty="0" smtClean="0"/>
              <a:t>Attention</a:t>
            </a:r>
            <a:r>
              <a:rPr lang="ko-KR" altLang="en-US" sz="800" dirty="0" smtClean="0"/>
              <a:t>의 핵심 </a:t>
            </a:r>
            <a:r>
              <a:rPr lang="en-US" altLang="ko-KR" sz="800" dirty="0" smtClean="0"/>
              <a:t>-&gt; </a:t>
            </a:r>
            <a:r>
              <a:rPr lang="ko-KR" altLang="en-US" sz="800" dirty="0" smtClean="0"/>
              <a:t>필요한 정보에 주목하여 그 정보로부터 문장을 변환</a:t>
            </a:r>
            <a:endParaRPr lang="en-US" altLang="ko-KR" sz="800" dirty="0" smtClean="0"/>
          </a:p>
          <a:p>
            <a:pPr lvl="2"/>
            <a:r>
              <a:rPr lang="en-US" altLang="ko-KR" sz="800" dirty="0" smtClean="0"/>
              <a:t>‘</a:t>
            </a:r>
            <a:r>
              <a:rPr lang="ko-KR" altLang="en-US" sz="800" dirty="0" smtClean="0"/>
              <a:t>어떤 계산</a:t>
            </a:r>
            <a:r>
              <a:rPr lang="en-US" altLang="ko-KR" sz="800" dirty="0" smtClean="0"/>
              <a:t>’ </a:t>
            </a:r>
            <a:r>
              <a:rPr lang="ko-KR" altLang="en-US" sz="800" dirty="0" smtClean="0"/>
              <a:t>추가 </a:t>
            </a:r>
            <a:r>
              <a:rPr lang="en-US" altLang="ko-KR" sz="800" dirty="0" smtClean="0"/>
              <a:t>: hidden state vector</a:t>
            </a:r>
            <a:r>
              <a:rPr lang="ko-KR" altLang="en-US" sz="800" dirty="0" smtClean="0"/>
              <a:t>와 각 </a:t>
            </a:r>
            <a:r>
              <a:rPr lang="en-US" altLang="ko-KR" sz="800" dirty="0" err="1" smtClean="0"/>
              <a:t>TimeStep</a:t>
            </a:r>
            <a:r>
              <a:rPr lang="ko-KR" altLang="en-US" sz="800" dirty="0"/>
              <a:t> </a:t>
            </a:r>
            <a:r>
              <a:rPr lang="en-US" altLang="ko-KR" sz="800" dirty="0" smtClean="0"/>
              <a:t>LSTM</a:t>
            </a:r>
            <a:r>
              <a:rPr lang="ko-KR" altLang="en-US" sz="800" dirty="0" smtClean="0"/>
              <a:t>의 </a:t>
            </a:r>
            <a:r>
              <a:rPr lang="en-US" altLang="ko-KR" sz="800" dirty="0" smtClean="0"/>
              <a:t>hidden state</a:t>
            </a:r>
            <a:r>
              <a:rPr lang="ko-KR" altLang="en-US" sz="800" dirty="0" smtClean="0"/>
              <a:t>를 </a:t>
            </a:r>
            <a:r>
              <a:rPr lang="en-US" altLang="ko-KR" sz="800" dirty="0" smtClean="0"/>
              <a:t>Input</a:t>
            </a:r>
            <a:r>
              <a:rPr lang="ko-KR" altLang="en-US" sz="800" dirty="0" smtClean="0"/>
              <a:t>으로 받아 필요한 정보만을 </a:t>
            </a:r>
            <a:r>
              <a:rPr lang="en-US" altLang="ko-KR" sz="800" dirty="0" smtClean="0"/>
              <a:t>Affine layer</a:t>
            </a:r>
            <a:r>
              <a:rPr lang="ko-KR" altLang="en-US" sz="800" dirty="0" smtClean="0"/>
              <a:t>에 전달 </a:t>
            </a:r>
            <a:r>
              <a:rPr lang="en-US" altLang="ko-KR" sz="800" b="1" dirty="0" smtClean="0"/>
              <a:t>(=</a:t>
            </a:r>
            <a:r>
              <a:rPr lang="ko-KR" altLang="en-US" sz="800" b="1" dirty="0" smtClean="0"/>
              <a:t>내적</a:t>
            </a:r>
            <a:r>
              <a:rPr lang="en-US" altLang="ko-KR" sz="800" b="1" dirty="0" smtClean="0"/>
              <a:t>)</a:t>
            </a:r>
          </a:p>
          <a:p>
            <a:pPr lvl="2"/>
            <a:r>
              <a:rPr lang="en-US" altLang="ko-KR" sz="800" dirty="0" smtClean="0"/>
              <a:t>Alignment </a:t>
            </a:r>
            <a:r>
              <a:rPr lang="ko-KR" altLang="en-US" sz="800" dirty="0" smtClean="0"/>
              <a:t>추출 </a:t>
            </a:r>
            <a:r>
              <a:rPr lang="en-US" altLang="ko-KR" sz="800" dirty="0" smtClean="0"/>
              <a:t>: Decoder</a:t>
            </a:r>
            <a:r>
              <a:rPr lang="ko-KR" altLang="en-US" sz="800" dirty="0" smtClean="0"/>
              <a:t>의 각 </a:t>
            </a:r>
            <a:r>
              <a:rPr lang="en-US" altLang="ko-KR" sz="800" dirty="0" err="1" smtClean="0"/>
              <a:t>TimeStep</a:t>
            </a:r>
            <a:r>
              <a:rPr lang="ko-KR" altLang="en-US" sz="800" dirty="0" smtClean="0"/>
              <a:t>에서 출력하고자 하는 단어와 대응 관계인 단어의 </a:t>
            </a:r>
            <a:r>
              <a:rPr lang="en-US" altLang="ko-KR" sz="800" dirty="0" smtClean="0"/>
              <a:t>vector</a:t>
            </a:r>
            <a:r>
              <a:rPr lang="ko-KR" altLang="en-US" sz="800" dirty="0" smtClean="0"/>
              <a:t>를 </a:t>
            </a:r>
            <a:r>
              <a:rPr lang="en-US" altLang="ko-KR" sz="800" dirty="0" smtClean="0"/>
              <a:t>hidden state vector(</a:t>
            </a:r>
            <a:r>
              <a:rPr lang="ko-KR" altLang="en-US" sz="800" dirty="0" smtClean="0"/>
              <a:t>전체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에서 선택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이는 </a:t>
            </a:r>
            <a:r>
              <a:rPr lang="ko-KR" altLang="en-US" sz="800" dirty="0" smtClean="0">
                <a:solidFill>
                  <a:srgbClr val="FF0000"/>
                </a:solidFill>
              </a:rPr>
              <a:t>가중치로</a:t>
            </a:r>
            <a:r>
              <a:rPr lang="en-US" altLang="ko-KR" sz="800" dirty="0" smtClean="0"/>
              <a:t>)</a:t>
            </a:r>
          </a:p>
          <a:p>
            <a:pPr lvl="3"/>
            <a:r>
              <a:rPr lang="ko-KR" altLang="en-US" sz="700" b="1" dirty="0" smtClean="0">
                <a:solidFill>
                  <a:srgbClr val="FF0000"/>
                </a:solidFill>
              </a:rPr>
              <a:t>예를 들어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,  Decoder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가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‘I’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를</a:t>
            </a:r>
            <a:r>
              <a:rPr lang="en-US" altLang="ko-KR" sz="700" b="1" dirty="0">
                <a:solidFill>
                  <a:srgbClr val="FF0000"/>
                </a:solidFill>
              </a:rPr>
              <a:t> 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출력하려고 할 때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전체인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Hidden state layer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‘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나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’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에 대응하는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vector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를 가중치를 조절함으로써 찾아내겠다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.</a:t>
            </a:r>
          </a:p>
          <a:p>
            <a:pPr lvl="2"/>
            <a:endParaRPr lang="en-US" altLang="ko-KR" sz="800" dirty="0" smtClean="0"/>
          </a:p>
        </p:txBody>
      </p:sp>
      <p:grpSp>
        <p:nvGrpSpPr>
          <p:cNvPr id="24" name="그룹 23"/>
          <p:cNvGrpSpPr/>
          <p:nvPr/>
        </p:nvGrpSpPr>
        <p:grpSpPr>
          <a:xfrm>
            <a:off x="1331048" y="2322996"/>
            <a:ext cx="5791200" cy="2394211"/>
            <a:chOff x="1219200" y="2315528"/>
            <a:chExt cx="5954581" cy="248639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19200" y="2315528"/>
              <a:ext cx="5954581" cy="2486399"/>
              <a:chOff x="304800" y="1703143"/>
              <a:chExt cx="6852590" cy="2905377"/>
            </a:xfrm>
          </p:grpSpPr>
          <p:pic>
            <p:nvPicPr>
              <p:cNvPr id="3076" name="Picture 4" descr="https://blog.kakaocdn.net/dn/K7IgG/btqE2tQEqAx/SnTBhoVkuCSk4AgdDaiD4k/img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5790" y="1703143"/>
                <a:ext cx="5181600" cy="28410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601453" y="4393076"/>
                <a:ext cx="1905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&lt; </a:t>
                </a:r>
                <a:r>
                  <a:rPr lang="ko-KR" altLang="en-US" sz="800" dirty="0" smtClean="0"/>
                  <a:t>개선된 </a:t>
                </a:r>
                <a:r>
                  <a:rPr lang="en-US" altLang="ko-KR" sz="800" dirty="0" smtClean="0"/>
                  <a:t>Attention </a:t>
                </a:r>
                <a:r>
                  <a:rPr lang="ko-KR" altLang="en-US" sz="800" dirty="0" smtClean="0"/>
                  <a:t>구조 </a:t>
                </a:r>
                <a:r>
                  <a:rPr lang="en-US" altLang="ko-KR" sz="800" dirty="0" smtClean="0"/>
                  <a:t>&gt;</a:t>
                </a:r>
                <a:endParaRPr lang="ko-KR" altLang="en-US" sz="800" dirty="0"/>
              </a:p>
            </p:txBody>
          </p:sp>
          <p:cxnSp>
            <p:nvCxnSpPr>
              <p:cNvPr id="7" name="직선 화살표 연결선 6"/>
              <p:cNvCxnSpPr/>
              <p:nvPr/>
            </p:nvCxnSpPr>
            <p:spPr>
              <a:xfrm flipH="1">
                <a:off x="1963153" y="2876550"/>
                <a:ext cx="93244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04800" y="2724150"/>
                <a:ext cx="1676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Hidden state vector(</a:t>
                </a:r>
                <a:r>
                  <a:rPr lang="ko-KR" altLang="en-US" sz="600" dirty="0" smtClean="0"/>
                  <a:t>전체</a:t>
                </a:r>
                <a:r>
                  <a:rPr lang="en-US" altLang="ko-KR" sz="600" dirty="0" smtClean="0"/>
                  <a:t>)</a:t>
                </a:r>
              </a:p>
              <a:p>
                <a:r>
                  <a:rPr lang="en-US" altLang="ko-KR" sz="600" dirty="0" smtClean="0"/>
                  <a:t>: Encoder</a:t>
                </a:r>
                <a:r>
                  <a:rPr lang="ko-KR" altLang="en-US" sz="600" dirty="0" smtClean="0"/>
                  <a:t>로 입력된 문장에 대한 모든 정보를 </a:t>
                </a:r>
                <a:r>
                  <a:rPr lang="en-US" altLang="ko-KR" sz="600" dirty="0" smtClean="0"/>
                  <a:t>Decoder</a:t>
                </a:r>
                <a:r>
                  <a:rPr lang="ko-KR" altLang="en-US" sz="600" dirty="0" smtClean="0"/>
                  <a:t>에 전달</a:t>
                </a:r>
                <a:endParaRPr lang="en-US" altLang="ko-KR" sz="600" dirty="0" smtClean="0"/>
              </a:p>
              <a:p>
                <a:endParaRPr lang="ko-KR" altLang="en-US" sz="600" dirty="0"/>
              </a:p>
            </p:txBody>
          </p:sp>
          <p:cxnSp>
            <p:nvCxnSpPr>
              <p:cNvPr id="12" name="직선 화살표 연결선 11"/>
              <p:cNvCxnSpPr/>
              <p:nvPr/>
            </p:nvCxnSpPr>
            <p:spPr>
              <a:xfrm flipV="1">
                <a:off x="3023243" y="3694293"/>
                <a:ext cx="0" cy="1803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2667000" y="3883283"/>
                <a:ext cx="16764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Seq2Seq</a:t>
                </a:r>
                <a:r>
                  <a:rPr lang="ko-KR" altLang="en-US" sz="600" dirty="0" smtClean="0"/>
                  <a:t>와 같음</a:t>
                </a:r>
                <a:endParaRPr lang="ko-KR" altLang="en-US" sz="600" dirty="0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3505200" y="2847609"/>
                <a:ext cx="457199" cy="4572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267200" y="2847609"/>
                <a:ext cx="457199" cy="4572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4953000" y="2872675"/>
                <a:ext cx="457199" cy="4572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5715000" y="2878691"/>
                <a:ext cx="457199" cy="4572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6418847" y="2867660"/>
                <a:ext cx="457199" cy="4572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200400" y="2803903"/>
                <a:ext cx="16764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 smtClean="0">
                    <a:solidFill>
                      <a:srgbClr val="FF0000"/>
                    </a:solidFill>
                  </a:rPr>
                  <a:t>추가</a:t>
                </a:r>
                <a:endParaRPr lang="ko-KR" altLang="en-US" sz="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999178" y="4463663"/>
              <a:ext cx="2680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s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378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Attention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ko-KR" sz="1200" dirty="0" smtClean="0"/>
              <a:t>Decoder </a:t>
            </a:r>
            <a:r>
              <a:rPr lang="ko-KR" altLang="en-US" sz="1200" dirty="0" smtClean="0"/>
              <a:t>개선 </a:t>
            </a:r>
            <a:r>
              <a:rPr lang="ko-KR" altLang="en-US" sz="1200" dirty="0" smtClean="0">
                <a:latin typeface="맑은 고딕"/>
                <a:ea typeface="맑은 고딕"/>
              </a:rPr>
              <a:t>① </a:t>
            </a:r>
            <a:r>
              <a:rPr lang="en-US" altLang="ko-KR" sz="1200" dirty="0" smtClean="0">
                <a:latin typeface="맑은 고딕"/>
                <a:ea typeface="맑은 고딕"/>
              </a:rPr>
              <a:t>(</a:t>
            </a:r>
            <a:r>
              <a:rPr lang="ko-KR" altLang="en-US" sz="1200" dirty="0" smtClean="0">
                <a:latin typeface="맑은 고딕"/>
                <a:ea typeface="맑은 고딕"/>
              </a:rPr>
              <a:t>계속</a:t>
            </a:r>
            <a:r>
              <a:rPr lang="en-US" altLang="ko-KR" sz="1200" dirty="0" smtClean="0">
                <a:latin typeface="맑은 고딕"/>
                <a:ea typeface="맑은 고딕"/>
              </a:rPr>
              <a:t>)</a:t>
            </a:r>
            <a:endParaRPr lang="en-US" altLang="ko-KR" sz="1200" dirty="0" smtClean="0"/>
          </a:p>
          <a:p>
            <a:pPr lvl="1"/>
            <a:r>
              <a:rPr lang="en-US" altLang="ko-KR" sz="1000" dirty="0">
                <a:solidFill>
                  <a:schemeClr val="tx1"/>
                </a:solidFill>
              </a:rPr>
              <a:t>‘I’</a:t>
            </a:r>
            <a:r>
              <a:rPr lang="ko-KR" altLang="en-US" sz="1000" dirty="0">
                <a:solidFill>
                  <a:schemeClr val="tx1"/>
                </a:solidFill>
              </a:rPr>
              <a:t>를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출력하려고 할 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전체인 </a:t>
            </a:r>
            <a:r>
              <a:rPr lang="en-US" altLang="ko-KR" sz="1000" dirty="0">
                <a:solidFill>
                  <a:schemeClr val="tx1"/>
                </a:solidFill>
              </a:rPr>
              <a:t>Hidden state </a:t>
            </a:r>
            <a:r>
              <a:rPr lang="en-US" altLang="ko-KR" sz="1000" dirty="0" smtClean="0">
                <a:solidFill>
                  <a:schemeClr val="tx1"/>
                </a:solidFill>
              </a:rPr>
              <a:t>layer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나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에 대응하는 </a:t>
            </a:r>
            <a:r>
              <a:rPr lang="en-US" altLang="ko-KR" sz="1000" dirty="0" smtClean="0">
                <a:solidFill>
                  <a:schemeClr val="tx1"/>
                </a:solidFill>
              </a:rPr>
              <a:t>vector </a:t>
            </a:r>
            <a:r>
              <a:rPr lang="ko-KR" altLang="en-US" sz="1000" dirty="0" smtClean="0">
                <a:solidFill>
                  <a:schemeClr val="tx1"/>
                </a:solidFill>
              </a:rPr>
              <a:t>찾기</a:t>
            </a:r>
            <a:endParaRPr lang="en-US" altLang="ko-KR" sz="10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605590" y="1390776"/>
            <a:ext cx="7820029" cy="1683418"/>
            <a:chOff x="629653" y="1481516"/>
            <a:chExt cx="7820029" cy="1683418"/>
          </a:xfrm>
        </p:grpSpPr>
        <p:pic>
          <p:nvPicPr>
            <p:cNvPr id="6146" name="Picture 2" descr="https://blog.kakaocdn.net/dn/17h2j/btqE5QxExt5/AqcaakkZtrj0mvETZKN4T1/im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653" y="1481516"/>
              <a:ext cx="2834993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https://blog.kakaocdn.net/dn/ca9ziA/btqE57lCjpy/R9XEMv4h1BZKsZxKTKlKek/im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368" y="1550446"/>
              <a:ext cx="4405314" cy="1614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오른쪽 화살표 3"/>
            <p:cNvSpPr/>
            <p:nvPr/>
          </p:nvSpPr>
          <p:spPr>
            <a:xfrm>
              <a:off x="3525253" y="2243390"/>
              <a:ext cx="381000" cy="2286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62000" y="3257550"/>
            <a:ext cx="7239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가중치를 곱해주는 이유는 미분 가능한 연산을 하기 위함 </a:t>
            </a:r>
            <a:r>
              <a:rPr lang="en-US" altLang="ko-KR" sz="1100" dirty="0" smtClean="0"/>
              <a:t>=&gt; </a:t>
            </a:r>
            <a:r>
              <a:rPr lang="ko-KR" altLang="en-US" sz="1100" b="1" dirty="0" err="1" smtClean="0"/>
              <a:t>오차역전파법</a:t>
            </a:r>
            <a:r>
              <a:rPr lang="ko-KR" altLang="en-US" sz="1100" b="1" dirty="0" smtClean="0"/>
              <a:t> 사용 위해</a:t>
            </a:r>
            <a:endParaRPr lang="en-US" altLang="ko-KR" sz="1100" b="1" dirty="0" smtClean="0"/>
          </a:p>
          <a:p>
            <a:endParaRPr lang="en-US" altLang="ko-KR" sz="1100" dirty="0"/>
          </a:p>
          <a:p>
            <a:r>
              <a:rPr lang="ko-KR" altLang="en-US" sz="1100" dirty="0" smtClean="0"/>
              <a:t>마지막 </a:t>
            </a:r>
            <a:r>
              <a:rPr lang="en-US" altLang="ko-KR" sz="1100" dirty="0" smtClean="0"/>
              <a:t>c(</a:t>
            </a:r>
            <a:r>
              <a:rPr lang="ko-KR" altLang="en-US" sz="1100" dirty="0" err="1" smtClean="0"/>
              <a:t>가중합</a:t>
            </a:r>
            <a:r>
              <a:rPr lang="ko-KR" altLang="en-US" sz="1100" dirty="0" smtClean="0"/>
              <a:t> 벡터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 </a:t>
            </a:r>
            <a:r>
              <a:rPr lang="en-US" altLang="ko-KR" sz="1100" dirty="0" smtClean="0"/>
              <a:t>Context Vector</a:t>
            </a:r>
            <a:r>
              <a:rPr lang="ko-KR" altLang="en-US" sz="1100" dirty="0" smtClean="0"/>
              <a:t>라고 함</a:t>
            </a:r>
            <a:endParaRPr lang="ko-KR" altLang="en-US" sz="1100" dirty="0"/>
          </a:p>
        </p:txBody>
      </p:sp>
      <p:cxnSp>
        <p:nvCxnSpPr>
          <p:cNvPr id="12" name="꺾인 연결선 11"/>
          <p:cNvCxnSpPr/>
          <p:nvPr/>
        </p:nvCxnSpPr>
        <p:spPr>
          <a:xfrm rot="5400000" flipH="1" flipV="1">
            <a:off x="7353300" y="2914650"/>
            <a:ext cx="838200" cy="6096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43600" y="379095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‘</a:t>
            </a:r>
            <a:r>
              <a:rPr lang="ko-KR" altLang="en-US" sz="1000" dirty="0" smtClean="0"/>
              <a:t>나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 대한 가중치가 </a:t>
            </a:r>
            <a:r>
              <a:rPr lang="en-US" altLang="ko-KR" sz="1000" dirty="0" smtClean="0"/>
              <a:t>0.8</a:t>
            </a:r>
            <a:r>
              <a:rPr lang="ko-KR" altLang="en-US" sz="1000" dirty="0" smtClean="0"/>
              <a:t>이므로 이 </a:t>
            </a:r>
            <a:r>
              <a:rPr lang="en-US" altLang="ko-KR" sz="1000" dirty="0" smtClean="0"/>
              <a:t>context vector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나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 대한 정보가 많이 들어가 있음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1459706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가중치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29200" y="1505872"/>
            <a:ext cx="1542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개선 </a:t>
            </a:r>
            <a:r>
              <a:rPr lang="en-US" altLang="ko-KR" sz="800" dirty="0">
                <a:solidFill>
                  <a:srgbClr val="FF0000"/>
                </a:solidFill>
              </a:rPr>
              <a:t>3</a:t>
            </a:r>
            <a:r>
              <a:rPr lang="ko-KR" altLang="en-US" sz="800" dirty="0">
                <a:solidFill>
                  <a:srgbClr val="FF0000"/>
                </a:solidFill>
              </a:rPr>
              <a:t>에서 </a:t>
            </a:r>
            <a:r>
              <a:rPr lang="en-US" altLang="ko-KR" sz="800" dirty="0">
                <a:solidFill>
                  <a:srgbClr val="FF0000"/>
                </a:solidFill>
              </a:rPr>
              <a:t>Attention weight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90889" y="1809750"/>
            <a:ext cx="1542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개선 </a:t>
            </a:r>
            <a:r>
              <a:rPr lang="en-US" altLang="ko-KR" sz="800" dirty="0">
                <a:solidFill>
                  <a:srgbClr val="FF0000"/>
                </a:solidFill>
              </a:rPr>
              <a:t>3</a:t>
            </a:r>
            <a:r>
              <a:rPr lang="ko-KR" altLang="en-US" sz="800" dirty="0">
                <a:solidFill>
                  <a:srgbClr val="FF0000"/>
                </a:solidFill>
              </a:rPr>
              <a:t>에서 </a:t>
            </a:r>
            <a:r>
              <a:rPr lang="en-US" altLang="ko-KR" sz="800" dirty="0" smtClean="0">
                <a:solidFill>
                  <a:srgbClr val="FF0000"/>
                </a:solidFill>
              </a:rPr>
              <a:t>Sum </a:t>
            </a:r>
            <a:r>
              <a:rPr lang="en-US" altLang="ko-KR" sz="800" dirty="0">
                <a:solidFill>
                  <a:srgbClr val="FF0000"/>
                </a:solidFill>
              </a:rPr>
              <a:t>weight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62979" y="1263109"/>
            <a:ext cx="1542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rgbClr val="FF0000"/>
                </a:solidFill>
              </a:rPr>
              <a:t>가중합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s://blog.kakaocdn.net/dn/bkhpLs/btqE42kZ9QQ/faYDjHLajYmCzblBQk93J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158" y="1925534"/>
            <a:ext cx="3360821" cy="236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Attention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smtClean="0"/>
              <a:t>Decoder </a:t>
            </a:r>
            <a:r>
              <a:rPr lang="ko-KR" altLang="en-US" sz="1200" dirty="0" smtClean="0"/>
              <a:t>개선 </a:t>
            </a:r>
            <a:r>
              <a:rPr lang="ko-KR" altLang="en-US" sz="1200" dirty="0" smtClean="0">
                <a:latin typeface="맑은 고딕"/>
                <a:ea typeface="맑은 고딕"/>
              </a:rPr>
              <a:t>② </a:t>
            </a:r>
            <a:r>
              <a:rPr lang="en-US" altLang="ko-KR" sz="1200" dirty="0" smtClean="0">
                <a:latin typeface="맑은 고딕"/>
                <a:ea typeface="맑은 고딕"/>
              </a:rPr>
              <a:t>(</a:t>
            </a:r>
            <a:r>
              <a:rPr lang="ko-KR" altLang="en-US" sz="1200" dirty="0" smtClean="0">
                <a:latin typeface="맑은 고딕"/>
                <a:ea typeface="맑은 고딕"/>
              </a:rPr>
              <a:t>가중치 구하기</a:t>
            </a:r>
            <a:r>
              <a:rPr lang="en-US" altLang="ko-KR" sz="1200" dirty="0" smtClean="0">
                <a:latin typeface="맑은 고딕"/>
                <a:ea typeface="맑은 고딕"/>
              </a:rPr>
              <a:t>)</a:t>
            </a:r>
            <a:endParaRPr lang="en-US" altLang="ko-KR" sz="1200" dirty="0" smtClean="0"/>
          </a:p>
          <a:p>
            <a:pPr lvl="1"/>
            <a:r>
              <a:rPr lang="en-US" altLang="ko-KR" sz="1000" b="1" dirty="0" smtClean="0">
                <a:solidFill>
                  <a:srgbClr val="FF0000"/>
                </a:solidFill>
              </a:rPr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내적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’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을 사용 </a:t>
            </a:r>
            <a:r>
              <a:rPr lang="en-US" altLang="ko-KR" sz="1000" dirty="0" smtClean="0"/>
              <a:t>: </a:t>
            </a:r>
            <a:r>
              <a:rPr lang="ko-KR" altLang="en-US" sz="1000" dirty="0"/>
              <a:t>내적을 통해 두 벡터가 얼마나 같은 방향을 향하고 있는지를 </a:t>
            </a:r>
            <a:r>
              <a:rPr lang="ko-KR" altLang="en-US" sz="1000" dirty="0" smtClean="0"/>
              <a:t>판단</a:t>
            </a:r>
            <a:endParaRPr lang="en-US" altLang="ko-KR" sz="1000" dirty="0" smtClean="0"/>
          </a:p>
          <a:p>
            <a:pPr lvl="1"/>
            <a:r>
              <a:rPr lang="en-US" altLang="ko-KR" sz="1000" dirty="0" smtClean="0"/>
              <a:t>Vector</a:t>
            </a:r>
            <a:r>
              <a:rPr lang="ko-KR" altLang="en-US" sz="1000" dirty="0" smtClean="0"/>
              <a:t>의 내적을 통해서 유사도 값을 구하였고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내적은 음수가 나올 수도 있기 때문에 이를 </a:t>
            </a:r>
            <a:r>
              <a:rPr lang="en-US" altLang="ko-KR" sz="1000" dirty="0" err="1" smtClean="0"/>
              <a:t>Softmax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함수를 거쳐서 정규화</a:t>
            </a:r>
            <a:endParaRPr lang="en-US" altLang="ko-KR" sz="1000" dirty="0" smtClean="0"/>
          </a:p>
          <a:p>
            <a:pPr lvl="1"/>
            <a:r>
              <a:rPr lang="en-US" altLang="ko-KR" sz="1000" dirty="0" smtClean="0"/>
              <a:t>‘</a:t>
            </a:r>
            <a:r>
              <a:rPr lang="ko-KR" altLang="en-US" sz="1000" dirty="0" smtClean="0"/>
              <a:t>나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 대한 정보를 담고 있는 </a:t>
            </a:r>
            <a:r>
              <a:rPr lang="en-US" altLang="ko-KR" sz="1000" dirty="0" smtClean="0"/>
              <a:t>Vector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h </a:t>
            </a:r>
            <a:r>
              <a:rPr lang="ko-KR" altLang="en-US" sz="1000" dirty="0" smtClean="0"/>
              <a:t>벡터의 </a:t>
            </a:r>
            <a:r>
              <a:rPr lang="ko-KR" altLang="en-US" sz="1000" dirty="0" err="1" smtClean="0"/>
              <a:t>내적값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유사도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가 가장 높은 것을 확인 가능</a:t>
            </a:r>
            <a:endParaRPr lang="en-US" altLang="ko-KR" sz="1000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381000" y="1894872"/>
            <a:ext cx="2713121" cy="2296182"/>
            <a:chOff x="381000" y="2439358"/>
            <a:chExt cx="3276600" cy="2050503"/>
          </a:xfrm>
        </p:grpSpPr>
        <p:pic>
          <p:nvPicPr>
            <p:cNvPr id="7170" name="Picture 2" descr="https://blog.kakaocdn.net/dn/bNjxGR/btqE4pA1Nml/MruU8XdhpV3KK0aHaik241/im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458681"/>
              <a:ext cx="2574925" cy="203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화살표 연결선 4"/>
            <p:cNvCxnSpPr/>
            <p:nvPr/>
          </p:nvCxnSpPr>
          <p:spPr>
            <a:xfrm>
              <a:off x="1295400" y="2647950"/>
              <a:ext cx="914400" cy="1524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371600" y="243935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 smtClean="0"/>
                <a:t>이 둘을 비교</a:t>
              </a:r>
              <a:endParaRPr lang="en-US" altLang="ko-KR" sz="600" b="1" dirty="0" smtClean="0"/>
            </a:p>
            <a:p>
              <a:r>
                <a:rPr lang="en-US" altLang="ko-KR" sz="600" dirty="0" smtClean="0"/>
                <a:t>: </a:t>
              </a:r>
              <a:r>
                <a:rPr lang="en-US" altLang="ko-KR" sz="600" dirty="0"/>
                <a:t>h</a:t>
              </a:r>
              <a:r>
                <a:rPr lang="ko-KR" altLang="en-US" sz="600" dirty="0"/>
                <a:t>가 </a:t>
              </a:r>
              <a:r>
                <a:rPr lang="en-US" altLang="ko-KR" sz="600" dirty="0" err="1" smtClean="0"/>
                <a:t>hs</a:t>
              </a:r>
              <a:r>
                <a:rPr lang="en-US" altLang="ko-KR" sz="600" dirty="0" smtClean="0"/>
                <a:t>(</a:t>
              </a:r>
              <a:r>
                <a:rPr lang="ko-KR" altLang="en-US" sz="600" dirty="0" smtClean="0"/>
                <a:t>전체</a:t>
              </a:r>
              <a:r>
                <a:rPr lang="en-US" altLang="ko-KR" sz="600" dirty="0" smtClean="0"/>
                <a:t>)</a:t>
              </a:r>
              <a:r>
                <a:rPr lang="ko-KR" altLang="en-US" sz="600" dirty="0" smtClean="0"/>
                <a:t>의 </a:t>
              </a:r>
              <a:r>
                <a:rPr lang="ko-KR" altLang="en-US" sz="600" dirty="0"/>
                <a:t>각 단어 벡터와 얼마나 비슷한지를 </a:t>
              </a:r>
              <a:r>
                <a:rPr lang="ko-KR" altLang="en-US" sz="600" dirty="0" smtClean="0"/>
                <a:t>파악</a:t>
              </a:r>
              <a:endParaRPr lang="en-US" altLang="ko-KR" sz="600" dirty="0" smtClean="0"/>
            </a:p>
            <a:p>
              <a:r>
                <a:rPr lang="en-US" altLang="ko-KR" sz="600" dirty="0"/>
                <a:t>	</a:t>
              </a:r>
              <a:r>
                <a:rPr lang="en-US" altLang="ko-KR" sz="600" dirty="0" smtClean="0"/>
                <a:t>	(</a:t>
              </a:r>
              <a:r>
                <a:rPr lang="ko-KR" altLang="en-US" sz="600" dirty="0" smtClean="0"/>
                <a:t>내적</a:t>
              </a:r>
              <a:r>
                <a:rPr lang="en-US" altLang="ko-KR" sz="600" dirty="0" smtClean="0"/>
                <a:t>)</a:t>
              </a:r>
              <a:endParaRPr lang="ko-KR" altLang="en-US" sz="600" dirty="0"/>
            </a:p>
          </p:txBody>
        </p:sp>
      </p:grpSp>
      <p:sp>
        <p:nvSpPr>
          <p:cNvPr id="10" name="오른쪽 화살표 9"/>
          <p:cNvSpPr/>
          <p:nvPr/>
        </p:nvSpPr>
        <p:spPr>
          <a:xfrm>
            <a:off x="2819400" y="2939482"/>
            <a:ext cx="381000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5678905" y="2937772"/>
            <a:ext cx="381000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4" name="Picture 6" descr="https://blog.kakaocdn.net/dn/cZWUez/btqE41flM6L/eCxEEGP8YOO4iMSGHRHKcK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85950"/>
            <a:ext cx="2522582" cy="244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15200" y="3409950"/>
            <a:ext cx="2209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Attention Score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10400" y="2495550"/>
            <a:ext cx="2209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Attention Distribution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Attention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smtClean="0"/>
              <a:t>Decoder </a:t>
            </a:r>
            <a:r>
              <a:rPr lang="ko-KR" altLang="en-US" sz="1200" dirty="0" smtClean="0"/>
              <a:t>개선 </a:t>
            </a:r>
            <a:r>
              <a:rPr lang="ko-KR" altLang="en-US" sz="1200" dirty="0">
                <a:latin typeface="맑은 고딕"/>
                <a:ea typeface="맑은 고딕"/>
              </a:rPr>
              <a:t>③</a:t>
            </a:r>
            <a:r>
              <a:rPr lang="ko-KR" altLang="en-US" sz="1200" dirty="0" smtClean="0">
                <a:latin typeface="맑은 고딕"/>
                <a:ea typeface="맑은 고딕"/>
              </a:rPr>
              <a:t> </a:t>
            </a:r>
            <a:endParaRPr lang="en-US" altLang="ko-KR" sz="1200" dirty="0" smtClean="0">
              <a:latin typeface="맑은 고딕"/>
              <a:ea typeface="맑은 고딕"/>
            </a:endParaRPr>
          </a:p>
          <a:p>
            <a:pPr lvl="1"/>
            <a:r>
              <a:rPr lang="en-US" altLang="ko-KR" sz="1000" dirty="0" smtClean="0">
                <a:latin typeface="맑은 고딕"/>
                <a:ea typeface="맑은 고딕"/>
              </a:rPr>
              <a:t>Attention layer : </a:t>
            </a:r>
            <a:r>
              <a:rPr lang="ko-KR" altLang="en-US" sz="1000" dirty="0" smtClean="0">
                <a:latin typeface="맑은 고딕"/>
                <a:ea typeface="맑은 고딕"/>
              </a:rPr>
              <a:t>아래와 같은 계산을 거쳐 </a:t>
            </a:r>
            <a:r>
              <a:rPr lang="en-US" altLang="ko-KR" sz="1000" dirty="0" smtClean="0">
                <a:latin typeface="맑은 고딕"/>
                <a:ea typeface="맑은 고딕"/>
              </a:rPr>
              <a:t>affine layer</a:t>
            </a:r>
            <a:r>
              <a:rPr lang="ko-KR" altLang="en-US" sz="1000" dirty="0" smtClean="0">
                <a:latin typeface="맑은 고딕"/>
                <a:ea typeface="맑은 고딕"/>
              </a:rPr>
              <a:t>에 값을 보내는 </a:t>
            </a:r>
            <a:r>
              <a:rPr lang="en-US" altLang="ko-KR" sz="1000" dirty="0" smtClean="0">
                <a:latin typeface="맑은 고딕"/>
                <a:ea typeface="맑은 고딕"/>
              </a:rPr>
              <a:t>layer </a:t>
            </a:r>
          </a:p>
          <a:p>
            <a:pPr marL="457200" lvl="1" indent="0">
              <a:buNone/>
            </a:pPr>
            <a:r>
              <a:rPr lang="en-US" altLang="ko-KR" sz="1000" dirty="0" smtClean="0">
                <a:latin typeface="맑은 고딕"/>
                <a:ea typeface="맑은 고딕"/>
              </a:rPr>
              <a:t>	=&gt; </a:t>
            </a:r>
            <a:r>
              <a:rPr lang="ko-KR" altLang="en-US" sz="1000" dirty="0" smtClean="0">
                <a:latin typeface="맑은 고딕"/>
                <a:ea typeface="맑은 고딕"/>
              </a:rPr>
              <a:t>전체 </a:t>
            </a:r>
            <a:r>
              <a:rPr lang="en-US" altLang="ko-KR" sz="1000" dirty="0" smtClean="0">
                <a:latin typeface="맑은 고딕"/>
                <a:ea typeface="맑은 고딕"/>
              </a:rPr>
              <a:t>layer</a:t>
            </a:r>
            <a:r>
              <a:rPr lang="ko-KR" altLang="en-US" sz="1000" dirty="0" smtClean="0">
                <a:latin typeface="맑은 고딕"/>
                <a:ea typeface="맑은 고딕"/>
              </a:rPr>
              <a:t>에서 </a:t>
            </a:r>
            <a:r>
              <a:rPr lang="en-US" altLang="ko-KR" sz="1000" dirty="0" smtClean="0">
                <a:latin typeface="맑은 고딕"/>
                <a:ea typeface="맑은 고딕"/>
              </a:rPr>
              <a:t>“</a:t>
            </a:r>
            <a:r>
              <a:rPr lang="ko-KR" altLang="en-US" sz="1000" dirty="0" smtClean="0">
                <a:latin typeface="맑은 고딕"/>
                <a:ea typeface="맑은 고딕"/>
              </a:rPr>
              <a:t>어떤 계산</a:t>
            </a:r>
            <a:r>
              <a:rPr lang="en-US" altLang="ko-KR" sz="1000" dirty="0" smtClean="0">
                <a:latin typeface="맑은 고딕"/>
                <a:ea typeface="맑은 고딕"/>
              </a:rPr>
              <a:t>”</a:t>
            </a:r>
            <a:r>
              <a:rPr lang="ko-KR" altLang="en-US" sz="1000" dirty="0" smtClean="0">
                <a:latin typeface="맑은 고딕"/>
                <a:ea typeface="맑은 고딕"/>
              </a:rPr>
              <a:t>을 하는 </a:t>
            </a:r>
            <a:r>
              <a:rPr lang="en-US" altLang="ko-KR" sz="1000" dirty="0" smtClean="0">
                <a:latin typeface="맑은 고딕"/>
                <a:ea typeface="맑은 고딕"/>
              </a:rPr>
              <a:t>layer</a:t>
            </a:r>
          </a:p>
        </p:txBody>
      </p:sp>
      <p:pic>
        <p:nvPicPr>
          <p:cNvPr id="8194" name="Picture 2" descr="https://blog.kakaocdn.net/dn/cqJ50e/btqE6k57Id7/s7jenPBVienHxGZNM1rNx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6625"/>
            <a:ext cx="1828800" cy="227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blog.kakaocdn.net/dn/qeglP/btqE3duhfHl/akJ26b3pQC3QJrMiFNStb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57350"/>
            <a:ext cx="4637314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2819400" y="2715962"/>
            <a:ext cx="381000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SCLabPPTv1.pptx" id="{40F6047B-5EE6-4566-BC5E-3571A2220D60}" vid="{F984BC31-79A8-492A-8888-FE7ECF3EB51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BSCLabPPTv1</Template>
  <TotalTime>19305</TotalTime>
  <Words>2377</Words>
  <Application>Microsoft Office PowerPoint</Application>
  <PresentationFormat>화면 슬라이드 쇼(16:9)</PresentationFormat>
  <Paragraphs>359</Paragraphs>
  <Slides>29</Slides>
  <Notes>25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Contents</vt:lpstr>
      <vt:lpstr>seq2seq</vt:lpstr>
      <vt:lpstr>seq2seq</vt:lpstr>
      <vt:lpstr>Attention</vt:lpstr>
      <vt:lpstr>Attention</vt:lpstr>
      <vt:lpstr>Attention</vt:lpstr>
      <vt:lpstr>Attention</vt:lpstr>
      <vt:lpstr>Attention</vt:lpstr>
      <vt:lpstr>Transformer</vt:lpstr>
      <vt:lpstr>Transformer</vt:lpstr>
      <vt:lpstr>Transformer</vt:lpstr>
      <vt:lpstr>Transformer</vt:lpstr>
      <vt:lpstr>Transformer</vt:lpstr>
      <vt:lpstr>Transformer</vt:lpstr>
      <vt:lpstr>Transformer</vt:lpstr>
      <vt:lpstr>Transformer</vt:lpstr>
      <vt:lpstr>Transformer</vt:lpstr>
      <vt:lpstr>Transformer</vt:lpstr>
      <vt:lpstr>Transformer</vt:lpstr>
      <vt:lpstr>그 외에 요소들 - 피드 포워드 신경망</vt:lpstr>
      <vt:lpstr>그 외에 요소들 – 잔차 연결</vt:lpstr>
      <vt:lpstr>그 외에 요소들 – 정규화</vt:lpstr>
      <vt:lpstr>Transformer (Decoder side)</vt:lpstr>
      <vt:lpstr>Transformer (Decoder side)</vt:lpstr>
      <vt:lpstr>Transformer (Decoder side)</vt:lpstr>
      <vt:lpstr>Flow</vt:lpstr>
      <vt:lpstr>Flow</vt:lpstr>
      <vt:lpstr>PowerPoint 프레젠테이션</vt:lpstr>
    </vt:vector>
  </TitlesOfParts>
  <Company>IdeasResearch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</dc:title>
  <dc:creator>Yulim</dc:creator>
  <cp:lastModifiedBy>이현재</cp:lastModifiedBy>
  <cp:revision>2126</cp:revision>
  <dcterms:created xsi:type="dcterms:W3CDTF">2016-10-05T02:16:34Z</dcterms:created>
  <dcterms:modified xsi:type="dcterms:W3CDTF">2022-05-20T06:54:07Z</dcterms:modified>
</cp:coreProperties>
</file>