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3" r:id="rId4"/>
    <p:sldId id="294" r:id="rId5"/>
    <p:sldId id="293" r:id="rId6"/>
    <p:sldId id="274" r:id="rId7"/>
    <p:sldId id="275" r:id="rId8"/>
    <p:sldId id="283" r:id="rId9"/>
    <p:sldId id="304" r:id="rId10"/>
    <p:sldId id="295" r:id="rId11"/>
    <p:sldId id="296" r:id="rId12"/>
    <p:sldId id="271" r:id="rId13"/>
    <p:sldId id="298" r:id="rId14"/>
    <p:sldId id="299" r:id="rId15"/>
    <p:sldId id="300" r:id="rId16"/>
    <p:sldId id="302" r:id="rId17"/>
    <p:sldId id="301" r:id="rId18"/>
    <p:sldId id="303" r:id="rId19"/>
    <p:sldId id="305" r:id="rId20"/>
    <p:sldId id="306" r:id="rId21"/>
    <p:sldId id="309" r:id="rId22"/>
    <p:sldId id="312" r:id="rId23"/>
    <p:sldId id="307" r:id="rId24"/>
    <p:sldId id="308" r:id="rId25"/>
    <p:sldId id="297" r:id="rId26"/>
    <p:sldId id="313" r:id="rId27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132" autoAdjust="0"/>
  </p:normalViewPr>
  <p:slideViewPr>
    <p:cSldViewPr>
      <p:cViewPr varScale="1">
        <p:scale>
          <a:sx n="150" d="100"/>
          <a:sy n="150" d="100"/>
        </p:scale>
        <p:origin x="768" y="120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Bereziński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Przemysław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Bartosz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Jasiul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Marcin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Szpyrka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"An entropy-based network anomaly detection method."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17.4 (2015): 2367-2408.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37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15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26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3350"/>
            <a:ext cx="744140" cy="2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52" y="133236"/>
            <a:ext cx="590550" cy="2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/>
          </a:bodyPr>
          <a:lstStyle/>
          <a:p>
            <a:r>
              <a:rPr lang="ko-KR" altLang="en-US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이현재</a:t>
            </a:r>
            <a:endParaRPr lang="en-US" altLang="ko-KR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Deep</a:t>
            </a:r>
            <a:r>
              <a:rPr lang="ko-KR" altLang="en-US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 </a:t>
            </a:r>
            <a:r>
              <a:rPr lang="en-US" altLang="ko-KR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Learning</a:t>
            </a:r>
            <a:r>
              <a:rPr lang="ko-KR" altLang="en-US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 </a:t>
            </a:r>
            <a:r>
              <a:rPr lang="en-US" altLang="ko-KR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Process</a:t>
            </a:r>
            <a:endParaRPr lang="ko-KR" altLang="en-US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</a:t>
            </a:r>
            <a:r>
              <a:rPr lang="ko-KR" altLang="en-US"/>
              <a:t> </a:t>
            </a:r>
            <a:r>
              <a:rPr lang="en-US" altLang="ko-KR"/>
              <a:t>descent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FCEEA3-787A-70D1-6C73-9499C8502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428"/>
            <a:ext cx="6858000" cy="2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DFDCB-861D-5981-4A77-778B304C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00125"/>
            <a:ext cx="4762500" cy="3686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E0811-C210-256C-9F2E-D226D797A41E}"/>
              </a:ext>
            </a:extLst>
          </p:cNvPr>
          <p:cNvSpPr txBox="1"/>
          <p:nvPr/>
        </p:nvSpPr>
        <p:spPr>
          <a:xfrm>
            <a:off x="228600" y="1000125"/>
            <a:ext cx="373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가중치 초기화</a:t>
            </a:r>
            <a:r>
              <a:rPr lang="en-US" altLang="ko-KR" sz="105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Optimizer</a:t>
            </a:r>
            <a:endParaRPr lang="ko-KR" altLang="en-US" sz="105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8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비선형 함수를 활성화 함수로 사용해야 하는 이유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</a:t>
            </a: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딥러닝 모델의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Layer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층을 더 깊게 쌓기 위해서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다음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Layer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어떻게 전달할지 결정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활성화할지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비활성화할지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Sigmoid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함수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Output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 ~ 1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사이로 제한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데이터를 섬세하게 분류할 수 있도록 </a:t>
            </a:r>
            <a:r>
              <a:rPr lang="ko-KR" altLang="en-US" sz="9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도와주기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때문에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Hidden Layer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사용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 Vanishing :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미분 값이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나올 수 있고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최대값이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0.25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이기 때문에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Back Propagation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할 때 연쇄법칙에 의해 계속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작은 수를 곱하게 되면 기울기가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수렴해 학습을 하지 못하는 현상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Not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zero-centered :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 페이지에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Exp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연산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F8B3D9-D5E3-A7A1-D0FE-749CF81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1130"/>
            <a:ext cx="1066800" cy="56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9B9DE8A-B439-DCC1-DAB6-BC7584B7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14550"/>
            <a:ext cx="1644750" cy="101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A13681F-79C8-38C1-368C-AC1D7312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14550"/>
            <a:ext cx="1644750" cy="104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24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Zero-Centered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9E9ED40-2146-FC56-C08F-8974BD001F1A}"/>
              </a:ext>
            </a:extLst>
          </p:cNvPr>
          <p:cNvGrpSpPr/>
          <p:nvPr/>
        </p:nvGrpSpPr>
        <p:grpSpPr>
          <a:xfrm>
            <a:off x="1447800" y="971550"/>
            <a:ext cx="3860800" cy="1684642"/>
            <a:chOff x="152400" y="857404"/>
            <a:chExt cx="3860800" cy="168464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B1E0BF3-19AF-D7D7-4F1E-98B97223EDE4}"/>
                </a:ext>
              </a:extLst>
            </p:cNvPr>
            <p:cNvGrpSpPr/>
            <p:nvPr/>
          </p:nvGrpSpPr>
          <p:grpSpPr>
            <a:xfrm>
              <a:off x="457200" y="1123950"/>
              <a:ext cx="3556000" cy="1187264"/>
              <a:chOff x="457200" y="1200150"/>
              <a:chExt cx="3556000" cy="1187264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9914AAF8-A40E-A74B-C0AB-138A0874A6BF}"/>
                  </a:ext>
                </a:extLst>
              </p:cNvPr>
              <p:cNvSpPr/>
              <p:nvPr/>
            </p:nvSpPr>
            <p:spPr>
              <a:xfrm>
                <a:off x="2133600" y="1581150"/>
                <a:ext cx="685800" cy="4572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Sigmoid</a:t>
                </a:r>
                <a:endParaRPr lang="ko-KR" altLang="en-US" sz="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1F00204-2896-696E-8865-EF7E764FDDBD}"/>
                  </a:ext>
                </a:extLst>
              </p:cNvPr>
              <p:cNvSpPr/>
              <p:nvPr/>
            </p:nvSpPr>
            <p:spPr>
              <a:xfrm>
                <a:off x="3327400" y="1581150"/>
                <a:ext cx="685800" cy="4572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Loss</a:t>
                </a:r>
                <a:endParaRPr lang="ko-KR" altLang="en-US" sz="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BC199FD1-27C0-5698-1D88-DF3A31131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0200" y="174008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A7974A8-635F-68F9-179F-E40284981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18478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11807ED-7EAF-0885-169E-43FD675F1DC2}"/>
                  </a:ext>
                </a:extLst>
              </p:cNvPr>
              <p:cNvSpPr/>
              <p:nvPr/>
            </p:nvSpPr>
            <p:spPr>
              <a:xfrm>
                <a:off x="457200" y="120015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W</a:t>
                </a:r>
                <a:endParaRPr lang="ko-KR" altLang="en-US" sz="1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5530F7B-53DC-5D1B-0CF9-1828A065D09E}"/>
                  </a:ext>
                </a:extLst>
              </p:cNvPr>
              <p:cNvSpPr/>
              <p:nvPr/>
            </p:nvSpPr>
            <p:spPr>
              <a:xfrm>
                <a:off x="457200" y="2006414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x</a:t>
                </a:r>
                <a:endParaRPr lang="ko-KR" altLang="en-US" sz="1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38FAA81-4F17-6319-DC48-7FA60DCB2BF9}"/>
                  </a:ext>
                </a:extLst>
              </p:cNvPr>
              <p:cNvSpPr/>
              <p:nvPr/>
            </p:nvSpPr>
            <p:spPr>
              <a:xfrm>
                <a:off x="1143000" y="1612714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*</a:t>
                </a:r>
                <a:endParaRPr lang="ko-KR" altLang="en-US" sz="1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43896CC-D7C4-7EAE-0053-D7A552225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900" y="174008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5186346-5D52-2EF3-41D2-A0AE59FAF4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0200" y="18478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7CCF8E1-BD27-76AB-F2E0-3CEC8D4A5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00" y="1504950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5B48AFA0-B75D-1BF1-3A0A-FAA7FCE88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0100" y="1612714"/>
                <a:ext cx="279400" cy="139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3C0B180-CA5D-8B2E-E45E-6B1ED50C5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7250" y="1924447"/>
                <a:ext cx="285750" cy="1639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14162266-14D8-B85A-18EB-23F8B1C9AC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2650" y="1990446"/>
                <a:ext cx="304800" cy="1908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9F8D266-8429-1DD4-9A36-EAA20EAC5F95}"/>
                    </a:ext>
                  </a:extLst>
                </p:cNvPr>
                <p:cNvSpPr txBox="1"/>
                <p:nvPr/>
              </p:nvSpPr>
              <p:spPr>
                <a:xfrm>
                  <a:off x="1212850" y="1786005"/>
                  <a:ext cx="1295400" cy="3558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9F8D266-8429-1DD4-9A36-EAA20EAC5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850" y="1786005"/>
                  <a:ext cx="1295400" cy="3558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C5EE42E-2C6F-E2E0-0CAC-2AFBF0968BE4}"/>
                    </a:ext>
                  </a:extLst>
                </p:cNvPr>
                <p:cNvSpPr txBox="1"/>
                <p:nvPr/>
              </p:nvSpPr>
              <p:spPr>
                <a:xfrm>
                  <a:off x="647700" y="2131836"/>
                  <a:ext cx="1295400" cy="347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𝑑𝐿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C5EE42E-2C6F-E2E0-0CAC-2AFBF0968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" y="2131836"/>
                  <a:ext cx="1295400" cy="3479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52FA0A-441D-C5C3-94E1-ACB6E0F098CE}"/>
                    </a:ext>
                  </a:extLst>
                </p:cNvPr>
                <p:cNvSpPr txBox="1"/>
                <p:nvPr/>
              </p:nvSpPr>
              <p:spPr>
                <a:xfrm>
                  <a:off x="762000" y="1078437"/>
                  <a:ext cx="1295400" cy="347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𝑑𝐿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(=</m:t>
                        </m:r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52FA0A-441D-C5C3-94E1-ACB6E0F09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078437"/>
                  <a:ext cx="1295400" cy="347980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DC4B678-D9F1-8429-FAAE-8612FE33E653}"/>
                </a:ext>
              </a:extLst>
            </p:cNvPr>
            <p:cNvSpPr/>
            <p:nvPr/>
          </p:nvSpPr>
          <p:spPr>
            <a:xfrm>
              <a:off x="1187450" y="1078437"/>
              <a:ext cx="184150" cy="363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4CE1FE-D5A1-5CE2-B629-EDA98725BDB1}"/>
                </a:ext>
              </a:extLst>
            </p:cNvPr>
            <p:cNvSpPr txBox="1"/>
            <p:nvPr/>
          </p:nvSpPr>
          <p:spPr>
            <a:xfrm>
              <a:off x="152400" y="2311214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input</a:t>
              </a:r>
              <a:endParaRPr lang="ko-KR" altLang="en-US" sz="9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8D9ADB04-4055-8D59-B5CC-7B39662C8869}"/>
                </a:ext>
              </a:extLst>
            </p:cNvPr>
            <p:cNvCxnSpPr>
              <a:stCxn id="41" idx="0"/>
            </p:cNvCxnSpPr>
            <p:nvPr/>
          </p:nvCxnSpPr>
          <p:spPr>
            <a:xfrm rot="5400000" flipH="1" flipV="1">
              <a:off x="1557869" y="693207"/>
              <a:ext cx="106887" cy="66357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DF3976-22A5-3EBF-40D1-54E398C906D4}"/>
                </a:ext>
              </a:extLst>
            </p:cNvPr>
            <p:cNvSpPr txBox="1"/>
            <p:nvPr/>
          </p:nvSpPr>
          <p:spPr>
            <a:xfrm>
              <a:off x="1943100" y="857404"/>
              <a:ext cx="1295400" cy="230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rgbClr val="FF0000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미분의 부호를 결정</a:t>
              </a:r>
              <a:r>
                <a:rPr lang="en-US" altLang="ko-KR" sz="900" dirty="0">
                  <a:solidFill>
                    <a:srgbClr val="FF0000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!</a:t>
              </a:r>
              <a:endParaRPr lang="ko-KR" altLang="en-US" sz="9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86D388-D458-D6C7-45A6-1BC8DF84DC50}"/>
              </a:ext>
            </a:extLst>
          </p:cNvPr>
          <p:cNvSpPr txBox="1"/>
          <p:nvPr/>
        </p:nvSpPr>
        <p:spPr>
          <a:xfrm>
            <a:off x="342900" y="274983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Input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 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not zero-centered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라서 항상 양의 값이 나온다면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Gradient of weight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 값은 항상 양수 혹은 음수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Gradient weight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는 항상 같은 방향으로 움직인다는 뜻 </a:t>
            </a:r>
          </a:p>
        </p:txBody>
      </p:sp>
      <p:pic>
        <p:nvPicPr>
          <p:cNvPr id="1026" name="Picture 2" descr="인공 신경망 학습 — 어제보다 하나 더">
            <a:extLst>
              <a:ext uri="{FF2B5EF4-FFF2-40B4-BE49-F238E27FC236}">
                <a16:creationId xmlns:a16="http://schemas.microsoft.com/office/drawing/2014/main" id="{30CA34E4-47DB-49A2-A825-DF9B4D68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181573"/>
            <a:ext cx="1489075" cy="145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D539B6A-A828-C2FD-3FF3-DFE3FD4842EF}"/>
              </a:ext>
            </a:extLst>
          </p:cNvPr>
          <p:cNvCxnSpPr/>
          <p:nvPr/>
        </p:nvCxnSpPr>
        <p:spPr>
          <a:xfrm>
            <a:off x="838200" y="371475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ABDEA6-2CBC-BB2D-D0FC-337C9E7711A7}"/>
              </a:ext>
            </a:extLst>
          </p:cNvPr>
          <p:cNvCxnSpPr>
            <a:cxnSpLocks/>
          </p:cNvCxnSpPr>
          <p:nvPr/>
        </p:nvCxnSpPr>
        <p:spPr>
          <a:xfrm flipV="1">
            <a:off x="1371600" y="3181573"/>
            <a:ext cx="0" cy="106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8F66E6-703C-EA86-BFEB-1B7D45E060A2}"/>
              </a:ext>
            </a:extLst>
          </p:cNvPr>
          <p:cNvSpPr txBox="1"/>
          <p:nvPr/>
        </p:nvSpPr>
        <p:spPr>
          <a:xfrm>
            <a:off x="1952625" y="3592648"/>
            <a:ext cx="422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w1</a:t>
            </a:r>
            <a:endParaRPr lang="ko-KR" altLang="en-US" sz="9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8D79B7-5D5B-ADCA-8139-DD5DE38129E7}"/>
              </a:ext>
            </a:extLst>
          </p:cNvPr>
          <p:cNvSpPr txBox="1"/>
          <p:nvPr/>
        </p:nvSpPr>
        <p:spPr>
          <a:xfrm>
            <a:off x="1025525" y="3151134"/>
            <a:ext cx="422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w2</a:t>
            </a:r>
            <a:endParaRPr lang="ko-KR" altLang="en-US" sz="9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B5DB5B-AAB7-4DA8-A169-652325E9CC6F}"/>
              </a:ext>
            </a:extLst>
          </p:cNvPr>
          <p:cNvSpPr txBox="1"/>
          <p:nvPr/>
        </p:nvSpPr>
        <p:spPr>
          <a:xfrm>
            <a:off x="2260600" y="3469537"/>
            <a:ext cx="459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 미분이 항상 양수 혹은 음수이기 때문에</a:t>
            </a:r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w1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 증가할 때 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w2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 증가하거나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w1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 감소할 때 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w2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 감소하는 방향으로만 가능</a:t>
            </a:r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최적해가 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w1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 증가했을 때 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w2</a:t>
            </a: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 감소하는 방향이라면 비효율적으로 탐색</a:t>
            </a:r>
          </a:p>
        </p:txBody>
      </p:sp>
    </p:spTree>
    <p:extLst>
      <p:ext uri="{BB962C8B-B14F-4D97-AF65-F5344CB8AC3E}">
        <p14:creationId xmlns:p14="http://schemas.microsoft.com/office/powerpoint/2010/main" val="269409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Tanh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Zero-Centered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이기 때문에 </a:t>
            </a:r>
            <a:r>
              <a:rPr lang="ko-KR" altLang="en-US" sz="75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시그모이드의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최적화 과정이 느려지는 문제를 해결</a:t>
            </a:r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여전히 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 Vanishing 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문제 발생</a:t>
            </a:r>
            <a:endParaRPr lang="en-US" altLang="ko-KR" sz="7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Vanishing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때문에 출력층으로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Sigmoid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혹은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Tanh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함수를 사용하지 않는다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층이 깊어질수록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수렴할 가능성이 높기 때문이다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1F28750-D20F-9941-BB23-5221B3A8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0150"/>
            <a:ext cx="1371600" cy="71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C1B14FEA-AEF5-280A-F06D-5DFA09D5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47750"/>
            <a:ext cx="1807348" cy="113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0FE1E4C-FDEC-3EAE-EB8B-F3E4D2FA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44" y="1047749"/>
            <a:ext cx="1847760" cy="113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46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3A46CD-3B4E-B396-2EDD-80D7CE0B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349460"/>
            <a:ext cx="1600200" cy="8605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ReLU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lvl="1" indent="0">
              <a:buNone/>
            </a:pP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lvl="1" indent="0">
              <a:buNone/>
            </a:pP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크면 그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그대로 반환하고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0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작으면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반환하는 함수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Sigmoid, Tanh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함수보다 학습이 빠르면서 연산 비용이 크지 않고 구현이 매우 간단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은닉층에서 사용하는 것을 추천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양의 값에서는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 Vanishing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문제가 발생하지 않음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한계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2"/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음의 값에서는 여전히 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 Vanishing 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문제 발생 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Dead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75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ReLU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(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음수라면 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반환하기 때문에 이후로 학습 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X)</a:t>
            </a:r>
          </a:p>
          <a:p>
            <a:pPr lvl="2"/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Not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Zero-Centered</a:t>
            </a:r>
          </a:p>
          <a:p>
            <a:pPr lvl="2"/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미분 불가능 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(0</a:t>
            </a:r>
            <a:r>
              <a:rPr lang="ko-KR" altLang="en-US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걸릴 확률이 적으니 무시 가능</a:t>
            </a:r>
            <a:r>
              <a:rPr lang="en-US" altLang="ko-KR" sz="7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4E0093-D696-B6A0-B918-853F6A26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6592"/>
            <a:ext cx="914400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B611BF8-74A3-ADFC-985C-C36A41A4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77359"/>
            <a:ext cx="2291327" cy="141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7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Leaky </a:t>
            </a:r>
            <a:r>
              <a:rPr lang="en-US" altLang="ko-KR" sz="105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ReLU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 Vanishing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문제 해결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음의 값에도 기울기가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아니기 때문에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-&gt; Dead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9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ReLU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해결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여전히 계산이 효율적이며 빠름</a:t>
            </a:r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여전히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not zero-centered</a:t>
            </a:r>
          </a:p>
          <a:p>
            <a:pPr lvl="1"/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66BED-A40F-9F62-EBCB-514B5F881AF8}"/>
              </a:ext>
            </a:extLst>
          </p:cNvPr>
          <p:cNvSpPr txBox="1"/>
          <p:nvPr/>
        </p:nvSpPr>
        <p:spPr>
          <a:xfrm>
            <a:off x="609600" y="810712"/>
            <a:ext cx="1066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(</a:t>
            </a:r>
            <a:r>
              <a:rPr lang="ko-KR" altLang="en-US" sz="500" dirty="0"/>
              <a:t>새는</a:t>
            </a:r>
            <a:r>
              <a:rPr lang="en-US" altLang="ko-KR" sz="500" dirty="0"/>
              <a:t>, </a:t>
            </a:r>
            <a:r>
              <a:rPr lang="ko-KR" altLang="en-US" sz="500" dirty="0"/>
              <a:t>구멍이 나는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pic>
        <p:nvPicPr>
          <p:cNvPr id="2050" name="Picture 2" descr="ReLU Activation Function Variants | by Kinder Chen | Medium">
            <a:extLst>
              <a:ext uri="{FF2B5EF4-FFF2-40B4-BE49-F238E27FC236}">
                <a16:creationId xmlns:a16="http://schemas.microsoft.com/office/drawing/2014/main" id="{069EAD5E-8ED0-EC30-3455-78ABDA08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006713"/>
            <a:ext cx="2352675" cy="15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F735519-F328-63B7-99CD-20B2CCC2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63700"/>
            <a:ext cx="1257301" cy="25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10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Epoch, Batch, Iteration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Epoch : 1 Epoch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은 전체 데이터 셋에 대해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forward / backward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즉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 번 학습을 한 상태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Batch (=Mini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Batch)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 데이터 셋을 몇 개의 데이터 셋으로 나누었을 때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하나의 뭉치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Batch Size :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하나의  배치에 넘겨주는 데이터 개수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 번의 배치마다 주는 데이터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Size</a:t>
            </a:r>
          </a:p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Iteration :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반복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하나의 미니 배치를 학습할 때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9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16F478-6A4D-A66F-C581-4A17E148B5A8}"/>
              </a:ext>
            </a:extLst>
          </p:cNvPr>
          <p:cNvSpPr/>
          <p:nvPr/>
        </p:nvSpPr>
        <p:spPr>
          <a:xfrm>
            <a:off x="914400" y="2038350"/>
            <a:ext cx="464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Set (1000)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7781FF-B32D-A836-6E48-E1FD22D5F5ED}"/>
              </a:ext>
            </a:extLst>
          </p:cNvPr>
          <p:cNvGrpSpPr/>
          <p:nvPr/>
        </p:nvGrpSpPr>
        <p:grpSpPr>
          <a:xfrm>
            <a:off x="800100" y="2647951"/>
            <a:ext cx="1524000" cy="674887"/>
            <a:chOff x="800100" y="2647951"/>
            <a:chExt cx="1524000" cy="67488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8044EF-2CB3-5657-C5C1-C3B99CF3900E}"/>
                </a:ext>
              </a:extLst>
            </p:cNvPr>
            <p:cNvSpPr/>
            <p:nvPr/>
          </p:nvSpPr>
          <p:spPr>
            <a:xfrm>
              <a:off x="914400" y="2865638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 Size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B1E4DF-93D4-AF3A-DD3E-6F54ECCFE874}"/>
                </a:ext>
              </a:extLst>
            </p:cNvPr>
            <p:cNvSpPr txBox="1"/>
            <p:nvPr/>
          </p:nvSpPr>
          <p:spPr>
            <a:xfrm>
              <a:off x="800100" y="2647951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</a:t>
              </a:r>
              <a:endPara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1A7084A-C119-8109-4487-4F04C73EF01E}"/>
              </a:ext>
            </a:extLst>
          </p:cNvPr>
          <p:cNvGrpSpPr/>
          <p:nvPr/>
        </p:nvGrpSpPr>
        <p:grpSpPr>
          <a:xfrm>
            <a:off x="1714500" y="2647951"/>
            <a:ext cx="1524000" cy="674887"/>
            <a:chOff x="800100" y="2647951"/>
            <a:chExt cx="1524000" cy="6748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BD9ABE-B85F-0C04-DA41-1B9FB01481CF}"/>
                </a:ext>
              </a:extLst>
            </p:cNvPr>
            <p:cNvSpPr/>
            <p:nvPr/>
          </p:nvSpPr>
          <p:spPr>
            <a:xfrm>
              <a:off x="914400" y="2865638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 Size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E738A3-55E5-6689-02AB-13A5946C9B88}"/>
                </a:ext>
              </a:extLst>
            </p:cNvPr>
            <p:cNvSpPr txBox="1"/>
            <p:nvPr/>
          </p:nvSpPr>
          <p:spPr>
            <a:xfrm>
              <a:off x="800100" y="2647951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</a:t>
              </a:r>
              <a:endPara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54D466-84DB-EC82-5444-06AFEC7C4B80}"/>
              </a:ext>
            </a:extLst>
          </p:cNvPr>
          <p:cNvGrpSpPr/>
          <p:nvPr/>
        </p:nvGrpSpPr>
        <p:grpSpPr>
          <a:xfrm>
            <a:off x="4686300" y="2649553"/>
            <a:ext cx="1524000" cy="674887"/>
            <a:chOff x="800100" y="2647951"/>
            <a:chExt cx="1524000" cy="6748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C3C79-1671-01F1-D898-B8250CD33CA6}"/>
                </a:ext>
              </a:extLst>
            </p:cNvPr>
            <p:cNvSpPr/>
            <p:nvPr/>
          </p:nvSpPr>
          <p:spPr>
            <a:xfrm>
              <a:off x="914400" y="2865638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 Size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436123-A3B4-C987-0A03-A76C526AA794}"/>
                </a:ext>
              </a:extLst>
            </p:cNvPr>
            <p:cNvSpPr txBox="1"/>
            <p:nvPr/>
          </p:nvSpPr>
          <p:spPr>
            <a:xfrm>
              <a:off x="800100" y="2647951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</a:t>
              </a:r>
              <a:endPara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36FA8E-5496-1493-7C01-49C84F72944B}"/>
              </a:ext>
            </a:extLst>
          </p:cNvPr>
          <p:cNvGrpSpPr/>
          <p:nvPr/>
        </p:nvGrpSpPr>
        <p:grpSpPr>
          <a:xfrm>
            <a:off x="3746500" y="2654301"/>
            <a:ext cx="1524000" cy="674887"/>
            <a:chOff x="800100" y="2647951"/>
            <a:chExt cx="1524000" cy="67488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086914-7E15-60D9-58AA-A8E08AD9A00D}"/>
                </a:ext>
              </a:extLst>
            </p:cNvPr>
            <p:cNvSpPr/>
            <p:nvPr/>
          </p:nvSpPr>
          <p:spPr>
            <a:xfrm>
              <a:off x="914400" y="2865638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 Size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F7B6AD-0B27-3896-D2E6-003E363D04C0}"/>
                </a:ext>
              </a:extLst>
            </p:cNvPr>
            <p:cNvSpPr txBox="1"/>
            <p:nvPr/>
          </p:nvSpPr>
          <p:spPr>
            <a:xfrm>
              <a:off x="800100" y="2647951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Batch</a:t>
              </a:r>
              <a:endPara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1A3AAE6-F160-9684-C088-CD743845B1CE}"/>
              </a:ext>
            </a:extLst>
          </p:cNvPr>
          <p:cNvSpPr/>
          <p:nvPr/>
        </p:nvSpPr>
        <p:spPr>
          <a:xfrm>
            <a:off x="3178888" y="3047326"/>
            <a:ext cx="93823" cy="93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466D9-79AA-72B1-224D-F468806E5777}"/>
              </a:ext>
            </a:extLst>
          </p:cNvPr>
          <p:cNvSpPr/>
          <p:nvPr/>
        </p:nvSpPr>
        <p:spPr>
          <a:xfrm>
            <a:off x="3491465" y="3047326"/>
            <a:ext cx="93823" cy="93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D0C499-7AF7-7451-53D1-3364F8430336}"/>
              </a:ext>
            </a:extLst>
          </p:cNvPr>
          <p:cNvSpPr/>
          <p:nvPr/>
        </p:nvSpPr>
        <p:spPr>
          <a:xfrm>
            <a:off x="2872662" y="3046573"/>
            <a:ext cx="93823" cy="93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9182D3-73C9-097D-79B7-45967195E21B}"/>
              </a:ext>
            </a:extLst>
          </p:cNvPr>
          <p:cNvCxnSpPr/>
          <p:nvPr/>
        </p:nvCxnSpPr>
        <p:spPr>
          <a:xfrm>
            <a:off x="914400" y="3562350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54B81C-5882-B4B7-4E80-34ABA62FEFD6}"/>
              </a:ext>
            </a:extLst>
          </p:cNvPr>
          <p:cNvCxnSpPr/>
          <p:nvPr/>
        </p:nvCxnSpPr>
        <p:spPr>
          <a:xfrm>
            <a:off x="1828800" y="3562350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8BED2C-A4D7-5EA1-36E1-5E83F3B950EE}"/>
              </a:ext>
            </a:extLst>
          </p:cNvPr>
          <p:cNvSpPr txBox="1"/>
          <p:nvPr/>
        </p:nvSpPr>
        <p:spPr>
          <a:xfrm>
            <a:off x="816688" y="3592753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 Iteration</a:t>
            </a:r>
            <a:endParaRPr lang="ko-KR" altLang="en-US" sz="1000" dirty="0">
              <a:solidFill>
                <a:srgbClr val="0070C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1EC1B7-E543-9D3C-E59E-F1D768A28BF2}"/>
              </a:ext>
            </a:extLst>
          </p:cNvPr>
          <p:cNvSpPr txBox="1"/>
          <p:nvPr/>
        </p:nvSpPr>
        <p:spPr>
          <a:xfrm>
            <a:off x="1714500" y="3590038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 Iteration</a:t>
            </a:r>
            <a:endParaRPr lang="ko-KR" altLang="en-US" sz="1000" dirty="0">
              <a:solidFill>
                <a:srgbClr val="0070C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3118F0-260F-5FEB-D60B-C7AEC139439D}"/>
              </a:ext>
            </a:extLst>
          </p:cNvPr>
          <p:cNvCxnSpPr>
            <a:cxnSpLocks/>
          </p:cNvCxnSpPr>
          <p:nvPr/>
        </p:nvCxnSpPr>
        <p:spPr>
          <a:xfrm>
            <a:off x="905588" y="4019550"/>
            <a:ext cx="4657012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E5F846-6328-8A50-AC24-6D60102BD054}"/>
              </a:ext>
            </a:extLst>
          </p:cNvPr>
          <p:cNvSpPr txBox="1"/>
          <p:nvPr/>
        </p:nvSpPr>
        <p:spPr>
          <a:xfrm>
            <a:off x="800100" y="4096436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 Epoch</a:t>
            </a:r>
            <a:endParaRPr lang="ko-KR" altLang="en-US" sz="10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73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Model</a:t>
            </a: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54A29-0D2A-2AAA-4C00-462B26D9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2" y="1326254"/>
            <a:ext cx="3429001" cy="178821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21305D7-11A0-1194-62F5-A2848D7301BF}"/>
              </a:ext>
            </a:extLst>
          </p:cNvPr>
          <p:cNvSpPr/>
          <p:nvPr/>
        </p:nvSpPr>
        <p:spPr>
          <a:xfrm>
            <a:off x="3886200" y="1885950"/>
            <a:ext cx="177798" cy="177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E8A937-6B72-81EA-CC7D-68A120B35EB7}"/>
              </a:ext>
            </a:extLst>
          </p:cNvPr>
          <p:cNvSpPr/>
          <p:nvPr/>
        </p:nvSpPr>
        <p:spPr>
          <a:xfrm>
            <a:off x="3886200" y="2818839"/>
            <a:ext cx="177798" cy="177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D418A1-3624-C74F-B616-ED64271AD3C8}"/>
              </a:ext>
            </a:extLst>
          </p:cNvPr>
          <p:cNvSpPr/>
          <p:nvPr/>
        </p:nvSpPr>
        <p:spPr>
          <a:xfrm>
            <a:off x="3886200" y="2196913"/>
            <a:ext cx="177798" cy="177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A4149B-1530-C51A-D0F3-3FE1E8840D37}"/>
              </a:ext>
            </a:extLst>
          </p:cNvPr>
          <p:cNvSpPr/>
          <p:nvPr/>
        </p:nvSpPr>
        <p:spPr>
          <a:xfrm>
            <a:off x="3886200" y="2507876"/>
            <a:ext cx="177798" cy="177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228AF2-6B13-E93B-3D27-3A13B610FC86}"/>
              </a:ext>
            </a:extLst>
          </p:cNvPr>
          <p:cNvSpPr/>
          <p:nvPr/>
        </p:nvSpPr>
        <p:spPr>
          <a:xfrm>
            <a:off x="3886200" y="3129802"/>
            <a:ext cx="177798" cy="177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1B0E1B8-A1A7-3ECF-03C6-24F7A420A19E}"/>
              </a:ext>
            </a:extLst>
          </p:cNvPr>
          <p:cNvGrpSpPr/>
          <p:nvPr/>
        </p:nvGrpSpPr>
        <p:grpSpPr>
          <a:xfrm>
            <a:off x="4464055" y="1207779"/>
            <a:ext cx="177798" cy="2955790"/>
            <a:chOff x="4419600" y="1499843"/>
            <a:chExt cx="177798" cy="295579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C99A2D2-3D62-083A-7C02-25A873879020}"/>
                </a:ext>
              </a:extLst>
            </p:cNvPr>
            <p:cNvSpPr/>
            <p:nvPr/>
          </p:nvSpPr>
          <p:spPr>
            <a:xfrm>
              <a:off x="4419600" y="1499843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A3D105-8DD3-8028-3466-431C8863B494}"/>
                </a:ext>
              </a:extLst>
            </p:cNvPr>
            <p:cNvSpPr/>
            <p:nvPr/>
          </p:nvSpPr>
          <p:spPr>
            <a:xfrm>
              <a:off x="4419600" y="1810806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F5823E1-72B4-83CD-D8AD-ACF4912C8C62}"/>
                </a:ext>
              </a:extLst>
            </p:cNvPr>
            <p:cNvSpPr/>
            <p:nvPr/>
          </p:nvSpPr>
          <p:spPr>
            <a:xfrm>
              <a:off x="4419600" y="2121769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0844535-1062-5749-2A54-11A110A99847}"/>
                </a:ext>
              </a:extLst>
            </p:cNvPr>
            <p:cNvSpPr/>
            <p:nvPr/>
          </p:nvSpPr>
          <p:spPr>
            <a:xfrm>
              <a:off x="4419600" y="2432732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48D4BC7-FA11-48B4-9411-43E8A7C167C6}"/>
                </a:ext>
              </a:extLst>
            </p:cNvPr>
            <p:cNvSpPr/>
            <p:nvPr/>
          </p:nvSpPr>
          <p:spPr>
            <a:xfrm>
              <a:off x="4419600" y="2740223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2D99F11-1035-13B9-0826-D8872DE8D2C3}"/>
                </a:ext>
              </a:extLst>
            </p:cNvPr>
            <p:cNvSpPr/>
            <p:nvPr/>
          </p:nvSpPr>
          <p:spPr>
            <a:xfrm>
              <a:off x="4419600" y="3051461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180FF4-424C-3C09-AE11-B9CBFE0714B8}"/>
                </a:ext>
              </a:extLst>
            </p:cNvPr>
            <p:cNvSpPr/>
            <p:nvPr/>
          </p:nvSpPr>
          <p:spPr>
            <a:xfrm>
              <a:off x="4419600" y="3362424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4A1D1D-6C36-DBE3-E73E-9A083D9F4022}"/>
                </a:ext>
              </a:extLst>
            </p:cNvPr>
            <p:cNvSpPr/>
            <p:nvPr/>
          </p:nvSpPr>
          <p:spPr>
            <a:xfrm>
              <a:off x="4419600" y="4277835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922509-FC24-E2E6-D74C-B9E98270DA07}"/>
                </a:ext>
              </a:extLst>
            </p:cNvPr>
            <p:cNvSpPr/>
            <p:nvPr/>
          </p:nvSpPr>
          <p:spPr>
            <a:xfrm>
              <a:off x="4419600" y="3667561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18C901-D6ED-5086-7703-A368396D9249}"/>
                </a:ext>
              </a:extLst>
            </p:cNvPr>
            <p:cNvSpPr/>
            <p:nvPr/>
          </p:nvSpPr>
          <p:spPr>
            <a:xfrm>
              <a:off x="4419600" y="3972698"/>
              <a:ext cx="177798" cy="1777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7CA36-BF0E-1C31-0E94-AFAD4A50B1D9}"/>
              </a:ext>
            </a:extLst>
          </p:cNvPr>
          <p:cNvGrpSpPr/>
          <p:nvPr/>
        </p:nvGrpSpPr>
        <p:grpSpPr>
          <a:xfrm>
            <a:off x="5041910" y="1207779"/>
            <a:ext cx="177798" cy="2955790"/>
            <a:chOff x="4419600" y="1499843"/>
            <a:chExt cx="177798" cy="295579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4591F63-EF04-4FAA-DB37-BE743630B0B2}"/>
                </a:ext>
              </a:extLst>
            </p:cNvPr>
            <p:cNvSpPr/>
            <p:nvPr/>
          </p:nvSpPr>
          <p:spPr>
            <a:xfrm>
              <a:off x="4419600" y="1499843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21E432-6F5C-0337-AA6C-76F1E3602263}"/>
                </a:ext>
              </a:extLst>
            </p:cNvPr>
            <p:cNvSpPr/>
            <p:nvPr/>
          </p:nvSpPr>
          <p:spPr>
            <a:xfrm>
              <a:off x="4419600" y="1810806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7D4FBD7-4ACF-10E7-FC78-D21D23399585}"/>
                </a:ext>
              </a:extLst>
            </p:cNvPr>
            <p:cNvSpPr/>
            <p:nvPr/>
          </p:nvSpPr>
          <p:spPr>
            <a:xfrm>
              <a:off x="4419600" y="2121769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3423C66-5D85-F697-81BE-8729B5004FF3}"/>
                </a:ext>
              </a:extLst>
            </p:cNvPr>
            <p:cNvSpPr/>
            <p:nvPr/>
          </p:nvSpPr>
          <p:spPr>
            <a:xfrm>
              <a:off x="4419600" y="2432732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B934F38-92B2-A54F-8B8D-151FF07D505C}"/>
                </a:ext>
              </a:extLst>
            </p:cNvPr>
            <p:cNvSpPr/>
            <p:nvPr/>
          </p:nvSpPr>
          <p:spPr>
            <a:xfrm>
              <a:off x="4419600" y="2740223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BBE5D85-2685-97C1-3521-4295E4577E08}"/>
                </a:ext>
              </a:extLst>
            </p:cNvPr>
            <p:cNvSpPr/>
            <p:nvPr/>
          </p:nvSpPr>
          <p:spPr>
            <a:xfrm>
              <a:off x="4419600" y="3051461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CAD2F9-BF1E-83D0-F246-D407274E8922}"/>
                </a:ext>
              </a:extLst>
            </p:cNvPr>
            <p:cNvSpPr/>
            <p:nvPr/>
          </p:nvSpPr>
          <p:spPr>
            <a:xfrm>
              <a:off x="4419600" y="3362424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5667FC5-BB96-7B0E-9CBA-2F55975CECD5}"/>
                </a:ext>
              </a:extLst>
            </p:cNvPr>
            <p:cNvSpPr/>
            <p:nvPr/>
          </p:nvSpPr>
          <p:spPr>
            <a:xfrm>
              <a:off x="4419600" y="4277835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16F06CC-2FD2-1D43-CCD7-7CFFDB1E7B33}"/>
                </a:ext>
              </a:extLst>
            </p:cNvPr>
            <p:cNvSpPr/>
            <p:nvPr/>
          </p:nvSpPr>
          <p:spPr>
            <a:xfrm>
              <a:off x="4419600" y="3667561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C90FFD4-830A-DB04-48D3-2283E5035301}"/>
                </a:ext>
              </a:extLst>
            </p:cNvPr>
            <p:cNvSpPr/>
            <p:nvPr/>
          </p:nvSpPr>
          <p:spPr>
            <a:xfrm>
              <a:off x="4419600" y="3972698"/>
              <a:ext cx="177798" cy="1777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133ABD7-14F3-4595-E962-B8B9DEDF0E93}"/>
              </a:ext>
            </a:extLst>
          </p:cNvPr>
          <p:cNvGrpSpPr/>
          <p:nvPr/>
        </p:nvGrpSpPr>
        <p:grpSpPr>
          <a:xfrm>
            <a:off x="5626113" y="1198575"/>
            <a:ext cx="177798" cy="2955790"/>
            <a:chOff x="4419600" y="1499843"/>
            <a:chExt cx="177798" cy="295579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4480410-6DFC-2A58-B8DF-53B02D10214F}"/>
                </a:ext>
              </a:extLst>
            </p:cNvPr>
            <p:cNvSpPr/>
            <p:nvPr/>
          </p:nvSpPr>
          <p:spPr>
            <a:xfrm>
              <a:off x="4419600" y="1499843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0923210-6497-BF7E-9E56-ABEEDC58BD91}"/>
                </a:ext>
              </a:extLst>
            </p:cNvPr>
            <p:cNvSpPr/>
            <p:nvPr/>
          </p:nvSpPr>
          <p:spPr>
            <a:xfrm>
              <a:off x="4419600" y="1810806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0BBABC-CD2F-543C-B7EE-7EB8DBCFD800}"/>
                </a:ext>
              </a:extLst>
            </p:cNvPr>
            <p:cNvSpPr/>
            <p:nvPr/>
          </p:nvSpPr>
          <p:spPr>
            <a:xfrm>
              <a:off x="4419600" y="2121769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1BF0D0D-E057-B484-7B72-C1991CC10D3B}"/>
                </a:ext>
              </a:extLst>
            </p:cNvPr>
            <p:cNvSpPr/>
            <p:nvPr/>
          </p:nvSpPr>
          <p:spPr>
            <a:xfrm>
              <a:off x="4419600" y="2432732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19C1B1-DD29-F262-07DA-5754D7F8EB31}"/>
                </a:ext>
              </a:extLst>
            </p:cNvPr>
            <p:cNvSpPr/>
            <p:nvPr/>
          </p:nvSpPr>
          <p:spPr>
            <a:xfrm>
              <a:off x="4419600" y="2740223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24145D3-017B-03CA-8A4B-DC07AC647495}"/>
                </a:ext>
              </a:extLst>
            </p:cNvPr>
            <p:cNvSpPr/>
            <p:nvPr/>
          </p:nvSpPr>
          <p:spPr>
            <a:xfrm>
              <a:off x="4419600" y="3051461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A995A0A-F2A8-CDA7-92F0-9C261219BEA2}"/>
                </a:ext>
              </a:extLst>
            </p:cNvPr>
            <p:cNvSpPr/>
            <p:nvPr/>
          </p:nvSpPr>
          <p:spPr>
            <a:xfrm>
              <a:off x="4419600" y="3362424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26E93BD-53D5-A6E6-A4F7-C5375EF3119D}"/>
                </a:ext>
              </a:extLst>
            </p:cNvPr>
            <p:cNvSpPr/>
            <p:nvPr/>
          </p:nvSpPr>
          <p:spPr>
            <a:xfrm>
              <a:off x="4419600" y="4277835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FEB15DB-4A1F-98D3-0915-B9414DBA1DB1}"/>
                </a:ext>
              </a:extLst>
            </p:cNvPr>
            <p:cNvSpPr/>
            <p:nvPr/>
          </p:nvSpPr>
          <p:spPr>
            <a:xfrm>
              <a:off x="4419600" y="3667561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F863011-47CC-7A03-C082-9AAF689B2BEF}"/>
                </a:ext>
              </a:extLst>
            </p:cNvPr>
            <p:cNvSpPr/>
            <p:nvPr/>
          </p:nvSpPr>
          <p:spPr>
            <a:xfrm>
              <a:off x="4419600" y="3972698"/>
              <a:ext cx="177798" cy="177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29A78A46-8899-CCB2-ADFF-6C99836EE0D2}"/>
              </a:ext>
            </a:extLst>
          </p:cNvPr>
          <p:cNvSpPr/>
          <p:nvPr/>
        </p:nvSpPr>
        <p:spPr>
          <a:xfrm>
            <a:off x="6197635" y="2473415"/>
            <a:ext cx="177798" cy="1777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7D8935-F43E-32BE-6BD7-8346CC9EF078}"/>
              </a:ext>
            </a:extLst>
          </p:cNvPr>
          <p:cNvSpPr txBox="1"/>
          <p:nvPr/>
        </p:nvSpPr>
        <p:spPr>
          <a:xfrm>
            <a:off x="3975099" y="4037971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ReLU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61B0C6-F2E6-33FF-94B0-2D27F57743F3}"/>
              </a:ext>
            </a:extLst>
          </p:cNvPr>
          <p:cNvSpPr txBox="1"/>
          <p:nvPr/>
        </p:nvSpPr>
        <p:spPr>
          <a:xfrm>
            <a:off x="4584709" y="4031254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ReLU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16C287-4F43-975D-467C-F84C20C417DA}"/>
              </a:ext>
            </a:extLst>
          </p:cNvPr>
          <p:cNvSpPr txBox="1"/>
          <p:nvPr/>
        </p:nvSpPr>
        <p:spPr>
          <a:xfrm>
            <a:off x="5219708" y="4037971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ReLU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B8156161-CDD6-AD7C-BAB9-ABC9CBA39108}"/>
              </a:ext>
            </a:extLst>
          </p:cNvPr>
          <p:cNvSpPr/>
          <p:nvPr/>
        </p:nvSpPr>
        <p:spPr>
          <a:xfrm>
            <a:off x="4191000" y="2507876"/>
            <a:ext cx="139721" cy="108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2680EDA-E282-8EAA-0C55-ABBC5AE7F01C}"/>
              </a:ext>
            </a:extLst>
          </p:cNvPr>
          <p:cNvSpPr/>
          <p:nvPr/>
        </p:nvSpPr>
        <p:spPr>
          <a:xfrm>
            <a:off x="4768847" y="2517310"/>
            <a:ext cx="139721" cy="108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5A575CA1-D368-1F9F-47EE-B2AED758CA5B}"/>
              </a:ext>
            </a:extLst>
          </p:cNvPr>
          <p:cNvSpPr/>
          <p:nvPr/>
        </p:nvSpPr>
        <p:spPr>
          <a:xfrm>
            <a:off x="5384813" y="2513632"/>
            <a:ext cx="139721" cy="108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EABC5C7D-FBB9-353A-4FBF-DAC3B82A1263}"/>
              </a:ext>
            </a:extLst>
          </p:cNvPr>
          <p:cNvSpPr/>
          <p:nvPr/>
        </p:nvSpPr>
        <p:spPr>
          <a:xfrm>
            <a:off x="5943618" y="2517310"/>
            <a:ext cx="139721" cy="108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657234BA-EC4C-E766-5A36-2658D0CE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5" y="3272315"/>
            <a:ext cx="3429002" cy="5435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1541D7F-664E-BF58-6AD0-DF204BC998C2}"/>
              </a:ext>
            </a:extLst>
          </p:cNvPr>
          <p:cNvSpPr txBox="1"/>
          <p:nvPr/>
        </p:nvSpPr>
        <p:spPr>
          <a:xfrm>
            <a:off x="3829102" y="1585506"/>
            <a:ext cx="279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ED61C7-6B35-DB50-731B-22AF8B02F6C6}"/>
              </a:ext>
            </a:extLst>
          </p:cNvPr>
          <p:cNvSpPr txBox="1"/>
          <p:nvPr/>
        </p:nvSpPr>
        <p:spPr>
          <a:xfrm>
            <a:off x="4216410" y="963547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(5,10)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33B240-482D-3D15-C222-F22D7EE2D0EB}"/>
              </a:ext>
            </a:extLst>
          </p:cNvPr>
          <p:cNvSpPr txBox="1"/>
          <p:nvPr/>
        </p:nvSpPr>
        <p:spPr>
          <a:xfrm>
            <a:off x="4787863" y="963546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(10,10)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04CABC-1684-DFD7-D10E-A36CA74BB7BD}"/>
              </a:ext>
            </a:extLst>
          </p:cNvPr>
          <p:cNvSpPr txBox="1"/>
          <p:nvPr/>
        </p:nvSpPr>
        <p:spPr>
          <a:xfrm>
            <a:off x="5372167" y="963545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(10,10)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85F2F7-0E29-8BFB-3E2E-418EF2D2EF76}"/>
              </a:ext>
            </a:extLst>
          </p:cNvPr>
          <p:cNvSpPr txBox="1"/>
          <p:nvPr/>
        </p:nvSpPr>
        <p:spPr>
          <a:xfrm>
            <a:off x="5911963" y="2208101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F80CDEFA-A565-40DF-3781-88C0D7A9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8" y="3890911"/>
            <a:ext cx="3438476" cy="714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89BF28E-A06F-7353-AA05-56DA63D9E357}"/>
              </a:ext>
            </a:extLst>
          </p:cNvPr>
          <p:cNvSpPr txBox="1"/>
          <p:nvPr/>
        </p:nvSpPr>
        <p:spPr>
          <a:xfrm>
            <a:off x="3560775" y="3318567"/>
            <a:ext cx="815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(2298, 5)</a:t>
            </a:r>
            <a:endParaRPr lang="ko-KR" altLang="en-US" sz="7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F15C8BF-84FF-AF5A-03E0-FAB411183E26}"/>
              </a:ext>
            </a:extLst>
          </p:cNvPr>
          <p:cNvSpPr txBox="1"/>
          <p:nvPr/>
        </p:nvSpPr>
        <p:spPr>
          <a:xfrm>
            <a:off x="4722715" y="4215392"/>
            <a:ext cx="815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(2298, 10)</a:t>
            </a:r>
            <a:endParaRPr lang="ko-KR" altLang="en-US" sz="7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14DCB9-CA98-C7F2-2D19-203B038E846D}"/>
              </a:ext>
            </a:extLst>
          </p:cNvPr>
          <p:cNvSpPr txBox="1"/>
          <p:nvPr/>
        </p:nvSpPr>
        <p:spPr>
          <a:xfrm>
            <a:off x="5307019" y="4215392"/>
            <a:ext cx="815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(2298, 10)</a:t>
            </a:r>
            <a:endParaRPr lang="ko-KR" altLang="en-US" sz="7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58324B-482E-7026-BA48-55385CD9ACEB}"/>
              </a:ext>
            </a:extLst>
          </p:cNvPr>
          <p:cNvSpPr txBox="1"/>
          <p:nvPr/>
        </p:nvSpPr>
        <p:spPr>
          <a:xfrm>
            <a:off x="3908552" y="2273535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fc1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DE3EFE-7A65-BBEB-12CD-FAF0D12FF619}"/>
              </a:ext>
            </a:extLst>
          </p:cNvPr>
          <p:cNvSpPr txBox="1"/>
          <p:nvPr/>
        </p:nvSpPr>
        <p:spPr>
          <a:xfrm>
            <a:off x="4470515" y="2282806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fc2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0E5305-DA9A-5F3D-391E-6C0422640272}"/>
              </a:ext>
            </a:extLst>
          </p:cNvPr>
          <p:cNvSpPr txBox="1"/>
          <p:nvPr/>
        </p:nvSpPr>
        <p:spPr>
          <a:xfrm>
            <a:off x="5089747" y="2272269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fc3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BC141B-CA36-6BE3-0909-CD382092F694}"/>
              </a:ext>
            </a:extLst>
          </p:cNvPr>
          <p:cNvSpPr txBox="1"/>
          <p:nvPr/>
        </p:nvSpPr>
        <p:spPr>
          <a:xfrm>
            <a:off x="5661060" y="2271088"/>
            <a:ext cx="68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out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291C77-D54A-E942-976F-4A31A305319F}"/>
              </a:ext>
            </a:extLst>
          </p:cNvPr>
          <p:cNvSpPr txBox="1"/>
          <p:nvPr/>
        </p:nvSpPr>
        <p:spPr>
          <a:xfrm>
            <a:off x="4144961" y="4215393"/>
            <a:ext cx="815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(2298, 10)</a:t>
            </a:r>
            <a:endParaRPr lang="ko-KR" altLang="en-US" sz="7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0E75D8-02F7-40EA-7635-B6F4F5A1DDDF}"/>
              </a:ext>
            </a:extLst>
          </p:cNvPr>
          <p:cNvSpPr txBox="1"/>
          <p:nvPr/>
        </p:nvSpPr>
        <p:spPr>
          <a:xfrm>
            <a:off x="5828495" y="4210295"/>
            <a:ext cx="815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(2298, 1)</a:t>
            </a:r>
            <a:endParaRPr lang="ko-KR" altLang="en-US" sz="7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22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Preporcess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F0C6F3C-E996-2A2D-69B0-BFB8415A92B0}"/>
              </a:ext>
            </a:extLst>
          </p:cNvPr>
          <p:cNvGrpSpPr/>
          <p:nvPr/>
        </p:nvGrpSpPr>
        <p:grpSpPr>
          <a:xfrm>
            <a:off x="457200" y="1245160"/>
            <a:ext cx="3654941" cy="2999654"/>
            <a:chOff x="317500" y="1248495"/>
            <a:chExt cx="3248541" cy="29929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F3E26A-6087-8592-A31A-FA8D46024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500" y="1248495"/>
              <a:ext cx="3248541" cy="299298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B2C511-A438-BCDB-6558-F258142A1ECE}"/>
                </a:ext>
              </a:extLst>
            </p:cNvPr>
            <p:cNvSpPr/>
            <p:nvPr/>
          </p:nvSpPr>
          <p:spPr>
            <a:xfrm>
              <a:off x="317500" y="3225800"/>
              <a:ext cx="2667000" cy="298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E1E4DB4-E752-7732-0447-5C6CEEC41779}"/>
                </a:ext>
              </a:extLst>
            </p:cNvPr>
            <p:cNvSpPr/>
            <p:nvPr/>
          </p:nvSpPr>
          <p:spPr>
            <a:xfrm>
              <a:off x="1981200" y="4098925"/>
              <a:ext cx="304800" cy="142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36FA808-2D24-2318-79A8-8913FB209FDF}"/>
                </a:ext>
              </a:extLst>
            </p:cNvPr>
            <p:cNvSpPr/>
            <p:nvPr/>
          </p:nvSpPr>
          <p:spPr>
            <a:xfrm>
              <a:off x="1066800" y="4086544"/>
              <a:ext cx="304800" cy="142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2BE81F68-E118-090B-0D7C-5F40FD1B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741" y="2382985"/>
            <a:ext cx="224821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Background</a:t>
            </a:r>
          </a:p>
          <a:p>
            <a:endParaRPr lang="en-US" altLang="ko-KR" dirty="0"/>
          </a:p>
          <a:p>
            <a:r>
              <a:rPr lang="en-US" altLang="ko-KR" dirty="0"/>
              <a:t>Artificial Neural Network (ANN, </a:t>
            </a:r>
            <a:r>
              <a:rPr lang="ko-KR" altLang="en-US" dirty="0"/>
              <a:t>인공신경망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Deep Neural Network (DNN, </a:t>
            </a:r>
            <a:r>
              <a:rPr lang="ko-KR" altLang="en-US" dirty="0"/>
              <a:t>심층신경망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Deep Learning Framework</a:t>
            </a:r>
          </a:p>
          <a:p>
            <a:endParaRPr lang="en-US" altLang="ko-KR" dirty="0"/>
          </a:p>
          <a:p>
            <a:r>
              <a:rPr lang="en-US" altLang="ko-KR" dirty="0"/>
              <a:t>Activation Function</a:t>
            </a:r>
          </a:p>
          <a:p>
            <a:endParaRPr lang="en-US" altLang="ko-KR" dirty="0"/>
          </a:p>
          <a:p>
            <a:r>
              <a:rPr lang="en-US" altLang="ko-KR" dirty="0"/>
              <a:t>Code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74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Train</a:t>
            </a: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8D2AA2-5C35-198F-F5A6-F3A2E7EE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82054"/>
            <a:ext cx="4114800" cy="10042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6FFD4E-2670-8659-4CDB-097E6FC0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02779"/>
            <a:ext cx="2743200" cy="25875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1E412C-C2F7-5296-EA78-076830DDCF74}"/>
              </a:ext>
            </a:extLst>
          </p:cNvPr>
          <p:cNvSpPr/>
          <p:nvPr/>
        </p:nvSpPr>
        <p:spPr>
          <a:xfrm>
            <a:off x="1973433" y="1161892"/>
            <a:ext cx="553867" cy="139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E34B8D-5D16-0C64-65CF-CA313FBD9182}"/>
              </a:ext>
            </a:extLst>
          </p:cNvPr>
          <p:cNvSpPr/>
          <p:nvPr/>
        </p:nvSpPr>
        <p:spPr>
          <a:xfrm>
            <a:off x="2125833" y="1657350"/>
            <a:ext cx="1811167" cy="12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Train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4D4690-BD9C-B12C-632E-ECA86722F79E}"/>
              </a:ext>
            </a:extLst>
          </p:cNvPr>
          <p:cNvGrpSpPr/>
          <p:nvPr/>
        </p:nvGrpSpPr>
        <p:grpSpPr>
          <a:xfrm>
            <a:off x="1269203" y="2228311"/>
            <a:ext cx="2070100" cy="1171971"/>
            <a:chOff x="247650" y="1333501"/>
            <a:chExt cx="2038350" cy="11719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52F859B-0D7D-0839-38AF-EC860CC7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" y="1581150"/>
              <a:ext cx="1943100" cy="9243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2EEBD7-EC9A-EC2A-67EB-5E57CEE82387}"/>
                </a:ext>
              </a:extLst>
            </p:cNvPr>
            <p:cNvSpPr txBox="1"/>
            <p:nvPr/>
          </p:nvSpPr>
          <p:spPr>
            <a:xfrm>
              <a:off x="247650" y="1333501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 Epoch</a:t>
              </a:r>
              <a:endPara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EB2F0EC-98A6-D79A-0CEB-35CCCC12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37" y="3699831"/>
            <a:ext cx="1973366" cy="934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121976-6311-0B79-F112-F573FB7015A9}"/>
              </a:ext>
            </a:extLst>
          </p:cNvPr>
          <p:cNvSpPr txBox="1"/>
          <p:nvPr/>
        </p:nvSpPr>
        <p:spPr>
          <a:xfrm>
            <a:off x="1320002" y="3448111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40 Epoch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86C9F9-59D8-9FDF-0116-63708074C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52" y="1217771"/>
            <a:ext cx="1943100" cy="9243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7ECD8B-84AB-FD70-AA78-9BE227BC11F4}"/>
              </a:ext>
            </a:extLst>
          </p:cNvPr>
          <p:cNvSpPr txBox="1"/>
          <p:nvPr/>
        </p:nvSpPr>
        <p:spPr>
          <a:xfrm>
            <a:off x="3917551" y="9715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60 Epoch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755A7-0DC6-3280-0888-5DA3219F0225}"/>
              </a:ext>
            </a:extLst>
          </p:cNvPr>
          <p:cNvSpPr txBox="1"/>
          <p:nvPr/>
        </p:nvSpPr>
        <p:spPr>
          <a:xfrm>
            <a:off x="3917551" y="224846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80 Epoch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C9505-C0F2-2EF0-4F70-9CACBF15DBDD}"/>
              </a:ext>
            </a:extLst>
          </p:cNvPr>
          <p:cNvSpPr txBox="1"/>
          <p:nvPr/>
        </p:nvSpPr>
        <p:spPr>
          <a:xfrm>
            <a:off x="3917551" y="3463567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100 Epoch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4E5C12-AA97-D3AB-18F2-F677A3701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752" y="2495259"/>
            <a:ext cx="1943100" cy="90723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4EEF72-C62D-8368-9BFE-18F085251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751" y="3709788"/>
            <a:ext cx="1943101" cy="9144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40044AC-D827-188A-25F3-91C0AE9DA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937" y="1217771"/>
            <a:ext cx="1973366" cy="9243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B9946-0415-DE09-3E47-5548E28AE08B}"/>
              </a:ext>
            </a:extLst>
          </p:cNvPr>
          <p:cNvSpPr txBox="1"/>
          <p:nvPr/>
        </p:nvSpPr>
        <p:spPr>
          <a:xfrm>
            <a:off x="1268720" y="983711"/>
            <a:ext cx="1547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 Epoch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43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Check Test Data</a:t>
            </a:r>
          </a:p>
          <a:p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0D27A-FAB1-04CD-BC13-A54A1774C733}"/>
              </a:ext>
            </a:extLst>
          </p:cNvPr>
          <p:cNvSpPr txBox="1"/>
          <p:nvPr/>
        </p:nvSpPr>
        <p:spPr>
          <a:xfrm>
            <a:off x="533399" y="1367810"/>
            <a:ext cx="228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Learning rate = 0.01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B33B8C-CFB0-F61D-2D06-3134B355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2" y="2151157"/>
            <a:ext cx="2438401" cy="1770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60F1F9-0EC3-033C-69E3-7E63FA50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14031"/>
            <a:ext cx="2943308" cy="2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8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Check Test Data</a:t>
            </a: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0D27A-FAB1-04CD-BC13-A54A1774C733}"/>
              </a:ext>
            </a:extLst>
          </p:cNvPr>
          <p:cNvSpPr txBox="1"/>
          <p:nvPr/>
        </p:nvSpPr>
        <p:spPr>
          <a:xfrm>
            <a:off x="533399" y="1367810"/>
            <a:ext cx="228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Learning rate = 0.0001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DEAD88-6EB9-3F11-1675-5C22AE27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92" y="2151157"/>
            <a:ext cx="2438400" cy="17245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DD4C4B-3353-92E2-5D47-EEB352EB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57350"/>
            <a:ext cx="2943308" cy="27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B9CA9-88FF-E14E-D1A4-C79FE25E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/>
          <a:p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Check Test Data</a:t>
            </a: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4D5D2-05CD-853B-5F12-020B7D380CAA}"/>
              </a:ext>
            </a:extLst>
          </p:cNvPr>
          <p:cNvSpPr txBox="1"/>
          <p:nvPr/>
        </p:nvSpPr>
        <p:spPr>
          <a:xfrm>
            <a:off x="533399" y="1367810"/>
            <a:ext cx="228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No Batch, Learning rate = 0.01</a:t>
            </a:r>
            <a:endParaRPr lang="ko-KR" altLang="en-US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914E67-3D1F-CF25-8FC5-86FAABA9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151156"/>
            <a:ext cx="2504993" cy="1724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5FF80B-18B4-8190-E461-0880010A4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59137"/>
            <a:ext cx="2867108" cy="26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600"/>
              <a:t>Q&amp;A</a:t>
            </a:r>
            <a:endParaRPr lang="ko-KR" altLang="en-US" sz="1600"/>
          </a:p>
        </p:txBody>
      </p:sp>
      <p:pic>
        <p:nvPicPr>
          <p:cNvPr id="3078" name="Picture 6" descr="조세금융신문 - 자녀장려금 신청은 언제? 2021 상반기분 근로장려금 주요 Q&amp;A">
            <a:extLst>
              <a:ext uri="{FF2B5EF4-FFF2-40B4-BE49-F238E27FC236}">
                <a16:creationId xmlns:a16="http://schemas.microsoft.com/office/drawing/2014/main" id="{4843A203-B150-4C1D-4ECC-45CCBF20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818" y="895351"/>
            <a:ext cx="4932364" cy="369927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69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04950"/>
            <a:ext cx="5829300" cy="5940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감사합니다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B172C8E-AF1B-6D2B-EDD6-6BB848D71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2242202"/>
            <a:ext cx="4800600" cy="381000"/>
          </a:xfrm>
        </p:spPr>
        <p:txBody>
          <a:bodyPr/>
          <a:lstStyle/>
          <a:p>
            <a:r>
              <a:rPr lang="ko-KR" altLang="en-US" dirty="0"/>
              <a:t>이현재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0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인공 지능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(Artificial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Intelligence) :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인간의 지능이 갖고 있는 기능을 갖춘 컴퓨터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머신 러닝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(Machine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Learning)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컴퓨터가 학습할 수 있도록 하는 알고리즘과 기술을 개발하는 분야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딥 러닝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(Deep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Learning) :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여러 </a:t>
            </a:r>
            <a:r>
              <a:rPr lang="ko-KR" altLang="en-US" sz="105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비선형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변환기법의 조합을 통해 높은 수준의 추상화를 시도하는 머신 러닝 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    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알고리즘 집합 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 ‘Deep’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은 깊은 통찰이 아닌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 기반 학습</a:t>
            </a:r>
            <a:r>
              <a:rPr lang="ko-KR" altLang="en-US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의미</a:t>
            </a:r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None/>
            </a:pPr>
            <a:endParaRPr lang="en-US" altLang="ko-KR" sz="10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030" name="Picture 6" descr="인공지능의 분류] 머신러닝과 딥러닝">
            <a:extLst>
              <a:ext uri="{FF2B5EF4-FFF2-40B4-BE49-F238E27FC236}">
                <a16:creationId xmlns:a16="http://schemas.microsoft.com/office/drawing/2014/main" id="{A5B0213B-26D4-39F6-850E-335DACE4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90750"/>
            <a:ext cx="3937678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F9740DC-0D84-35A5-B3CA-26C992D90039}"/>
              </a:ext>
            </a:extLst>
          </p:cNvPr>
          <p:cNvSpPr/>
          <p:nvPr/>
        </p:nvSpPr>
        <p:spPr>
          <a:xfrm>
            <a:off x="2057400" y="3409950"/>
            <a:ext cx="41275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7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머신 러닝 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샘플과 </a:t>
            </a:r>
            <a:r>
              <a:rPr lang="ko-KR" altLang="en-US" sz="9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기댓값이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주어졌을 때 데이터 처리 작업을 위한 실행 규칙을 찾는 것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입력 데이터에 대한 유용한 변화를 찾는 것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입력 데이터 포인트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Input</a:t>
            </a: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기대 출력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Target</a:t>
            </a: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알고리즘의 성능을 측정하는 방법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알고리즘의 현재 출력과 기대 출력 간의 차이를 결정하기 위해 필요. 측정 값은 알고리즘의 작동 방식을 교정하기 위한 신호로 다시 피드백 되고 이 수정 단계를 </a:t>
            </a:r>
            <a:r>
              <a:rPr lang="ko-KR" altLang="en-US" sz="9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이라고 한다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0" indent="0">
              <a:buNone/>
            </a:pPr>
            <a:endParaRPr lang="en-US" altLang="ko-KR" sz="10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4F26D-9F65-BFF3-3819-D351679A9D61}"/>
              </a:ext>
            </a:extLst>
          </p:cNvPr>
          <p:cNvSpPr txBox="1"/>
          <p:nvPr/>
        </p:nvSpPr>
        <p:spPr>
          <a:xfrm>
            <a:off x="228600" y="28003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Input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AFED5-B135-913C-0568-8096A994DDE5}"/>
              </a:ext>
            </a:extLst>
          </p:cNvPr>
          <p:cNvSpPr txBox="1"/>
          <p:nvPr/>
        </p:nvSpPr>
        <p:spPr>
          <a:xfrm>
            <a:off x="76200" y="2216192"/>
            <a:ext cx="130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Machine Learning</a:t>
            </a:r>
            <a:endParaRPr lang="ko-KR" altLang="en-US" sz="105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7CF2AC5-E7A7-97C5-275B-C6FAEF039325}"/>
              </a:ext>
            </a:extLst>
          </p:cNvPr>
          <p:cNvSpPr/>
          <p:nvPr/>
        </p:nvSpPr>
        <p:spPr>
          <a:xfrm>
            <a:off x="914400" y="2841798"/>
            <a:ext cx="18415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078CB1-420E-B13B-AB9C-C7898FC5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2620455"/>
            <a:ext cx="601559" cy="59062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3BC030-A376-DA19-44DD-47E788375DD7}"/>
              </a:ext>
            </a:extLst>
          </p:cNvPr>
          <p:cNvSpPr/>
          <p:nvPr/>
        </p:nvSpPr>
        <p:spPr>
          <a:xfrm>
            <a:off x="2049359" y="2839566"/>
            <a:ext cx="18415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C7405F-D25B-82C5-4AA5-039CEE51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34" y="2625229"/>
            <a:ext cx="687977" cy="59062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968A67B-98E4-780F-5BDE-027EE8AC9244}"/>
              </a:ext>
            </a:extLst>
          </p:cNvPr>
          <p:cNvSpPr/>
          <p:nvPr/>
        </p:nvSpPr>
        <p:spPr>
          <a:xfrm>
            <a:off x="3270736" y="2839566"/>
            <a:ext cx="18415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B21D47-1BF6-96B5-789D-FD8FF486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11" y="2555667"/>
            <a:ext cx="814959" cy="72019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80CA7E5-2915-FF9C-4437-7DDA22D99F9D}"/>
              </a:ext>
            </a:extLst>
          </p:cNvPr>
          <p:cNvSpPr/>
          <p:nvPr/>
        </p:nvSpPr>
        <p:spPr>
          <a:xfrm>
            <a:off x="4619095" y="2839565"/>
            <a:ext cx="18415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70A6A9E-EEBD-4598-0CFB-6C5BE3DEA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870" y="2621570"/>
            <a:ext cx="853352" cy="6206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923C76-24A5-1069-1E53-AD0CB1AFA8B4}"/>
              </a:ext>
            </a:extLst>
          </p:cNvPr>
          <p:cNvSpPr txBox="1"/>
          <p:nvPr/>
        </p:nvSpPr>
        <p:spPr>
          <a:xfrm>
            <a:off x="5061646" y="3069793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Output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E5ED65-9247-D49E-2879-3AD4057FE173}"/>
              </a:ext>
            </a:extLst>
          </p:cNvPr>
          <p:cNvSpPr txBox="1"/>
          <p:nvPr/>
        </p:nvSpPr>
        <p:spPr>
          <a:xfrm>
            <a:off x="76200" y="3486150"/>
            <a:ext cx="130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Deep Learning</a:t>
            </a:r>
            <a:endParaRPr lang="ko-KR" altLang="en-US" sz="105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E7CD12-429B-7372-1CFC-95836C2E5059}"/>
              </a:ext>
            </a:extLst>
          </p:cNvPr>
          <p:cNvSpPr txBox="1"/>
          <p:nvPr/>
        </p:nvSpPr>
        <p:spPr>
          <a:xfrm>
            <a:off x="228600" y="3838918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Input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2193771-0E29-7DF5-0FC3-F513287E7170}"/>
              </a:ext>
            </a:extLst>
          </p:cNvPr>
          <p:cNvSpPr/>
          <p:nvPr/>
        </p:nvSpPr>
        <p:spPr>
          <a:xfrm>
            <a:off x="914400" y="3880366"/>
            <a:ext cx="18415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9A4A330-97D1-9650-F898-BD5238787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389" y="3571692"/>
            <a:ext cx="1305011" cy="765284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2B751B8-552C-3E71-B575-918A0ECEF40F}"/>
              </a:ext>
            </a:extLst>
          </p:cNvPr>
          <p:cNvSpPr/>
          <p:nvPr/>
        </p:nvSpPr>
        <p:spPr>
          <a:xfrm>
            <a:off x="2743200" y="3868574"/>
            <a:ext cx="18415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5EA6CB9-EE1A-84DC-05BC-CA30E3197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975" y="3650579"/>
            <a:ext cx="853352" cy="6206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3D704F-CC28-3D64-BAB4-1C09AB921AB9}"/>
              </a:ext>
            </a:extLst>
          </p:cNvPr>
          <p:cNvSpPr txBox="1"/>
          <p:nvPr/>
        </p:nvSpPr>
        <p:spPr>
          <a:xfrm>
            <a:off x="3185751" y="414108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Output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E45633-14C7-1B7E-C475-D6D8210F20F2}"/>
              </a:ext>
            </a:extLst>
          </p:cNvPr>
          <p:cNvSpPr txBox="1"/>
          <p:nvPr/>
        </p:nvSpPr>
        <p:spPr>
          <a:xfrm>
            <a:off x="3694090" y="3211077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학습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A97CB-140A-8C04-42AF-4D5AE5BF546C}"/>
              </a:ext>
            </a:extLst>
          </p:cNvPr>
          <p:cNvSpPr txBox="1"/>
          <p:nvPr/>
        </p:nvSpPr>
        <p:spPr>
          <a:xfrm>
            <a:off x="812504" y="3204599"/>
            <a:ext cx="2948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특징 추출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9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Feauture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Extraction)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인간이 제공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855D10-0D3D-F6E5-9686-DBADD0D0D6A3}"/>
              </a:ext>
            </a:extLst>
          </p:cNvPr>
          <p:cNvSpPr txBox="1"/>
          <p:nvPr/>
        </p:nvSpPr>
        <p:spPr>
          <a:xfrm>
            <a:off x="438586" y="4277273"/>
            <a:ext cx="2948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학습 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(Black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Box) – 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한 번에 모든 특징 학습</a:t>
            </a:r>
          </a:p>
        </p:txBody>
      </p:sp>
    </p:spTree>
    <p:extLst>
      <p:ext uri="{BB962C8B-B14F-4D97-AF65-F5344CB8AC3E}">
        <p14:creationId xmlns:p14="http://schemas.microsoft.com/office/powerpoint/2010/main" val="214647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Artificial Neural Network (ANN, </a:t>
            </a:r>
            <a:r>
              <a:rPr lang="ko-KR" altLang="en-US" dirty="0"/>
              <a:t>인공신경망</a:t>
            </a:r>
            <a:r>
              <a:rPr lang="en-US" altLang="ko-KR" dirty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사람의 신경망 원리와 구조를 모방하여 만든 기계 학습 알고리즘 </a:t>
            </a:r>
            <a:r>
              <a:rPr lang="en-US" altLang="ko-KR" sz="105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(=</a:t>
            </a:r>
            <a:r>
              <a:rPr lang="ko-KR" altLang="en-US" sz="105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단층 </a:t>
            </a:r>
            <a:r>
              <a:rPr lang="ko-KR" altLang="en-US" sz="1050" b="1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퍼셉트론</a:t>
            </a:r>
            <a:r>
              <a:rPr lang="en-US" altLang="ko-KR" sz="105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lvl="1"/>
            <a:r>
              <a:rPr lang="ko-KR" altLang="en-US" sz="9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자극이 어떠한 </a:t>
            </a:r>
            <a:r>
              <a:rPr lang="ko-KR" altLang="en-US" sz="900" b="1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임계값을</a:t>
            </a:r>
            <a:r>
              <a:rPr lang="ko-KR" altLang="en-US" sz="9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넘어서면 결과 신호를 전달하는 과정에서 착안</a:t>
            </a:r>
            <a:endParaRPr lang="en-US" altLang="ko-KR" sz="9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모든 비선형 함수를 학습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모든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Output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매핑하여 가중치를 학습할 수 있는 능력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구성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Input, Output, Hidden Layer</a:t>
            </a:r>
            <a:r>
              <a:rPr lang="en-US" altLang="ko-KR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활성화 함수를 사용하여 최적의 </a:t>
            </a:r>
            <a:r>
              <a:rPr lang="en-US" altLang="ko-KR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weight</a:t>
            </a:r>
            <a:r>
              <a:rPr lang="ko-KR" altLang="en-US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</a:t>
            </a:r>
            <a:r>
              <a:rPr lang="en-US" altLang="ko-KR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bias</a:t>
            </a:r>
            <a:r>
              <a:rPr lang="ko-KR" altLang="en-US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찾아내는 역할</a:t>
            </a:r>
            <a:r>
              <a:rPr lang="en-US" altLang="ko-KR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단점</a:t>
            </a:r>
            <a:endParaRPr lang="en-US" altLang="ko-KR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 과정에서 파라미터의 </a:t>
            </a:r>
            <a:r>
              <a:rPr lang="ko-KR" altLang="en-US" sz="9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최적값을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찾기 어려움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Gradient Vanishing , Local vs Global</a:t>
            </a:r>
          </a:p>
          <a:p>
            <a:pPr lvl="1"/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 시간이 느림 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과거의 문제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GPU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도입으로 해결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lvl="1"/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Overfitting (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과거의 문제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충분한 학습데이터 보유</a:t>
            </a:r>
            <a:r>
              <a:rPr lang="en-US" altLang="ko-KR" sz="9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24BA7C-44D6-7A4C-7557-C0488DB1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4987"/>
            <a:ext cx="2677611" cy="1652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2BEEE-8D0C-425F-3E03-8F845613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11" y="2861406"/>
            <a:ext cx="3471603" cy="1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2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Neural Network (DNN, </a:t>
            </a:r>
            <a:r>
              <a:rPr lang="ko-KR" altLang="en-US" dirty="0"/>
              <a:t>심층신경망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27000" tIns="45720" rIns="27000" bIns="45720" rtlCol="0">
                <a:normAutofit/>
              </a:bodyPr>
              <a:lstStyle/>
              <a:p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여러 층의 </a:t>
                </a:r>
                <a:r>
                  <a:rPr lang="ko-KR" altLang="en-US" sz="1050" dirty="0" err="1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퍼셉트론으로</a:t>
                </a:r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 적어도 </a:t>
                </a:r>
                <a:r>
                  <a:rPr lang="en-US" altLang="ko-KR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2</a:t>
                </a:r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개 이상의 </a:t>
                </a:r>
                <a:r>
                  <a:rPr lang="en-US" altLang="ko-KR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Hidden Layer </a:t>
                </a:r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보유 </a:t>
                </a:r>
                <a:r>
                  <a:rPr lang="en-US" altLang="ko-KR" sz="8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( = </a:t>
                </a:r>
                <a:r>
                  <a:rPr lang="ko-KR" altLang="en-US" sz="8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다층 </a:t>
                </a:r>
                <a:r>
                  <a:rPr lang="ko-KR" altLang="en-US" sz="800" dirty="0" err="1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퍼셉트론</a:t>
                </a:r>
                <a:r>
                  <a:rPr lang="en-US" altLang="ko-KR" sz="8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 </a:t>
                </a:r>
                <a:r>
                  <a:rPr lang="en-US" altLang="ko-KR" sz="800" dirty="0">
                    <a:solidFill>
                      <a:srgbClr val="FF0000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(Hidden Layer</a:t>
                </a:r>
                <a:r>
                  <a:rPr lang="ko-KR" altLang="en-US" sz="800" dirty="0">
                    <a:solidFill>
                      <a:srgbClr val="FF0000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는 비선형 함수를 통과</a:t>
                </a:r>
                <a:r>
                  <a:rPr lang="en-US" altLang="ko-KR" sz="800" dirty="0">
                    <a:solidFill>
                      <a:srgbClr val="FF0000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</a:t>
                </a:r>
                <a:endParaRPr lang="en-US" altLang="ko-KR" sz="1050" dirty="0">
                  <a:solidFill>
                    <a:srgbClr val="FF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r>
                  <a:rPr lang="en-US" altLang="ko-KR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XOR</a:t>
                </a:r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을 극복하기 위해 </a:t>
                </a:r>
                <a:r>
                  <a:rPr lang="en-US" altLang="ko-KR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Hidden Layer</a:t>
                </a:r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를 하나 더 쌓은 </a:t>
                </a:r>
                <a:r>
                  <a:rPr lang="en-US" altLang="ko-KR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DNN</a:t>
                </a:r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이 </a:t>
                </a:r>
                <a:r>
                  <a:rPr lang="ko-KR" altLang="en-US" sz="1050" dirty="0" err="1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딥러닝의</a:t>
                </a:r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 시작</a:t>
                </a:r>
                <a:endParaRPr lang="en-US" altLang="ko-KR" sz="105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학습 방법 </a:t>
                </a:r>
                <a:endParaRPr lang="en-US" altLang="ko-KR" sz="105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lvl="1"/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Forward Propagation (</a:t>
                </a:r>
                <a:r>
                  <a:rPr lang="ko-KR" altLang="en-US" sz="900" dirty="0" err="1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순전파</a:t>
                </a:r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 : Input</a:t>
                </a:r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으로부터 정보를 순방향으로 진행하여 </a:t>
                </a:r>
                <a:r>
                  <a:rPr lang="ko-KR" altLang="en-US" sz="900" dirty="0" err="1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예측값</a:t>
                </a:r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900" i="1" smtClean="0">
                            <a:latin typeface="Cambria Math" panose="02040503050406030204" pitchFamily="18" charset="0"/>
                            <a:ea typeface="나눔스퀘어OTF_ac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  <a:ea typeface="나눔스퀘어OTF_ac" panose="020B0600000101010101" pitchFamily="34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을</a:t>
                </a:r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 </a:t>
                </a:r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생성하여 비용 함수 계산</a:t>
                </a:r>
                <a:endParaRPr lang="en-US" altLang="ko-KR" sz="9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lvl="1"/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Back Propagation (</a:t>
                </a:r>
                <a:r>
                  <a:rPr lang="ko-KR" altLang="en-US" sz="900" dirty="0" err="1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역전파</a:t>
                </a:r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 : </a:t>
                </a:r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계산된 비용 함수를 이용해 역방향으로부터 정보를 전달하여 가중치 매개변수의 기울기를 </a:t>
                </a:r>
                <a:endParaRPr lang="en-US" altLang="ko-KR" sz="9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342900" lvl="1" indent="0">
                  <a:buNone/>
                </a:pPr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		                    </a:t>
                </a:r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효과적으로 계산 </a:t>
                </a:r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(</a:t>
                </a:r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경사 </a:t>
                </a:r>
                <a:r>
                  <a:rPr lang="ko-KR" altLang="en-US" sz="900" dirty="0" err="1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하강법</a:t>
                </a:r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</a:t>
                </a:r>
              </a:p>
              <a:p>
                <a:pPr marL="342900" lvl="1" indent="0">
                  <a:buNone/>
                </a:pPr>
                <a:endParaRPr lang="en-US" altLang="ko-KR" sz="9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342900" lvl="1" indent="0">
                  <a:buNone/>
                </a:pPr>
                <a:endParaRPr lang="en-US" altLang="ko-KR" sz="9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342900" lvl="1" indent="0">
                  <a:buNone/>
                </a:pPr>
                <a:endParaRPr lang="en-US" altLang="ko-KR" sz="9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342900" lvl="1" indent="0">
                  <a:buNone/>
                </a:pPr>
                <a:endParaRPr lang="en-US" altLang="ko-KR" sz="9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342900" lvl="1" indent="0">
                  <a:buNone/>
                </a:pPr>
                <a:endParaRPr lang="en-US" altLang="ko-KR" sz="9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342900" lvl="1" indent="0">
                  <a:buNone/>
                </a:pPr>
                <a:endParaRPr lang="en-US" altLang="ko-KR" sz="9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342900" lvl="1" indent="0">
                  <a:buNone/>
                </a:pPr>
                <a:endParaRPr lang="en-US" altLang="ko-KR" sz="105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r>
                  <a:rPr lang="ko-KR" altLang="en-US" sz="105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한계</a:t>
                </a:r>
                <a:endParaRPr lang="en-US" altLang="ko-KR" sz="105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lvl="1"/>
                <a:r>
                  <a:rPr lang="en-US" altLang="ko-KR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Gradient Vanishing </a:t>
                </a:r>
                <a:r>
                  <a:rPr lang="ko-KR" altLang="en-US" sz="9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여전히 존재</a:t>
                </a:r>
                <a:endParaRPr lang="en-US" altLang="ko-KR" sz="9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lvl="1"/>
                <a:endParaRPr lang="en-US" altLang="ko-KR" sz="9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endParaRPr lang="en-US" altLang="ko-KR" sz="105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endParaRPr lang="ko-KR" altLang="en-US" sz="105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5">
            <a:extLst>
              <a:ext uri="{FF2B5EF4-FFF2-40B4-BE49-F238E27FC236}">
                <a16:creationId xmlns:a16="http://schemas.microsoft.com/office/drawing/2014/main" id="{196B7F58-5454-C0E3-D2DC-BAD91A1A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8350"/>
            <a:ext cx="1532647" cy="107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B859F58-F7B4-BC46-8E59-FD267C16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38350"/>
            <a:ext cx="174289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4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7BBB02FC-4AEC-20CC-A269-4333DB637136}"/>
              </a:ext>
            </a:extLst>
          </p:cNvPr>
          <p:cNvGrpSpPr/>
          <p:nvPr/>
        </p:nvGrpSpPr>
        <p:grpSpPr>
          <a:xfrm>
            <a:off x="1943099" y="1749441"/>
            <a:ext cx="457199" cy="1797505"/>
            <a:chOff x="1943099" y="1733549"/>
            <a:chExt cx="457199" cy="1797505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922A2D3-2495-7F7C-7BDD-6A1596BAA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099" y="1733549"/>
              <a:ext cx="0" cy="1488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0627C76-5854-1655-6900-81621500B16F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1943099" y="1733549"/>
              <a:ext cx="152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F6BB4E00-D27D-F9AD-BDCC-B35BAC3ECB63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1943099" y="2486755"/>
              <a:ext cx="152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FC9A133-C1C8-D8C7-6B6C-A1E0C9766D9F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2400297" y="3238026"/>
              <a:ext cx="1" cy="2930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0BEB474-E6B5-1AA0-D631-3E8CB8908C16}"/>
                </a:ext>
              </a:extLst>
            </p:cNvPr>
            <p:cNvCxnSpPr>
              <a:cxnSpLocks/>
            </p:cNvCxnSpPr>
            <p:nvPr/>
          </p:nvCxnSpPr>
          <p:spPr>
            <a:xfrm>
              <a:off x="1943099" y="3222134"/>
              <a:ext cx="457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Train Framework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AD40D-C7E1-94BF-9E8B-B619C77A2CEB}"/>
              </a:ext>
            </a:extLst>
          </p:cNvPr>
          <p:cNvSpPr txBox="1"/>
          <p:nvPr/>
        </p:nvSpPr>
        <p:spPr>
          <a:xfrm>
            <a:off x="3276600" y="10477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Input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9756D2-772B-3B19-D310-F96B2C2C8C8F}"/>
              </a:ext>
            </a:extLst>
          </p:cNvPr>
          <p:cNvCxnSpPr>
            <a:stCxn id="28" idx="2"/>
          </p:cNvCxnSpPr>
          <p:nvPr/>
        </p:nvCxnSpPr>
        <p:spPr>
          <a:xfrm>
            <a:off x="3619500" y="1278582"/>
            <a:ext cx="0" cy="22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90CAA6-9182-9AE6-4FE5-37F24D44F6C2}"/>
              </a:ext>
            </a:extLst>
          </p:cNvPr>
          <p:cNvSpPr/>
          <p:nvPr/>
        </p:nvSpPr>
        <p:spPr>
          <a:xfrm>
            <a:off x="3162301" y="1589360"/>
            <a:ext cx="914398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Layer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 변환</a:t>
            </a:r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6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B3D84-354E-11BC-06F6-BA13EB9D06F7}"/>
              </a:ext>
            </a:extLst>
          </p:cNvPr>
          <p:cNvSpPr txBox="1"/>
          <p:nvPr/>
        </p:nvSpPr>
        <p:spPr>
          <a:xfrm>
            <a:off x="304800" y="965200"/>
            <a:ext cx="312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Hidden Layer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 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 있는 구조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7C4F4C7-23E9-B523-166F-855A409FAEC3}"/>
              </a:ext>
            </a:extLst>
          </p:cNvPr>
          <p:cNvCxnSpPr/>
          <p:nvPr/>
        </p:nvCxnSpPr>
        <p:spPr>
          <a:xfrm>
            <a:off x="3619500" y="2013960"/>
            <a:ext cx="0" cy="22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3CAFE2-B535-54E8-0DC4-EBE2BD505AB2}"/>
              </a:ext>
            </a:extLst>
          </p:cNvPr>
          <p:cNvSpPr/>
          <p:nvPr/>
        </p:nvSpPr>
        <p:spPr>
          <a:xfrm>
            <a:off x="3162301" y="2324738"/>
            <a:ext cx="914398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Layer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 변환</a:t>
            </a:r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6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9561081-10BB-5148-7D42-581401E0AD5E}"/>
              </a:ext>
            </a:extLst>
          </p:cNvPr>
          <p:cNvCxnSpPr>
            <a:cxnSpLocks/>
          </p:cNvCxnSpPr>
          <p:nvPr/>
        </p:nvCxnSpPr>
        <p:spPr>
          <a:xfrm>
            <a:off x="2895600" y="1733550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F03A5C-C087-59B4-574C-4C39A19850CA}"/>
              </a:ext>
            </a:extLst>
          </p:cNvPr>
          <p:cNvCxnSpPr>
            <a:cxnSpLocks/>
          </p:cNvCxnSpPr>
          <p:nvPr/>
        </p:nvCxnSpPr>
        <p:spPr>
          <a:xfrm>
            <a:off x="2895600" y="2495550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C13D80-0768-4C8C-607D-226FC50A13A8}"/>
              </a:ext>
            </a:extLst>
          </p:cNvPr>
          <p:cNvSpPr/>
          <p:nvPr/>
        </p:nvSpPr>
        <p:spPr>
          <a:xfrm>
            <a:off x="2095500" y="1618134"/>
            <a:ext cx="609600" cy="2308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Weight</a:t>
            </a:r>
            <a:endParaRPr lang="ko-KR" altLang="en-US" sz="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998342-A8E6-837F-61B0-758D1475F7CD}"/>
              </a:ext>
            </a:extLst>
          </p:cNvPr>
          <p:cNvSpPr/>
          <p:nvPr/>
        </p:nvSpPr>
        <p:spPr>
          <a:xfrm>
            <a:off x="2095500" y="2371340"/>
            <a:ext cx="609600" cy="2308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Weight</a:t>
            </a:r>
            <a:endParaRPr lang="ko-KR" altLang="en-US" sz="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9DD1BE-B911-956B-C94A-C1CA2D5799C9}"/>
              </a:ext>
            </a:extLst>
          </p:cNvPr>
          <p:cNvCxnSpPr/>
          <p:nvPr/>
        </p:nvCxnSpPr>
        <p:spPr>
          <a:xfrm>
            <a:off x="3625849" y="2749338"/>
            <a:ext cx="0" cy="22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65EB8C5-B4D3-0864-BAFA-FE4BA5E739DB}"/>
                  </a:ext>
                </a:extLst>
              </p:cNvPr>
              <p:cNvSpPr/>
              <p:nvPr/>
            </p:nvSpPr>
            <p:spPr>
              <a:xfrm>
                <a:off x="3168650" y="3060116"/>
                <a:ext cx="914398" cy="3240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Prediction</a:t>
                </a:r>
              </a:p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600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)</a:t>
                </a:r>
                <a:endParaRPr lang="ko-KR" altLang="en-US" sz="600" dirty="0">
                  <a:solidFill>
                    <a:schemeClr val="tx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65EB8C5-B4D3-0864-BAFA-FE4BA5E7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650" y="3060116"/>
                <a:ext cx="914398" cy="324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887FC45-4B94-6228-C7E4-687ADAE92D44}"/>
              </a:ext>
            </a:extLst>
          </p:cNvPr>
          <p:cNvSpPr txBox="1"/>
          <p:nvPr/>
        </p:nvSpPr>
        <p:spPr>
          <a:xfrm>
            <a:off x="304800" y="1199033"/>
            <a:ext cx="312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신경망은 가중치를 파라미터로 가진다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87418EE-2EFB-9AFF-708A-6A92E24FA011}"/>
              </a:ext>
            </a:extLst>
          </p:cNvPr>
          <p:cNvCxnSpPr>
            <a:cxnSpLocks/>
          </p:cNvCxnSpPr>
          <p:nvPr/>
        </p:nvCxnSpPr>
        <p:spPr>
          <a:xfrm>
            <a:off x="3619500" y="3403202"/>
            <a:ext cx="457199" cy="31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2CD3DF-B290-47DC-7CA9-84B49E03B891}"/>
              </a:ext>
            </a:extLst>
          </p:cNvPr>
          <p:cNvSpPr/>
          <p:nvPr/>
        </p:nvSpPr>
        <p:spPr>
          <a:xfrm>
            <a:off x="4572000" y="3076008"/>
            <a:ext cx="91439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Target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lang="ko-KR" altLang="en-US" sz="6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F1A4F05-29F5-3BB8-844E-E4FD45BDCD32}"/>
              </a:ext>
            </a:extLst>
          </p:cNvPr>
          <p:cNvCxnSpPr>
            <a:cxnSpLocks/>
          </p:cNvCxnSpPr>
          <p:nvPr/>
        </p:nvCxnSpPr>
        <p:spPr>
          <a:xfrm flipH="1">
            <a:off x="4572000" y="3419094"/>
            <a:ext cx="457199" cy="31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41977207-F432-EBEA-B328-4350AC895B57}"/>
              </a:ext>
            </a:extLst>
          </p:cNvPr>
          <p:cNvSpPr/>
          <p:nvPr/>
        </p:nvSpPr>
        <p:spPr>
          <a:xfrm>
            <a:off x="3886199" y="3757504"/>
            <a:ext cx="914397" cy="32403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Loss Function</a:t>
            </a:r>
            <a:endParaRPr lang="ko-KR" altLang="en-US" sz="600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50ED70-07E8-9DBF-214E-FCF78563B47C}"/>
              </a:ext>
            </a:extLst>
          </p:cNvPr>
          <p:cNvCxnSpPr/>
          <p:nvPr/>
        </p:nvCxnSpPr>
        <p:spPr>
          <a:xfrm>
            <a:off x="4343397" y="4137677"/>
            <a:ext cx="0" cy="22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440FEFC-2C5A-BD80-CB1D-6F3558CFF260}"/>
              </a:ext>
            </a:extLst>
          </p:cNvPr>
          <p:cNvSpPr/>
          <p:nvPr/>
        </p:nvSpPr>
        <p:spPr>
          <a:xfrm>
            <a:off x="3981448" y="4430406"/>
            <a:ext cx="723898" cy="206454"/>
          </a:xfrm>
          <a:prstGeom prst="roundRect">
            <a:avLst/>
          </a:prstGeom>
          <a:solidFill>
            <a:srgbClr val="32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Score</a:t>
            </a:r>
            <a:endParaRPr lang="ko-KR" altLang="en-US" sz="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871C6F9-F018-1E35-5F3C-967ED0D71247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2667000" y="3919522"/>
            <a:ext cx="1314448" cy="614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21E935CC-7C8B-7967-8330-F62FE7FC7142}"/>
              </a:ext>
            </a:extLst>
          </p:cNvPr>
          <p:cNvSpPr/>
          <p:nvPr/>
        </p:nvSpPr>
        <p:spPr>
          <a:xfrm>
            <a:off x="1943099" y="3531054"/>
            <a:ext cx="914397" cy="4013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Optimizer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(Back Propagation)</a:t>
            </a:r>
            <a:endParaRPr lang="ko-KR" altLang="en-US" sz="500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E495CD15-C133-2434-2D34-882270E0AF04}"/>
              </a:ext>
            </a:extLst>
          </p:cNvPr>
          <p:cNvSpPr/>
          <p:nvPr/>
        </p:nvSpPr>
        <p:spPr>
          <a:xfrm>
            <a:off x="1905000" y="1733550"/>
            <a:ext cx="114299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5D0C6D-99A2-BDC7-7709-5466103D5FB5}"/>
              </a:ext>
            </a:extLst>
          </p:cNvPr>
          <p:cNvSpPr txBox="1"/>
          <p:nvPr/>
        </p:nvSpPr>
        <p:spPr>
          <a:xfrm>
            <a:off x="533400" y="19175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목표 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가중치의 정확한 값을 찾는 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5D1046-60CD-9B78-EDFA-5EFF4DA6C4A0}"/>
              </a:ext>
            </a:extLst>
          </p:cNvPr>
          <p:cNvSpPr txBox="1"/>
          <p:nvPr/>
        </p:nvSpPr>
        <p:spPr>
          <a:xfrm>
            <a:off x="4343397" y="967816"/>
            <a:ext cx="232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학습이란 </a:t>
            </a:r>
            <a:endParaRPr lang="en-US" altLang="ko-KR" sz="9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9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주어진 입력을 정확한 타깃에 매핑하기 위해 신경망의 모든 층에 있는 가중치 값을 찾는 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1B7804-1C20-49A4-939C-FBF165C5FF7F}"/>
              </a:ext>
            </a:extLst>
          </p:cNvPr>
          <p:cNvSpPr txBox="1"/>
          <p:nvPr/>
        </p:nvSpPr>
        <p:spPr>
          <a:xfrm>
            <a:off x="304800" y="1210461"/>
            <a:ext cx="312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손실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함수가 신경망의 출력 품질을 측정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215C76-4BE9-A17C-6B2B-8E5B5CC127B1}"/>
              </a:ext>
            </a:extLst>
          </p:cNvPr>
          <p:cNvSpPr txBox="1"/>
          <p:nvPr/>
        </p:nvSpPr>
        <p:spPr>
          <a:xfrm>
            <a:off x="298450" y="1221732"/>
            <a:ext cx="332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손실 점수를 피드백 신호로 사용하여 가중치 조정 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(Epoch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만큼 반복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385599-B9A3-1EE5-A982-F42828A658FD}"/>
              </a:ext>
            </a:extLst>
          </p:cNvPr>
          <p:cNvSpPr txBox="1"/>
          <p:nvPr/>
        </p:nvSpPr>
        <p:spPr>
          <a:xfrm>
            <a:off x="2000251" y="2623613"/>
            <a:ext cx="2324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Update</a:t>
            </a:r>
            <a:endParaRPr lang="ko-KR" altLang="en-US" sz="9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FBF840-57BC-E8D0-1AEE-B185D6BDE2E6}"/>
              </a:ext>
            </a:extLst>
          </p:cNvPr>
          <p:cNvSpPr txBox="1"/>
          <p:nvPr/>
        </p:nvSpPr>
        <p:spPr>
          <a:xfrm>
            <a:off x="2000251" y="1861613"/>
            <a:ext cx="2324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Update</a:t>
            </a:r>
            <a:endParaRPr lang="ko-KR" altLang="en-US" sz="9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91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  <p:bldP spid="46" grpId="1" animBg="1"/>
      <p:bldP spid="54" grpId="0" animBg="1"/>
      <p:bldP spid="54" grpId="1" animBg="1"/>
      <p:bldP spid="59" grpId="0" animBg="1"/>
      <p:bldP spid="59" grpId="1" animBg="1"/>
      <p:bldP spid="62" grpId="0" animBg="1"/>
      <p:bldP spid="62" grpId="1" animBg="1"/>
      <p:bldP spid="79" grpId="0" animBg="1"/>
      <p:bldP spid="80" grpId="0"/>
      <p:bldP spid="90" grpId="0"/>
      <p:bldP spid="90" grpId="1"/>
      <p:bldP spid="90" grpId="2"/>
      <p:bldP spid="91" grpId="0"/>
      <p:bldP spid="91" grpId="1"/>
      <p:bldP spid="37" grpId="0"/>
      <p:bldP spid="37" grpId="1"/>
      <p:bldP spid="44" grpId="0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</a:t>
            </a:r>
            <a:r>
              <a:rPr lang="ko-KR" altLang="en-US"/>
              <a:t> </a:t>
            </a:r>
            <a:r>
              <a:rPr lang="en-US" altLang="ko-KR"/>
              <a:t>descent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접선의 기울기는 증가 함수에는 양의 값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감소 함수에서는 음의 값을 가진다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en-US" altLang="ko-KR" sz="105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05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연쇄법칙</a:t>
            </a:r>
            <a:r>
              <a:rPr lang="en-US" altLang="ko-KR" sz="105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1050" dirty="0">
              <a:solidFill>
                <a:srgbClr val="FF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B185203-044A-7FEF-CB7B-B06AFB78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3950"/>
            <a:ext cx="1885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A11DE9-6A3C-75F2-1314-09D478FB503D}"/>
              </a:ext>
            </a:extLst>
          </p:cNvPr>
          <p:cNvSpPr txBox="1"/>
          <p:nvPr/>
        </p:nvSpPr>
        <p:spPr>
          <a:xfrm>
            <a:off x="2527300" y="1201579"/>
            <a:ext cx="434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b="0" i="0" dirty="0">
                <a:solidFill>
                  <a:srgbClr val="202124"/>
                </a:solidFill>
                <a:effectLst/>
                <a:latin typeface="Apple SD Gothic Neo"/>
                <a:ea typeface="나눔스퀘어OTF_ac Bold" panose="020B0600000101010101" pitchFamily="34" charset="-127"/>
              </a:rPr>
              <a:t>α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: </a:t>
            </a:r>
            <a:r>
              <a:rPr lang="en-US" altLang="ko-KR" sz="1000" dirty="0">
                <a:solidFill>
                  <a:srgbClr val="202124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learning</a:t>
            </a:r>
            <a:r>
              <a:rPr lang="ko-KR" altLang="en-US" sz="1000" dirty="0">
                <a:solidFill>
                  <a:srgbClr val="202124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202124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rate</a:t>
            </a:r>
            <a:endParaRPr lang="ko-KR" altLang="en-US" sz="1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3079" name="그룹 3078">
            <a:extLst>
              <a:ext uri="{FF2B5EF4-FFF2-40B4-BE49-F238E27FC236}">
                <a16:creationId xmlns:a16="http://schemas.microsoft.com/office/drawing/2014/main" id="{F2827A0B-6C77-44C1-1521-530AFA6237C8}"/>
              </a:ext>
            </a:extLst>
          </p:cNvPr>
          <p:cNvGrpSpPr/>
          <p:nvPr/>
        </p:nvGrpSpPr>
        <p:grpSpPr>
          <a:xfrm>
            <a:off x="1556856" y="1783971"/>
            <a:ext cx="5173179" cy="2071203"/>
            <a:chOff x="1850451" y="1428228"/>
            <a:chExt cx="5121487" cy="1596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5CDCA31-AA79-D803-3335-923A98C0675B}"/>
                    </a:ext>
                  </a:extLst>
                </p:cNvPr>
                <p:cNvSpPr txBox="1"/>
                <p:nvPr/>
              </p:nvSpPr>
              <p:spPr>
                <a:xfrm>
                  <a:off x="1850451" y="2824614"/>
                  <a:ext cx="3435350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700" i="1" smtClean="0"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5CDCA31-AA79-D803-3335-923A98C06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451" y="2824614"/>
                  <a:ext cx="3435350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C6D243E-8B19-9090-8006-9911BB1F7977}"/>
                </a:ext>
              </a:extLst>
            </p:cNvPr>
            <p:cNvSpPr txBox="1"/>
            <p:nvPr/>
          </p:nvSpPr>
          <p:spPr>
            <a:xfrm>
              <a:off x="3492138" y="2249968"/>
              <a:ext cx="34798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900" b="0" i="0" dirty="0">
                  <a:solidFill>
                    <a:srgbClr val="0070C0"/>
                  </a:solidFill>
                  <a:effectLst/>
                  <a:latin typeface="Apple SD Gothic Neo"/>
                  <a:ea typeface="나눔스퀘어OTF_ac Bold" panose="020B0600000101010101" pitchFamily="34" charset="-127"/>
                </a:rPr>
                <a:t>α</a:t>
              </a:r>
              <a:endParaRPr lang="ko-KR" altLang="en-US" sz="900" dirty="0">
                <a:solidFill>
                  <a:srgbClr val="0070C0"/>
                </a:solidFill>
              </a:endParaRPr>
            </a:p>
          </p:txBody>
        </p:sp>
        <p:grpSp>
          <p:nvGrpSpPr>
            <p:cNvPr id="3078" name="그룹 3077">
              <a:extLst>
                <a:ext uri="{FF2B5EF4-FFF2-40B4-BE49-F238E27FC236}">
                  <a16:creationId xmlns:a16="http://schemas.microsoft.com/office/drawing/2014/main" id="{B3F27C6A-D485-79AF-CD58-EF518870B960}"/>
                </a:ext>
              </a:extLst>
            </p:cNvPr>
            <p:cNvGrpSpPr/>
            <p:nvPr/>
          </p:nvGrpSpPr>
          <p:grpSpPr>
            <a:xfrm>
              <a:off x="2672852" y="1428228"/>
              <a:ext cx="3068807" cy="1545708"/>
              <a:chOff x="2672852" y="1428228"/>
              <a:chExt cx="3068807" cy="154570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51BCE9F-667B-1383-8B3B-DE4E3FA19AB0}"/>
                  </a:ext>
                </a:extLst>
              </p:cNvPr>
              <p:cNvSpPr txBox="1"/>
              <p:nvPr/>
            </p:nvSpPr>
            <p:spPr>
              <a:xfrm>
                <a:off x="4430412" y="2609170"/>
                <a:ext cx="9905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가중치 값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C67CD8-BA75-BEBF-6F2B-6AA27DA6B7E9}"/>
                  </a:ext>
                </a:extLst>
              </p:cNvPr>
              <p:cNvSpPr txBox="1"/>
              <p:nvPr/>
            </p:nvSpPr>
            <p:spPr>
              <a:xfrm>
                <a:off x="2685550" y="1428228"/>
                <a:ext cx="2209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&lt; </a:t>
                </a:r>
                <a:r>
                  <a:rPr lang="ko-KR" altLang="en-US" sz="10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기울기가 음수일 때 </a:t>
                </a:r>
                <a:r>
                  <a:rPr lang="en-US" altLang="ko-KR" sz="10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&gt;</a:t>
                </a:r>
                <a:endParaRPr lang="ko-KR" altLang="en-US" sz="10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A83BB1D-FE22-A5E7-1D7D-DCF7F86DFA5F}"/>
                  </a:ext>
                </a:extLst>
              </p:cNvPr>
              <p:cNvSpPr txBox="1"/>
              <p:nvPr/>
            </p:nvSpPr>
            <p:spPr>
              <a:xfrm>
                <a:off x="4395458" y="2156487"/>
                <a:ext cx="1346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Minimum Point</a:t>
                </a:r>
              </a:p>
              <a:p>
                <a:r>
                  <a:rPr lang="en-US" altLang="ko-KR" sz="6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(Gradient = 0)</a:t>
                </a:r>
                <a:endParaRPr lang="ko-KR" altLang="en-US" sz="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  <p:grpSp>
            <p:nvGrpSpPr>
              <p:cNvPr id="3077" name="그룹 3076">
                <a:extLst>
                  <a:ext uri="{FF2B5EF4-FFF2-40B4-BE49-F238E27FC236}">
                    <a16:creationId xmlns:a16="http://schemas.microsoft.com/office/drawing/2014/main" id="{88E4B7F9-5923-7ED1-7B75-8CA0FD0D57B2}"/>
                  </a:ext>
                </a:extLst>
              </p:cNvPr>
              <p:cNvGrpSpPr/>
              <p:nvPr/>
            </p:nvGrpSpPr>
            <p:grpSpPr>
              <a:xfrm>
                <a:off x="2672852" y="1655400"/>
                <a:ext cx="2019299" cy="1318536"/>
                <a:chOff x="2672852" y="1655400"/>
                <a:chExt cx="2019299" cy="1318536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87E2D2DF-3796-F940-30CA-50B7271A4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1252" y="2348762"/>
                  <a:ext cx="0" cy="4463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A20D5451-4B56-3477-9F42-4C01990AA078}"/>
                    </a:ext>
                  </a:extLst>
                </p:cNvPr>
                <p:cNvSpPr/>
                <p:nvPr/>
              </p:nvSpPr>
              <p:spPr>
                <a:xfrm>
                  <a:off x="2730292" y="1966567"/>
                  <a:ext cx="1865168" cy="679164"/>
                </a:xfrm>
                <a:custGeom>
                  <a:avLst/>
                  <a:gdLst>
                    <a:gd name="connsiteX0" fmla="*/ 22205 w 1865168"/>
                    <a:gd name="connsiteY0" fmla="*/ 380113 h 679164"/>
                    <a:gd name="connsiteX1" fmla="*/ 60305 w 1865168"/>
                    <a:gd name="connsiteY1" fmla="*/ 335663 h 679164"/>
                    <a:gd name="connsiteX2" fmla="*/ 536555 w 1865168"/>
                    <a:gd name="connsiteY2" fmla="*/ 5463 h 679164"/>
                    <a:gd name="connsiteX3" fmla="*/ 1508105 w 1865168"/>
                    <a:gd name="connsiteY3" fmla="*/ 640463 h 679164"/>
                    <a:gd name="connsiteX4" fmla="*/ 1857355 w 1865168"/>
                    <a:gd name="connsiteY4" fmla="*/ 545213 h 679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5168" h="679164">
                      <a:moveTo>
                        <a:pt x="22205" y="380113"/>
                      </a:moveTo>
                      <a:cubicBezTo>
                        <a:pt x="-1608" y="389109"/>
                        <a:pt x="-25420" y="398105"/>
                        <a:pt x="60305" y="335663"/>
                      </a:cubicBezTo>
                      <a:cubicBezTo>
                        <a:pt x="146030" y="273221"/>
                        <a:pt x="295255" y="-45337"/>
                        <a:pt x="536555" y="5463"/>
                      </a:cubicBezTo>
                      <a:cubicBezTo>
                        <a:pt x="777855" y="56263"/>
                        <a:pt x="1287972" y="550505"/>
                        <a:pt x="1508105" y="640463"/>
                      </a:cubicBezTo>
                      <a:cubicBezTo>
                        <a:pt x="1728238" y="730421"/>
                        <a:pt x="1904980" y="648930"/>
                        <a:pt x="1857355" y="545213"/>
                      </a:cubicBezTo>
                    </a:path>
                  </a:pathLst>
                </a:cu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9D6623E3-F5A1-20FA-3506-35DDDB071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5751" y="2798400"/>
                  <a:ext cx="16764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D20104D9-8999-AB84-8DF4-0A6F13EEB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8151" y="1655400"/>
                  <a:ext cx="0" cy="129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8B01B60-80EA-B4E1-13BE-AEBD6D5DE335}"/>
                    </a:ext>
                  </a:extLst>
                </p:cNvPr>
                <p:cNvSpPr txBox="1"/>
                <p:nvPr/>
              </p:nvSpPr>
              <p:spPr>
                <a:xfrm>
                  <a:off x="2672852" y="1655400"/>
                  <a:ext cx="9905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손실 값</a:t>
                  </a: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CCB47233-A7D8-EB18-4858-85A6BEED36E1}"/>
                    </a:ext>
                  </a:extLst>
                </p:cNvPr>
                <p:cNvSpPr/>
                <p:nvPr/>
              </p:nvSpPr>
              <p:spPr>
                <a:xfrm flipH="1">
                  <a:off x="3807021" y="2315164"/>
                  <a:ext cx="68462" cy="684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C0F1357C-D75A-99D8-F725-939A9267B8B6}"/>
                    </a:ext>
                  </a:extLst>
                </p:cNvPr>
                <p:cNvSpPr/>
                <p:nvPr/>
              </p:nvSpPr>
              <p:spPr>
                <a:xfrm flipH="1">
                  <a:off x="3511053" y="2096150"/>
                  <a:ext cx="68462" cy="684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A7115520-6A22-C5D6-F99A-E92F28DFD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5284" y="2151765"/>
                  <a:ext cx="0" cy="652053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7AAD9E7A-5C69-B56C-049A-2CD3B28BDB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8122" y="1846528"/>
                  <a:ext cx="897902" cy="505749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4C08A834-CB9B-21A0-8CC2-F3B64E5707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8967" y="1890436"/>
                      <a:ext cx="83820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  <m:t>𝑜𝑙𝑑</m:t>
                              </m:r>
                            </m:sub>
                          </m:sSub>
                        </m:oMath>
                      </a14:m>
                      <a:r>
                        <a:rPr lang="en-US" altLang="ko-KR" sz="8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, f(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  <m:t>𝑜𝑙𝑑</m:t>
                              </m:r>
                            </m:sub>
                          </m:sSub>
                        </m:oMath>
                      </a14:m>
                      <a:r>
                        <a:rPr lang="en-US" altLang="ko-KR" sz="8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))</a:t>
                      </a:r>
                      <a:endParaRPr lang="ko-KR" altLang="en-US" sz="8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4C08A834-CB9B-21A0-8CC2-F3B64E5707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8967" y="1890436"/>
                      <a:ext cx="838200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FFEFAD5C-0797-C09C-7D7C-BC0A22FFC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97835" y="2367925"/>
                  <a:ext cx="124611" cy="2245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화살표: 오른쪽 111">
                  <a:extLst>
                    <a:ext uri="{FF2B5EF4-FFF2-40B4-BE49-F238E27FC236}">
                      <a16:creationId xmlns:a16="http://schemas.microsoft.com/office/drawing/2014/main" id="{4DFABEAF-47B2-0AA0-F5BF-1406111E4BEF}"/>
                    </a:ext>
                  </a:extLst>
                </p:cNvPr>
                <p:cNvSpPr/>
                <p:nvPr/>
              </p:nvSpPr>
              <p:spPr>
                <a:xfrm>
                  <a:off x="3526928" y="2820229"/>
                  <a:ext cx="337640" cy="45719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화살표: 오른쪽 112">
                  <a:extLst>
                    <a:ext uri="{FF2B5EF4-FFF2-40B4-BE49-F238E27FC236}">
                      <a16:creationId xmlns:a16="http://schemas.microsoft.com/office/drawing/2014/main" id="{FA3F4ECF-8CDD-2D52-5E21-DC26D2EF1F3B}"/>
                    </a:ext>
                  </a:extLst>
                </p:cNvPr>
                <p:cNvSpPr/>
                <p:nvPr/>
              </p:nvSpPr>
              <p:spPr>
                <a:xfrm rot="2707727">
                  <a:off x="3547737" y="2262150"/>
                  <a:ext cx="262873" cy="58722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3BF0BADB-EBEA-10D0-C7A4-B654E1518A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0667" y="2866214"/>
                      <a:ext cx="984693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7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sz="700" dirty="0"/>
                    </a:p>
                  </p:txBody>
                </p:sp>
              </mc:Choice>
              <mc:Fallback xmlns="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3BF0BADB-EBEA-10D0-C7A4-B654E1518A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0667" y="2866214"/>
                      <a:ext cx="984693" cy="10772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4348" r="-3067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043AA50-FEFC-0C2C-64B0-87EDF54A7C95}"/>
                    </a:ext>
                  </a:extLst>
                </p:cNvPr>
                <p:cNvSpPr txBox="1"/>
                <p:nvPr/>
              </p:nvSpPr>
              <p:spPr>
                <a:xfrm>
                  <a:off x="3082576" y="1777698"/>
                  <a:ext cx="44435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Gradient</a:t>
                  </a:r>
                  <a:endParaRPr lang="ko-KR" altLang="en-US" sz="5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3081" name="그룹 3080">
            <a:extLst>
              <a:ext uri="{FF2B5EF4-FFF2-40B4-BE49-F238E27FC236}">
                <a16:creationId xmlns:a16="http://schemas.microsoft.com/office/drawing/2014/main" id="{F114259C-D112-1B3E-3559-E7D1CB30BA6C}"/>
              </a:ext>
            </a:extLst>
          </p:cNvPr>
          <p:cNvGrpSpPr/>
          <p:nvPr/>
        </p:nvGrpSpPr>
        <p:grpSpPr>
          <a:xfrm>
            <a:off x="-165257" y="1789040"/>
            <a:ext cx="5220816" cy="2129099"/>
            <a:chOff x="-360528" y="1124093"/>
            <a:chExt cx="5007583" cy="164144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93D7B1-1BA7-0FB0-FB58-F0FB45B50BC5}"/>
                </a:ext>
              </a:extLst>
            </p:cNvPr>
            <p:cNvSpPr txBox="1"/>
            <p:nvPr/>
          </p:nvSpPr>
          <p:spPr>
            <a:xfrm>
              <a:off x="1647355" y="2507245"/>
              <a:ext cx="9905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가중치 값</a:t>
              </a:r>
            </a:p>
          </p:txBody>
        </p:sp>
        <p:grpSp>
          <p:nvGrpSpPr>
            <p:cNvPr id="3080" name="그룹 3079">
              <a:extLst>
                <a:ext uri="{FF2B5EF4-FFF2-40B4-BE49-F238E27FC236}">
                  <a16:creationId xmlns:a16="http://schemas.microsoft.com/office/drawing/2014/main" id="{E09E57F3-BBF2-47FD-130C-04E7AFE1CCC9}"/>
                </a:ext>
              </a:extLst>
            </p:cNvPr>
            <p:cNvGrpSpPr/>
            <p:nvPr/>
          </p:nvGrpSpPr>
          <p:grpSpPr>
            <a:xfrm>
              <a:off x="-360528" y="1124093"/>
              <a:ext cx="5007583" cy="1641448"/>
              <a:chOff x="-99033" y="1414028"/>
              <a:chExt cx="5007583" cy="16414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4739C0D-A1F4-2118-820A-11DAF4749747}"/>
                      </a:ext>
                    </a:extLst>
                  </p:cNvPr>
                  <p:cNvSpPr txBox="1"/>
                  <p:nvPr/>
                </p:nvSpPr>
                <p:spPr>
                  <a:xfrm>
                    <a:off x="-99033" y="2786427"/>
                    <a:ext cx="3435350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700" i="1" smtClean="0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700" b="0" i="1" smtClean="0">
                                  <a:latin typeface="Cambria Math" panose="02040503050406030204" pitchFamily="18" charset="0"/>
                                  <a:ea typeface="나눔스퀘어OTF_ac Bold" panose="020B0600000101010101" pitchFamily="34" charset="-127"/>
                                </a:rPr>
                                <m:t>𝑜𝑙𝑑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7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4739C0D-A1F4-2118-820A-11DAF47497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9033" y="2786427"/>
                    <a:ext cx="3435350" cy="2000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020765-3A88-44B2-303F-E70B5DDF73EF}"/>
                  </a:ext>
                </a:extLst>
              </p:cNvPr>
              <p:cNvSpPr txBox="1"/>
              <p:nvPr/>
            </p:nvSpPr>
            <p:spPr>
              <a:xfrm>
                <a:off x="1428750" y="2385576"/>
                <a:ext cx="34798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900" b="0" i="0" dirty="0">
                    <a:solidFill>
                      <a:srgbClr val="0070C0"/>
                    </a:solidFill>
                    <a:effectLst/>
                    <a:latin typeface="Apple SD Gothic Neo"/>
                    <a:ea typeface="나눔스퀘어OTF_ac Bold" panose="020B0600000101010101" pitchFamily="34" charset="-127"/>
                  </a:rPr>
                  <a:t>α</a:t>
                </a:r>
                <a:endParaRPr lang="ko-KR" altLang="en-US" sz="9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3076" name="그룹 3075">
                <a:extLst>
                  <a:ext uri="{FF2B5EF4-FFF2-40B4-BE49-F238E27FC236}">
                    <a16:creationId xmlns:a16="http://schemas.microsoft.com/office/drawing/2014/main" id="{EF51CA1C-01C8-2556-3D84-D2438AC3E7DD}"/>
                  </a:ext>
                </a:extLst>
              </p:cNvPr>
              <p:cNvGrpSpPr/>
              <p:nvPr/>
            </p:nvGrpSpPr>
            <p:grpSpPr>
              <a:xfrm>
                <a:off x="44451" y="1414028"/>
                <a:ext cx="2520948" cy="1641448"/>
                <a:chOff x="44451" y="1414028"/>
                <a:chExt cx="2520948" cy="1641448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F837AE5-3597-9675-0103-AAF4B066EBCA}"/>
                    </a:ext>
                  </a:extLst>
                </p:cNvPr>
                <p:cNvSpPr txBox="1"/>
                <p:nvPr/>
              </p:nvSpPr>
              <p:spPr>
                <a:xfrm>
                  <a:off x="44451" y="2599300"/>
                  <a:ext cx="13462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Minimum Point</a:t>
                  </a:r>
                </a:p>
                <a:p>
                  <a:r>
                    <a:rPr lang="en-US" altLang="ko-KR" sz="600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(Gradient = 0)</a:t>
                  </a:r>
                  <a:endParaRPr lang="ko-KR" altLang="en-US" sz="6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endParaRPr>
                </a:p>
              </p:txBody>
            </p:sp>
            <p:grpSp>
              <p:nvGrpSpPr>
                <p:cNvPr id="3075" name="그룹 3074">
                  <a:extLst>
                    <a:ext uri="{FF2B5EF4-FFF2-40B4-BE49-F238E27FC236}">
                      <a16:creationId xmlns:a16="http://schemas.microsoft.com/office/drawing/2014/main" id="{0BDC1E33-E332-6B62-94D8-996A5538CC7C}"/>
                    </a:ext>
                  </a:extLst>
                </p:cNvPr>
                <p:cNvGrpSpPr/>
                <p:nvPr/>
              </p:nvGrpSpPr>
              <p:grpSpPr>
                <a:xfrm>
                  <a:off x="342901" y="1414028"/>
                  <a:ext cx="2222498" cy="1641448"/>
                  <a:chOff x="342901" y="1430178"/>
                  <a:chExt cx="2222498" cy="164144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756C3EF-B229-8402-996D-06B5CD8B7CBB}"/>
                      </a:ext>
                    </a:extLst>
                  </p:cNvPr>
                  <p:cNvSpPr txBox="1"/>
                  <p:nvPr/>
                </p:nvSpPr>
                <p:spPr>
                  <a:xfrm>
                    <a:off x="355599" y="1430178"/>
                    <a:ext cx="2209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rPr>
                      <a:t>&lt; </a:t>
                    </a:r>
                    <a:r>
                      <a:rPr lang="ko-KR" altLang="en-US" sz="10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rPr>
                      <a:t>기울기가 양수일 때 </a:t>
                    </a:r>
                    <a:r>
                      <a:rPr lang="en-US" altLang="ko-KR" sz="10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rPr>
                      <a:t>&gt;</a:t>
                    </a:r>
                    <a:endParaRPr lang="ko-KR" altLang="en-US" sz="1000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endParaRPr>
                  </a:p>
                </p:txBody>
              </p:sp>
              <p:grpSp>
                <p:nvGrpSpPr>
                  <p:cNvPr id="3073" name="그룹 3072">
                    <a:extLst>
                      <a:ext uri="{FF2B5EF4-FFF2-40B4-BE49-F238E27FC236}">
                        <a16:creationId xmlns:a16="http://schemas.microsoft.com/office/drawing/2014/main" id="{B9BCD500-5FD5-911C-B544-2E99CF0BBC40}"/>
                      </a:ext>
                    </a:extLst>
                  </p:cNvPr>
                  <p:cNvGrpSpPr/>
                  <p:nvPr/>
                </p:nvGrpSpPr>
                <p:grpSpPr>
                  <a:xfrm>
                    <a:off x="342901" y="1657350"/>
                    <a:ext cx="2044699" cy="1414276"/>
                    <a:chOff x="342901" y="1657350"/>
                    <a:chExt cx="2044699" cy="1414276"/>
                  </a:xfrm>
                </p:grpSpPr>
                <p:cxnSp>
                  <p:nvCxnSpPr>
                    <p:cNvPr id="28" name="직선 화살표 연결선 27">
                      <a:extLst>
                        <a:ext uri="{FF2B5EF4-FFF2-40B4-BE49-F238E27FC236}">
                          <a16:creationId xmlns:a16="http://schemas.microsoft.com/office/drawing/2014/main" id="{D8BB877C-3748-DDA3-A08B-D8ED4C886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5800" y="2800350"/>
                      <a:ext cx="16764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72" name="그룹 3071">
                      <a:extLst>
                        <a:ext uri="{FF2B5EF4-FFF2-40B4-BE49-F238E27FC236}">
                          <a16:creationId xmlns:a16="http://schemas.microsoft.com/office/drawing/2014/main" id="{C964515B-7E59-B75A-736B-085DCA6B3B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901" y="1657350"/>
                      <a:ext cx="1847849" cy="1414276"/>
                      <a:chOff x="342901" y="1657350"/>
                      <a:chExt cx="1847849" cy="1414276"/>
                    </a:xfrm>
                  </p:grpSpPr>
                  <p:cxnSp>
                    <p:nvCxnSpPr>
                      <p:cNvPr id="63" name="직선 화살표 연결선 62">
                        <a:extLst>
                          <a:ext uri="{FF2B5EF4-FFF2-40B4-BE49-F238E27FC236}">
                            <a16:creationId xmlns:a16="http://schemas.microsoft.com/office/drawing/2014/main" id="{CC296CA0-A326-AACB-097B-F2F6EC12C1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38200" y="1657350"/>
                        <a:ext cx="0" cy="12954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164508FC-D108-346B-FE24-947CA848DE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901" y="1657350"/>
                        <a:ext cx="99059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800" dirty="0">
                            <a:latin typeface="나눔스퀘어OTF_ac Bold" panose="020B0600000101010101" pitchFamily="34" charset="-127"/>
                            <a:ea typeface="나눔스퀘어OTF_ac Bold" panose="020B0600000101010101" pitchFamily="34" charset="-127"/>
                          </a:rPr>
                          <a:t>손실 값</a:t>
                        </a:r>
                      </a:p>
                    </p:txBody>
                  </p:sp>
                  <p:sp>
                    <p:nvSpPr>
                      <p:cNvPr id="57" name="타원 56">
                        <a:extLst>
                          <a:ext uri="{FF2B5EF4-FFF2-40B4-BE49-F238E27FC236}">
                            <a16:creationId xmlns:a16="http://schemas.microsoft.com/office/drawing/2014/main" id="{1C26F65F-3B97-5EA8-9C2E-785D1DFF41E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320799" y="2361597"/>
                        <a:ext cx="68462" cy="6846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타원 73">
                        <a:extLst>
                          <a:ext uri="{FF2B5EF4-FFF2-40B4-BE49-F238E27FC236}">
                            <a16:creationId xmlns:a16="http://schemas.microsoft.com/office/drawing/2014/main" id="{E4E549AC-BA03-3EB3-3C62-000DBF8ECAC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581149" y="2228247"/>
                        <a:ext cx="68462" cy="6846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59" name="직선 연결선 58">
                        <a:extLst>
                          <a:ext uri="{FF2B5EF4-FFF2-40B4-BE49-F238E27FC236}">
                            <a16:creationId xmlns:a16="http://schemas.microsoft.com/office/drawing/2014/main" id="{88409E97-41FE-823F-915D-130DD78B9A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55030" y="2436409"/>
                        <a:ext cx="0" cy="370291"/>
                      </a:xfrm>
                      <a:prstGeom prst="line">
                        <a:avLst/>
                      </a:prstGeom>
                      <a:ln>
                        <a:prstDash val="sys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직선 연결선 78">
                        <a:extLst>
                          <a:ext uri="{FF2B5EF4-FFF2-40B4-BE49-F238E27FC236}">
                            <a16:creationId xmlns:a16="http://schemas.microsoft.com/office/drawing/2014/main" id="{FBC825BA-5A38-AB68-5739-6320023B70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8555" y="2305050"/>
                        <a:ext cx="0" cy="501650"/>
                      </a:xfrm>
                      <a:prstGeom prst="line">
                        <a:avLst/>
                      </a:prstGeom>
                      <a:ln>
                        <a:prstDash val="sys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직선 연결선 63">
                        <a:extLst>
                          <a:ext uri="{FF2B5EF4-FFF2-40B4-BE49-F238E27FC236}">
                            <a16:creationId xmlns:a16="http://schemas.microsoft.com/office/drawing/2014/main" id="{9D2416F4-9069-A2ED-C7F5-E641FE7F0E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41399" y="1978608"/>
                        <a:ext cx="1149351" cy="522689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BEA0E812-2A13-9AC3-C80F-C0050918C2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82119" y="2030143"/>
                            <a:ext cx="838200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ko-KR" sz="800" dirty="0">
                                <a:latin typeface="나눔스퀘어OTF_ac Bold" panose="020B0600000101010101" pitchFamily="34" charset="-127"/>
                                <a:ea typeface="나눔스퀘어OTF_ac Bold" panose="020B0600000101010101" pitchFamily="34" charset="-127"/>
                              </a:rPr>
                              <a:t>(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  <a:ea typeface="나눔스퀘어OTF_ac Bold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  <a:ea typeface="나눔스퀘어OTF_ac Bold" panose="020B0600000101010101" pitchFamily="34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  <a:ea typeface="나눔스퀘어OTF_ac Bold" panose="020B0600000101010101" pitchFamily="34" charset="-127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altLang="ko-KR" sz="800" dirty="0">
                                <a:latin typeface="나눔스퀘어OTF_ac Bold" panose="020B0600000101010101" pitchFamily="34" charset="-127"/>
                                <a:ea typeface="나눔스퀘어OTF_ac Bold" panose="020B0600000101010101" pitchFamily="34" charset="-127"/>
                              </a:rPr>
                              <a:t>, f(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  <a:ea typeface="나눔스퀘어OTF_ac Bold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  <a:ea typeface="나눔스퀘어OTF_ac Bold" panose="020B0600000101010101" pitchFamily="34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  <a:ea typeface="나눔스퀘어OTF_ac Bold" panose="020B0600000101010101" pitchFamily="34" charset="-127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altLang="ko-KR" sz="800" dirty="0">
                                <a:latin typeface="나눔스퀘어OTF_ac Bold" panose="020B0600000101010101" pitchFamily="34" charset="-127"/>
                                <a:ea typeface="나눔스퀘어OTF_ac Bold" panose="020B0600000101010101" pitchFamily="34" charset="-127"/>
                              </a:rPr>
                              <a:t>))</a:t>
                            </a:r>
                            <a:endParaRPr lang="ko-KR" altLang="en-US" sz="800" dirty="0">
                              <a:latin typeface="나눔스퀘어OTF_ac Bold" panose="020B0600000101010101" pitchFamily="34" charset="-127"/>
                              <a:ea typeface="나눔스퀘어OTF_ac Bold" panose="020B0600000101010101" pitchFamily="34" charset="-127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BEA0E812-2A13-9AC3-C80F-C0050918C27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82119" y="2030143"/>
                            <a:ext cx="838200" cy="215444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1" name="자유형: 도형 70">
                        <a:extLst>
                          <a:ext uri="{FF2B5EF4-FFF2-40B4-BE49-F238E27FC236}">
                            <a16:creationId xmlns:a16="http://schemas.microsoft.com/office/drawing/2014/main" id="{2F8A0AF9-29F6-5152-C422-391C4AB70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050" y="2050594"/>
                        <a:ext cx="1327150" cy="460482"/>
                      </a:xfrm>
                      <a:custGeom>
                        <a:avLst/>
                        <a:gdLst>
                          <a:gd name="connsiteX0" fmla="*/ 0 w 1397000"/>
                          <a:gd name="connsiteY0" fmla="*/ 317500 h 644176"/>
                          <a:gd name="connsiteX1" fmla="*/ 355600 w 1397000"/>
                          <a:gd name="connsiteY1" fmla="*/ 635000 h 644176"/>
                          <a:gd name="connsiteX2" fmla="*/ 1397000 w 1397000"/>
                          <a:gd name="connsiteY2" fmla="*/ 0 h 6441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397000" h="644176">
                            <a:moveTo>
                              <a:pt x="0" y="317500"/>
                            </a:moveTo>
                            <a:cubicBezTo>
                              <a:pt x="61383" y="502708"/>
                              <a:pt x="122767" y="687917"/>
                              <a:pt x="355600" y="635000"/>
                            </a:cubicBezTo>
                            <a:cubicBezTo>
                              <a:pt x="588433" y="582083"/>
                              <a:pt x="1009650" y="135467"/>
                              <a:pt x="1397000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81" name="직선 화살표 연결선 80">
                        <a:extLst>
                          <a:ext uri="{FF2B5EF4-FFF2-40B4-BE49-F238E27FC236}">
                            <a16:creationId xmlns:a16="http://schemas.microsoft.com/office/drawing/2014/main" id="{0B00A5DF-01D2-872C-1097-670CE6461CD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09600" y="2552700"/>
                        <a:ext cx="387350" cy="95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6" name="화살표: 오른쪽 85">
                        <a:extLst>
                          <a:ext uri="{FF2B5EF4-FFF2-40B4-BE49-F238E27FC236}">
                            <a16:creationId xmlns:a16="http://schemas.microsoft.com/office/drawing/2014/main" id="{DEE904F4-68A4-D88A-B0A3-75E7C083B3C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329237" y="2836594"/>
                        <a:ext cx="337640" cy="45719"/>
                      </a:xfrm>
                      <a:prstGeom prst="rightArrow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3" name="화살표: 오른쪽 92">
                        <a:extLst>
                          <a:ext uri="{FF2B5EF4-FFF2-40B4-BE49-F238E27FC236}">
                            <a16:creationId xmlns:a16="http://schemas.microsoft.com/office/drawing/2014/main" id="{09586B32-E1FD-EA7C-7AA3-AC6B1CF95006}"/>
                          </a:ext>
                        </a:extLst>
                      </p:cNvPr>
                      <p:cNvSpPr/>
                      <p:nvPr/>
                    </p:nvSpPr>
                    <p:spPr>
                      <a:xfrm rot="9161750">
                        <a:off x="1364011" y="2401497"/>
                        <a:ext cx="337640" cy="45719"/>
                      </a:xfrm>
                      <a:prstGeom prst="rightArrow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0" name="TextBox 89">
                            <a:extLst>
                              <a:ext uri="{FF2B5EF4-FFF2-40B4-BE49-F238E27FC236}">
                                <a16:creationId xmlns:a16="http://schemas.microsoft.com/office/drawing/2014/main" id="{4A197902-9113-C62D-B5E7-65414A19C27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64690" y="2856182"/>
                            <a:ext cx="77572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7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altLang="ko-KR" sz="70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ko-KR" sz="700" b="0" i="1" smtClean="0"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sSub>
                                    <m:sSubPr>
                                      <m:ctrlP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altLang="ko-KR" sz="7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7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7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700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altLang="ko-KR" sz="7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ko-KR" altLang="en-US" sz="7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0" name="TextBox 89">
                            <a:extLst>
                              <a:ext uri="{FF2B5EF4-FFF2-40B4-BE49-F238E27FC236}">
                                <a16:creationId xmlns:a16="http://schemas.microsoft.com/office/drawing/2014/main" id="{4A197902-9113-C62D-B5E7-65414A19C27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64690" y="2856182"/>
                            <a:ext cx="775725" cy="215444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r="-227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B766C615-771B-8294-D9CF-69F5A6E061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3248" y="1838760"/>
                      <a:ext cx="444352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5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Gradient</a:t>
                      </a:r>
                      <a:endParaRPr lang="ko-KR" altLang="en-US" sz="5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AFC60F9D-FFE4-78BE-6DD6-5A18E5A645FE}"/>
              </a:ext>
            </a:extLst>
          </p:cNvPr>
          <p:cNvSpPr txBox="1"/>
          <p:nvPr/>
        </p:nvSpPr>
        <p:spPr>
          <a:xfrm>
            <a:off x="4611411" y="1783971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Learning</a:t>
            </a:r>
            <a:r>
              <a:rPr lang="ko-KR" altLang="en-US" sz="1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rate</a:t>
            </a:r>
            <a:r>
              <a:rPr lang="ko-KR" altLang="en-US" sz="1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따른 경사 </a:t>
            </a:r>
            <a:r>
              <a:rPr lang="ko-KR" altLang="en-US" sz="1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하강법</a:t>
            </a:r>
            <a:r>
              <a:rPr lang="ko-KR" altLang="en-US" sz="1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</a:t>
            </a:r>
            <a:endParaRPr lang="ko-KR" altLang="en-US" sz="1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3083" name="그림 3082">
            <a:extLst>
              <a:ext uri="{FF2B5EF4-FFF2-40B4-BE49-F238E27FC236}">
                <a16:creationId xmlns:a16="http://schemas.microsoft.com/office/drawing/2014/main" id="{9E0C7779-08B7-8BB2-748A-AD1D8CE682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2013" y="2103415"/>
            <a:ext cx="1128596" cy="1191708"/>
          </a:xfrm>
          <a:prstGeom prst="rect">
            <a:avLst/>
          </a:prstGeom>
        </p:spPr>
      </p:pic>
      <p:sp>
        <p:nvSpPr>
          <p:cNvPr id="3084" name="TextBox 3083">
            <a:extLst>
              <a:ext uri="{FF2B5EF4-FFF2-40B4-BE49-F238E27FC236}">
                <a16:creationId xmlns:a16="http://schemas.microsoft.com/office/drawing/2014/main" id="{403C25EF-8F4F-F0D8-485B-7C9FCB17DACC}"/>
              </a:ext>
            </a:extLst>
          </p:cNvPr>
          <p:cNvSpPr txBox="1"/>
          <p:nvPr/>
        </p:nvSpPr>
        <p:spPr>
          <a:xfrm>
            <a:off x="5209497" y="3257487"/>
            <a:ext cx="21344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or</a:t>
            </a:r>
            <a:r>
              <a:rPr lang="ko-KR" altLang="en-US" sz="7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7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local minimum point</a:t>
            </a:r>
            <a:r>
              <a:rPr lang="ko-KR" altLang="en-US" sz="7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갇힐 수 있다</a:t>
            </a:r>
            <a:r>
              <a:rPr lang="en-US" altLang="ko-KR" sz="7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sz="7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3086" name="그림 3085">
            <a:extLst>
              <a:ext uri="{FF2B5EF4-FFF2-40B4-BE49-F238E27FC236}">
                <a16:creationId xmlns:a16="http://schemas.microsoft.com/office/drawing/2014/main" id="{66288FA6-1D33-3B51-B444-7752F326D3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6695" y="3595654"/>
            <a:ext cx="1135734" cy="10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</a:t>
            </a:r>
            <a:r>
              <a:rPr lang="ko-KR" altLang="en-US"/>
              <a:t> </a:t>
            </a:r>
            <a:r>
              <a:rPr lang="en-US" altLang="ko-KR"/>
              <a:t>descent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>
          <a:xfrm>
            <a:off x="342900" y="3161440"/>
            <a:ext cx="6172200" cy="179427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확률적 경사 </a:t>
            </a:r>
            <a:r>
              <a:rPr lang="ko-KR" altLang="en-US" sz="105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하강법</a:t>
            </a:r>
            <a:r>
              <a:rPr lang="ko-KR" altLang="en-US" sz="105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(SGD, Stochastic Gradient Descent)</a:t>
            </a:r>
          </a:p>
          <a:p>
            <a:pPr lvl="1"/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대신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일부 데이터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미니 배치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업데이트를 진행하는 방식</a:t>
            </a:r>
            <a:endParaRPr lang="en-US" altLang="ko-KR" sz="9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미니 배치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(mini-batch) : 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 데이터를 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 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등분해서 배치 방식으로 처리</a:t>
            </a:r>
            <a:endParaRPr lang="en-US" altLang="ko-KR" sz="9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/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볼록이 아닌 비용 함수에도 사용 가능 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Local Minimum Point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도달해도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미니 배치를 매번 바꾸면 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아니기 때문에 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Local Minimum Point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에도 멈추지 않고 계속 진행이 가능하다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lvl="1"/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일부 데이터만 사용하기 때문에 전체 데이터를 사용했을 때보다 훨씬 빠르지만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수렴은 비슷하게 한다고 한다</a:t>
            </a:r>
            <a:r>
              <a:rPr lang="en-US" altLang="ko-KR" sz="9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BF9448-B896-0F5D-48AB-6448C8C7DD68}"/>
              </a:ext>
            </a:extLst>
          </p:cNvPr>
          <p:cNvGrpSpPr/>
          <p:nvPr/>
        </p:nvGrpSpPr>
        <p:grpSpPr>
          <a:xfrm>
            <a:off x="1232576" y="1428750"/>
            <a:ext cx="4392848" cy="1543162"/>
            <a:chOff x="374650" y="899269"/>
            <a:chExt cx="4392848" cy="154316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A1B692C-0C20-2B0C-9978-A765BA7ECED6}"/>
                </a:ext>
              </a:extLst>
            </p:cNvPr>
            <p:cNvGrpSpPr/>
            <p:nvPr/>
          </p:nvGrpSpPr>
          <p:grpSpPr>
            <a:xfrm>
              <a:off x="374650" y="899269"/>
              <a:ext cx="4392848" cy="1543162"/>
              <a:chOff x="374650" y="899269"/>
              <a:chExt cx="4392848" cy="1543162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912DB337-7ABE-9D79-8D4B-6CC961D29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114550"/>
                <a:ext cx="3657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2D8E59-5920-FEDB-487A-D5D26F1BA9C2}"/>
                  </a:ext>
                </a:extLst>
              </p:cNvPr>
              <p:cNvSpPr txBox="1"/>
              <p:nvPr/>
            </p:nvSpPr>
            <p:spPr>
              <a:xfrm>
                <a:off x="3766902" y="1885950"/>
                <a:ext cx="1000596" cy="27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가중치 값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653370DA-9562-B245-2B03-7250110B4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971550"/>
                <a:ext cx="0" cy="1470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63911B-2E79-0AC1-3023-6990FFF91799}"/>
                  </a:ext>
                </a:extLst>
              </p:cNvPr>
              <p:cNvSpPr txBox="1"/>
              <p:nvPr/>
            </p:nvSpPr>
            <p:spPr>
              <a:xfrm>
                <a:off x="374650" y="955744"/>
                <a:ext cx="1032780" cy="27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손실 값</a:t>
                </a:r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94078DFB-F369-E8A0-1593-46D3B3B9CC6B}"/>
                  </a:ext>
                </a:extLst>
              </p:cNvPr>
              <p:cNvSpPr/>
              <p:nvPr/>
            </p:nvSpPr>
            <p:spPr>
              <a:xfrm>
                <a:off x="1162050" y="899269"/>
                <a:ext cx="2597150" cy="1012305"/>
              </a:xfrm>
              <a:custGeom>
                <a:avLst/>
                <a:gdLst>
                  <a:gd name="connsiteX0" fmla="*/ 0 w 2597150"/>
                  <a:gd name="connsiteY0" fmla="*/ 237381 h 1012305"/>
                  <a:gd name="connsiteX1" fmla="*/ 107950 w 2597150"/>
                  <a:gd name="connsiteY1" fmla="*/ 440581 h 1012305"/>
                  <a:gd name="connsiteX2" fmla="*/ 565150 w 2597150"/>
                  <a:gd name="connsiteY2" fmla="*/ 1005731 h 1012305"/>
                  <a:gd name="connsiteX3" fmla="*/ 1028700 w 2597150"/>
                  <a:gd name="connsiteY3" fmla="*/ 21481 h 1012305"/>
                  <a:gd name="connsiteX4" fmla="*/ 1651000 w 2597150"/>
                  <a:gd name="connsiteY4" fmla="*/ 338981 h 1012305"/>
                  <a:gd name="connsiteX5" fmla="*/ 2012950 w 2597150"/>
                  <a:gd name="connsiteY5" fmla="*/ 478681 h 1012305"/>
                  <a:gd name="connsiteX6" fmla="*/ 2597150 w 2597150"/>
                  <a:gd name="connsiteY6" fmla="*/ 186581 h 101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7150" h="1012305">
                    <a:moveTo>
                      <a:pt x="0" y="237381"/>
                    </a:moveTo>
                    <a:cubicBezTo>
                      <a:pt x="6879" y="274952"/>
                      <a:pt x="13758" y="312523"/>
                      <a:pt x="107950" y="440581"/>
                    </a:cubicBezTo>
                    <a:cubicBezTo>
                      <a:pt x="202142" y="568639"/>
                      <a:pt x="411692" y="1075581"/>
                      <a:pt x="565150" y="1005731"/>
                    </a:cubicBezTo>
                    <a:cubicBezTo>
                      <a:pt x="718608" y="935881"/>
                      <a:pt x="847725" y="132606"/>
                      <a:pt x="1028700" y="21481"/>
                    </a:cubicBezTo>
                    <a:cubicBezTo>
                      <a:pt x="1209675" y="-89644"/>
                      <a:pt x="1486958" y="262781"/>
                      <a:pt x="1651000" y="338981"/>
                    </a:cubicBezTo>
                    <a:cubicBezTo>
                      <a:pt x="1815042" y="415181"/>
                      <a:pt x="1855258" y="504081"/>
                      <a:pt x="2012950" y="478681"/>
                    </a:cubicBezTo>
                    <a:cubicBezTo>
                      <a:pt x="2170642" y="453281"/>
                      <a:pt x="2500842" y="224681"/>
                      <a:pt x="2597150" y="186581"/>
                    </a:cubicBez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A298EB0-7D8E-52BC-F92B-CE5198EB5C91}"/>
                  </a:ext>
                </a:extLst>
              </p:cNvPr>
              <p:cNvSpPr/>
              <p:nvPr/>
            </p:nvSpPr>
            <p:spPr>
              <a:xfrm>
                <a:off x="1655998" y="18796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BE1E6F1-A039-B841-E12A-9C2E7B60160A}"/>
                  </a:ext>
                </a:extLst>
              </p:cNvPr>
              <p:cNvSpPr/>
              <p:nvPr/>
            </p:nvSpPr>
            <p:spPr>
              <a:xfrm>
                <a:off x="3048000" y="132922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D2397-F1D2-7DA6-ECA4-98B4C28442F5}"/>
                  </a:ext>
                </a:extLst>
              </p:cNvPr>
              <p:cNvSpPr txBox="1"/>
              <p:nvPr/>
            </p:nvSpPr>
            <p:spPr>
              <a:xfrm>
                <a:off x="1714500" y="1846362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Goal :</a:t>
                </a:r>
              </a:p>
              <a:p>
                <a:r>
                  <a:rPr lang="en-US" altLang="ko-KR" sz="6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Global Minimum Point</a:t>
                </a:r>
                <a:endParaRPr lang="ko-KR" altLang="en-US" sz="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D04C00-79D2-FA66-307B-18D1C91C666C}"/>
                </a:ext>
              </a:extLst>
            </p:cNvPr>
            <p:cNvSpPr txBox="1"/>
            <p:nvPr/>
          </p:nvSpPr>
          <p:spPr>
            <a:xfrm>
              <a:off x="2705099" y="1400557"/>
              <a:ext cx="1371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Local Minimum Point</a:t>
              </a:r>
              <a:endParaRPr lang="ko-KR" altLang="en-US" sz="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55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14682</TotalTime>
  <Words>1259</Words>
  <Application>Microsoft Office PowerPoint</Application>
  <PresentationFormat>사용자 지정</PresentationFormat>
  <Paragraphs>284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Apple SD Gothic Neo</vt:lpstr>
      <vt:lpstr>나눔스퀘어OTF ExtraBold</vt:lpstr>
      <vt:lpstr>나눔스퀘어OTF_ac</vt:lpstr>
      <vt:lpstr>나눔스퀘어OTF_ac Bold</vt:lpstr>
      <vt:lpstr>맑은 고딕</vt:lpstr>
      <vt:lpstr>Arial</vt:lpstr>
      <vt:lpstr>Calibri</vt:lpstr>
      <vt:lpstr>Calibri Light</vt:lpstr>
      <vt:lpstr>Cambria</vt:lpstr>
      <vt:lpstr>Cambria Math</vt:lpstr>
      <vt:lpstr>Office 테마</vt:lpstr>
      <vt:lpstr>PowerPoint 프레젠테이션</vt:lpstr>
      <vt:lpstr>Contents</vt:lpstr>
      <vt:lpstr>Background</vt:lpstr>
      <vt:lpstr>Background</vt:lpstr>
      <vt:lpstr>Artificial Neural Network (ANN, 인공신경망)</vt:lpstr>
      <vt:lpstr>Deep Neural Network (DNN, 심층신경망)</vt:lpstr>
      <vt:lpstr>Deep Learning Train Framework</vt:lpstr>
      <vt:lpstr>Gradient descent</vt:lpstr>
      <vt:lpstr>Gradient descent</vt:lpstr>
      <vt:lpstr>Gradient descent</vt:lpstr>
      <vt:lpstr>참고</vt:lpstr>
      <vt:lpstr>Activation Function</vt:lpstr>
      <vt:lpstr>Not Zero-Centered</vt:lpstr>
      <vt:lpstr>Activation Function</vt:lpstr>
      <vt:lpstr>Activation Function</vt:lpstr>
      <vt:lpstr>Activation Function</vt:lpstr>
      <vt:lpstr>Epoch, Batch, Iteration</vt:lpstr>
      <vt:lpstr>Code</vt:lpstr>
      <vt:lpstr>Code</vt:lpstr>
      <vt:lpstr>Code</vt:lpstr>
      <vt:lpstr>Code</vt:lpstr>
      <vt:lpstr>Code</vt:lpstr>
      <vt:lpstr>Code</vt:lpstr>
      <vt:lpstr>Code</vt:lpstr>
      <vt:lpstr>Q&amp;A</vt:lpstr>
      <vt:lpstr>감사합니다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433</cp:revision>
  <dcterms:created xsi:type="dcterms:W3CDTF">2016-10-05T02:16:34Z</dcterms:created>
  <dcterms:modified xsi:type="dcterms:W3CDTF">2022-07-28T09:00:15Z</dcterms:modified>
</cp:coreProperties>
</file>