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310" r:id="rId4"/>
    <p:sldId id="271" r:id="rId5"/>
    <p:sldId id="284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72" r:id="rId17"/>
    <p:sldId id="291" r:id="rId18"/>
    <p:sldId id="31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A2DC9-737C-456A-9398-E599BB5FEF86}" v="440" dt="2021-05-19T08:31:43.172"/>
    <p1510:client id="{96269CA2-5D89-44C5-B00A-E8219F292B10}" v="261" dt="2021-05-19T10:02:01.099"/>
    <p1510:client id="{D078E1C7-8136-47FF-B1C1-B2196779BCCE}" v="11" dt="2021-05-19T11:07:3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8" autoAdjust="0"/>
    <p:restoredTop sz="87237" autoAdjust="0"/>
  </p:normalViewPr>
  <p:slideViewPr>
    <p:cSldViewPr snapToGrid="0">
      <p:cViewPr varScale="1">
        <p:scale>
          <a:sx n="75" d="100"/>
          <a:sy n="75" d="100"/>
        </p:scale>
        <p:origin x="-189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91" d="100"/>
          <a:sy n="191" d="100"/>
        </p:scale>
        <p:origin x="7272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10F86-C822-462D-A2E9-E89850916D23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170C-C161-44BA-A727-68B56F2F1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err="1" smtClean="0"/>
              <a:t>특이값은</a:t>
            </a:r>
            <a:r>
              <a:rPr lang="ko-KR" altLang="en-US" sz="1100" dirty="0" smtClean="0"/>
              <a:t> 이후에 설명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18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다음과 같이 시그마의 비대각인 부분과 대각원소 중에 </a:t>
            </a:r>
            <a:r>
              <a:rPr lang="ko-KR" altLang="en-US" dirty="0" err="1" smtClean="0"/>
              <a:t>특이값이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부분도 모두 제거하고 제거된 시그마에 대응되는 </a:t>
            </a:r>
            <a:r>
              <a:rPr lang="en-US" altLang="ko-KR" dirty="0" smtClean="0"/>
              <a:t>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원소도 함께 제거해 차원을 줄인 형태로 </a:t>
            </a:r>
            <a:r>
              <a:rPr lang="en-US" altLang="ko-KR" dirty="0" err="1" smtClean="0"/>
              <a:t>svd</a:t>
            </a:r>
            <a:r>
              <a:rPr lang="ko-KR" altLang="en-US" dirty="0" smtClean="0"/>
              <a:t>를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결국 </a:t>
            </a:r>
            <a:r>
              <a:rPr lang="en-US" altLang="ko-KR" dirty="0" err="1" smtClean="0"/>
              <a:t>svd</a:t>
            </a:r>
            <a:r>
              <a:rPr lang="ko-KR" altLang="en-US" dirty="0" smtClean="0"/>
              <a:t>도 차원을 축소하는 방법</a:t>
            </a:r>
            <a:endParaRPr lang="en-US" altLang="ko-KR" dirty="0" smtClean="0"/>
          </a:p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분해되는 과정보다는 분해된 행렬을 다시 조합하는 과정에서 그 </a:t>
            </a:r>
            <a:r>
              <a:rPr lang="ko-KR" altLang="en-US" dirty="0" err="1" smtClean="0"/>
              <a:t>응용령이</a:t>
            </a:r>
            <a:r>
              <a:rPr lang="ko-KR" altLang="en-US" dirty="0" smtClean="0"/>
              <a:t> 빛을 발한다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특이값의</a:t>
            </a:r>
            <a:r>
              <a:rPr lang="ko-KR" altLang="en-US" dirty="0" smtClean="0"/>
              <a:t> 크기에 따라 </a:t>
            </a:r>
            <a:r>
              <a:rPr lang="en-US" altLang="ko-KR" dirty="0" smtClean="0"/>
              <a:t>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정보량이 결정되기 때문에 값이 큰 몇 개의 </a:t>
            </a:r>
            <a:r>
              <a:rPr lang="ko-KR" altLang="en-US" baseline="0" dirty="0" err="1" smtClean="0"/>
              <a:t>특이값들을</a:t>
            </a:r>
            <a:r>
              <a:rPr lang="ko-KR" altLang="en-US" baseline="0" dirty="0" smtClean="0"/>
              <a:t> 가지고도 충분히 유용한 정보를 가질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특히 이미지나 영상을 전달할 때 용량을 줄이기 위해 자주 사용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smtClean="0"/>
              <a:t>쉽게 말해서 </a:t>
            </a:r>
            <a:r>
              <a:rPr lang="en-US" altLang="ko-KR" sz="1100" dirty="0" smtClean="0"/>
              <a:t>x</a:t>
            </a:r>
            <a:r>
              <a:rPr lang="ko-KR" altLang="en-US" sz="1100" dirty="0" smtClean="0"/>
              <a:t>축의 중심</a:t>
            </a:r>
            <a:r>
              <a:rPr lang="en-US" altLang="ko-KR" sz="1100" dirty="0" smtClean="0"/>
              <a:t>, y</a:t>
            </a:r>
            <a:r>
              <a:rPr lang="ko-KR" altLang="en-US" sz="1100" baseline="0" dirty="0" smtClean="0"/>
              <a:t> 중심</a:t>
            </a:r>
            <a:r>
              <a:rPr lang="en-US" altLang="ko-KR" sz="1100" baseline="0" dirty="0" smtClean="0"/>
              <a:t>(</a:t>
            </a:r>
            <a:r>
              <a:rPr lang="ko-KR" altLang="en-US" sz="1100" baseline="0" dirty="0" smtClean="0"/>
              <a:t>빨간</a:t>
            </a:r>
            <a:r>
              <a:rPr lang="en-US" altLang="ko-KR" sz="1100" baseline="0" dirty="0" smtClean="0"/>
              <a:t>x)</a:t>
            </a:r>
            <a:r>
              <a:rPr lang="ko-KR" altLang="en-US" sz="1100" baseline="0" dirty="0" smtClean="0"/>
              <a:t>을 구한 뒤 </a:t>
            </a:r>
            <a:r>
              <a:rPr lang="en-US" altLang="ko-KR" sz="1100" baseline="0" dirty="0" smtClean="0"/>
              <a:t>6</a:t>
            </a:r>
            <a:r>
              <a:rPr lang="ko-KR" altLang="en-US" sz="1100" baseline="0" dirty="0" smtClean="0"/>
              <a:t>개의 데이터 중심</a:t>
            </a:r>
            <a:r>
              <a:rPr lang="en-US" altLang="ko-KR" sz="1100" baseline="0" dirty="0" smtClean="0"/>
              <a:t>(</a:t>
            </a:r>
            <a:r>
              <a:rPr lang="ko-KR" altLang="en-US" sz="1100" baseline="0" dirty="0" smtClean="0"/>
              <a:t>파란</a:t>
            </a:r>
            <a:r>
              <a:rPr lang="en-US" altLang="ko-KR" sz="1100" baseline="0" dirty="0" smtClean="0"/>
              <a:t>X)</a:t>
            </a:r>
            <a:r>
              <a:rPr lang="ko-KR" altLang="en-US" sz="1100" baseline="0" dirty="0" smtClean="0"/>
              <a:t>을 구한다</a:t>
            </a:r>
            <a:r>
              <a:rPr lang="en-US" altLang="ko-KR" sz="1100" baseline="0" dirty="0" smtClean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 err="1" smtClean="0"/>
              <a:t>Ss</a:t>
            </a:r>
            <a:r>
              <a:rPr lang="ko-KR" altLang="en-US" sz="1100" dirty="0" smtClean="0"/>
              <a:t>가 최대라는 것은 </a:t>
            </a:r>
            <a:r>
              <a:rPr lang="en-US" altLang="ko-KR" sz="1100" dirty="0" smtClean="0"/>
              <a:t>variance</a:t>
            </a:r>
            <a:r>
              <a:rPr lang="ko-KR" altLang="en-US" sz="1100" dirty="0" smtClean="0"/>
              <a:t>가 최대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smtClean="0"/>
              <a:t>합이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이 되지 않는다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5170C-C161-44BA-A727-68B56F2F1A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4120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9140CD9-562A-4051-BFA4-BF66264004C6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6901" y="1122363"/>
            <a:ext cx="0" cy="2412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99952" y="1122363"/>
            <a:ext cx="0" cy="2412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850331" y="1122363"/>
            <a:ext cx="0" cy="2412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996623"/>
            <a:ext cx="8515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106"/>
            <a:ext cx="7886700" cy="564388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>
            <a:lvl1pPr marL="177800" indent="-177800"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58775" indent="-180975">
              <a:buClr>
                <a:schemeClr val="accent1">
                  <a:lumMod val="50000"/>
                </a:schemeClr>
              </a:buCl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36575" indent="-1778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17550" indent="-180975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895350" indent="-177800"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9140CD9-562A-4051-BFA4-BF66264004C6}" type="datetimeFigureOut">
              <a:rPr lang="ko-KR" altLang="en-US" smtClean="0"/>
              <a:pPr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13250"/>
            <a:ext cx="30861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13250"/>
            <a:ext cx="2057400" cy="208226"/>
          </a:xfrm>
        </p:spPr>
        <p:txBody>
          <a:bodyPr/>
          <a:lstStyle>
            <a:lvl1pPr>
              <a:defRPr sz="105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EFAAD4-825A-4A90-8CCC-4D925383E4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105488" y="0"/>
            <a:ext cx="7558" cy="6858000"/>
          </a:xfrm>
          <a:prstGeom prst="line">
            <a:avLst/>
          </a:prstGeom>
          <a:ln w="952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8804" y="0"/>
            <a:ext cx="5038" cy="6858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7250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-36424" y="5384451"/>
            <a:ext cx="292388" cy="1530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7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Hyerim Bae  (hrbae@pusan.ac.kr)</a:t>
            </a:r>
            <a:endParaRPr lang="ko-KR" alt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0CD9-562A-4051-BFA4-BF66264004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AAD4-825A-4A90-8CCC-4D925383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eloyeo.github.io/" TargetMode="External"/><Relationship Id="rId2" Type="http://schemas.openxmlformats.org/officeDocument/2006/relationships/hyperlink" Target="https://bkshin.tistor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91000" y="6202998"/>
            <a:ext cx="6858000" cy="502602"/>
          </a:xfrm>
        </p:spPr>
        <p:txBody>
          <a:bodyPr/>
          <a:lstStyle/>
          <a:p>
            <a:r>
              <a:rPr lang="ko-KR" altLang="en-US" dirty="0" smtClean="0"/>
              <a:t>학부연구생 이현재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스케일링을 통해 고유벡터 만들기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854" y="1595120"/>
            <a:ext cx="758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피타고라스 정리에 의해 빗변은 </a:t>
            </a:r>
            <a:r>
              <a:rPr lang="en-US" altLang="ko-KR" sz="1100" dirty="0" smtClean="0"/>
              <a:t>4.12</a:t>
            </a:r>
            <a:r>
              <a:rPr lang="ko-KR" altLang="en-US" sz="1100" dirty="0" smtClean="0"/>
              <a:t>가 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4.12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로 스케일링해줘야 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17854" y="4013200"/>
            <a:ext cx="79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스케일링 결과</a:t>
            </a:r>
            <a:r>
              <a:rPr lang="en-US" altLang="ko-KR" sz="1200" dirty="0" smtClean="0"/>
              <a:t>, 0.97</a:t>
            </a:r>
            <a:r>
              <a:rPr lang="ko-KR" altLang="en-US" sz="1200" dirty="0" smtClean="0"/>
              <a:t>만큼의 </a:t>
            </a:r>
            <a:r>
              <a:rPr lang="en-US" altLang="ko-KR" sz="1200" dirty="0" smtClean="0"/>
              <a:t>Gene 1, 0.242</a:t>
            </a:r>
            <a:r>
              <a:rPr lang="ko-KR" altLang="en-US" sz="1200" dirty="0" smtClean="0"/>
              <a:t>만큼 </a:t>
            </a:r>
            <a:r>
              <a:rPr lang="en-US" altLang="ko-KR" sz="1200" dirty="0" smtClean="0"/>
              <a:t>Gene 2</a:t>
            </a:r>
            <a:r>
              <a:rPr lang="ko-KR" altLang="en-US" sz="1200" dirty="0" smtClean="0"/>
              <a:t>를 믹스하면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만큼의 단위 벡터가 나온다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빨간색의 크기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인 단위 벡터를 </a:t>
            </a:r>
            <a:r>
              <a:rPr lang="en-US" altLang="ko-KR" sz="1200" dirty="0" smtClean="0"/>
              <a:t>PC1</a:t>
            </a:r>
            <a:r>
              <a:rPr lang="ko-KR" altLang="en-US" sz="1200" dirty="0" smtClean="0"/>
              <a:t>의  </a:t>
            </a:r>
            <a:r>
              <a:rPr lang="ko-KR" altLang="en-US" sz="1200" b="1" dirty="0" smtClean="0"/>
              <a:t>단일 벡터 </a:t>
            </a:r>
            <a:r>
              <a:rPr lang="ko-KR" altLang="en-US" sz="1200" dirty="0" smtClean="0"/>
              <a:t>혹은 </a:t>
            </a:r>
            <a:r>
              <a:rPr lang="ko-KR" altLang="en-US" sz="1200" b="1" dirty="0" smtClean="0"/>
              <a:t>고유 벡터</a:t>
            </a:r>
            <a:r>
              <a:rPr lang="ko-KR" altLang="en-US" sz="1200" dirty="0" smtClean="0"/>
              <a:t>라고 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각각의 유전자 비율</a:t>
            </a:r>
            <a:r>
              <a:rPr lang="en-US" altLang="ko-KR" sz="1200" dirty="0" smtClean="0"/>
              <a:t>(Gene 1 = 0.97)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Loading score(</a:t>
            </a:r>
            <a:r>
              <a:rPr lang="ko-KR" altLang="en-US" sz="1200" dirty="0" smtClean="0"/>
              <a:t>적재점수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라고 함 </a:t>
            </a:r>
            <a:r>
              <a:rPr lang="en-US" altLang="ko-KR" sz="1200" dirty="0" smtClean="0"/>
              <a:t>=&gt; Gene 1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Gene 2</a:t>
            </a:r>
            <a:r>
              <a:rPr lang="ko-KR" altLang="en-US" sz="1200" dirty="0" smtClean="0"/>
              <a:t>보다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배 중요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" y="1988185"/>
            <a:ext cx="3743643" cy="184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" y="4655281"/>
            <a:ext cx="4532312" cy="175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45760" y="5090160"/>
                <a:ext cx="3302000" cy="79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PC1 </a:t>
                </a:r>
                <a:r>
                  <a:rPr lang="ko-KR" altLang="en-US" sz="1400" dirty="0" smtClean="0"/>
                  <a:t>의 </a:t>
                </a:r>
                <a:r>
                  <a:rPr lang="ko-KR" altLang="en-US" sz="1400" dirty="0" err="1" smtClean="0"/>
                  <a:t>고유값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= SS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PC1</a:t>
                </a:r>
                <a:r>
                  <a:rPr lang="ko-KR" altLang="en-US" sz="1400" dirty="0" smtClean="0"/>
                  <a:t>의 </a:t>
                </a:r>
                <a:r>
                  <a:rPr lang="ko-KR" altLang="en-US" sz="1400" dirty="0" err="1" smtClean="0"/>
                  <a:t>특이값</a:t>
                </a:r>
                <a:r>
                  <a:rPr lang="en-US" altLang="ko-KR" sz="1400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ko-KR" altLang="en-US" sz="1400" b="0" i="1" smtClean="0">
                            <a:latin typeface="Cambria Math"/>
                          </a:rPr>
                          <m:t>고유값</m:t>
                        </m:r>
                      </m:e>
                    </m:rad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0" y="5090160"/>
                <a:ext cx="3302000" cy="793038"/>
              </a:xfrm>
              <a:prstGeom prst="rect">
                <a:avLst/>
              </a:prstGeom>
              <a:blipFill rotWithShape="1">
                <a:blip r:embed="rId5"/>
                <a:stretch>
                  <a:fillRect l="-369" t="-1538" b="-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4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smtClean="0"/>
              <a:t>PC2</a:t>
            </a:r>
            <a:r>
              <a:rPr lang="ko-KR" altLang="en-US" dirty="0" smtClean="0"/>
              <a:t>도 동일한 방법으로 진행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854" y="1595120"/>
            <a:ext cx="8282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PC2</a:t>
            </a:r>
            <a:r>
              <a:rPr lang="ko-KR" altLang="en-US" sz="1100" dirty="0" smtClean="0"/>
              <a:t>는 원점을 지나며 </a:t>
            </a:r>
            <a:r>
              <a:rPr lang="en-US" altLang="ko-KR" sz="1100" dirty="0" smtClean="0"/>
              <a:t>PC1</a:t>
            </a:r>
            <a:r>
              <a:rPr lang="ko-KR" altLang="en-US" sz="1100" dirty="0" smtClean="0"/>
              <a:t>에 수직인 직선</a:t>
            </a:r>
            <a:r>
              <a:rPr lang="en-US" altLang="ko-KR" sz="1100" dirty="0" smtClean="0"/>
              <a:t>. PC1</a:t>
            </a:r>
            <a:r>
              <a:rPr lang="ko-KR" altLang="en-US" sz="1100" dirty="0" smtClean="0"/>
              <a:t>의 기울기가 </a:t>
            </a:r>
            <a:r>
              <a:rPr lang="en-US" altLang="ko-KR" sz="1100" dirty="0" smtClean="0"/>
              <a:t>0.25</a:t>
            </a:r>
            <a:r>
              <a:rPr lang="ko-KR" altLang="en-US" sz="1100" dirty="0" smtClean="0"/>
              <a:t>였으므로 </a:t>
            </a:r>
            <a:r>
              <a:rPr lang="en-US" altLang="ko-KR" sz="1100" dirty="0" smtClean="0"/>
              <a:t>PC2</a:t>
            </a:r>
            <a:r>
              <a:rPr lang="ko-KR" altLang="en-US" sz="1100" dirty="0" smtClean="0"/>
              <a:t>의 기울기는 </a:t>
            </a:r>
            <a:r>
              <a:rPr lang="en-US" altLang="ko-KR" sz="1100" dirty="0" smtClean="0"/>
              <a:t>-4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서로 수직인 기울기의 곱은 </a:t>
            </a:r>
            <a:r>
              <a:rPr lang="en-US" altLang="ko-KR" sz="1100" dirty="0" smtClean="0"/>
              <a:t>-1)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4" y="2021205"/>
            <a:ext cx="3166746" cy="204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 rot="9947850">
            <a:off x="1949155" y="2609670"/>
            <a:ext cx="250507" cy="751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9686" y="2414327"/>
            <a:ext cx="828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PC1</a:t>
            </a:r>
            <a:r>
              <a:rPr lang="ko-KR" altLang="en-US" sz="1400" dirty="0" smtClean="0"/>
              <a:t>과 마찬가지로 </a:t>
            </a:r>
            <a:r>
              <a:rPr lang="en-US" altLang="ko-KR" sz="1400" dirty="0" smtClean="0"/>
              <a:t>PC2</a:t>
            </a:r>
            <a:r>
              <a:rPr lang="ko-KR" altLang="en-US" sz="1400" dirty="0" smtClean="0"/>
              <a:t>도 스케일링</a:t>
            </a:r>
            <a:endParaRPr lang="en-US" altLang="ko-KR" sz="1400" dirty="0" smtClean="0"/>
          </a:p>
          <a:p>
            <a:r>
              <a:rPr lang="en-US" altLang="ko-KR" sz="1400" dirty="0" smtClean="0"/>
              <a:t>PC2</a:t>
            </a:r>
            <a:r>
              <a:rPr lang="ko-KR" altLang="en-US" sz="1400" dirty="0" smtClean="0"/>
              <a:t>에서의 </a:t>
            </a:r>
            <a:r>
              <a:rPr lang="en-US" altLang="ko-KR" sz="1400" dirty="0" smtClean="0"/>
              <a:t>Loading Score</a:t>
            </a:r>
            <a:r>
              <a:rPr lang="ko-KR" altLang="en-US" sz="1400" dirty="0" smtClean="0"/>
              <a:t>도 계산할 수 있는데</a:t>
            </a:r>
            <a:r>
              <a:rPr lang="en-US" altLang="ko-KR" sz="1400" dirty="0" smtClean="0"/>
              <a:t>, Gene 1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-0.242, </a:t>
            </a:r>
          </a:p>
          <a:p>
            <a:r>
              <a:rPr lang="en-US" altLang="ko-KR" sz="1400" dirty="0" smtClean="0"/>
              <a:t>Gene 2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0.97</a:t>
            </a:r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=&gt; PC1</a:t>
            </a:r>
            <a:r>
              <a:rPr lang="ko-KR" altLang="en-US" sz="1400" dirty="0" smtClean="0"/>
              <a:t>과는 다르게 </a:t>
            </a:r>
            <a:r>
              <a:rPr lang="en-US" altLang="ko-KR" sz="1400" dirty="0" smtClean="0"/>
              <a:t>Gene 2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Gene 1</a:t>
            </a:r>
            <a:r>
              <a:rPr lang="ko-KR" altLang="en-US" sz="1400" dirty="0" smtClean="0"/>
              <a:t>보다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배 중요</a:t>
            </a:r>
            <a:endParaRPr lang="en-US" altLang="ko-K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3" y="4251642"/>
            <a:ext cx="3166747" cy="221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02085" y="4990695"/>
            <a:ext cx="82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PC1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PC2</a:t>
            </a:r>
            <a:r>
              <a:rPr lang="ko-KR" altLang="en-US" sz="1400" dirty="0" smtClean="0"/>
              <a:t>에 대해서 사상시킨 점들은 다음과 같다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74" y="3380057"/>
            <a:ext cx="4736805" cy="152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PC</a:t>
            </a:r>
            <a:r>
              <a:rPr lang="ko-KR" altLang="en-US" dirty="0" smtClean="0"/>
              <a:t>축 회전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975" y="364744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복원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600199"/>
            <a:ext cx="2928619" cy="18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21200" y="232075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축에 수평이 되게 데이터를 회전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4277360"/>
            <a:ext cx="2227579" cy="152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3657600" y="4838942"/>
            <a:ext cx="792480" cy="406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4209812"/>
            <a:ext cx="2566538" cy="15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0100" y="5817084"/>
            <a:ext cx="222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원 데이터를 구하기 위해서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사상된 점을 활용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05570" y="5909416"/>
            <a:ext cx="26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dirty="0" smtClean="0"/>
              <a:t>개의 모든 점에 대해 동일하게 작업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1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Variation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854" y="1595120"/>
            <a:ext cx="82823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이제 </a:t>
            </a:r>
            <a:r>
              <a:rPr lang="en-US" altLang="ko-KR" sz="1300" dirty="0" smtClean="0"/>
              <a:t>PC1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PC2</a:t>
            </a:r>
            <a:r>
              <a:rPr lang="ko-KR" altLang="en-US" sz="1300" dirty="0" smtClean="0"/>
              <a:t>가 해당 데이터를 얼마나 잘 설명하는지 알아야 함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각 </a:t>
            </a:r>
            <a:r>
              <a:rPr lang="en-US" altLang="ko-KR" sz="1300" dirty="0" smtClean="0"/>
              <a:t>SS</a:t>
            </a:r>
            <a:r>
              <a:rPr lang="ko-KR" altLang="en-US" sz="1300" dirty="0" smtClean="0"/>
              <a:t>를 </a:t>
            </a:r>
            <a:r>
              <a:rPr lang="en-US" altLang="ko-KR" sz="1300" dirty="0" smtClean="0"/>
              <a:t>n-1</a:t>
            </a:r>
            <a:r>
              <a:rPr lang="ko-KR" altLang="en-US" sz="1300" dirty="0" smtClean="0"/>
              <a:t>로 나누어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을 구할 수 있음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식에 의하면 </a:t>
            </a:r>
            <a:r>
              <a:rPr lang="en-US" altLang="ko-KR" sz="1300" dirty="0" smtClean="0"/>
              <a:t>PC1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15, PC2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이고 전체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18</a:t>
            </a:r>
            <a:r>
              <a:rPr lang="ko-KR" altLang="en-US" sz="1300" dirty="0" smtClean="0"/>
              <a:t>이다</a:t>
            </a:r>
            <a:r>
              <a:rPr lang="en-US" altLang="ko-KR" sz="1300" dirty="0" smtClean="0"/>
              <a:t>. PC1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15/18=0.83=83%</a:t>
            </a:r>
            <a:r>
              <a:rPr lang="ko-KR" altLang="en-US" sz="1300" dirty="0" smtClean="0"/>
              <a:t>만큼 </a:t>
            </a:r>
            <a:endParaRPr lang="en-US" altLang="ko-KR" sz="1300" dirty="0" smtClean="0"/>
          </a:p>
          <a:p>
            <a:r>
              <a:rPr lang="ko-KR" altLang="en-US" sz="1300" dirty="0" smtClean="0"/>
              <a:t>설명 가능하고 </a:t>
            </a:r>
            <a:r>
              <a:rPr lang="en-US" altLang="ko-KR" sz="1300" dirty="0" smtClean="0"/>
              <a:t>PC2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은 전체의 </a:t>
            </a:r>
            <a:r>
              <a:rPr lang="en-US" altLang="ko-KR" sz="1300" dirty="0" smtClean="0"/>
              <a:t>17%</a:t>
            </a:r>
            <a:r>
              <a:rPr lang="ko-KR" altLang="en-US" sz="1300" dirty="0" smtClean="0"/>
              <a:t>가 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각 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Variation</a:t>
            </a:r>
            <a:r>
              <a:rPr lang="ko-KR" altLang="en-US" sz="1300" dirty="0" smtClean="0"/>
              <a:t>에 대한 그래프를 </a:t>
            </a:r>
            <a:r>
              <a:rPr lang="en-US" altLang="ko-KR" sz="1300" dirty="0" smtClean="0"/>
              <a:t>Scree Plot</a:t>
            </a:r>
            <a:r>
              <a:rPr lang="ko-KR" altLang="en-US" sz="1300" dirty="0" smtClean="0"/>
              <a:t>이라고 한다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1" y="2374583"/>
            <a:ext cx="4705124" cy="200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45" y="2421414"/>
            <a:ext cx="3931508" cy="195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8880" y="4856480"/>
            <a:ext cx="65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err="1" smtClean="0"/>
              <a:t>차원일때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는 이후에 코드에서 확인하겠습니다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9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760" y="1314212"/>
            <a:ext cx="7904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한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기하학 관점에서의 접근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정리하면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수많은 직선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데이터들을 직선에 투영했을 때 데이터가 최대한 겹치지 않고 멀리 퍼지는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분산이 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직선 찾기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거기에 데이터들을 투영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만약 또 하나의 직선을 만들 때는 기존 직선에 수직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r>
              <a:rPr lang="ko-KR" altLang="en-US" dirty="0" smtClean="0"/>
              <a:t>이 과정을 선형 대수학 관점에서 접근해보자면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 입력데이터의 </a:t>
            </a:r>
            <a:r>
              <a:rPr lang="ko-KR" altLang="en-US" b="1" dirty="0" err="1" smtClean="0"/>
              <a:t>공분산</a:t>
            </a:r>
            <a:r>
              <a:rPr lang="ko-KR" altLang="en-US" b="1" dirty="0" smtClean="0"/>
              <a:t> 행렬</a:t>
            </a:r>
            <a:r>
              <a:rPr lang="ko-KR" altLang="en-US" dirty="0" smtClean="0"/>
              <a:t>에서 </a:t>
            </a:r>
            <a:r>
              <a:rPr lang="ko-KR" altLang="en-US" b="1" dirty="0" smtClean="0"/>
              <a:t>고유벡터</a:t>
            </a:r>
            <a:r>
              <a:rPr lang="ko-KR" altLang="en-US" dirty="0" smtClean="0"/>
              <a:t>와 </a:t>
            </a:r>
            <a:r>
              <a:rPr lang="ko-KR" altLang="en-US" b="1" dirty="0" err="1" smtClean="0"/>
              <a:t>고유값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구한다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가장 </a:t>
            </a:r>
            <a:r>
              <a:rPr lang="ko-KR" altLang="en-US" b="1" dirty="0" smtClean="0"/>
              <a:t>분산이 큰 </a:t>
            </a:r>
            <a:r>
              <a:rPr lang="ko-KR" altLang="en-US" dirty="0" smtClean="0"/>
              <a:t>방향을 가진 </a:t>
            </a:r>
            <a:r>
              <a:rPr lang="ko-KR" altLang="en-US" b="1" dirty="0" smtClean="0"/>
              <a:t>고유벡터</a:t>
            </a:r>
            <a:r>
              <a:rPr lang="en-US" altLang="ko-KR" dirty="0" smtClean="0"/>
              <a:t>(e1)</a:t>
            </a:r>
            <a:r>
              <a:rPr lang="ko-KR" altLang="en-US" dirty="0" smtClean="0"/>
              <a:t>에 입력데이터를 </a:t>
            </a:r>
            <a:r>
              <a:rPr lang="ko-KR" altLang="en-US" b="1" dirty="0" smtClean="0"/>
              <a:t>선형변환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 고유벡터가 </a:t>
            </a:r>
            <a:r>
              <a:rPr lang="en-US" altLang="ko-KR" sz="1000" dirty="0" smtClean="0"/>
              <a:t>PCA</a:t>
            </a:r>
            <a:r>
              <a:rPr lang="ko-KR" altLang="en-US" sz="1000" dirty="0" smtClean="0"/>
              <a:t>의 주성분벡터로서 입력 데이터의 분산이 큰 방향을 나타냄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고유값은</a:t>
            </a:r>
            <a:r>
              <a:rPr lang="ko-KR" altLang="en-US" sz="1000" dirty="0" smtClean="0"/>
              <a:t> 이 고유벡터의 크기이며 입력데이터의 분산을 나타냄</a:t>
            </a:r>
            <a:r>
              <a:rPr lang="en-US" altLang="ko-KR" sz="1000" dirty="0" smtClean="0"/>
              <a:t>)</a:t>
            </a:r>
            <a:endParaRPr lang="en-US" altLang="ko-KR" sz="1000" b="1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고유벡터</a:t>
            </a:r>
            <a:r>
              <a:rPr lang="en-US" altLang="ko-KR" dirty="0" smtClean="0"/>
              <a:t>(e1)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직교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</a:t>
            </a:r>
            <a:r>
              <a:rPr lang="ko-KR" altLang="en-US" b="1" dirty="0" smtClean="0"/>
              <a:t>분산이 큰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고유벡터</a:t>
            </a:r>
            <a:r>
              <a:rPr lang="en-US" altLang="ko-KR" dirty="0" smtClean="0"/>
              <a:t>(e2)</a:t>
            </a:r>
            <a:r>
              <a:rPr lang="ko-KR" altLang="en-US" dirty="0" smtClean="0"/>
              <a:t>에 또 </a:t>
            </a:r>
            <a:r>
              <a:rPr lang="ko-KR" altLang="en-US" b="1" dirty="0" smtClean="0"/>
              <a:t>선형변환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56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선형대수학 관점에서의 접근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81760"/>
            <a:ext cx="800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입력데이터의 </a:t>
            </a:r>
            <a:r>
              <a:rPr lang="ko-KR" altLang="en-US" sz="1400" dirty="0" err="1" smtClean="0"/>
              <a:t>공분산</a:t>
            </a:r>
            <a:r>
              <a:rPr lang="ko-KR" altLang="en-US" sz="1400" dirty="0" smtClean="0"/>
              <a:t> 행렬을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라고 했을 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공분산</a:t>
            </a:r>
            <a:r>
              <a:rPr lang="ko-KR" altLang="en-US" sz="1400" dirty="0" smtClean="0"/>
              <a:t> 행렬의 특성으로 다음과 같이 </a:t>
            </a:r>
            <a:r>
              <a:rPr lang="ko-KR" altLang="en-US" sz="1400" dirty="0" err="1" smtClean="0"/>
              <a:t>고유값</a:t>
            </a:r>
            <a:r>
              <a:rPr lang="ko-KR" altLang="en-US" sz="1400" dirty="0" smtClean="0"/>
              <a:t> 분해가 가능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53" y="1689537"/>
            <a:ext cx="1323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0080" y="2164080"/>
                <a:ext cx="800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이때 </a:t>
                </a:r>
                <a:r>
                  <a:rPr lang="en-US" altLang="ko-KR" sz="1400" dirty="0" smtClean="0"/>
                  <a:t>P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n*n </a:t>
                </a:r>
                <a:r>
                  <a:rPr lang="ko-KR" altLang="en-US" sz="1400" dirty="0" smtClean="0"/>
                  <a:t>직교행렬</a:t>
                </a:r>
                <a:r>
                  <a:rPr lang="en-US" altLang="ko-KR" sz="1400" dirty="0" smtClean="0"/>
                  <a:t>, ∑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n*n</a:t>
                </a:r>
                <a:r>
                  <a:rPr lang="ko-KR" altLang="en-US" sz="1400" dirty="0"/>
                  <a:t> </a:t>
                </a:r>
                <a:r>
                  <a:rPr lang="ko-KR" altLang="en-US" sz="1400" dirty="0" smtClean="0"/>
                  <a:t>정방행렬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 smtClean="0"/>
                  <a:t>는 행렬 </a:t>
                </a:r>
                <a:r>
                  <a:rPr lang="en-US" altLang="ko-KR" sz="1400" dirty="0" smtClean="0"/>
                  <a:t>P</a:t>
                </a:r>
                <a:r>
                  <a:rPr lang="ko-KR" altLang="en-US" sz="1400" dirty="0" smtClean="0"/>
                  <a:t>의 전치행렬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2164080"/>
                <a:ext cx="800608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85" y="2471857"/>
            <a:ext cx="2876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0080" y="3605332"/>
                <a:ext cx="80060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공분산 행렬 </a:t>
                </a:r>
                <a:r>
                  <a:rPr lang="en-US" altLang="ko-KR" sz="1400" dirty="0" smtClean="0"/>
                  <a:t>C</a:t>
                </a:r>
                <a:r>
                  <a:rPr lang="ko-KR" altLang="en-US" sz="1400" dirty="0" smtClean="0"/>
                  <a:t>는 고유벡터 직교 행렬 </a:t>
                </a:r>
                <a:r>
                  <a:rPr lang="en-US" altLang="ko-KR" sz="1400" dirty="0" smtClean="0"/>
                  <a:t>* </a:t>
                </a:r>
                <a:r>
                  <a:rPr lang="ko-KR" altLang="en-US" sz="1400" dirty="0" err="1" smtClean="0"/>
                  <a:t>고유값</a:t>
                </a:r>
                <a:r>
                  <a:rPr lang="ko-KR" altLang="en-US" sz="1400" dirty="0" smtClean="0"/>
                  <a:t> 정방 행렬 </a:t>
                </a:r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고유벡터 직교 행렬의 전치 행렬로 분해</a:t>
                </a:r>
                <a:endParaRPr lang="en-US" altLang="ko-KR" sz="14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:r>
                  <a:rPr lang="en-US" altLang="ko-KR" sz="1400" dirty="0" err="1" smtClean="0"/>
                  <a:t>i</a:t>
                </a:r>
                <a:r>
                  <a:rPr lang="ko-KR" altLang="en-US" sz="1400" dirty="0" smtClean="0"/>
                  <a:t>번째 고유벡터를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:r>
                  <a:rPr lang="en-US" altLang="ko-KR" sz="1400" dirty="0" err="1" smtClean="0"/>
                  <a:t>i</a:t>
                </a:r>
                <a:r>
                  <a:rPr lang="ko-KR" altLang="en-US" sz="1400" dirty="0" smtClean="0"/>
                  <a:t>번째 고유벡터의 크기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가장 분산이 큰 방향을 가진 고유벡터</a:t>
                </a:r>
                <a:r>
                  <a:rPr lang="en-US" altLang="ko-KR" sz="1400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에 수직이면서 다음으로 분산이 가장 큰 방향을 가진 고유 벡터</a:t>
                </a:r>
                <a:endParaRPr lang="en-US" altLang="ko-KR" sz="1400" dirty="0" smtClean="0"/>
              </a:p>
              <a:p>
                <a:pPr algn="ctr"/>
                <a:endParaRPr lang="en-US" altLang="ko-KR" sz="1400" dirty="0"/>
              </a:p>
              <a:p>
                <a:r>
                  <a:rPr lang="ko-KR" altLang="en-US" sz="1400" dirty="0" smtClean="0"/>
                  <a:t>선형대수학의 </a:t>
                </a:r>
                <a:r>
                  <a:rPr lang="en-US" altLang="ko-KR" sz="1400" dirty="0" smtClean="0"/>
                  <a:t>PCA :</a:t>
                </a:r>
                <a:r>
                  <a:rPr lang="ko-KR" altLang="en-US" sz="1400" dirty="0" smtClean="0"/>
                  <a:t>입력데이터의 </a:t>
                </a:r>
                <a:r>
                  <a:rPr lang="ko-KR" altLang="en-US" sz="1400" dirty="0" err="1" smtClean="0"/>
                  <a:t>공분산</a:t>
                </a:r>
                <a:r>
                  <a:rPr lang="ko-KR" altLang="en-US" sz="1400" dirty="0" smtClean="0"/>
                  <a:t> 행렬이 고유벡터와 </a:t>
                </a:r>
                <a:r>
                  <a:rPr lang="ko-KR" altLang="en-US" sz="1400" dirty="0" err="1" smtClean="0"/>
                  <a:t>고유값으로</a:t>
                </a:r>
                <a:r>
                  <a:rPr lang="ko-KR" altLang="en-US" sz="1400" dirty="0" smtClean="0"/>
                  <a:t> 분해될 수 있으며</a:t>
                </a:r>
                <a:r>
                  <a:rPr lang="en-US" altLang="ko-KR" sz="1400" dirty="0" smtClean="0"/>
                  <a:t>, </a:t>
                </a:r>
              </a:p>
              <a:p>
                <a:r>
                  <a:rPr lang="ko-KR" altLang="en-US" sz="1400" dirty="0" smtClean="0"/>
                  <a:t>                                     이렇게 분해된 고유벡터를 이용해 입력 데이터를 선형 변환하는</a:t>
                </a:r>
                <a:r>
                  <a:rPr lang="en-US" altLang="ko-KR" sz="1400" dirty="0"/>
                  <a:t> </a:t>
                </a:r>
                <a:r>
                  <a:rPr lang="ko-KR" altLang="en-US" sz="1400" dirty="0" smtClean="0"/>
                  <a:t>방식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	1. </a:t>
                </a:r>
                <a:r>
                  <a:rPr lang="ko-KR" altLang="en-US" sz="1400" dirty="0" smtClean="0"/>
                  <a:t>입력 데이터 세트의 </a:t>
                </a:r>
                <a:r>
                  <a:rPr lang="ko-KR" altLang="en-US" sz="1400" dirty="0" err="1" smtClean="0"/>
                  <a:t>공분산</a:t>
                </a:r>
                <a:r>
                  <a:rPr lang="ko-KR" altLang="en-US" sz="1400" dirty="0" smtClean="0"/>
                  <a:t> 행렬을 생성</a:t>
                </a:r>
                <a:endParaRPr lang="en-US" altLang="ko-KR" sz="1400" dirty="0" smtClean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2. </a:t>
                </a:r>
                <a:r>
                  <a:rPr lang="ko-KR" altLang="en-US" sz="1400" dirty="0" err="1" smtClean="0"/>
                  <a:t>공분산</a:t>
                </a:r>
                <a:r>
                  <a:rPr lang="ko-KR" altLang="en-US" sz="1400" dirty="0" smtClean="0"/>
                  <a:t> 행렬의 고유벡터와 </a:t>
                </a:r>
                <a:r>
                  <a:rPr lang="ko-KR" altLang="en-US" sz="1400" dirty="0" err="1" smtClean="0"/>
                  <a:t>고유값을</a:t>
                </a:r>
                <a:r>
                  <a:rPr lang="ko-KR" altLang="en-US" sz="1400" dirty="0" smtClean="0"/>
                  <a:t> 계산</a:t>
                </a:r>
                <a:endParaRPr lang="en-US" altLang="ko-KR" sz="1400" dirty="0" smtClean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3. </a:t>
                </a:r>
                <a:r>
                  <a:rPr lang="ko-KR" altLang="en-US" sz="1400" dirty="0" err="1" smtClean="0"/>
                  <a:t>고유값이</a:t>
                </a:r>
                <a:r>
                  <a:rPr lang="ko-KR" altLang="en-US" sz="1400" dirty="0" smtClean="0"/>
                  <a:t> 가장 큰 순으로 </a:t>
                </a:r>
                <a:r>
                  <a:rPr lang="en-US" altLang="ko-KR" sz="1400" dirty="0" smtClean="0"/>
                  <a:t>K</a:t>
                </a:r>
                <a:r>
                  <a:rPr lang="ko-KR" altLang="en-US" sz="1400" dirty="0" smtClean="0"/>
                  <a:t>개</a:t>
                </a:r>
                <a:r>
                  <a:rPr lang="en-US" altLang="ko-KR" sz="1400" dirty="0" smtClean="0"/>
                  <a:t>(PCA </a:t>
                </a:r>
                <a:r>
                  <a:rPr lang="ko-KR" altLang="en-US" sz="1400" dirty="0" smtClean="0"/>
                  <a:t>변환 차수</a:t>
                </a:r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만큼 고유벡터를 추출</a:t>
                </a:r>
                <a:endParaRPr lang="en-US" altLang="ko-KR" sz="1400" dirty="0" smtClean="0"/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4. </a:t>
                </a:r>
                <a:r>
                  <a:rPr lang="ko-KR" altLang="en-US" sz="1400" dirty="0" err="1" smtClean="0"/>
                  <a:t>고유값이</a:t>
                </a:r>
                <a:r>
                  <a:rPr lang="ko-KR" altLang="en-US" sz="1400" dirty="0" smtClean="0"/>
                  <a:t> 가장 큰 순으로 추출된 고유벡터를 이용해 새롭게 입력 데이터를 변환</a:t>
                </a:r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=&gt;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b="1" dirty="0" smtClean="0"/>
                  <a:t>고유벡터</a:t>
                </a:r>
                <a:r>
                  <a:rPr lang="ko-KR" altLang="en-US" sz="1400" dirty="0" smtClean="0"/>
                  <a:t>들이 아까 기하학적 관점에서의 우리가 그토록 찾던 </a:t>
                </a:r>
                <a:r>
                  <a:rPr lang="ko-KR" altLang="en-US" sz="1400" b="1" dirty="0" smtClean="0"/>
                  <a:t>분산이 가장 큰 직선</a:t>
                </a:r>
                <a:r>
                  <a:rPr lang="ko-KR" altLang="en-US" sz="1400" dirty="0" smtClean="0"/>
                  <a:t>이다</a:t>
                </a:r>
                <a:r>
                  <a:rPr lang="en-US" altLang="ko-KR" sz="1400" dirty="0" smtClean="0"/>
                  <a:t>.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605332"/>
                <a:ext cx="8006080" cy="2677656"/>
              </a:xfrm>
              <a:prstGeom prst="rect">
                <a:avLst/>
              </a:prstGeom>
              <a:blipFill rotWithShape="1">
                <a:blip r:embed="rId6"/>
                <a:stretch>
                  <a:fillRect l="-152" t="-455" b="-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52640" y="1596036"/>
            <a:ext cx="1788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헷갈리면 </a:t>
            </a:r>
            <a:r>
              <a:rPr lang="en-US" altLang="ko-KR" sz="1050" dirty="0" smtClean="0"/>
              <a:t>P.3</a:t>
            </a:r>
            <a:r>
              <a:rPr lang="ko-KR" altLang="en-US" sz="1050" dirty="0" smtClean="0"/>
              <a:t>으로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7440" y="6282988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실습 코드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24800" y="6282988"/>
            <a:ext cx="4572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LDA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선형 판별 분석법</a:t>
            </a:r>
            <a:r>
              <a:rPr lang="en-US" altLang="ko-KR" dirty="0" smtClean="0"/>
              <a:t>, Linear Discriminant Analysis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/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PCA</a:t>
            </a:r>
            <a:r>
              <a:rPr lang="ko-KR" altLang="en-US" sz="1400" dirty="0" smtClean="0"/>
              <a:t>와 유사하게 입력 데이터 세트를 </a:t>
            </a:r>
            <a:r>
              <a:rPr lang="ko-KR" altLang="en-US" sz="1400" dirty="0" err="1" smtClean="0"/>
              <a:t>저차원</a:t>
            </a:r>
            <a:r>
              <a:rPr lang="ko-KR" altLang="en-US" sz="1400" dirty="0" smtClean="0"/>
              <a:t> 공간에 투영해 차원을 축소하는 기법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en-US" altLang="ko-KR" dirty="0" smtClean="0"/>
              <a:t>PCA </a:t>
            </a:r>
            <a:r>
              <a:rPr lang="ko-KR" altLang="en-US" dirty="0" smtClean="0"/>
              <a:t>와의 차이점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LDA</a:t>
            </a:r>
            <a:r>
              <a:rPr lang="ko-KR" altLang="en-US" dirty="0" smtClean="0"/>
              <a:t>는 지도학습의 분류에서 사용하기 쉽도록 개별 클래스를 분별할 수 있는 기준을 최대한 유지하면서 차원을 축소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LDA</a:t>
            </a:r>
            <a:r>
              <a:rPr lang="ko-KR" altLang="en-US" dirty="0" smtClean="0"/>
              <a:t>는 입력 데이터의 결정 값 클래스를 최대한으로 분리할 수 있는 축을 찾음</a:t>
            </a:r>
            <a:endParaRPr lang="en-US" altLang="ko-KR" dirty="0"/>
          </a:p>
          <a:p>
            <a:r>
              <a:rPr lang="ko-KR" altLang="en-US" sz="1400" dirty="0" smtClean="0">
                <a:latin typeface="+mj-ea"/>
                <a:ea typeface="+mj-ea"/>
              </a:rPr>
              <a:t>클래스 간 분산은 최대한 크게 가져가고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클래스 내부의 분산은 최대한 작게 가져가는 방식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클래스 간 분산과 클래스 내부 분산 행렬을 생성한 뒤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이 행렬에 기반해 고유벡터를 구하고 입력 데이터를 투영하는 방식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2720076"/>
            <a:ext cx="2711450" cy="198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74160" y="371104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클래스 간 분산은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최대한 크게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3840" y="43019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클래스 내부의 분산은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최대한 작게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18" y="5217160"/>
            <a:ext cx="3590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6339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붓꽃 데이터 세트에 </a:t>
            </a:r>
            <a:r>
              <a:rPr lang="en-US" altLang="ko-KR" sz="1400" dirty="0" smtClean="0"/>
              <a:t>LDA </a:t>
            </a:r>
            <a:r>
              <a:rPr lang="ko-KR" altLang="en-US" sz="1400" dirty="0" smtClean="0"/>
              <a:t>적용하기 </a:t>
            </a:r>
            <a:r>
              <a:rPr lang="en-US" altLang="ko-KR" sz="1400" dirty="0" smtClean="0"/>
              <a:t>: 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4236720" y="6339840"/>
            <a:ext cx="487680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A04FD9-52D7-41AA-A6D4-DB0B08FA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SVD (</a:t>
            </a:r>
            <a:r>
              <a:rPr lang="ko-KR" altLang="en-US" dirty="0" err="1" smtClean="0"/>
              <a:t>특이값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, Singular Value Decomposition)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A8DFF5-2BE0-4BA3-810A-7149AF5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16900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정의 </a:t>
            </a:r>
            <a:r>
              <a:rPr lang="en-US" altLang="ko-KR" sz="1200" dirty="0" smtClean="0"/>
              <a:t>: PCA</a:t>
            </a:r>
            <a:r>
              <a:rPr lang="ko-KR" altLang="en-US" sz="1200" dirty="0" smtClean="0"/>
              <a:t>와 유사한 행렬 분해 기법 </a:t>
            </a:r>
            <a:r>
              <a:rPr lang="en-US" altLang="ko-KR" sz="1200" dirty="0" smtClean="0"/>
              <a:t>→ PCA</a:t>
            </a:r>
            <a:r>
              <a:rPr lang="ko-KR" altLang="en-US" sz="1200" dirty="0" smtClean="0"/>
              <a:t>의 경우 정방행렬만을 고유벡터로 분해할 수 있지만</a:t>
            </a:r>
            <a:r>
              <a:rPr lang="en-US" altLang="ko-KR" sz="1200" dirty="0" smtClean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SVD</a:t>
            </a:r>
            <a:r>
              <a:rPr lang="ko-KR" altLang="en-US" sz="1200" dirty="0" smtClean="0"/>
              <a:t>는 정방행렬뿐만 아니라 행과 </a:t>
            </a:r>
            <a:r>
              <a:rPr lang="ko-KR" altLang="en-US" sz="1200" dirty="0" smtClean="0"/>
              <a:t>열의 크기가 다른 행렬에도 적용 가능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ko-KR" altLang="en-US" sz="1200" dirty="0" smtClean="0"/>
              <a:t>행렬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에 속한 벡터는 특이벡터</a:t>
            </a:r>
            <a:r>
              <a:rPr lang="en-US" altLang="ko-KR" sz="1200" dirty="0" smtClean="0"/>
              <a:t>(singular vector)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모든 특이 벡터는 서로 직교하는 성질</a:t>
            </a:r>
            <a:r>
              <a:rPr lang="en-US" altLang="ko-KR" sz="1200" dirty="0" smtClean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∑</a:t>
            </a:r>
            <a:r>
              <a:rPr lang="ko-KR" altLang="en-US" sz="1200" dirty="0" smtClean="0"/>
              <a:t>는 대각행렬이고 </a:t>
            </a:r>
            <a:r>
              <a:rPr lang="en-US" altLang="ko-KR" sz="1200" dirty="0" smtClean="0"/>
              <a:t>∑</a:t>
            </a:r>
            <a:r>
              <a:rPr lang="ko-KR" altLang="en-US" sz="1200" dirty="0" smtClean="0"/>
              <a:t>이 위치한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아닌 값이 바로 행렬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특이값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200" dirty="0" smtClean="0"/>
              <a:t>Truncated SVD : ∑</a:t>
            </a:r>
            <a:r>
              <a:rPr lang="ko-KR" altLang="en-US" sz="1200" dirty="0" smtClean="0"/>
              <a:t>의 대각원소 중에 상위 몇 개만 추출해서 여기에 대응하는 </a:t>
            </a:r>
            <a:r>
              <a:rPr lang="en-US" altLang="ko-KR" sz="1200" dirty="0" smtClean="0"/>
              <a:t>U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원소도 함께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</a:t>
            </a:r>
            <a:r>
              <a:rPr lang="ko-KR" altLang="en-US" sz="1200" dirty="0" smtClean="0"/>
              <a:t>제거해 더욱 차원을 줄인 형태로 분해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연산을 줄이기 위해서 일반적으로 사용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1834198"/>
            <a:ext cx="1483042" cy="50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72" y="2847409"/>
            <a:ext cx="4560887" cy="170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5234624"/>
            <a:ext cx="3781843" cy="147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9" y="3530103"/>
            <a:ext cx="172878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7359" y="5699760"/>
            <a:ext cx="113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실습 코드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7793833" y="5699760"/>
            <a:ext cx="344327" cy="37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완벽 가이드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ko-KR" altLang="en-US" dirty="0" smtClean="0"/>
              <a:t>로 시작하는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입문</a:t>
            </a:r>
            <a:endParaRPr lang="en-US" altLang="ko-KR" dirty="0" smtClean="0"/>
          </a:p>
          <a:p>
            <a:r>
              <a:rPr lang="ko-KR" altLang="en-US" dirty="0" smtClean="0"/>
              <a:t>귀퉁이 서재 </a:t>
            </a:r>
            <a:r>
              <a:rPr lang="ko-KR" altLang="en-US" dirty="0" err="1" smtClean="0"/>
              <a:t>블로그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https://bkshin.tistory.com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공돌이의</a:t>
            </a:r>
            <a:r>
              <a:rPr lang="ko-KR" altLang="en-US" dirty="0" smtClean="0"/>
              <a:t> 수학노트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angeloyeo.github.io/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★ </a:t>
            </a:r>
            <a:r>
              <a:rPr lang="en-US" altLang="ko-KR" dirty="0" err="1" smtClean="0"/>
              <a:t>StatQuest</a:t>
            </a:r>
            <a:r>
              <a:rPr lang="en-US" altLang="ko-KR" dirty="0"/>
              <a:t>: Principal Component Analysis </a:t>
            </a:r>
            <a:r>
              <a:rPr lang="ko-KR" altLang="en-US" dirty="0"/>
              <a:t>주성분 분석 </a:t>
            </a:r>
            <a:r>
              <a:rPr lang="en-US" altLang="ko-KR" dirty="0"/>
              <a:t>(PCA), </a:t>
            </a:r>
            <a:r>
              <a:rPr lang="ko-KR" altLang="en-US" dirty="0"/>
              <a:t>스텝 </a:t>
            </a:r>
            <a:r>
              <a:rPr lang="ko-KR" altLang="en-US" dirty="0" err="1"/>
              <a:t>바이</a:t>
            </a:r>
            <a:r>
              <a:rPr lang="ko-KR" altLang="en-US" dirty="0"/>
              <a:t> </a:t>
            </a:r>
            <a:r>
              <a:rPr lang="ko-KR" altLang="en-US" dirty="0" smtClean="0"/>
              <a:t>스텝 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  (https://</a:t>
            </a:r>
            <a:r>
              <a:rPr lang="en-US" altLang="ko-KR" dirty="0" smtClean="0"/>
              <a:t>www.youtube.com/watch?v=FgakZw6K1QQ)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7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r>
              <a:rPr lang="en-US" altLang="ko-KR" dirty="0"/>
              <a:t> </a:t>
            </a:r>
            <a:r>
              <a:rPr lang="en-US" altLang="ko-KR" dirty="0" smtClean="0"/>
              <a:t>(Dimension Reduction)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24252885-BC71-4069-A85D-28854549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116"/>
            <a:ext cx="7886700" cy="5550804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매우 많은 피처로 구성된 다차원 데이터 세트의 차원을 축소해 새로운 차원의 데이터를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생성하는 것</a:t>
            </a:r>
            <a:endParaRPr lang="en-US" altLang="ko-KR" sz="1400" dirty="0" smtClean="0"/>
          </a:p>
          <a:p>
            <a:r>
              <a:rPr lang="ko-KR" altLang="en-US" sz="1400" dirty="0" smtClean="0"/>
              <a:t>차원 축소를 하는 이유</a:t>
            </a:r>
            <a:endParaRPr lang="en-US" altLang="ko-KR" sz="1400" dirty="0"/>
          </a:p>
          <a:p>
            <a:pPr lvl="2"/>
            <a:r>
              <a:rPr lang="ko-KR" altLang="en-US" dirty="0" smtClean="0"/>
              <a:t>시각화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차원이 넘어간 시각화는 우리가 볼 수 없기 때문에 차원 축소를 통해 우리가 볼 수 있게 시각화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노이즈</a:t>
            </a:r>
            <a:r>
              <a:rPr lang="ko-KR" altLang="en-US" dirty="0" smtClean="0"/>
              <a:t> 제거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쓸모 없는 피처들을 제거해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절약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쓸모 없는 피처들을 제거해 메모리 절약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 향상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 축소를 할 경우 학습 데이터의 크기가 줄어들어서 학습에 필요한 처리 능력을 줄일 수 있음</a:t>
            </a:r>
            <a:endParaRPr lang="en-US" altLang="ko-KR" dirty="0" smtClean="0"/>
          </a:p>
          <a:p>
            <a:pPr lvl="2"/>
            <a:r>
              <a:rPr lang="ko-KR" altLang="en-US" b="1" dirty="0" err="1" smtClean="0"/>
              <a:t>다중공선성</a:t>
            </a:r>
            <a:r>
              <a:rPr lang="ko-KR" altLang="en-US" b="1" dirty="0" smtClean="0"/>
              <a:t>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상관 관계가 높은 피처들을 제거하여 </a:t>
            </a:r>
            <a:r>
              <a:rPr lang="ko-KR" altLang="en-US" dirty="0" err="1" smtClean="0"/>
              <a:t>다중공선성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2"/>
            <a:r>
              <a:rPr lang="ko-KR" altLang="en-US" b="1" dirty="0" err="1" smtClean="0"/>
              <a:t>과적합</a:t>
            </a:r>
            <a:r>
              <a:rPr lang="ko-KR" altLang="en-US" b="1" dirty="0" smtClean="0"/>
              <a:t>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피처 수가 많으면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발생 가능성 증가하기 때문에 피처 수 감소</a:t>
            </a:r>
            <a:endParaRPr lang="en-US" altLang="ko-KR" dirty="0"/>
          </a:p>
          <a:p>
            <a:r>
              <a:rPr lang="ko-KR" altLang="en-US" sz="1400" dirty="0" smtClean="0"/>
              <a:t>차원 축소 접근법</a:t>
            </a:r>
            <a:endParaRPr lang="en-US" altLang="ko-KR" sz="1400" dirty="0" smtClean="0"/>
          </a:p>
          <a:p>
            <a:pPr lvl="2"/>
            <a:r>
              <a:rPr lang="ko-KR" altLang="en-US" dirty="0" smtClean="0"/>
              <a:t>피처 선택</a:t>
            </a:r>
            <a:r>
              <a:rPr lang="en-US" altLang="ko-KR" dirty="0" smtClean="0"/>
              <a:t>(feature selection) : </a:t>
            </a:r>
            <a:r>
              <a:rPr lang="ko-KR" altLang="en-US" dirty="0" smtClean="0"/>
              <a:t>특정 피처에 종속성이 강한 불필요한 피처는 아예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특징을</a:t>
            </a:r>
            <a:endParaRPr lang="en-US" altLang="ko-KR" dirty="0" smtClean="0"/>
          </a:p>
          <a:p>
            <a:pPr marL="358775" lvl="2" indent="0">
              <a:buNone/>
            </a:pPr>
            <a:r>
              <a:rPr lang="en-US" altLang="ko-KR" dirty="0" smtClean="0"/>
              <a:t>	   	                </a:t>
            </a:r>
            <a:r>
              <a:rPr lang="ko-KR" altLang="en-US" dirty="0" smtClean="0"/>
              <a:t>잘 나타내는 주요 피처만 선택</a:t>
            </a:r>
            <a:endParaRPr lang="en-US" altLang="ko-KR" dirty="0" smtClean="0"/>
          </a:p>
          <a:p>
            <a:pPr lvl="2"/>
            <a:r>
              <a:rPr lang="ko-KR" altLang="en-US" dirty="0"/>
              <a:t>피처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(feature extraction) :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피처를 </a:t>
            </a:r>
            <a:r>
              <a:rPr lang="ko-KR" altLang="en-US" dirty="0" err="1" smtClean="0"/>
              <a:t>저차원의</a:t>
            </a:r>
            <a:r>
              <a:rPr lang="ko-KR" altLang="en-US" dirty="0" smtClean="0"/>
              <a:t> 중요 피처로 압축해서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새롭게 추출된 중요</a:t>
            </a:r>
            <a:endParaRPr lang="en-US" altLang="ko-KR" dirty="0" smtClean="0"/>
          </a:p>
          <a:p>
            <a:pPr marL="358775" lvl="2" indent="0">
              <a:buNone/>
            </a:pPr>
            <a:r>
              <a:rPr lang="en-US" altLang="ko-KR" dirty="0" smtClean="0"/>
              <a:t>                                                        </a:t>
            </a:r>
            <a:r>
              <a:rPr lang="ko-KR" altLang="en-US" dirty="0" smtClean="0"/>
              <a:t>특성은 기존의 피처가 압축된 것이므로 기존의 피처와는 다른 값이 됨</a:t>
            </a:r>
            <a:endParaRPr lang="en-US" altLang="ko-KR" dirty="0" smtClean="0"/>
          </a:p>
          <a:p>
            <a:pPr marL="358775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기존 피처가 전혀 인지하기 어려웠던 잠재적인 요소를 추출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예는 슬라이드 설명에서 확인</a:t>
            </a:r>
            <a:r>
              <a:rPr lang="en-US" altLang="ko-KR" sz="900" dirty="0" smtClean="0"/>
              <a:t>)</a:t>
            </a:r>
          </a:p>
          <a:p>
            <a:pPr lvl="2"/>
            <a:r>
              <a:rPr lang="ko-KR" altLang="en-US" dirty="0" smtClean="0"/>
              <a:t>피처 생성</a:t>
            </a:r>
            <a:r>
              <a:rPr lang="en-US" altLang="ko-KR" dirty="0" smtClean="0"/>
              <a:t>(feature engineering) : </a:t>
            </a:r>
            <a:r>
              <a:rPr lang="ko-KR" altLang="en-US" dirty="0" smtClean="0"/>
              <a:t>피처가 부족한 상황일 때 적용하는 기법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데이터와 만들고자 하는 </a:t>
            </a:r>
            <a:endParaRPr lang="en-US" altLang="ko-KR" dirty="0" smtClean="0"/>
          </a:p>
          <a:p>
            <a:pPr marL="358775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              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모델의 기능 활용 목적에 따라 새로운 피처들을 생성</a:t>
            </a:r>
            <a:endParaRPr lang="en-US" altLang="ko-KR" dirty="0" smtClean="0"/>
          </a:p>
          <a:p>
            <a:pPr lvl="2"/>
            <a:endParaRPr lang="en-US" altLang="ko-KR" sz="1000" dirty="0" smtClean="0"/>
          </a:p>
          <a:p>
            <a:r>
              <a:rPr lang="ko-KR" altLang="en-US" sz="1400" dirty="0" smtClean="0"/>
              <a:t>차원 축소는 단순히 데이터의 압축을 의미하는 것이 아니라 </a:t>
            </a:r>
            <a:r>
              <a:rPr lang="ko-KR" altLang="en-US" sz="1400" b="1" dirty="0" smtClean="0"/>
              <a:t>차원 축소를 통해 좀 더 데이터를 잘 설명해줄 수 있는 잠재적인 요소를 추출</a:t>
            </a:r>
            <a:endParaRPr lang="en-US" altLang="ko-KR" sz="1400" b="1" dirty="0" smtClean="0"/>
          </a:p>
          <a:p>
            <a:r>
              <a:rPr lang="ko-KR" altLang="en-US" sz="1400" dirty="0" smtClean="0"/>
              <a:t>매우 많은 픽셀로 이뤄진 이미지 데이터에서 잠재된 특성을 피처로 도출해 함축적 형태의 이미지 변환과 압축을 수행 가능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이후에 </a:t>
            </a:r>
            <a:r>
              <a:rPr lang="en-US" altLang="ko-KR" sz="1000" dirty="0" smtClean="0"/>
              <a:t>SVD</a:t>
            </a:r>
            <a:r>
              <a:rPr lang="ko-KR" altLang="en-US" sz="1000" dirty="0" smtClean="0"/>
              <a:t>와 연관 설명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DCAE1B-15E3-4B85-A7ED-6AC69E0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r>
              <a:rPr lang="en-US" altLang="ko-KR" dirty="0"/>
              <a:t> </a:t>
            </a:r>
            <a:r>
              <a:rPr lang="en-US" altLang="ko-KR" dirty="0" smtClean="0"/>
              <a:t>(PCA, Principal  Components  Analysis)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252885-BC71-4069-A85D-28854549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정의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여러 변수 간에 존재하는 상관관계를 이용해 이를 대표하는 주성분을 추출해 차원을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축소하는 기법</a:t>
            </a:r>
            <a:endParaRPr lang="en-US" altLang="ko-KR" sz="1400" dirty="0" smtClean="0"/>
          </a:p>
          <a:p>
            <a:r>
              <a:rPr lang="ko-KR" altLang="en-US" sz="1400" dirty="0" smtClean="0"/>
              <a:t>기존 데이터의 정보 유실을 최소화하기 위해서 </a:t>
            </a:r>
            <a:r>
              <a:rPr lang="ko-KR" altLang="en-US" sz="1400" b="1" dirty="0" smtClean="0"/>
              <a:t>가장 높은 분산을 가지는 </a:t>
            </a:r>
            <a:r>
              <a:rPr lang="ko-KR" altLang="en-US" sz="1400" dirty="0" smtClean="0"/>
              <a:t>데이터의 축을 찾아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이 축으로 차원을 축소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데이터의 </a:t>
            </a:r>
            <a:r>
              <a:rPr lang="ko-KR" altLang="en-US" sz="1100" b="1" dirty="0" smtClean="0"/>
              <a:t>변동성이 가장 큰 </a:t>
            </a:r>
            <a:r>
              <a:rPr lang="ko-KR" altLang="en-US" sz="1100" dirty="0" smtClean="0"/>
              <a:t>방향으로 축을 생성하고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 축으로 데이터를 </a:t>
            </a:r>
            <a:r>
              <a:rPr lang="ko-KR" altLang="en-US" sz="1100" b="1" dirty="0" smtClean="0"/>
              <a:t>투영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en-US" altLang="ko-KR" sz="1400" dirty="0" smtClean="0"/>
              <a:t>PCA</a:t>
            </a:r>
            <a:r>
              <a:rPr lang="ko-KR" altLang="en-US" sz="1400" dirty="0" smtClean="0"/>
              <a:t>를 이해하기 위해서 알아야 할 선형대수학 개념</a:t>
            </a:r>
            <a:endParaRPr lang="en-US" altLang="ko-KR" sz="1400" dirty="0" smtClean="0"/>
          </a:p>
          <a:p>
            <a:pPr lvl="2"/>
            <a:r>
              <a:rPr lang="ko-KR" altLang="en-US" dirty="0" err="1" smtClean="0"/>
              <a:t>공분산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변수 간의 변동</a:t>
            </a:r>
            <a:r>
              <a:rPr lang="en-US" altLang="ko-KR" dirty="0" smtClean="0"/>
              <a:t>(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보다 크면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가 증가할 때 </a:t>
            </a:r>
            <a:r>
              <a:rPr lang="en-US" altLang="ko-KR" sz="1050" dirty="0" smtClean="0"/>
              <a:t>b </a:t>
            </a:r>
            <a:r>
              <a:rPr lang="ko-KR" altLang="en-US" sz="1050" dirty="0" smtClean="0"/>
              <a:t>증가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공분산</a:t>
            </a:r>
            <a:r>
              <a:rPr lang="ko-KR" altLang="en-US" sz="1050" dirty="0" smtClean="0"/>
              <a:t> 행렬은 </a:t>
            </a:r>
            <a:r>
              <a:rPr lang="ko-KR" altLang="en-US" sz="1050" dirty="0" smtClean="0"/>
              <a:t>정방 </a:t>
            </a:r>
            <a:r>
              <a:rPr lang="ko-KR" altLang="en-US" sz="1050" dirty="0" smtClean="0"/>
              <a:t>행렬 및 대칭 행렬</a:t>
            </a:r>
            <a:r>
              <a:rPr lang="en-US" altLang="ko-KR" sz="1050" dirty="0" smtClean="0"/>
              <a:t>)</a:t>
            </a:r>
          </a:p>
          <a:p>
            <a:pPr lvl="2"/>
            <a:r>
              <a:rPr lang="en-US" altLang="ko-KR" sz="1050" dirty="0" smtClean="0"/>
              <a:t>(A</a:t>
            </a:r>
            <a:r>
              <a:rPr lang="ko-KR" altLang="en-US" sz="1050" dirty="0" smtClean="0"/>
              <a:t>에 대한</a:t>
            </a:r>
            <a:r>
              <a:rPr lang="en-US" altLang="ko-KR" sz="1050" dirty="0" smtClean="0"/>
              <a:t>)</a:t>
            </a:r>
            <a:r>
              <a:rPr lang="ko-KR" altLang="en-US" sz="1050" dirty="0" err="1" smtClean="0"/>
              <a:t>고유값</a:t>
            </a:r>
            <a:r>
              <a:rPr lang="ko-KR" altLang="en-US" sz="1050" dirty="0" smtClean="0"/>
              <a:t> 분해 </a:t>
            </a:r>
            <a:r>
              <a:rPr lang="en-US" altLang="ko-KR" sz="1050" dirty="0" smtClean="0"/>
              <a:t>:                            P</a:t>
            </a:r>
            <a:r>
              <a:rPr lang="ko-KR" altLang="en-US" sz="1050" dirty="0" smtClean="0"/>
              <a:t>는 고유 벡터들을 </a:t>
            </a:r>
            <a:r>
              <a:rPr lang="ko-KR" altLang="en-US" sz="1050" dirty="0" err="1" smtClean="0"/>
              <a:t>열벡터로</a:t>
            </a:r>
            <a:r>
              <a:rPr lang="ko-KR" altLang="en-US" sz="1050" dirty="0" smtClean="0"/>
              <a:t> 하는 행렬</a:t>
            </a:r>
            <a:r>
              <a:rPr lang="en-US" altLang="ko-KR" sz="1050" dirty="0" smtClean="0"/>
              <a:t>, </a:t>
            </a:r>
            <a:r>
              <a:rPr lang="el-GR" altLang="ko-KR" sz="1050" dirty="0" smtClean="0"/>
              <a:t>Λ</a:t>
            </a:r>
            <a:r>
              <a:rPr lang="ko-KR" altLang="en-US" sz="1050" dirty="0" smtClean="0"/>
              <a:t>는 </a:t>
            </a:r>
            <a:r>
              <a:rPr lang="ko-KR" altLang="en-US" sz="1050" dirty="0" err="1" smtClean="0"/>
              <a:t>고유값을</a:t>
            </a:r>
            <a:r>
              <a:rPr lang="ko-KR" altLang="en-US" sz="1050" dirty="0" smtClean="0"/>
              <a:t> 대각원소로 가지는 대각 행렬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고유벡터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행렬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를 곱하더라도 방향이 변하지 </a:t>
            </a:r>
            <a:r>
              <a:rPr lang="ko-KR" altLang="en-US" sz="1050" dirty="0" smtClean="0"/>
              <a:t>않고 그 </a:t>
            </a:r>
            <a:r>
              <a:rPr lang="ko-KR" altLang="en-US" sz="1050" dirty="0" smtClean="0"/>
              <a:t>크기만 변하는 벡터</a:t>
            </a:r>
            <a:endParaRPr lang="en-US" altLang="ko-KR" sz="1050" dirty="0" smtClean="0"/>
          </a:p>
          <a:p>
            <a:pPr lvl="2"/>
            <a:r>
              <a:rPr lang="ko-KR" altLang="en-US" sz="1050" dirty="0" err="1" smtClean="0"/>
              <a:t>고유값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고유벡터의 크기</a:t>
            </a:r>
            <a:endParaRPr lang="en-US" altLang="ko-KR" sz="1050" dirty="0" smtClean="0"/>
          </a:p>
          <a:p>
            <a:pPr lvl="2"/>
            <a:r>
              <a:rPr lang="ko-KR" altLang="en-US" sz="1050" dirty="0" smtClean="0"/>
              <a:t>대칭 행렬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정사각행렬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의 전치행렬이 같은 경우                 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대칭행렬은 모두 </a:t>
            </a:r>
            <a:r>
              <a:rPr lang="ko-KR" altLang="en-US" sz="1050" b="1" dirty="0" err="1" smtClean="0"/>
              <a:t>고유값</a:t>
            </a:r>
            <a:r>
              <a:rPr lang="ko-KR" altLang="en-US" sz="1050" b="1" dirty="0" smtClean="0"/>
              <a:t> 분해가 가능하며 항상 고유벡터</a:t>
            </a:r>
            <a:r>
              <a:rPr lang="en-US" altLang="ko-KR" sz="1050" b="1" dirty="0" smtClean="0"/>
              <a:t>				                   </a:t>
            </a:r>
            <a:r>
              <a:rPr lang="ko-KR" altLang="en-US" sz="1050" b="1" dirty="0" smtClean="0"/>
              <a:t>를 직교행렬로</a:t>
            </a:r>
            <a:r>
              <a:rPr lang="en-US" altLang="ko-KR" sz="1050" b="1" dirty="0" smtClean="0"/>
              <a:t>, </a:t>
            </a:r>
            <a:r>
              <a:rPr lang="ko-KR" altLang="en-US" sz="1050" b="1" dirty="0" err="1" smtClean="0"/>
              <a:t>고유값을</a:t>
            </a:r>
            <a:r>
              <a:rPr lang="ko-KR" altLang="en-US" sz="1050" b="1" dirty="0" smtClean="0"/>
              <a:t> 정방 행렬로 대각화 가능</a:t>
            </a:r>
            <a:r>
              <a:rPr lang="en-US" altLang="ko-KR" sz="1050" b="1" dirty="0" smtClean="0"/>
              <a:t>)</a:t>
            </a:r>
          </a:p>
          <a:p>
            <a:pPr lvl="2"/>
            <a:r>
              <a:rPr lang="ko-KR" altLang="en-US" sz="1050" dirty="0" smtClean="0"/>
              <a:t>정방 행렬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같은 수의 행과 열을 가지는 행렬 </a:t>
            </a:r>
            <a:r>
              <a:rPr lang="en-US" altLang="ko-KR" sz="1050" dirty="0" smtClean="0"/>
              <a:t>(n*n)</a:t>
            </a:r>
          </a:p>
          <a:p>
            <a:pPr lvl="2"/>
            <a:r>
              <a:rPr lang="ko-KR" altLang="en-US" sz="1050" dirty="0" smtClean="0"/>
              <a:t>선형 변환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행렬 </a:t>
            </a:r>
            <a:r>
              <a:rPr lang="en-US" altLang="ko-KR" sz="1050" dirty="0" smtClean="0"/>
              <a:t>X</a:t>
            </a:r>
            <a:r>
              <a:rPr lang="ko-KR" altLang="en-US" sz="1050" dirty="0" smtClean="0"/>
              <a:t>에 다른 행렬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를 곱해줌으로써 공간 </a:t>
            </a:r>
            <a:r>
              <a:rPr lang="en-US" altLang="ko-KR" sz="1050" dirty="0" smtClean="0"/>
              <a:t>A</a:t>
            </a:r>
            <a:r>
              <a:rPr lang="ko-KR" altLang="en-US" sz="1050" dirty="0" smtClean="0"/>
              <a:t>에 행렬 </a:t>
            </a:r>
            <a:r>
              <a:rPr lang="en-US" altLang="ko-KR" sz="1050" dirty="0" smtClean="0"/>
              <a:t>X</a:t>
            </a:r>
            <a:r>
              <a:rPr lang="ko-KR" altLang="en-US" sz="1050" dirty="0" smtClean="0"/>
              <a:t>를 </a:t>
            </a:r>
            <a:r>
              <a:rPr lang="ko-KR" altLang="en-US" sz="1050" dirty="0" err="1" smtClean="0"/>
              <a:t>맵핑</a:t>
            </a:r>
            <a:r>
              <a:rPr lang="en-US" altLang="ko-KR" sz="1050" dirty="0" smtClean="0"/>
              <a:t>(mapping/ </a:t>
            </a:r>
            <a:r>
              <a:rPr lang="ko-KR" altLang="en-US" sz="1050" b="1" dirty="0" smtClean="0"/>
              <a:t>투영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사상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시켜주는 개념</a:t>
            </a:r>
            <a:endParaRPr lang="en-US" altLang="ko-KR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78" y="2433638"/>
            <a:ext cx="645953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65" y="4834254"/>
            <a:ext cx="93535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10" y="5076566"/>
            <a:ext cx="7048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5465445"/>
            <a:ext cx="480695" cy="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0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907A17-75BC-46A1-B5C7-F27E4BCF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266"/>
            <a:ext cx="7886700" cy="564388"/>
          </a:xfrm>
        </p:spPr>
        <p:txBody>
          <a:bodyPr/>
          <a:lstStyle/>
          <a:p>
            <a:r>
              <a:rPr lang="en-US" altLang="ko-KR" dirty="0" smtClean="0"/>
              <a:t>PCA 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기하학 관점에서의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85" y="4928621"/>
            <a:ext cx="323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6</a:t>
            </a:r>
            <a:r>
              <a:rPr lang="ko-KR" altLang="en-US" sz="1400" dirty="0" smtClean="0"/>
              <a:t>마리의 서로 다른 쥐에서 유전자 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2, 3, 4</a:t>
            </a:r>
            <a:r>
              <a:rPr lang="ko-KR" altLang="en-US" sz="1400" dirty="0" smtClean="0"/>
              <a:t>라는 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유전자를 측정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4" y="1138762"/>
            <a:ext cx="3024971" cy="4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3992880" y="1723716"/>
            <a:ext cx="396240" cy="1212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2446" y="1585217"/>
            <a:ext cx="360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쥐 </a:t>
            </a:r>
            <a:r>
              <a:rPr lang="en-US" altLang="ko-KR" sz="1200" dirty="0" smtClean="0"/>
              <a:t>1, 2, 3</a:t>
            </a:r>
            <a:r>
              <a:rPr lang="ko-KR" altLang="en-US" sz="1200" dirty="0" smtClean="0"/>
              <a:t>은 다른 쥐 </a:t>
            </a:r>
            <a:r>
              <a:rPr lang="en-US" altLang="ko-KR" sz="1200" dirty="0" smtClean="0"/>
              <a:t>4, 5,6 </a:t>
            </a:r>
            <a:r>
              <a:rPr lang="ko-KR" altLang="en-US" sz="1200" dirty="0" smtClean="0"/>
              <a:t>보다 서로 더 </a:t>
            </a:r>
            <a:r>
              <a:rPr lang="ko-KR" altLang="en-US" sz="1200" dirty="0" err="1" smtClean="0"/>
              <a:t>비슷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" y="2025074"/>
            <a:ext cx="3114412" cy="247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15" y="3963242"/>
            <a:ext cx="2059772" cy="167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914400" y="3556000"/>
            <a:ext cx="1187132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14880" y="3556000"/>
            <a:ext cx="1187132" cy="3962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2160" y="4531360"/>
            <a:ext cx="589280" cy="47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56960" y="4958080"/>
            <a:ext cx="589280" cy="4775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>
            <a:stCxn id="23" idx="2"/>
            <a:endCxn id="28" idx="1"/>
          </p:cNvCxnSpPr>
          <p:nvPr/>
        </p:nvCxnSpPr>
        <p:spPr>
          <a:xfrm rot="16200000" flipH="1">
            <a:off x="3860403" y="2900283"/>
            <a:ext cx="1244600" cy="334851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2" idx="0"/>
            <a:endCxn id="13" idx="0"/>
          </p:cNvCxnSpPr>
          <p:nvPr/>
        </p:nvCxnSpPr>
        <p:spPr>
          <a:xfrm rot="16200000" flipH="1">
            <a:off x="3974703" y="1089263"/>
            <a:ext cx="975360" cy="5908834"/>
          </a:xfrm>
          <a:prstGeom prst="curvedConnector3">
            <a:avLst>
              <a:gd name="adj1" fmla="val -23438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71" y="1884282"/>
            <a:ext cx="2046716" cy="155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22446" y="3491417"/>
            <a:ext cx="360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쥐 </a:t>
            </a:r>
            <a:r>
              <a:rPr lang="en-US" altLang="ko-KR" sz="1200" dirty="0" smtClean="0"/>
              <a:t>1, 2, 3 </a:t>
            </a:r>
            <a:r>
              <a:rPr lang="ko-KR" altLang="en-US" sz="1200" dirty="0" smtClean="0"/>
              <a:t>군집이 오른쪽 상단에 위치하고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쥐 </a:t>
            </a:r>
            <a:r>
              <a:rPr lang="en-US" altLang="ko-KR" sz="1200" dirty="0" smtClean="0"/>
              <a:t>4, 5, 6 </a:t>
            </a:r>
            <a:r>
              <a:rPr lang="ko-KR" altLang="en-US" sz="1200" dirty="0" smtClean="0"/>
              <a:t>군집은 왼쪽 하단에 위치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022446" y="5670701"/>
            <a:ext cx="3796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작은 점들은 유전자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에 대해 더 큰 값을 가지고 멀리 떨어져 있고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더 큰 점들은 더 작은 값을 가지고 가까이 있음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82703" y="1202891"/>
            <a:ext cx="7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</a:t>
            </a:r>
            <a:r>
              <a:rPr lang="ko-KR" altLang="en-US" sz="1400" dirty="0" smtClean="0"/>
              <a:t>차원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992880" y="2660113"/>
            <a:ext cx="1029566" cy="4386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49955" y="2506224"/>
            <a:ext cx="7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차원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48355" y="4616231"/>
            <a:ext cx="7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차원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07663" y="6351521"/>
            <a:ext cx="7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차원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29040" y="6384764"/>
            <a:ext cx="379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4</a:t>
            </a:r>
            <a:r>
              <a:rPr lang="ko-KR" altLang="en-US" sz="1100" dirty="0" smtClean="0"/>
              <a:t>차원이기 때문에 데이터를 시각화 할 수 없음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endCxn id="39" idx="1"/>
          </p:cNvCxnSpPr>
          <p:nvPr/>
        </p:nvCxnSpPr>
        <p:spPr>
          <a:xfrm>
            <a:off x="3992880" y="3261419"/>
            <a:ext cx="955475" cy="15087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40" idx="1"/>
          </p:cNvCxnSpPr>
          <p:nvPr/>
        </p:nvCxnSpPr>
        <p:spPr>
          <a:xfrm>
            <a:off x="3992880" y="3491417"/>
            <a:ext cx="514783" cy="30139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440" y="1548060"/>
            <a:ext cx="459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smtClean="0"/>
              <a:t>PCA</a:t>
            </a:r>
            <a:r>
              <a:rPr lang="ko-KR" altLang="en-US" sz="1200" dirty="0" smtClean="0"/>
              <a:t>의 과정을 알아보기 위해서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유전자만으로 가정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98345"/>
            <a:ext cx="3375025" cy="16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20" y="1825059"/>
            <a:ext cx="2174240" cy="16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4236720" y="2473063"/>
            <a:ext cx="701040" cy="518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36720" y="2956560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Plot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6" y="3938868"/>
            <a:ext cx="2381250" cy="165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476" y="4520309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Gene 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431" y="5887943"/>
            <a:ext cx="21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유전자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 대한 평균값 측정</a:t>
            </a:r>
            <a:endParaRPr lang="ko-KR" alt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78" y="3847656"/>
            <a:ext cx="1963681" cy="182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30930" y="5580166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Gene 1</a:t>
            </a:r>
            <a:endParaRPr lang="ko-KR" altLang="en-US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25" y="3772220"/>
            <a:ext cx="2077779" cy="194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94958" y="5763344"/>
            <a:ext cx="21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유전자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에 대한 평균값 측정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33585" y="5707389"/>
            <a:ext cx="21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데이터의 중심 구하기</a:t>
            </a:r>
            <a:endParaRPr lang="ko-KR" altLang="en-US" sz="1200" dirty="0"/>
          </a:p>
        </p:txBody>
      </p:sp>
      <p:sp>
        <p:nvSpPr>
          <p:cNvPr id="15" name="덧셈 기호 14"/>
          <p:cNvSpPr/>
          <p:nvPr/>
        </p:nvSpPr>
        <p:spPr>
          <a:xfrm>
            <a:off x="2947350" y="4520309"/>
            <a:ext cx="354650" cy="3971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6233635" y="4467467"/>
            <a:ext cx="284480" cy="488571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280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데이터의 중심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0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데이터의 중심을 원점으로 이동하기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17040"/>
            <a:ext cx="271653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98353" y="1409263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Gene 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3507" y="2518789"/>
            <a:ext cx="97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Gene 1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521200" y="2331730"/>
            <a:ext cx="326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데이터의 이동이 데이터 점들의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상대적인 분포를 변화시키지 않음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974" y="364744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원점을 지나는 직선을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하게 그리기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69" y="4120515"/>
            <a:ext cx="2879090" cy="202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600" y="11074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주어진 데이터에 가장 </a:t>
            </a:r>
            <a:r>
              <a:rPr lang="en-US" altLang="ko-KR" dirty="0" smtClean="0"/>
              <a:t>fit</a:t>
            </a:r>
            <a:r>
              <a:rPr lang="ko-KR" altLang="en-US" dirty="0" smtClean="0"/>
              <a:t>하도록 원점을 지나는 직선을 회전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1639332"/>
            <a:ext cx="2879090" cy="169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8" y="3951606"/>
            <a:ext cx="2459052" cy="161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9428" y="34950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Fit</a:t>
            </a:r>
            <a:r>
              <a:rPr lang="ko-KR" altLang="en-US" dirty="0" smtClean="0"/>
              <a:t>함을 판단하는 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954" y="565180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선에서 데이터까지의 거리를 측정하고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이 거리를 최소화하는 선 찾기</a:t>
            </a:r>
            <a:endParaRPr lang="ko-KR" altLang="en-US" sz="1200" dirty="0"/>
          </a:p>
        </p:txBody>
      </p:sp>
      <p:sp>
        <p:nvSpPr>
          <p:cNvPr id="4" name="등호 3"/>
          <p:cNvSpPr/>
          <p:nvPr/>
        </p:nvSpPr>
        <p:spPr>
          <a:xfrm>
            <a:off x="3449154" y="4574099"/>
            <a:ext cx="447040" cy="36576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554" y="3802133"/>
            <a:ext cx="2459052" cy="176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42080" y="565180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원점에서 투영된 점들까지의 거리를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최대화하는 선 찾기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08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12970" y="1774204"/>
            <a:ext cx="2410955" cy="1959392"/>
            <a:chOff x="772160" y="1540194"/>
            <a:chExt cx="2319028" cy="217836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5" y="1540194"/>
              <a:ext cx="2317123" cy="2097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 flipV="1">
              <a:off x="1026160" y="1757680"/>
              <a:ext cx="1686560" cy="196088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772160" y="2113280"/>
              <a:ext cx="2207268" cy="157988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47440" y="2435870"/>
            <a:ext cx="489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 그림에서 초록색 점에서 원점까지의 거리는 빨간색 점선이 아무리 회전해도 변하지 않음을 확인 할 수 있다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검은 선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71" y="4072605"/>
            <a:ext cx="2410955" cy="168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2237" y="121920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선에서 데이터까지의 거리 최소화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투영된 점까지의 거리 최대화의 이유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8560" y="4595564"/>
            <a:ext cx="489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 : </a:t>
            </a:r>
            <a:r>
              <a:rPr lang="ko-KR" altLang="en-US" sz="1200" dirty="0" smtClean="0"/>
              <a:t>점에서 원점까지의 거리</a:t>
            </a:r>
            <a:r>
              <a:rPr lang="en-US" altLang="ko-KR" sz="1200" dirty="0" smtClean="0"/>
              <a:t>, b : </a:t>
            </a:r>
            <a:r>
              <a:rPr lang="ko-KR" altLang="en-US" sz="1200" dirty="0" smtClean="0"/>
              <a:t>점과 직선까지의 최소 거리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c : </a:t>
            </a:r>
            <a:r>
              <a:rPr lang="ko-KR" altLang="en-US" sz="1200" dirty="0" smtClean="0"/>
              <a:t>직선으로 투영한 점과 원점까지의 거리</a:t>
            </a:r>
            <a:endParaRPr lang="ko-KR" alt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4027845"/>
            <a:ext cx="1962150" cy="5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18560" y="5032444"/>
            <a:ext cx="4897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피타고라스 정리에 의해서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는 서로 트레이드오프인 관계 확인</a:t>
            </a:r>
            <a:endParaRPr lang="en-US" altLang="ko-KR" sz="1200" dirty="0" smtClean="0"/>
          </a:p>
          <a:p>
            <a:r>
              <a:rPr lang="en-US" altLang="ko-KR" sz="1200" dirty="0" smtClean="0"/>
              <a:t>(FIT</a:t>
            </a:r>
            <a:r>
              <a:rPr lang="ko-KR" altLang="en-US" sz="1200" dirty="0" smtClean="0"/>
              <a:t>해질수록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는 커지고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는 작아짐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원점에서 투영된 점까지의 거리인 </a:t>
            </a:r>
            <a:r>
              <a:rPr lang="en-US" altLang="ko-KR" sz="1200" dirty="0" smtClean="0"/>
              <a:t>c</a:t>
            </a:r>
            <a:r>
              <a:rPr lang="ko-KR" altLang="en-US" sz="1200" dirty="0" smtClean="0"/>
              <a:t>를 계산하는 것이 더 쉽기 때문에</a:t>
            </a:r>
            <a:endParaRPr lang="en-US" altLang="ko-KR" sz="1200" dirty="0" smtClean="0"/>
          </a:p>
          <a:p>
            <a:r>
              <a:rPr lang="ko-KR" altLang="en-US" sz="1200" dirty="0" smtClean="0"/>
              <a:t>우리는 후자를 사용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171450" indent="-171450">
              <a:buFont typeface="Symbol"/>
              <a:buChar char="Þ"/>
            </a:pPr>
            <a:r>
              <a:rPr lang="en-US" altLang="ko-KR" sz="1200" dirty="0" smtClean="0"/>
              <a:t>PCA</a:t>
            </a:r>
            <a:r>
              <a:rPr lang="ko-KR" altLang="en-US" sz="1200" dirty="0" smtClean="0"/>
              <a:t>가 가장 적합한 선을 찾는 방법은 </a:t>
            </a:r>
            <a:r>
              <a:rPr lang="ko-KR" altLang="en-US" sz="1200" b="1" dirty="0" smtClean="0"/>
              <a:t>원점에서부터 투영된 점들 간의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r>
              <a:rPr lang="ko-KR" altLang="en-US" sz="1200" b="1" dirty="0" smtClean="0"/>
              <a:t>거리</a:t>
            </a:r>
            <a:r>
              <a:rPr lang="en-US" altLang="ko-KR" sz="1200" b="1" dirty="0" smtClean="0"/>
              <a:t>(c)</a:t>
            </a:r>
            <a:r>
              <a:rPr lang="ko-KR" altLang="en-US" sz="1200" b="1" dirty="0" smtClean="0"/>
              <a:t> 제곱의 합을 최대화</a:t>
            </a:r>
            <a:r>
              <a:rPr lang="ko-KR" altLang="en-US" sz="1200" dirty="0" smtClean="0"/>
              <a:t>하는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16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의 기하학 관점에서의 접근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1283653"/>
            <a:ext cx="325073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4000" y="1686560"/>
            <a:ext cx="4693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제곱을 해주는 이유 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거리가 제곱이 되면서 음수  값은 양수 값을 없애지 못하게 하기 위해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2915469"/>
            <a:ext cx="8145145" cy="44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6320" y="3267625"/>
            <a:ext cx="184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(d</a:t>
            </a:r>
            <a:r>
              <a:rPr lang="ko-KR" altLang="en-US" sz="1000" dirty="0" smtClean="0"/>
              <a:t>는 앞에서 구한 </a:t>
            </a:r>
            <a:r>
              <a:rPr lang="en-US" altLang="ko-KR" sz="1000" dirty="0" smtClean="0"/>
              <a:t>c</a:t>
            </a:r>
            <a:r>
              <a:rPr lang="ko-KR" altLang="en-US" sz="1000" dirty="0" smtClean="0"/>
              <a:t>를 의미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82905" y="3667760"/>
            <a:ext cx="847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 </a:t>
            </a:r>
            <a:r>
              <a:rPr lang="en-US" altLang="ko-KR" sz="1400" dirty="0" smtClean="0"/>
              <a:t>SS</a:t>
            </a:r>
            <a:r>
              <a:rPr lang="ko-KR" altLang="en-US" sz="1400" dirty="0" smtClean="0"/>
              <a:t>가 최대가 되면 직선이 데이터에 </a:t>
            </a:r>
            <a:r>
              <a:rPr lang="en-US" altLang="ko-KR" sz="1400" dirty="0" smtClean="0"/>
              <a:t>Fit =&gt; Variance</a:t>
            </a:r>
            <a:r>
              <a:rPr lang="ko-KR" altLang="en-US" sz="1400" dirty="0" smtClean="0"/>
              <a:t>가 최대 </a:t>
            </a:r>
            <a:r>
              <a:rPr lang="en-US" altLang="ko-KR" sz="1400" dirty="0" smtClean="0"/>
              <a:t>=&gt; Variance</a:t>
            </a:r>
            <a:r>
              <a:rPr lang="ko-KR" altLang="en-US" sz="1400" dirty="0" smtClean="0"/>
              <a:t>가 최대여야 정보의 손실을 최소화</a:t>
            </a:r>
            <a:endParaRPr lang="ko-KR" altLang="en-US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4185920"/>
            <a:ext cx="4329831" cy="214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97120" y="4541520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 선을 </a:t>
            </a:r>
            <a:r>
              <a:rPr lang="en-US" altLang="ko-KR" sz="1400" dirty="0" smtClean="0"/>
              <a:t>Principal Component 1(PC1)</a:t>
            </a:r>
            <a:r>
              <a:rPr lang="ko-KR" altLang="en-US" sz="1400" dirty="0" smtClean="0"/>
              <a:t>이라고 함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이 </a:t>
            </a:r>
            <a:r>
              <a:rPr lang="en-US" altLang="ko-KR" sz="1400" dirty="0" smtClean="0"/>
              <a:t>PC1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0.25</a:t>
            </a:r>
            <a:r>
              <a:rPr lang="ko-KR" altLang="en-US" sz="1400" dirty="0" smtClean="0"/>
              <a:t>라는 기울기를 가짐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(Gene 1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단위</a:t>
            </a:r>
            <a:r>
              <a:rPr lang="en-US" altLang="ko-KR" sz="1400" dirty="0" smtClean="0"/>
              <a:t>, Gene 2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단위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Gene 1 </a:t>
            </a:r>
            <a:r>
              <a:rPr lang="ko-KR" altLang="en-US" sz="1400" dirty="0" smtClean="0"/>
              <a:t>축을 따라서 대부분의 데이터가 분산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아주 적은 데이터가 </a:t>
            </a:r>
            <a:r>
              <a:rPr lang="en-US" altLang="ko-KR" sz="1400" dirty="0" smtClean="0"/>
              <a:t>Gene 2 </a:t>
            </a:r>
            <a:r>
              <a:rPr lang="ko-KR" altLang="en-US" sz="1400" dirty="0" smtClean="0"/>
              <a:t>축을 따라 분산</a:t>
            </a:r>
            <a:endParaRPr lang="en-US" altLang="ko-KR" sz="1400" dirty="0" smtClean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데이터가 어떻게 분산되어 있는지 설명할 때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Gene 1</a:t>
            </a:r>
            <a:r>
              <a:rPr lang="ko-KR" altLang="en-US" sz="1400" b="1" dirty="0" smtClean="0"/>
              <a:t>이 더 중요함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55520" y="4378960"/>
            <a:ext cx="32308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/>
              <a:buChar char="Þ"/>
            </a:pPr>
            <a:r>
              <a:rPr lang="ko-KR" altLang="en-US" sz="1050" dirty="0" smtClean="0">
                <a:solidFill>
                  <a:srgbClr val="FF0000"/>
                </a:solidFill>
              </a:rPr>
              <a:t>이를 선형결합이라 함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추후 설명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Gene 1 4</a:t>
            </a:r>
            <a:r>
              <a:rPr lang="ko-KR" altLang="en-US" sz="1050" dirty="0" smtClean="0">
                <a:solidFill>
                  <a:srgbClr val="FF0000"/>
                </a:solidFill>
              </a:rPr>
              <a:t>만큼과 </a:t>
            </a:r>
            <a:r>
              <a:rPr lang="en-US" altLang="ko-KR" sz="1050" dirty="0" smtClean="0">
                <a:solidFill>
                  <a:srgbClr val="FF0000"/>
                </a:solidFill>
              </a:rPr>
              <a:t>Gene 2 1</a:t>
            </a:r>
            <a:r>
              <a:rPr lang="ko-KR" altLang="en-US" sz="1050" dirty="0" smtClean="0">
                <a:solidFill>
                  <a:srgbClr val="FF0000"/>
                </a:solidFill>
              </a:rPr>
              <a:t>만큼을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선형결합한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PC1</a:t>
            </a:r>
            <a:r>
              <a:rPr lang="ko-KR" altLang="en-US" sz="1050" dirty="0" smtClean="0">
                <a:solidFill>
                  <a:srgbClr val="FF0000"/>
                </a:solidFill>
              </a:rPr>
              <a:t>이 해당 데이터를 가장 잘 설명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</TotalTime>
  <Words>1700</Words>
  <Application>Microsoft Office PowerPoint</Application>
  <PresentationFormat>화면 슬라이드 쇼(4:3)</PresentationFormat>
  <Paragraphs>232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주성분 분석</vt:lpstr>
      <vt:lpstr>차원 축소 (Dimension Reduction)</vt:lpstr>
      <vt:lpstr>주성분 분석 (PCA, Principal  Components  Analysis)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기하학 관점에서의 접근</vt:lpstr>
      <vt:lpstr>PCA 의 선형대수학 관점에서의 접근</vt:lpstr>
      <vt:lpstr>LDA (선형 판별 분석법, Linear Discriminant Analysis)</vt:lpstr>
      <vt:lpstr>SVD (특이값 분해, Singular Value Decomposition)</vt:lpstr>
      <vt:lpstr>참고 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 Hyerim</dc:creator>
  <cp:lastModifiedBy>이현재</cp:lastModifiedBy>
  <cp:revision>703</cp:revision>
  <dcterms:created xsi:type="dcterms:W3CDTF">2020-06-08T00:41:51Z</dcterms:created>
  <dcterms:modified xsi:type="dcterms:W3CDTF">2022-01-12T17:27:52Z</dcterms:modified>
</cp:coreProperties>
</file>