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94" r:id="rId4"/>
    <p:sldId id="352" r:id="rId5"/>
    <p:sldId id="350" r:id="rId6"/>
    <p:sldId id="349" r:id="rId7"/>
    <p:sldId id="356" r:id="rId8"/>
    <p:sldId id="354" r:id="rId9"/>
    <p:sldId id="351" r:id="rId10"/>
    <p:sldId id="355" r:id="rId11"/>
    <p:sldId id="353" r:id="rId12"/>
    <p:sldId id="31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83"/>
    <a:srgbClr val="329FD7"/>
    <a:srgbClr val="32A1D9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088" autoAdjust="0"/>
  </p:normalViewPr>
  <p:slideViewPr>
    <p:cSldViewPr>
      <p:cViewPr>
        <p:scale>
          <a:sx n="127" d="100"/>
          <a:sy n="127" d="100"/>
        </p:scale>
        <p:origin x="-1378" y="-37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60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04950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47800" y="2242202"/>
            <a:ext cx="64008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2" y="133350"/>
            <a:ext cx="1286735" cy="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737148" y="4857750"/>
            <a:ext cx="1669704" cy="188119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288"/>
            <a:ext cx="900797" cy="338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905619" y="5086350"/>
            <a:ext cx="3238872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bbnflow.tistory.com/164?category=89567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ikidocs.net/11505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10000" y="2343150"/>
            <a:ext cx="1524000" cy="631304"/>
          </a:xfrm>
        </p:spPr>
        <p:txBody>
          <a:bodyPr>
            <a:norm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이현재 </a:t>
            </a:r>
            <a:endParaRPr lang="ko-KR" altLang="en-US" sz="105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5637" y="15049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Bert</a:t>
            </a:r>
          </a:p>
          <a:p>
            <a:r>
              <a:rPr lang="en-US" altLang="ko-KR" sz="23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(Bidirectional Encoder Representation from Transformers)</a:t>
            </a:r>
            <a:endParaRPr lang="ko-KR" altLang="en-US" sz="23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Bert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Fine-tuning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Task </a:t>
            </a:r>
            <a:r>
              <a:rPr lang="ko-KR" altLang="en-US" sz="1200" dirty="0" smtClean="0"/>
              <a:t>혹은 모델에 따라서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를 재조정</a:t>
            </a:r>
            <a:endParaRPr lang="en-US" altLang="ko-KR" sz="1200" dirty="0" smtClean="0"/>
          </a:p>
          <a:p>
            <a:r>
              <a:rPr lang="en-US" altLang="ko-KR" sz="1200" dirty="0" smtClean="0"/>
              <a:t>Supervised learning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819400" y="133350"/>
            <a:ext cx="7086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Bert fine-tuning code : </a:t>
            </a:r>
            <a:r>
              <a:rPr lang="en-US" altLang="ko-KR" sz="1050" dirty="0" smtClean="0">
                <a:hlinkClick r:id="rId3"/>
              </a:rPr>
              <a:t>https</a:t>
            </a:r>
            <a:r>
              <a:rPr lang="en-US" altLang="ko-KR" sz="1050" dirty="0">
                <a:hlinkClick r:id="rId3"/>
              </a:rPr>
              <a:t>://</a:t>
            </a:r>
            <a:r>
              <a:rPr lang="en-US" altLang="ko-KR" sz="1050" dirty="0" smtClean="0">
                <a:hlinkClick r:id="rId3"/>
              </a:rPr>
              <a:t>ebbnflow.tistory.com/164?category=895676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r>
              <a:rPr lang="ko-KR" altLang="en-US" sz="1050" dirty="0" smtClean="0"/>
              <a:t>하나의 텍스트에 대한 텍스트 분류 유형의 </a:t>
            </a:r>
            <a:r>
              <a:rPr lang="en-US" altLang="ko-KR" sz="1050" dirty="0" smtClean="0"/>
              <a:t>Fine-tuning </a:t>
            </a:r>
            <a:r>
              <a:rPr lang="ko-KR" altLang="en-US" sz="1050" dirty="0" smtClean="0"/>
              <a:t>기법 </a:t>
            </a:r>
            <a:r>
              <a:rPr lang="en-US" altLang="ko-KR" sz="1050" dirty="0"/>
              <a:t>: https://wikidocs.net/115055</a:t>
            </a:r>
            <a:endParaRPr lang="ko-KR" altLang="en-US" sz="10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2" y="1504950"/>
            <a:ext cx="3104147" cy="311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2190750"/>
            <a:ext cx="41148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(a), (b) : sequence level task</a:t>
            </a:r>
          </a:p>
          <a:p>
            <a:r>
              <a:rPr lang="en-US" altLang="ko-KR" sz="1050" dirty="0" smtClean="0"/>
              <a:t>(c), (d) : token level task</a:t>
            </a:r>
          </a:p>
          <a:p>
            <a:endParaRPr lang="en-US" altLang="ko-KR" sz="1050" dirty="0"/>
          </a:p>
          <a:p>
            <a:pPr marL="342900" indent="-342900">
              <a:buAutoNum type="alphaLcParenBoth"/>
            </a:pPr>
            <a:r>
              <a:rPr lang="en-US" altLang="ko-KR" sz="1050" dirty="0" smtClean="0"/>
              <a:t>: </a:t>
            </a:r>
            <a:r>
              <a:rPr lang="ko-KR" altLang="en-US" sz="1050" dirty="0" smtClean="0"/>
              <a:t>두 개의 문장에 대한 분류 </a:t>
            </a:r>
            <a:r>
              <a:rPr lang="en-US" altLang="ko-KR" sz="1050" dirty="0" smtClean="0"/>
              <a:t>task</a:t>
            </a:r>
          </a:p>
          <a:p>
            <a:pPr marL="342900" indent="-342900">
              <a:buAutoNum type="alphaLcParenBoth"/>
            </a:pPr>
            <a:r>
              <a:rPr lang="en-US" altLang="ko-KR" sz="1050" dirty="0" smtClean="0"/>
              <a:t>: </a:t>
            </a:r>
            <a:r>
              <a:rPr lang="ko-KR" altLang="en-US" sz="1050" dirty="0" smtClean="0"/>
              <a:t>하나의 문장에 대한 분류 </a:t>
            </a:r>
            <a:r>
              <a:rPr lang="en-US" altLang="ko-KR" sz="1050" dirty="0" smtClean="0"/>
              <a:t>task</a:t>
            </a:r>
          </a:p>
          <a:p>
            <a:pPr marL="342900" indent="-342900">
              <a:buAutoNum type="alphaLcParenBoth"/>
            </a:pPr>
            <a:r>
              <a:rPr lang="en-US" altLang="ko-KR" sz="1050" dirty="0" smtClean="0"/>
              <a:t>: </a:t>
            </a:r>
            <a:r>
              <a:rPr lang="ko-KR" altLang="en-US" sz="1050" dirty="0" smtClean="0"/>
              <a:t>질문과 응답에 대한 </a:t>
            </a:r>
            <a:r>
              <a:rPr lang="en-US" altLang="ko-KR" sz="1050" dirty="0" smtClean="0"/>
              <a:t>task</a:t>
            </a:r>
          </a:p>
          <a:p>
            <a:pPr marL="342900" indent="-342900">
              <a:buAutoNum type="alphaLcParenBoth"/>
            </a:pPr>
            <a:r>
              <a:rPr lang="en-US" altLang="ko-KR" sz="1050" dirty="0" smtClean="0"/>
              <a:t>: </a:t>
            </a:r>
            <a:r>
              <a:rPr lang="ko-KR" altLang="en-US" sz="1050" dirty="0" smtClean="0"/>
              <a:t>각 토큰에 대해 분류 </a:t>
            </a:r>
            <a:r>
              <a:rPr lang="en-US" altLang="ko-KR" sz="1050" dirty="0" smtClean="0"/>
              <a:t>task</a:t>
            </a:r>
          </a:p>
          <a:p>
            <a:pPr marL="342900" indent="-342900">
              <a:buAutoNum type="alphaLcParenBoth"/>
            </a:pPr>
            <a:endParaRPr lang="en-US" altLang="ko-KR" sz="1050" dirty="0"/>
          </a:p>
          <a:p>
            <a:r>
              <a:rPr lang="ko-KR" altLang="en-US" sz="1050" dirty="0" smtClean="0"/>
              <a:t>이렇게 </a:t>
            </a:r>
            <a:r>
              <a:rPr lang="en-US" altLang="ko-KR" sz="1050" dirty="0" smtClean="0"/>
              <a:t>task</a:t>
            </a:r>
            <a:r>
              <a:rPr lang="ko-KR" altLang="en-US" sz="1050" dirty="0" smtClean="0"/>
              <a:t>에 따라 </a:t>
            </a:r>
            <a:r>
              <a:rPr lang="en-US" altLang="ko-KR" sz="1050" dirty="0" smtClean="0"/>
              <a:t>fine-tuning</a:t>
            </a:r>
            <a:r>
              <a:rPr lang="ko-KR" altLang="en-US" sz="1050" dirty="0" smtClean="0"/>
              <a:t>을 한다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689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한계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Bert</a:t>
            </a:r>
            <a:r>
              <a:rPr lang="ko-KR" altLang="en-US" sz="1200" dirty="0" smtClean="0"/>
              <a:t>는 일반 </a:t>
            </a:r>
            <a:r>
              <a:rPr lang="en-US" altLang="ko-KR" sz="1200" dirty="0" smtClean="0"/>
              <a:t>NLP </a:t>
            </a:r>
            <a:r>
              <a:rPr lang="ko-KR" altLang="en-US" sz="1200" dirty="0" smtClean="0"/>
              <a:t>모델에서 잘 작동하지만</a:t>
            </a:r>
            <a:r>
              <a:rPr lang="en-US" altLang="ko-KR" sz="1200" dirty="0" smtClean="0"/>
              <a:t>, Bio, Science, Finance </a:t>
            </a:r>
            <a:r>
              <a:rPr lang="ko-KR" altLang="en-US" sz="1200" dirty="0" smtClean="0"/>
              <a:t>등 특정 분야의 언어 모델에 사용하려면 잘 적용되지 않는다고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사용 단어들이 다르고 언어의 특성이 다르기 때문이라고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특정 분야에 대해 </a:t>
            </a:r>
            <a:r>
              <a:rPr lang="en-US" altLang="ko-KR" sz="1200" dirty="0" smtClean="0"/>
              <a:t>Bert</a:t>
            </a:r>
            <a:r>
              <a:rPr lang="ko-KR" altLang="en-US" sz="1200" dirty="0" smtClean="0"/>
              <a:t>를 적용하려면 특정 분야의 특성을 수집할 수 있는 언어데이터들을 수집하고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언어 모델 학습을 추가적으로 진행해주어야 한다</a:t>
            </a:r>
            <a:r>
              <a:rPr lang="en-US" altLang="ko-KR" sz="1200" dirty="0" smtClean="0"/>
              <a:t>. 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한국어와 같이 복잡한</a:t>
            </a:r>
            <a:r>
              <a:rPr lang="en-US" altLang="ko-KR" sz="1000" dirty="0" smtClean="0"/>
              <a:t>(?) </a:t>
            </a:r>
            <a:r>
              <a:rPr lang="ko-KR" altLang="en-US" sz="1000" dirty="0" smtClean="0"/>
              <a:t>언어에 대해서는 적용하기 힘들다는 이야기</a:t>
            </a:r>
            <a:r>
              <a:rPr lang="en-US" altLang="ko-KR" sz="1000" dirty="0" smtClean="0"/>
              <a:t>…!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6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9621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Q&amp;A</a:t>
            </a:r>
            <a:endParaRPr lang="ko-KR" altLang="en-US" sz="40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56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F9EA213-2255-47E8-824F-B9B287E6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70" y="1200150"/>
            <a:ext cx="8229600" cy="2971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Introduction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Bert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7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Introduction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Unsupervised Pre-training</a:t>
            </a:r>
            <a:endParaRPr lang="en-US" altLang="ko-KR" sz="1200" dirty="0"/>
          </a:p>
          <a:p>
            <a:pPr lvl="1"/>
            <a:r>
              <a:rPr lang="en-US" altLang="ko-KR" sz="1000" dirty="0"/>
              <a:t>Unlabeled data</a:t>
            </a:r>
            <a:r>
              <a:rPr lang="ko-KR" altLang="en-US" sz="1000" dirty="0"/>
              <a:t>로 사전 학습</a:t>
            </a:r>
            <a:endParaRPr lang="en-US" altLang="ko-KR" sz="1000" dirty="0"/>
          </a:p>
          <a:p>
            <a:r>
              <a:rPr lang="en-US" altLang="ko-KR" sz="1200" dirty="0" smtClean="0"/>
              <a:t>Supervised Fine-tuning</a:t>
            </a:r>
            <a:endParaRPr lang="en-US" altLang="ko-KR" sz="1200" dirty="0"/>
          </a:p>
          <a:p>
            <a:pPr lvl="1"/>
            <a:r>
              <a:rPr lang="ko-KR" altLang="en-US" sz="1000" dirty="0" smtClean="0"/>
              <a:t>사전 학습된 모델의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로 초기화한 후 </a:t>
            </a:r>
            <a:r>
              <a:rPr lang="en-US" altLang="ko-KR" sz="1000" dirty="0" smtClean="0"/>
              <a:t>down-stream task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labeled data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tuning</a:t>
            </a:r>
          </a:p>
          <a:p>
            <a:pPr lvl="1"/>
            <a:r>
              <a:rPr lang="ko-KR" altLang="en-US" sz="1000" dirty="0" smtClean="0"/>
              <a:t>각각의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down-stream task(</a:t>
            </a:r>
            <a:r>
              <a:rPr lang="ko-KR" altLang="en-US" sz="1000" dirty="0" smtClean="0"/>
              <a:t>하위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는 동일한 </a:t>
            </a:r>
            <a:r>
              <a:rPr lang="en-US" altLang="ko-KR" sz="1000" dirty="0" smtClean="0"/>
              <a:t>pre-trained parameter</a:t>
            </a:r>
            <a:r>
              <a:rPr lang="ko-KR" altLang="en-US" sz="1000" dirty="0" smtClean="0"/>
              <a:t>로 초기화하며 개별적인 </a:t>
            </a:r>
            <a:r>
              <a:rPr lang="en-US" altLang="ko-KR" sz="1000" dirty="0" smtClean="0"/>
              <a:t>fine-tuned model</a:t>
            </a:r>
            <a:r>
              <a:rPr lang="ko-KR" altLang="en-US" sz="1000" dirty="0" smtClean="0"/>
              <a:t>을 가진다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정의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다른 작업에 대해서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 재조정을 위한 추가 훈련 과정</a:t>
            </a:r>
            <a:endParaRPr lang="en-US" altLang="ko-KR" sz="1000" dirty="0" smtClean="0"/>
          </a:p>
          <a:p>
            <a:r>
              <a:rPr lang="en-US" altLang="ko-KR" sz="1200" dirty="0" smtClean="0"/>
              <a:t>Bert</a:t>
            </a:r>
            <a:r>
              <a:rPr lang="ko-KR" altLang="en-US" sz="1200" dirty="0" smtClean="0"/>
              <a:t>가 높은 성능을 얻을 수 있었던 이유</a:t>
            </a:r>
            <a:endParaRPr lang="en-US" altLang="ko-KR" sz="1200" dirty="0" smtClean="0"/>
          </a:p>
          <a:p>
            <a:pPr lvl="1"/>
            <a:r>
              <a:rPr lang="ko-KR" altLang="en-US" sz="1000" dirty="0" smtClean="0"/>
              <a:t>레이블이 </a:t>
            </a:r>
            <a:r>
              <a:rPr lang="ko-KR" altLang="en-US" sz="1000" dirty="0"/>
              <a:t>없는 방대한 데이터로 사전 훈련된 모델을 가지고</a:t>
            </a:r>
            <a:r>
              <a:rPr lang="en-US" altLang="ko-KR" sz="1000" dirty="0"/>
              <a:t>, </a:t>
            </a:r>
            <a:r>
              <a:rPr lang="ko-KR" altLang="en-US" sz="1000" dirty="0"/>
              <a:t>레이블이 있는 다른 작업</a:t>
            </a:r>
            <a:r>
              <a:rPr lang="en-US" altLang="ko-KR" sz="1000" dirty="0"/>
              <a:t>(Task)</a:t>
            </a:r>
            <a:r>
              <a:rPr lang="ko-KR" altLang="en-US" sz="1000" dirty="0"/>
              <a:t>에서 추가 훈련과 함께 </a:t>
            </a:r>
            <a:r>
              <a:rPr lang="ko-KR" altLang="en-US" sz="1000" dirty="0" err="1" smtClean="0"/>
              <a:t>하이퍼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파라미터를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재조정하여 이 모델을 사용하면 성능이 높게 나오는 기존의 사례들을 </a:t>
            </a:r>
            <a:r>
              <a:rPr lang="ko-KR" altLang="en-US" sz="1000" dirty="0" smtClean="0"/>
              <a:t>참고</a:t>
            </a:r>
            <a:endParaRPr lang="en-US" altLang="ko-KR" sz="1000" dirty="0" smtClean="0"/>
          </a:p>
          <a:p>
            <a:pPr lvl="1"/>
            <a:r>
              <a:rPr lang="en-US" altLang="ko-KR" sz="1000" dirty="0"/>
              <a:t>BERT</a:t>
            </a:r>
            <a:r>
              <a:rPr lang="ko-KR" altLang="en-US" sz="1000" dirty="0"/>
              <a:t>는 특정 과제를 하기 전 사전 훈련 </a:t>
            </a:r>
            <a:r>
              <a:rPr lang="en-US" altLang="ko-KR" sz="1000" dirty="0"/>
              <a:t>Embedding</a:t>
            </a:r>
            <a:r>
              <a:rPr lang="ko-KR" altLang="en-US" sz="1000" dirty="0"/>
              <a:t>을 통해 특정 과제의 성능을 더 좋게 할 수 있는 </a:t>
            </a:r>
            <a:r>
              <a:rPr lang="ko-KR" altLang="en-US" sz="1000" dirty="0" smtClean="0"/>
              <a:t>언어 모델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00350"/>
            <a:ext cx="6553200" cy="147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Introduction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양방향성 포함</a:t>
            </a:r>
            <a:endParaRPr lang="en-US" altLang="ko-KR" sz="1200" dirty="0"/>
          </a:p>
          <a:p>
            <a:pPr lvl="1"/>
            <a:r>
              <a:rPr lang="en-US" altLang="ko-KR" sz="800" dirty="0" smtClean="0"/>
              <a:t>‘Bidirectional’</a:t>
            </a:r>
            <a:r>
              <a:rPr lang="ko-KR" altLang="en-US" sz="800" dirty="0" smtClean="0"/>
              <a:t>에서 볼 수 있듯이 </a:t>
            </a:r>
            <a:r>
              <a:rPr lang="en-US" altLang="ko-KR" sz="800" dirty="0" smtClean="0"/>
              <a:t>Bert </a:t>
            </a:r>
            <a:r>
              <a:rPr lang="ko-KR" altLang="en-US" sz="800" dirty="0" smtClean="0"/>
              <a:t>모델은 양방향성 특성을 가지고 있다</a:t>
            </a:r>
            <a:r>
              <a:rPr lang="en-US" altLang="ko-KR" sz="800" dirty="0" smtClean="0"/>
              <a:t>.</a:t>
            </a:r>
          </a:p>
          <a:p>
            <a:pPr lvl="1"/>
            <a:r>
              <a:rPr lang="en-US" altLang="ko-KR" sz="800" dirty="0" smtClean="0"/>
              <a:t>Bert </a:t>
            </a:r>
            <a:r>
              <a:rPr lang="ko-KR" altLang="en-US" sz="800" dirty="0" smtClean="0"/>
              <a:t>이전의 대부분의 모델은 문장이 존재하면 왼쪽에서 오른쪽으로 진행하여 문맥</a:t>
            </a:r>
            <a:r>
              <a:rPr lang="en-US" altLang="ko-KR" sz="800" dirty="0" smtClean="0"/>
              <a:t>(Context)</a:t>
            </a:r>
            <a:r>
              <a:rPr lang="ko-KR" altLang="en-US" sz="800" dirty="0" smtClean="0"/>
              <a:t>를 파악하는 방법을 취했기 때문에 전체 문장을 파악하는데 있어서 제한될 수 밖에 없는 한계점을 가지고 있다</a:t>
            </a:r>
            <a:r>
              <a:rPr lang="en-US" altLang="ko-KR" sz="800" dirty="0" smtClean="0"/>
              <a:t>.</a:t>
            </a:r>
          </a:p>
          <a:p>
            <a:pPr lvl="1"/>
            <a:r>
              <a:rPr lang="en-US" altLang="ko-KR" sz="800" dirty="0" smtClean="0"/>
              <a:t>(</a:t>
            </a:r>
            <a:r>
              <a:rPr lang="ko-KR" altLang="en-US" sz="800" dirty="0" smtClean="0"/>
              <a:t>저는 이해가 안되지만</a:t>
            </a:r>
            <a:r>
              <a:rPr lang="en-US" altLang="ko-KR" sz="800" dirty="0" smtClean="0"/>
              <a:t>) </a:t>
            </a:r>
            <a:r>
              <a:rPr lang="en-US" altLang="ko-KR" sz="800" b="1" dirty="0"/>
              <a:t>'</a:t>
            </a:r>
            <a:r>
              <a:rPr lang="ko-KR" altLang="en-US" sz="800" b="1" dirty="0"/>
              <a:t>나는 하늘이 예쁘다고 생각한다</a:t>
            </a:r>
            <a:r>
              <a:rPr lang="en-US" altLang="ko-KR" sz="800" b="1" dirty="0"/>
              <a:t>'</a:t>
            </a:r>
            <a:r>
              <a:rPr lang="ko-KR" altLang="en-US" sz="800" dirty="0"/>
              <a:t>라는 문장을 이해할 때</a:t>
            </a:r>
            <a:r>
              <a:rPr lang="en-US" altLang="ko-KR" sz="800" dirty="0"/>
              <a:t>, </a:t>
            </a:r>
            <a:r>
              <a:rPr lang="ko-KR" altLang="en-US" sz="800" dirty="0"/>
              <a:t>단순히 </a:t>
            </a:r>
            <a:r>
              <a:rPr lang="en-US" altLang="ko-KR" sz="800" b="1" dirty="0"/>
              <a:t>'</a:t>
            </a:r>
            <a:r>
              <a:rPr lang="ko-KR" altLang="en-US" sz="800" b="1" dirty="0"/>
              <a:t>하늘</a:t>
            </a:r>
            <a:r>
              <a:rPr lang="en-US" altLang="ko-KR" sz="800" b="1" dirty="0"/>
              <a:t>'</a:t>
            </a:r>
            <a:r>
              <a:rPr lang="ko-KR" altLang="en-US" sz="800" dirty="0"/>
              <a:t>이라는 명사를 정해놓고 </a:t>
            </a:r>
            <a:r>
              <a:rPr lang="en-US" altLang="ko-KR" sz="800" b="1" dirty="0"/>
              <a:t>'</a:t>
            </a:r>
            <a:r>
              <a:rPr lang="ko-KR" altLang="en-US" sz="800" b="1" dirty="0"/>
              <a:t>예쁘다</a:t>
            </a:r>
            <a:r>
              <a:rPr lang="en-US" altLang="ko-KR" sz="800" b="1" dirty="0"/>
              <a:t>'</a:t>
            </a:r>
            <a:r>
              <a:rPr lang="ko-KR" altLang="en-US" sz="800" dirty="0"/>
              <a:t>라는 표현을 사용하지는 않습니다</a:t>
            </a:r>
            <a:r>
              <a:rPr lang="en-US" altLang="ko-KR" sz="800" dirty="0"/>
              <a:t>. </a:t>
            </a:r>
            <a:r>
              <a:rPr lang="en-US" altLang="ko-KR" sz="800" b="1" dirty="0"/>
              <a:t>'</a:t>
            </a:r>
            <a:r>
              <a:rPr lang="ko-KR" altLang="en-US" sz="800" b="1" dirty="0"/>
              <a:t>예쁘다</a:t>
            </a:r>
            <a:r>
              <a:rPr lang="en-US" altLang="ko-KR" sz="800" b="1" dirty="0"/>
              <a:t>'</a:t>
            </a:r>
            <a:r>
              <a:rPr lang="ko-KR" altLang="en-US" sz="800" dirty="0"/>
              <a:t>를 표현하고 싶어서 </a:t>
            </a:r>
            <a:r>
              <a:rPr lang="en-US" altLang="ko-KR" sz="800" b="1" dirty="0"/>
              <a:t>'</a:t>
            </a:r>
            <a:r>
              <a:rPr lang="ko-KR" altLang="en-US" sz="800" b="1" dirty="0"/>
              <a:t>하늘</a:t>
            </a:r>
            <a:r>
              <a:rPr lang="en-US" altLang="ko-KR" sz="800" b="1" dirty="0"/>
              <a:t>'</a:t>
            </a:r>
            <a:r>
              <a:rPr lang="ko-KR" altLang="en-US" sz="800" dirty="0"/>
              <a:t>이라는 명사를 선택했을 수도 있습니다</a:t>
            </a:r>
            <a:r>
              <a:rPr lang="en-US" altLang="ko-KR" sz="800" dirty="0"/>
              <a:t>. </a:t>
            </a:r>
            <a:r>
              <a:rPr lang="ko-KR" altLang="en-US" sz="800" dirty="0" smtClean="0"/>
              <a:t>즉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앞에서 뒤를 볼 수도 있지만 뒤에서 앞을 보는 경우도 충분히 이해할 수 있어야 전체 맥락을 완전히 파악할 수 있다</a:t>
            </a:r>
            <a:r>
              <a:rPr lang="en-US" altLang="ko-KR" sz="800" dirty="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lvl="1"/>
            <a:r>
              <a:rPr lang="en-US" altLang="ko-KR" sz="800" dirty="0" smtClean="0"/>
              <a:t>(</a:t>
            </a:r>
            <a:r>
              <a:rPr lang="ko-KR" altLang="en-US" sz="800" dirty="0" smtClean="0"/>
              <a:t>저는 이 예시로 이해했습니다</a:t>
            </a:r>
            <a:r>
              <a:rPr lang="en-US" altLang="ko-KR" sz="800" dirty="0" smtClean="0"/>
              <a:t>.) </a:t>
            </a:r>
            <a:r>
              <a:rPr lang="ko-KR" altLang="en-US" sz="800" dirty="0" smtClean="0"/>
              <a:t>긍정적인 의미의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잘했다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와 부정적인 의미의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잘했다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를 파악하기 위해서는 앞뒤 맥락을 확인해야 한다</a:t>
            </a:r>
            <a:r>
              <a:rPr lang="en-US" altLang="ko-KR" sz="800" dirty="0" smtClean="0"/>
              <a:t>.</a:t>
            </a:r>
          </a:p>
          <a:p>
            <a:pPr lvl="1"/>
            <a:r>
              <a:rPr lang="en-US" altLang="ko-KR" sz="800" dirty="0" smtClean="0"/>
              <a:t>A : “</a:t>
            </a:r>
            <a:r>
              <a:rPr lang="ko-KR" altLang="en-US" sz="800" dirty="0" smtClean="0"/>
              <a:t>나 오늘 주식 올랐어 </a:t>
            </a:r>
            <a:r>
              <a:rPr lang="en-US" altLang="ko-KR" sz="800" dirty="0" smtClean="0"/>
              <a:t>“ </a:t>
            </a:r>
            <a:r>
              <a:rPr lang="en-US" altLang="ko-KR" sz="800" dirty="0" smtClean="0"/>
              <a:t>B : “</a:t>
            </a:r>
            <a:r>
              <a:rPr lang="ko-KR" altLang="en-US" sz="800" dirty="0" smtClean="0"/>
              <a:t>진짜 잘했다</a:t>
            </a:r>
            <a:r>
              <a:rPr lang="en-US" altLang="ko-KR" sz="800" dirty="0" smtClean="0"/>
              <a:t>” (</a:t>
            </a:r>
            <a:r>
              <a:rPr lang="ko-KR" altLang="en-US" sz="800" dirty="0" smtClean="0"/>
              <a:t>긍정</a:t>
            </a:r>
            <a:r>
              <a:rPr lang="en-US" altLang="ko-KR" sz="800" dirty="0" smtClean="0"/>
              <a:t>)</a:t>
            </a:r>
          </a:p>
          <a:p>
            <a:pPr lvl="1"/>
            <a:r>
              <a:rPr lang="en-US" altLang="ko-KR" sz="800" dirty="0" smtClean="0"/>
              <a:t>A : “</a:t>
            </a:r>
            <a:r>
              <a:rPr lang="ko-KR" altLang="en-US" sz="800" dirty="0" smtClean="0"/>
              <a:t>나 오늘 주식으로 망했어</a:t>
            </a:r>
            <a:r>
              <a:rPr lang="en-US" altLang="ko-KR" sz="800" dirty="0" smtClean="0"/>
              <a:t>” B : “</a:t>
            </a:r>
            <a:r>
              <a:rPr lang="ko-KR" altLang="en-US" sz="800" dirty="0" smtClean="0"/>
              <a:t>진짜 잘했다</a:t>
            </a:r>
            <a:r>
              <a:rPr lang="en-US" altLang="ko-KR" sz="800" dirty="0" smtClean="0"/>
              <a:t>” (</a:t>
            </a:r>
            <a:r>
              <a:rPr lang="ko-KR" altLang="en-US" sz="800" dirty="0" smtClean="0"/>
              <a:t>부정</a:t>
            </a:r>
            <a:r>
              <a:rPr lang="en-US" altLang="ko-KR" sz="800" dirty="0" smtClean="0"/>
              <a:t>)</a:t>
            </a:r>
            <a:endParaRPr lang="en-US" altLang="ko-KR" sz="8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38350"/>
            <a:ext cx="3544007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0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Bert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기본 구조 </a:t>
            </a:r>
            <a:r>
              <a:rPr lang="en-US" altLang="ko-KR" sz="1200" dirty="0" smtClean="0"/>
              <a:t>: Transformer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Encoder</a:t>
            </a:r>
            <a:r>
              <a:rPr lang="ko-KR" altLang="en-US" sz="1200" dirty="0" smtClean="0"/>
              <a:t>를 쌓아 올린 구조</a:t>
            </a:r>
            <a:endParaRPr lang="en-US" altLang="ko-KR" sz="1200" dirty="0" smtClean="0"/>
          </a:p>
          <a:p>
            <a:pPr lvl="1"/>
            <a:r>
              <a:rPr lang="en-US" altLang="ko-KR" sz="800" dirty="0" smtClean="0"/>
              <a:t>Transformer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Encoder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층의 수를 </a:t>
            </a:r>
            <a:r>
              <a:rPr lang="en-US" altLang="ko-KR" sz="800" dirty="0"/>
              <a:t>L, </a:t>
            </a:r>
            <a:r>
              <a:rPr lang="en-US" altLang="ko-KR" sz="800" dirty="0" err="1"/>
              <a:t>d_model</a:t>
            </a:r>
            <a:r>
              <a:rPr lang="ko-KR" altLang="en-US" sz="800" dirty="0"/>
              <a:t>의 크기를 </a:t>
            </a:r>
            <a:r>
              <a:rPr lang="en-US" altLang="ko-KR" sz="800" dirty="0"/>
              <a:t>D, </a:t>
            </a:r>
            <a:r>
              <a:rPr lang="ko-KR" altLang="en-US" sz="800" dirty="0" err="1"/>
              <a:t>셀프</a:t>
            </a:r>
            <a:r>
              <a:rPr lang="ko-KR" altLang="en-US" sz="800" dirty="0"/>
              <a:t> </a:t>
            </a:r>
            <a:r>
              <a:rPr lang="ko-KR" altLang="en-US" sz="800" dirty="0" err="1"/>
              <a:t>어텐션</a:t>
            </a:r>
            <a:r>
              <a:rPr lang="ko-KR" altLang="en-US" sz="800" dirty="0"/>
              <a:t> 헤드의 수를 </a:t>
            </a:r>
            <a:r>
              <a:rPr lang="en-US" altLang="ko-KR" sz="800" dirty="0"/>
              <a:t>A</a:t>
            </a:r>
            <a:r>
              <a:rPr lang="ko-KR" altLang="en-US" sz="800" dirty="0"/>
              <a:t>라고 하였을 </a:t>
            </a:r>
            <a:r>
              <a:rPr lang="ko-KR" altLang="en-US" sz="800" dirty="0" smtClean="0"/>
              <a:t>때</a:t>
            </a:r>
            <a:r>
              <a:rPr lang="en-US" altLang="ko-KR" sz="800" dirty="0" smtClean="0"/>
              <a:t>,</a:t>
            </a:r>
          </a:p>
          <a:p>
            <a:pPr lvl="1"/>
            <a:r>
              <a:rPr lang="en-US" altLang="ko-KR" sz="800" dirty="0"/>
              <a:t>BERT-Base : L=12, D=768, A=12 : 110M</a:t>
            </a:r>
            <a:r>
              <a:rPr lang="ko-KR" altLang="en-US" sz="800" dirty="0"/>
              <a:t>개의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이 부분만 중점적으로 다루겠습니다</a:t>
            </a:r>
            <a:r>
              <a:rPr lang="en-US" altLang="ko-KR" sz="800" dirty="0" smtClean="0"/>
              <a:t>.)</a:t>
            </a:r>
            <a:endParaRPr lang="ko-KR" altLang="en-US" sz="800" dirty="0"/>
          </a:p>
          <a:p>
            <a:pPr lvl="1"/>
            <a:r>
              <a:rPr lang="en-US" altLang="ko-KR" sz="800" dirty="0"/>
              <a:t>BERT-Large : L=24, D=1024, A=16 : 340M</a:t>
            </a:r>
            <a:r>
              <a:rPr lang="ko-KR" altLang="en-US" sz="800" dirty="0"/>
              <a:t>개의 </a:t>
            </a:r>
            <a:r>
              <a:rPr lang="ko-KR" altLang="en-US" sz="800" dirty="0" err="1" smtClean="0"/>
              <a:t>파라미터</a:t>
            </a:r>
            <a:endParaRPr lang="en-US" altLang="ko-KR" sz="800" dirty="0" smtClean="0"/>
          </a:p>
          <a:p>
            <a:r>
              <a:rPr lang="ko-KR" altLang="en-US" sz="1100" dirty="0" smtClean="0"/>
              <a:t>모델 학습 과정</a:t>
            </a:r>
            <a:endParaRPr lang="en-US" altLang="ko-KR" sz="1100" dirty="0" smtClean="0"/>
          </a:p>
          <a:p>
            <a:pPr lvl="1"/>
            <a:r>
              <a:rPr lang="en-US" altLang="ko-KR" sz="900" dirty="0" smtClean="0"/>
              <a:t>Bert</a:t>
            </a:r>
            <a:r>
              <a:rPr lang="ko-KR" altLang="en-US" sz="900" dirty="0" smtClean="0"/>
              <a:t>를 사용 </a:t>
            </a:r>
            <a:r>
              <a:rPr lang="en-US" altLang="ko-KR" sz="900" dirty="0" smtClean="0"/>
              <a:t>x : </a:t>
            </a:r>
            <a:r>
              <a:rPr lang="ko-KR" altLang="en-US" sz="900" dirty="0" smtClean="0"/>
              <a:t>분류를 원하는 데이터 </a:t>
            </a:r>
            <a:r>
              <a:rPr lang="en-US" altLang="ko-KR" sz="900" dirty="0" smtClean="0"/>
              <a:t>→ LSTM, CNN </a:t>
            </a:r>
            <a:r>
              <a:rPr lang="ko-KR" altLang="en-US" sz="900" dirty="0" smtClean="0"/>
              <a:t>등의 </a:t>
            </a:r>
            <a:r>
              <a:rPr lang="ko-KR" altLang="en-US" sz="900" dirty="0" err="1" smtClean="0"/>
              <a:t>머신러닝</a:t>
            </a:r>
            <a:r>
              <a:rPr lang="ko-KR" altLang="en-US" sz="900" dirty="0" smtClean="0"/>
              <a:t> 모델 </a:t>
            </a:r>
            <a:r>
              <a:rPr lang="en-US" altLang="ko-KR" sz="900" dirty="0" smtClean="0"/>
              <a:t>→ </a:t>
            </a:r>
            <a:r>
              <a:rPr lang="ko-KR" altLang="en-US" sz="900" dirty="0" smtClean="0"/>
              <a:t>분류</a:t>
            </a:r>
            <a:endParaRPr lang="en-US" altLang="ko-KR" sz="900" dirty="0" smtClean="0"/>
          </a:p>
          <a:p>
            <a:pPr lvl="1"/>
            <a:r>
              <a:rPr lang="en-US" altLang="ko-KR" sz="900" dirty="0" smtClean="0"/>
              <a:t>Bert</a:t>
            </a:r>
            <a:r>
              <a:rPr lang="ko-KR" altLang="en-US" sz="900" dirty="0" smtClean="0"/>
              <a:t>를 사용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관련 대량 </a:t>
            </a:r>
            <a:r>
              <a:rPr lang="en-US" altLang="ko-KR" sz="900" dirty="0" smtClean="0"/>
              <a:t>corpus </a:t>
            </a:r>
            <a:r>
              <a:rPr lang="en-US" altLang="ko-KR" sz="900" dirty="0"/>
              <a:t>→ </a:t>
            </a:r>
            <a:r>
              <a:rPr lang="en-US" altLang="ko-KR" sz="900" dirty="0" smtClean="0"/>
              <a:t>Bert</a:t>
            </a:r>
            <a:r>
              <a:rPr lang="en-US" altLang="ko-KR" sz="900" dirty="0"/>
              <a:t> → </a:t>
            </a:r>
            <a:r>
              <a:rPr lang="ko-KR" altLang="en-US" sz="900" dirty="0" smtClean="0"/>
              <a:t>분류를 원하는 데이터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→ </a:t>
            </a:r>
            <a:r>
              <a:rPr lang="en-US" altLang="ko-KR" sz="900" dirty="0" smtClean="0"/>
              <a:t>LSTM, CNN </a:t>
            </a:r>
            <a:r>
              <a:rPr lang="ko-KR" altLang="en-US" sz="900" dirty="0" smtClean="0"/>
              <a:t>등의 </a:t>
            </a:r>
            <a:r>
              <a:rPr lang="ko-KR" altLang="en-US" sz="900" dirty="0" err="1" smtClean="0"/>
              <a:t>머신러닝</a:t>
            </a:r>
            <a:r>
              <a:rPr lang="ko-KR" altLang="en-US" sz="900" dirty="0" smtClean="0"/>
              <a:t> 모델 </a:t>
            </a:r>
            <a:r>
              <a:rPr lang="en-US" altLang="ko-KR" sz="900" dirty="0"/>
              <a:t>→ </a:t>
            </a:r>
            <a:r>
              <a:rPr lang="ko-KR" altLang="en-US" sz="900" dirty="0" smtClean="0"/>
              <a:t>분류</a:t>
            </a:r>
            <a:endParaRPr lang="en-US" altLang="ko-KR" sz="900" dirty="0" smtClean="0"/>
          </a:p>
          <a:p>
            <a:pPr lvl="1"/>
            <a:r>
              <a:rPr lang="en-US" altLang="ko-KR" sz="900" dirty="0" smtClean="0"/>
              <a:t>Bert</a:t>
            </a:r>
            <a:r>
              <a:rPr lang="ko-KR" altLang="en-US" sz="900" dirty="0" smtClean="0"/>
              <a:t>는 대량의 코퍼스를 </a:t>
            </a:r>
            <a:r>
              <a:rPr lang="en-US" altLang="ko-KR" sz="900" dirty="0" smtClean="0"/>
              <a:t>Encoder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Embedding</a:t>
            </a:r>
            <a:r>
              <a:rPr lang="ko-KR" altLang="en-US" sz="900" dirty="0" smtClean="0"/>
              <a:t>하고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언어모델링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이를 전이하여 </a:t>
            </a:r>
            <a:r>
              <a:rPr lang="en-US" altLang="ko-KR" sz="900" dirty="0" smtClean="0"/>
              <a:t>Fine-tuning</a:t>
            </a:r>
            <a:r>
              <a:rPr lang="ko-KR" altLang="en-US" sz="900" dirty="0" smtClean="0"/>
              <a:t>하고 </a:t>
            </a:r>
            <a:r>
              <a:rPr lang="en-US" altLang="ko-KR" sz="900" dirty="0" smtClean="0"/>
              <a:t>Task</a:t>
            </a:r>
            <a:r>
              <a:rPr lang="ko-KR" altLang="en-US" sz="900" dirty="0" smtClean="0"/>
              <a:t>를 수행</a:t>
            </a:r>
            <a:endParaRPr lang="en-US" altLang="ko-KR" sz="900" dirty="0" smtClean="0"/>
          </a:p>
          <a:p>
            <a:pPr lvl="1"/>
            <a:r>
              <a:rPr lang="ko-KR" altLang="en-US" sz="900" dirty="0" smtClean="0"/>
              <a:t>대량 코퍼스로 </a:t>
            </a:r>
            <a:r>
              <a:rPr lang="en-US" altLang="ko-KR" sz="900" dirty="0" smtClean="0"/>
              <a:t>Bert </a:t>
            </a:r>
            <a:r>
              <a:rPr lang="ko-KR" altLang="en-US" sz="900" dirty="0" smtClean="0"/>
              <a:t>언어모델을 적용하고</a:t>
            </a:r>
            <a:r>
              <a:rPr lang="en-US" altLang="ko-KR" sz="900" dirty="0" smtClean="0"/>
              <a:t>, Bert </a:t>
            </a:r>
            <a:r>
              <a:rPr lang="ko-KR" altLang="en-US" sz="900" dirty="0" smtClean="0"/>
              <a:t>언어 모델 출력에 추가적인 모델</a:t>
            </a:r>
            <a:r>
              <a:rPr lang="en-US" altLang="ko-KR" sz="900" dirty="0" smtClean="0"/>
              <a:t>(RNN, LSTM </a:t>
            </a:r>
            <a:r>
              <a:rPr lang="ko-KR" altLang="en-US" sz="900" dirty="0" smtClean="0"/>
              <a:t>등 </a:t>
            </a:r>
            <a:r>
              <a:rPr lang="en-US" altLang="ko-KR" sz="900" dirty="0" smtClean="0"/>
              <a:t>DNN</a:t>
            </a:r>
            <a:r>
              <a:rPr lang="ko-KR" altLang="en-US" sz="900" dirty="0" smtClean="0"/>
              <a:t>까지도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을 쌓아 원하는 </a:t>
            </a:r>
            <a:r>
              <a:rPr lang="en-US" altLang="ko-KR" sz="900" dirty="0" smtClean="0"/>
              <a:t>Task</a:t>
            </a:r>
            <a:r>
              <a:rPr lang="ko-KR" altLang="en-US" sz="900" dirty="0" smtClean="0"/>
              <a:t>를 수행</a:t>
            </a:r>
            <a:endParaRPr lang="en-US" altLang="ko-KR" sz="900" dirty="0" smtClean="0"/>
          </a:p>
          <a:p>
            <a:pPr lvl="1"/>
            <a:endParaRPr lang="en-US" altLang="ko-KR" sz="8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83519"/>
            <a:ext cx="4572000" cy="213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8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Input representation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41825"/>
            <a:ext cx="8229600" cy="369927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Token Embedding</a:t>
            </a:r>
            <a:endParaRPr lang="en-US" altLang="ko-KR" sz="1200" dirty="0"/>
          </a:p>
          <a:p>
            <a:pPr lvl="1"/>
            <a:r>
              <a:rPr lang="en-US" altLang="ko-KR" sz="1000" dirty="0" smtClean="0"/>
              <a:t>Word Piece </a:t>
            </a:r>
            <a:r>
              <a:rPr lang="en-US" altLang="ko-KR" sz="1000" dirty="0" smtClean="0"/>
              <a:t>Embedding </a:t>
            </a:r>
            <a:r>
              <a:rPr lang="ko-KR" altLang="en-US" sz="1000" dirty="0" smtClean="0"/>
              <a:t>방식 사용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자주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등장하면서 가장 긴 길이의 </a:t>
            </a:r>
            <a:r>
              <a:rPr lang="en-US" altLang="ko-KR" sz="1000" dirty="0" smtClean="0"/>
              <a:t>sub-word</a:t>
            </a:r>
            <a:r>
              <a:rPr lang="ko-KR" altLang="en-US" sz="1000" dirty="0" smtClean="0"/>
              <a:t>를 하나의 단위로 만듦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자주 등장하는 단어</a:t>
            </a:r>
            <a:r>
              <a:rPr lang="en-US" altLang="ko-KR" sz="1000" dirty="0" smtClean="0"/>
              <a:t>(sub-word)</a:t>
            </a:r>
            <a:r>
              <a:rPr lang="ko-KR" altLang="en-US" sz="1000" dirty="0" smtClean="0"/>
              <a:t>는 그 자체가 단위가 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자주 등장하지 않는 단어</a:t>
            </a:r>
            <a:r>
              <a:rPr lang="en-US" altLang="ko-KR" sz="1000" dirty="0" smtClean="0"/>
              <a:t>(rare word)</a:t>
            </a:r>
            <a:r>
              <a:rPr lang="ko-KR" altLang="en-US" sz="1000" dirty="0" smtClean="0"/>
              <a:t>는 더 작은 </a:t>
            </a:r>
            <a:r>
              <a:rPr lang="en-US" altLang="ko-KR" sz="1000" dirty="0" smtClean="0"/>
              <a:t>sub-word</a:t>
            </a:r>
            <a:r>
              <a:rPr lang="ko-KR" altLang="en-US" sz="1000" dirty="0" smtClean="0"/>
              <a:t>로 쪼개짐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이렇게 하게 되면 이전에 자주 등장하지 않은 단어를 모두 </a:t>
            </a:r>
            <a:r>
              <a:rPr lang="en-US" altLang="ko-KR" sz="1000" dirty="0" smtClean="0"/>
              <a:t>Out-Of-Vocabulary(OOV)</a:t>
            </a:r>
            <a:r>
              <a:rPr lang="ko-KR" altLang="en-US" sz="1000" dirty="0" smtClean="0"/>
              <a:t>로 처리하여 모델링의 성능을 저하했던 문제를 해결 가능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CLS : </a:t>
            </a:r>
            <a:r>
              <a:rPr lang="ko-KR" altLang="en-US" sz="1000" dirty="0" smtClean="0"/>
              <a:t>입력 받은 모든 문장의 시작 토큰으로 삽입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토큰은 </a:t>
            </a:r>
            <a:r>
              <a:rPr lang="en-US" altLang="ko-KR" sz="1000" dirty="0" smtClean="0"/>
              <a:t>Classification task</a:t>
            </a:r>
            <a:r>
              <a:rPr lang="ko-KR" altLang="en-US" sz="1000" dirty="0" smtClean="0"/>
              <a:t>에서는 사용되지만 그렇지 않을 경우에는 무시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SEP : </a:t>
            </a:r>
            <a:r>
              <a:rPr lang="ko-KR" altLang="en-US" sz="1000" dirty="0" smtClean="0"/>
              <a:t>첫 번째 문장과 두 번째 문장을 구분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각 문장의 끝에 삽입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문장을 구분하기 위해</a:t>
            </a:r>
            <a:r>
              <a:rPr lang="en-US" altLang="ko-KR" sz="1000" dirty="0" smtClean="0"/>
              <a:t>)</a:t>
            </a:r>
            <a:endParaRPr lang="en-US" altLang="ko-KR" sz="1200" dirty="0" smtClean="0"/>
          </a:p>
          <a:p>
            <a:r>
              <a:rPr lang="en-US" altLang="ko-KR" sz="1200" dirty="0" smtClean="0"/>
              <a:t>Segment Embedding</a:t>
            </a:r>
            <a:endParaRPr lang="en-US" altLang="ko-KR" sz="1000" dirty="0"/>
          </a:p>
          <a:p>
            <a:pPr lvl="1"/>
            <a:r>
              <a:rPr lang="en-US" altLang="ko-KR" sz="1000" dirty="0" smtClean="0"/>
              <a:t>Segment Embedding</a:t>
            </a:r>
            <a:r>
              <a:rPr lang="ko-KR" altLang="en-US" sz="1000" dirty="0" smtClean="0"/>
              <a:t>을 통해 앞뒤 문장을 더욱 쉽게 구별할 수 있도록 도와줌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토큰으로 나누어진 단어들을 다시 하나의 문장으로 만들고 첫 번째 </a:t>
            </a:r>
            <a:r>
              <a:rPr lang="en-US" altLang="ko-KR" sz="1000" dirty="0" smtClean="0"/>
              <a:t>[SEP] </a:t>
            </a:r>
            <a:r>
              <a:rPr lang="ko-KR" altLang="en-US" sz="1000" dirty="0" smtClean="0"/>
              <a:t>토큰까지는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으로 그 이후 </a:t>
            </a:r>
            <a:r>
              <a:rPr lang="en-US" altLang="ko-KR" sz="1000" dirty="0" smtClean="0"/>
              <a:t>[SEP] </a:t>
            </a:r>
            <a:r>
              <a:rPr lang="ko-KR" altLang="en-US" sz="1000" dirty="0" smtClean="0"/>
              <a:t>토큰까지는 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값으로 마스크를 만들어 각 문장들을 구분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83318"/>
            <a:ext cx="4957763" cy="175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0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Bert</a:t>
            </a:r>
            <a:r>
              <a:rPr lang="ko-KR" altLang="en-US" sz="2000" dirty="0"/>
              <a:t>의 </a:t>
            </a:r>
            <a:r>
              <a:rPr lang="en-US" altLang="ko-KR" sz="2000" dirty="0"/>
              <a:t>Input representation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P</a:t>
            </a:r>
            <a:r>
              <a:rPr lang="en-US" altLang="ko-KR" sz="1200" dirty="0" smtClean="0"/>
              <a:t>ositional Embedding</a:t>
            </a:r>
          </a:p>
          <a:p>
            <a:pPr lvl="1"/>
            <a:r>
              <a:rPr lang="en-US" altLang="ko-KR" sz="1000" dirty="0" smtClean="0"/>
              <a:t>Transformer </a:t>
            </a:r>
            <a:r>
              <a:rPr lang="ko-KR" altLang="en-US" sz="1000" dirty="0" smtClean="0"/>
              <a:t>구조에서도 사용된 방법으로 각 토큰의 위치를 알려주는 </a:t>
            </a:r>
            <a:r>
              <a:rPr lang="en-US" altLang="ko-KR" sz="1000" dirty="0" smtClean="0"/>
              <a:t>Embedding</a:t>
            </a:r>
          </a:p>
          <a:p>
            <a:pPr lvl="1"/>
            <a:r>
              <a:rPr lang="ko-KR" altLang="en-US" sz="1000" dirty="0" smtClean="0"/>
              <a:t>최종적으로 세 가지 </a:t>
            </a:r>
            <a:r>
              <a:rPr lang="en-US" altLang="ko-KR" sz="1000" dirty="0" smtClean="0"/>
              <a:t>Embedding</a:t>
            </a:r>
            <a:r>
              <a:rPr lang="ko-KR" altLang="en-US" sz="1000" dirty="0" smtClean="0"/>
              <a:t>을 더한 </a:t>
            </a:r>
            <a:r>
              <a:rPr lang="en-US" altLang="ko-KR" sz="1000" dirty="0" smtClean="0"/>
              <a:t>Embedding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Input</a:t>
            </a:r>
            <a:r>
              <a:rPr lang="ko-KR" altLang="en-US" sz="1000" dirty="0" smtClean="0"/>
              <a:t>으로 사용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5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Pre-training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Bert</a:t>
            </a:r>
            <a:r>
              <a:rPr lang="ko-KR" altLang="en-US" sz="1200" dirty="0" smtClean="0"/>
              <a:t>는 문장 표현을 학습하기 위해 두 가지 </a:t>
            </a:r>
            <a:r>
              <a:rPr lang="en-US" altLang="ko-KR" sz="1200" dirty="0" smtClean="0"/>
              <a:t>Unsupervised </a:t>
            </a:r>
            <a:r>
              <a:rPr lang="ko-KR" altLang="en-US" sz="1200" dirty="0" smtClean="0"/>
              <a:t>방법을 사용</a:t>
            </a:r>
            <a:endParaRPr lang="en-US" altLang="ko-KR" sz="1200" dirty="0" smtClean="0"/>
          </a:p>
          <a:p>
            <a:pPr lvl="1"/>
            <a:r>
              <a:rPr lang="en-US" altLang="ko-KR" sz="1000" dirty="0" smtClean="0"/>
              <a:t>Masked Language Model (MLM)</a:t>
            </a:r>
          </a:p>
          <a:p>
            <a:pPr lvl="1"/>
            <a:r>
              <a:rPr lang="en-US" altLang="ko-KR" sz="1000" dirty="0" smtClean="0"/>
              <a:t>Next Sentence Model </a:t>
            </a:r>
            <a:r>
              <a:rPr lang="ko-KR" altLang="en-US" sz="1000" dirty="0" smtClean="0"/>
              <a:t> </a:t>
            </a:r>
            <a:endParaRPr lang="en-US" altLang="ko-KR" sz="800" dirty="0" smtClean="0"/>
          </a:p>
          <a:p>
            <a:r>
              <a:rPr lang="en-US" altLang="ko-KR" sz="1200" dirty="0" smtClean="0"/>
              <a:t>Masked Language Model (MLM)</a:t>
            </a:r>
          </a:p>
          <a:p>
            <a:pPr lvl="1"/>
            <a:r>
              <a:rPr lang="ko-KR" altLang="en-US" sz="1000" dirty="0" smtClean="0"/>
              <a:t>문장에서 단어 중의 일부를 </a:t>
            </a:r>
            <a:r>
              <a:rPr lang="en-US" altLang="ko-KR" sz="1000" dirty="0" smtClean="0"/>
              <a:t>Mask </a:t>
            </a:r>
            <a:r>
              <a:rPr lang="ko-KR" altLang="en-US" sz="1000" dirty="0" smtClean="0"/>
              <a:t>토큰으로 바꾼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가려진 단어를 예측하도록 학습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 과정에서 </a:t>
            </a:r>
            <a:r>
              <a:rPr lang="en-US" altLang="ko-KR" sz="1000" dirty="0" smtClean="0"/>
              <a:t>Bert </a:t>
            </a:r>
            <a:r>
              <a:rPr lang="ko-KR" altLang="en-US" sz="1000" dirty="0" smtClean="0"/>
              <a:t>모델은 문맥을 파악하는 능력을 기르게 된다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en-US" altLang="ko-KR" sz="1000" b="1" dirty="0" smtClean="0"/>
              <a:t>Mask </a:t>
            </a:r>
            <a:r>
              <a:rPr lang="ko-KR" altLang="en-US" sz="1000" b="1" dirty="0" smtClean="0"/>
              <a:t>토큰만을 예측하는 </a:t>
            </a:r>
            <a:r>
              <a:rPr lang="en-US" altLang="ko-KR" sz="1000" b="1" dirty="0" smtClean="0"/>
              <a:t>pre-training</a:t>
            </a:r>
            <a:r>
              <a:rPr lang="ko-KR" altLang="en-US" sz="1000" b="1" dirty="0" smtClean="0"/>
              <a:t>을 진행</a:t>
            </a:r>
            <a:endParaRPr lang="en-US" altLang="ko-KR" sz="1000" b="1" dirty="0" smtClean="0"/>
          </a:p>
          <a:p>
            <a:pPr lvl="1"/>
            <a:r>
              <a:rPr lang="ko-KR" altLang="en-US" sz="1000" dirty="0" smtClean="0"/>
              <a:t>입력 텍스트의 </a:t>
            </a:r>
            <a:r>
              <a:rPr lang="en-US" altLang="ko-KR" sz="1000" dirty="0" smtClean="0"/>
              <a:t>15%</a:t>
            </a:r>
            <a:r>
              <a:rPr lang="ko-KR" altLang="en-US" sz="1000" dirty="0" smtClean="0"/>
              <a:t>의 단어를 다음과 같은 규칙으로 </a:t>
            </a:r>
            <a:r>
              <a:rPr lang="en-US" altLang="ko-KR" sz="1000" dirty="0" smtClean="0"/>
              <a:t>Masking</a:t>
            </a:r>
            <a:r>
              <a:rPr lang="ko-KR" altLang="en-US" sz="1000" dirty="0" smtClean="0"/>
              <a:t>을 진행</a:t>
            </a:r>
            <a:endParaRPr lang="en-US" altLang="ko-KR" sz="1000" dirty="0" smtClean="0"/>
          </a:p>
          <a:p>
            <a:pPr lvl="2"/>
            <a:r>
              <a:rPr lang="en-US" altLang="ko-KR" sz="800" dirty="0" smtClean="0"/>
              <a:t>80%</a:t>
            </a:r>
            <a:r>
              <a:rPr lang="ko-KR" altLang="en-US" sz="800" dirty="0" smtClean="0"/>
              <a:t>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단어들은 </a:t>
            </a:r>
            <a:r>
              <a:rPr lang="en-US" altLang="ko-KR" sz="800" dirty="0" smtClean="0"/>
              <a:t>Mask</a:t>
            </a:r>
            <a:r>
              <a:rPr lang="ko-KR" altLang="en-US" sz="800" dirty="0" smtClean="0"/>
              <a:t>로 변경 </a:t>
            </a:r>
            <a:r>
              <a:rPr lang="en-US" altLang="ko-KR" sz="800" dirty="0" smtClean="0"/>
              <a:t>ex) </a:t>
            </a:r>
            <a:r>
              <a:rPr lang="en-US" altLang="ko-KR" sz="800" dirty="0"/>
              <a:t>The man went to the store → The man went to the [MASK</a:t>
            </a:r>
            <a:r>
              <a:rPr lang="en-US" altLang="ko-KR" sz="800" dirty="0" smtClean="0"/>
              <a:t>]</a:t>
            </a:r>
          </a:p>
          <a:p>
            <a:pPr lvl="2"/>
            <a:r>
              <a:rPr lang="en-US" altLang="ko-KR" sz="800" dirty="0" smtClean="0"/>
              <a:t>10%</a:t>
            </a:r>
            <a:r>
              <a:rPr lang="ko-KR" altLang="en-US" sz="800" dirty="0" smtClean="0"/>
              <a:t>의 단어들은 랜덤으로 단어가 변경 </a:t>
            </a:r>
            <a:r>
              <a:rPr lang="en-US" altLang="ko-KR" sz="800" dirty="0" smtClean="0"/>
              <a:t>ex) </a:t>
            </a:r>
            <a:r>
              <a:rPr lang="en-US" altLang="ko-KR" sz="800" dirty="0"/>
              <a:t> The man went to the store → The man went to the </a:t>
            </a:r>
            <a:r>
              <a:rPr lang="en-US" altLang="ko-KR" sz="800" dirty="0" smtClean="0"/>
              <a:t>dog</a:t>
            </a:r>
          </a:p>
          <a:p>
            <a:pPr lvl="2"/>
            <a:r>
              <a:rPr lang="en-US" altLang="ko-KR" sz="800" dirty="0" smtClean="0"/>
              <a:t>10%</a:t>
            </a:r>
            <a:r>
              <a:rPr lang="ko-KR" altLang="en-US" sz="800" dirty="0" smtClean="0"/>
              <a:t>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단어들은 동일하게 둔다</a:t>
            </a:r>
            <a:r>
              <a:rPr lang="en-US" altLang="ko-KR" sz="800" dirty="0" smtClean="0"/>
              <a:t>. </a:t>
            </a:r>
          </a:p>
          <a:p>
            <a:pPr lvl="2"/>
            <a:r>
              <a:rPr lang="ko-KR" altLang="en-US" sz="800" dirty="0" smtClean="0"/>
              <a:t>이렇게 하는 이유는 </a:t>
            </a:r>
            <a:r>
              <a:rPr lang="en-US" altLang="ko-KR" sz="800" dirty="0" smtClean="0"/>
              <a:t>Mask</a:t>
            </a:r>
            <a:r>
              <a:rPr lang="ko-KR" altLang="en-US" sz="800" dirty="0" smtClean="0"/>
              <a:t>만 사용할 경우에는 </a:t>
            </a:r>
            <a:r>
              <a:rPr lang="en-US" altLang="ko-KR" sz="800" dirty="0" smtClean="0"/>
              <a:t>Mask </a:t>
            </a:r>
            <a:r>
              <a:rPr lang="ko-KR" altLang="en-US" sz="800" dirty="0" smtClean="0"/>
              <a:t>토큰이 </a:t>
            </a:r>
            <a:r>
              <a:rPr lang="en-US" altLang="ko-KR" sz="800" dirty="0" smtClean="0"/>
              <a:t>Fine-tuning </a:t>
            </a:r>
            <a:r>
              <a:rPr lang="ko-KR" altLang="en-US" sz="800" dirty="0" smtClean="0"/>
              <a:t>단계에서는 나타나지 않으므로</a:t>
            </a:r>
            <a:endParaRPr lang="en-US" altLang="ko-KR" sz="800" dirty="0" smtClean="0"/>
          </a:p>
          <a:p>
            <a:pPr marL="914400" lvl="2" indent="0">
              <a:buNone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사전 학습 단계와 </a:t>
            </a:r>
            <a:r>
              <a:rPr lang="en-US" altLang="ko-KR" sz="800" dirty="0" smtClean="0"/>
              <a:t>Fine-tuning </a:t>
            </a:r>
            <a:r>
              <a:rPr lang="ko-KR" altLang="en-US" sz="800" dirty="0" smtClean="0"/>
              <a:t>단계에서의 불일치가 발생하는 문제가 있을 수도 있기 </a:t>
            </a:r>
            <a:r>
              <a:rPr lang="ko-KR" altLang="en-US" sz="800" dirty="0"/>
              <a:t>때</a:t>
            </a:r>
            <a:r>
              <a:rPr lang="ko-KR" altLang="en-US" sz="800" dirty="0" smtClean="0"/>
              <a:t>문에</a:t>
            </a:r>
            <a:r>
              <a:rPr lang="en-US" altLang="ko-KR" sz="800" dirty="0" smtClean="0"/>
              <a:t>.</a:t>
            </a:r>
          </a:p>
          <a:p>
            <a:pPr lvl="2"/>
            <a:r>
              <a:rPr lang="ko-KR" altLang="en-US" sz="800" dirty="0" smtClean="0"/>
              <a:t>이 문제를 완화하기 위해서 랜덤으로 선택된 </a:t>
            </a:r>
            <a:r>
              <a:rPr lang="en-US" altLang="ko-KR" sz="800" dirty="0" smtClean="0"/>
              <a:t>15%</a:t>
            </a:r>
            <a:r>
              <a:rPr lang="ko-KR" altLang="en-US" sz="800" dirty="0" smtClean="0"/>
              <a:t>의 단어들의 모든 토큰을 </a:t>
            </a:r>
            <a:r>
              <a:rPr lang="en-US" altLang="ko-KR" sz="800" dirty="0" smtClean="0"/>
              <a:t>Mask</a:t>
            </a:r>
            <a:r>
              <a:rPr lang="ko-KR" altLang="en-US" sz="800" dirty="0" smtClean="0"/>
              <a:t>로 사용하지 않는다</a:t>
            </a:r>
            <a:r>
              <a:rPr lang="en-US" altLang="ko-KR" sz="800" dirty="0" smtClean="0"/>
              <a:t>.</a:t>
            </a:r>
          </a:p>
          <a:p>
            <a:pPr lvl="2"/>
            <a:endParaRPr lang="en-US" altLang="ko-KR" sz="8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38350"/>
            <a:ext cx="1695384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3428119"/>
            <a:ext cx="937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hlinkClick r:id="rId4"/>
              </a:rPr>
              <a:t>https://</a:t>
            </a:r>
            <a:r>
              <a:rPr lang="en-US" altLang="ko-KR" sz="800" dirty="0" smtClean="0">
                <a:hlinkClick r:id="rId4"/>
              </a:rPr>
              <a:t>wikidocs.net/115055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예시는 여기에서 참고하세요</a:t>
            </a:r>
            <a:r>
              <a:rPr lang="en-US" altLang="ko-KR" sz="800" dirty="0" smtClean="0"/>
              <a:t>...!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192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Bert</a:t>
            </a:r>
            <a:r>
              <a:rPr lang="ko-KR" altLang="en-US" sz="2000" dirty="0"/>
              <a:t>의 </a:t>
            </a:r>
            <a:r>
              <a:rPr lang="en-US" altLang="ko-KR" sz="2000" dirty="0"/>
              <a:t>Pre-training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Next Sentence Prediction (NSP)</a:t>
            </a:r>
          </a:p>
          <a:p>
            <a:pPr lvl="1"/>
            <a:r>
              <a:rPr lang="ko-KR" altLang="en-US" sz="1000" dirty="0" smtClean="0"/>
              <a:t>두 문장의 관계를 이해하기 위해 </a:t>
            </a:r>
            <a:r>
              <a:rPr lang="en-US" altLang="ko-KR" sz="1000" dirty="0" smtClean="0"/>
              <a:t>Bert</a:t>
            </a:r>
            <a:r>
              <a:rPr lang="ko-KR" altLang="en-US" sz="1000" dirty="0" smtClean="0"/>
              <a:t>의 학습 과정에서 </a:t>
            </a:r>
            <a:r>
              <a:rPr lang="ko-KR" altLang="en-US" sz="1000" dirty="0" smtClean="0"/>
              <a:t>두 번째 문장이 첫 번째 문장의 바로 다음에 오는 문장인지 예측하는 방식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문장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B</a:t>
            </a:r>
            <a:r>
              <a:rPr lang="ko-KR" altLang="en-US" sz="1000" dirty="0" smtClean="0"/>
              <a:t>를 이어 붙이는데</a:t>
            </a:r>
            <a:r>
              <a:rPr lang="en-US" altLang="ko-KR" sz="1000" dirty="0" smtClean="0"/>
              <a:t>, B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50% </a:t>
            </a:r>
            <a:r>
              <a:rPr lang="ko-KR" altLang="en-US" sz="1000" dirty="0" smtClean="0"/>
              <a:t>확률로 관련 있는 문장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isNext</a:t>
            </a:r>
            <a:r>
              <a:rPr lang="en-US" altLang="ko-KR" sz="1000" dirty="0" smtClean="0"/>
              <a:t> label) </a:t>
            </a:r>
            <a:r>
              <a:rPr lang="ko-KR" altLang="en-US" sz="1000" dirty="0" smtClean="0"/>
              <a:t>또는 관련 없는 문장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NotNext</a:t>
            </a:r>
            <a:r>
              <a:rPr lang="en-US" altLang="ko-KR" sz="1000" dirty="0" smtClean="0"/>
              <a:t> label)</a:t>
            </a:r>
            <a:r>
              <a:rPr lang="ko-KR" altLang="en-US" sz="1000" dirty="0" smtClean="0"/>
              <a:t>을 사용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이 두 문장이 실제 이어지는 문장인지 아닌지를 </a:t>
            </a:r>
            <a:r>
              <a:rPr lang="en-US" altLang="ko-KR" sz="1000" dirty="0" smtClean="0"/>
              <a:t>[CLS] </a:t>
            </a:r>
            <a:r>
              <a:rPr lang="ko-KR" altLang="en-US" sz="1000" dirty="0" smtClean="0"/>
              <a:t>토큰의 위치의 </a:t>
            </a:r>
            <a:r>
              <a:rPr lang="ko-KR" altLang="en-US" sz="1000" dirty="0" err="1" smtClean="0"/>
              <a:t>출력층에서</a:t>
            </a:r>
            <a:r>
              <a:rPr lang="ko-KR" altLang="en-US" sz="1000" dirty="0" smtClean="0"/>
              <a:t> 이진 분류 문제를 풀도록 한다</a:t>
            </a:r>
            <a:r>
              <a:rPr lang="en-US" altLang="ko-KR" sz="1000" dirty="0" smtClean="0"/>
              <a:t>.  [CLS] </a:t>
            </a:r>
            <a:r>
              <a:rPr lang="ko-KR" altLang="en-US" sz="1000" dirty="0" smtClean="0"/>
              <a:t>토큰은 </a:t>
            </a:r>
            <a:r>
              <a:rPr lang="en-US" altLang="ko-KR" sz="1000" dirty="0" smtClean="0"/>
              <a:t>BERT</a:t>
            </a:r>
            <a:r>
              <a:rPr lang="ko-KR" altLang="en-US" sz="1000" dirty="0" smtClean="0"/>
              <a:t>가 분류 문제를 풀기 위해 추가된 특별 토큰이다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en-US" altLang="ko-KR" sz="1000" dirty="0" smtClean="0"/>
              <a:t>Bert</a:t>
            </a:r>
            <a:r>
              <a:rPr lang="ko-KR" altLang="en-US" sz="1000" dirty="0" smtClean="0"/>
              <a:t>가 언어 모델 외에도 다음 문장 예측이라는 태스크를 학습하는 이유는 </a:t>
            </a:r>
            <a:r>
              <a:rPr lang="en-US" altLang="ko-KR" sz="1000" dirty="0" smtClean="0"/>
              <a:t>Bert</a:t>
            </a:r>
            <a:r>
              <a:rPr lang="ko-KR" altLang="en-US" sz="1000" dirty="0" smtClean="0"/>
              <a:t>가 풀고자 하는 태스크 중에서는 </a:t>
            </a:r>
            <a:r>
              <a:rPr lang="en-US" altLang="ko-KR" sz="1000" dirty="0" smtClean="0"/>
              <a:t>QA(Question Answering)</a:t>
            </a:r>
            <a:r>
              <a:rPr lang="ko-KR" altLang="en-US" sz="1000" dirty="0" smtClean="0"/>
              <a:t>나 </a:t>
            </a:r>
            <a:r>
              <a:rPr lang="en-US" altLang="ko-KR" sz="1000" dirty="0" smtClean="0"/>
              <a:t>NLI(Natural Language Inference)</a:t>
            </a:r>
            <a:r>
              <a:rPr lang="ko-KR" altLang="en-US" sz="1000" dirty="0" smtClean="0"/>
              <a:t>와 같이 두 문장의 관계를 이해하는 것이 중요한 </a:t>
            </a:r>
            <a:r>
              <a:rPr lang="en-US" altLang="ko-KR" sz="1000" dirty="0" smtClean="0"/>
              <a:t>task</a:t>
            </a:r>
            <a:r>
              <a:rPr lang="ko-KR" altLang="en-US" sz="1000" dirty="0" smtClean="0"/>
              <a:t>들이 있기 때문</a:t>
            </a:r>
            <a:endParaRPr lang="en-US" altLang="ko-KR" sz="1000" dirty="0" smtClean="0"/>
          </a:p>
          <a:p>
            <a:pPr lvl="1"/>
            <a:endParaRPr lang="en-US" altLang="ko-KR" sz="8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75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19498</TotalTime>
  <Words>904</Words>
  <Application>Microsoft Office PowerPoint</Application>
  <PresentationFormat>화면 슬라이드 쇼(16:9)</PresentationFormat>
  <Paragraphs>147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Contents</vt:lpstr>
      <vt:lpstr>Introduction</vt:lpstr>
      <vt:lpstr>Introduction</vt:lpstr>
      <vt:lpstr>Bert</vt:lpstr>
      <vt:lpstr>Bert의 Input representation</vt:lpstr>
      <vt:lpstr>Bert의 Input representation</vt:lpstr>
      <vt:lpstr>Bert의 Pre-training</vt:lpstr>
      <vt:lpstr>Bert의 Pre-training</vt:lpstr>
      <vt:lpstr>Bert의 Fine-tuning</vt:lpstr>
      <vt:lpstr>Bert의 한계 </vt:lpstr>
      <vt:lpstr>PowerPoint 프레젠테이션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2150</cp:revision>
  <dcterms:created xsi:type="dcterms:W3CDTF">2016-10-05T02:16:34Z</dcterms:created>
  <dcterms:modified xsi:type="dcterms:W3CDTF">2022-05-24T09:05:48Z</dcterms:modified>
</cp:coreProperties>
</file>