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3" r:id="rId3"/>
    <p:sldId id="310" r:id="rId4"/>
    <p:sldId id="271" r:id="rId5"/>
    <p:sldId id="284" r:id="rId6"/>
    <p:sldId id="296" r:id="rId7"/>
    <p:sldId id="272" r:id="rId8"/>
    <p:sldId id="291" r:id="rId9"/>
    <p:sldId id="312" r:id="rId10"/>
    <p:sldId id="314" r:id="rId11"/>
    <p:sldId id="311" r:id="rId12"/>
    <p:sldId id="313" r:id="rId13"/>
    <p:sldId id="315" r:id="rId14"/>
    <p:sldId id="316" r:id="rId15"/>
    <p:sldId id="31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A2DC9-737C-456A-9398-E599BB5FEF86}" v="440" dt="2021-05-19T08:31:43.172"/>
    <p1510:client id="{96269CA2-5D89-44C5-B00A-E8219F292B10}" v="261" dt="2021-05-19T10:02:01.099"/>
    <p1510:client id="{D078E1C7-8136-47FF-B1C1-B2196779BCCE}" v="11" dt="2021-05-19T11:07:30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8" autoAdjust="0"/>
    <p:restoredTop sz="87237" autoAdjust="0"/>
  </p:normalViewPr>
  <p:slideViewPr>
    <p:cSldViewPr snapToGrid="0">
      <p:cViewPr varScale="1">
        <p:scale>
          <a:sx n="75" d="100"/>
          <a:sy n="75" d="100"/>
        </p:scale>
        <p:origin x="-18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91" d="100"/>
          <a:sy n="191" d="100"/>
        </p:scale>
        <p:origin x="7272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10F86-C822-462D-A2E9-E89850916D23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5170C-C161-44BA-A727-68B56F2F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4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9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en-US" altLang="ko-KR" dirty="0" smtClean="0"/>
              <a:t>degree</a:t>
            </a:r>
            <a:r>
              <a:rPr lang="ko-KR" altLang="en-US" dirty="0" smtClean="0"/>
              <a:t>가 높거나 </a:t>
            </a:r>
            <a:r>
              <a:rPr lang="en-US" altLang="ko-KR" dirty="0" smtClean="0"/>
              <a:t>degree</a:t>
            </a:r>
            <a:r>
              <a:rPr lang="ko-KR" altLang="en-US" dirty="0" smtClean="0"/>
              <a:t>가 낮으면 따르는 문제에 대해서 </a:t>
            </a:r>
            <a:r>
              <a:rPr lang="ko-KR" altLang="en-US" dirty="0" err="1" smtClean="0"/>
              <a:t>알게됨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비용함수를</a:t>
            </a:r>
            <a:r>
              <a:rPr lang="ko-KR" altLang="en-US" baseline="0" dirty="0" smtClean="0"/>
              <a:t> 최소화하면서도 회귀 계수 값이 커지지 않는 균형점을 </a:t>
            </a:r>
            <a:r>
              <a:rPr lang="ko-KR" altLang="en-US" baseline="0" dirty="0" err="1" smtClean="0"/>
              <a:t>찾아야한다</a:t>
            </a:r>
            <a:r>
              <a:rPr lang="en-US" altLang="ko-KR" baseline="0" dirty="0" smtClean="0"/>
              <a:t>!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ALPHA </a:t>
            </a:r>
            <a:r>
              <a:rPr lang="ko-KR" altLang="en-US" baseline="0" dirty="0" smtClean="0"/>
              <a:t>값은 나중에 식에서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좀 쉽게 설명해서 </a:t>
            </a:r>
            <a:endParaRPr lang="en-US" altLang="ko-KR" dirty="0" smtClean="0"/>
          </a:p>
          <a:p>
            <a:r>
              <a:rPr lang="en-US" altLang="ko-KR" dirty="0" smtClean="0"/>
              <a:t>ALPHA = 0 : W</a:t>
            </a:r>
            <a:r>
              <a:rPr lang="ko-KR" altLang="en-US" dirty="0" smtClean="0"/>
              <a:t>가 아무리 커도 </a:t>
            </a:r>
            <a:r>
              <a:rPr lang="en-US" altLang="ko-KR" dirty="0" smtClean="0"/>
              <a:t>ALPHA*W^2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되므로 </a:t>
            </a:r>
            <a:r>
              <a:rPr lang="en-US" altLang="ko-KR" dirty="0" smtClean="0"/>
              <a:t>MIN(RSS(W))</a:t>
            </a:r>
            <a:r>
              <a:rPr lang="ko-KR" altLang="en-US" dirty="0" smtClean="0"/>
              <a:t>와 같음</a:t>
            </a:r>
            <a:endParaRPr lang="en-US" altLang="ko-KR" dirty="0" smtClean="0"/>
          </a:p>
          <a:p>
            <a:r>
              <a:rPr lang="en-US" altLang="ko-KR" dirty="0" smtClean="0"/>
              <a:t>ALPHA = </a:t>
            </a:r>
            <a:r>
              <a:rPr lang="ko-KR" altLang="en-US" dirty="0" smtClean="0"/>
              <a:t>무한대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비용함수는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에 가깝게 </a:t>
            </a:r>
            <a:r>
              <a:rPr lang="ko-KR" altLang="en-US" baseline="0" dirty="0" err="1" smtClean="0"/>
              <a:t>최소화해야함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9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이해를 쉽게 하기 위해서 독립 변수 하나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종속 변수도 하나인 선형 회귀 식을 사용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축은 주택 크기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축은 주택 가격이라고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예측값은</a:t>
            </a:r>
            <a:r>
              <a:rPr lang="ko-KR" altLang="en-US" dirty="0" smtClean="0"/>
              <a:t> 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의 식과 같음</a:t>
            </a:r>
            <a:endParaRPr lang="en-US" altLang="ko-KR" dirty="0" smtClean="0"/>
          </a:p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실제값과</a:t>
            </a:r>
            <a:r>
              <a:rPr lang="ko-KR" altLang="en-US" dirty="0" smtClean="0"/>
              <a:t> 회귀 모델의 차이에 따른 오류 값을 남은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잔차라고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잔차에</a:t>
            </a:r>
            <a:r>
              <a:rPr lang="ko-KR" altLang="en-US" dirty="0" smtClean="0"/>
              <a:t> 대한 일관성 부여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각 오류가 </a:t>
            </a:r>
            <a:r>
              <a:rPr lang="en-US" altLang="ko-KR" baseline="0" dirty="0" smtClean="0"/>
              <a:t>+5 +5 -5 -5</a:t>
            </a:r>
            <a:r>
              <a:rPr lang="ko-KR" altLang="en-US" baseline="0" dirty="0" smtClean="0"/>
              <a:t>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이라는 오류가 나서 해석에 방해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제곱하여 </a:t>
            </a:r>
            <a:r>
              <a:rPr lang="en-US" altLang="ko-KR" baseline="0" dirty="0" smtClean="0"/>
              <a:t>+5, -5</a:t>
            </a:r>
            <a:r>
              <a:rPr lang="ko-KR" altLang="en-US" baseline="0" dirty="0" smtClean="0"/>
              <a:t>의 오류에 제곱을 하여 일관성 된 값인 </a:t>
            </a:r>
            <a:r>
              <a:rPr lang="en-US" altLang="ko-KR" baseline="0" dirty="0" smtClean="0"/>
              <a:t>25</a:t>
            </a:r>
            <a:r>
              <a:rPr lang="ko-KR" altLang="en-US" baseline="0" dirty="0" smtClean="0"/>
              <a:t>를 부여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비용함수는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 함수 형태이고 경사 </a:t>
            </a:r>
            <a:r>
              <a:rPr lang="ko-KR" altLang="en-US" sz="1200" dirty="0" err="1" smtClean="0"/>
              <a:t>하강법은</a:t>
            </a:r>
            <a:r>
              <a:rPr lang="ko-KR" altLang="en-US" sz="1200" dirty="0" smtClean="0"/>
              <a:t> 최초 </a:t>
            </a:r>
            <a:r>
              <a:rPr lang="en-US" altLang="ko-KR" sz="1200" dirty="0" smtClean="0"/>
              <a:t>w</a:t>
            </a:r>
            <a:r>
              <a:rPr lang="ko-KR" altLang="en-US" sz="1200" dirty="0" smtClean="0"/>
              <a:t>에서부터 미분을 적용한 뒤 이 미분 값이 계속 감소하는 방향으로 순차적으로 </a:t>
            </a:r>
            <a:r>
              <a:rPr lang="en-US" altLang="ko-KR" sz="1200" dirty="0" smtClean="0"/>
              <a:t>w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엄데이트</a:t>
            </a:r>
            <a:r>
              <a:rPr lang="ko-KR" altLang="en-US" sz="1200" dirty="0" smtClean="0"/>
              <a:t> 하며 더 이상 미분된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차 함수의 기울기가 감소하지 않는 지점을 비용 함수가 최소인 지점으로 간주하고 그 때의 </a:t>
            </a:r>
            <a:r>
              <a:rPr lang="en-US" altLang="ko-KR" sz="1200" dirty="0" smtClean="0"/>
              <a:t>w</a:t>
            </a:r>
            <a:r>
              <a:rPr lang="ko-KR" altLang="en-US" sz="1200" dirty="0" smtClean="0"/>
              <a:t>를 반환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R(w)</a:t>
            </a:r>
            <a:r>
              <a:rPr lang="ko-KR" altLang="en-US" sz="1200" dirty="0" smtClean="0"/>
              <a:t>는 앞의 </a:t>
            </a:r>
            <a:r>
              <a:rPr lang="en-US" altLang="ko-KR" sz="1200" dirty="0" smtClean="0"/>
              <a:t>RSS</a:t>
            </a:r>
            <a:r>
              <a:rPr lang="ko-KR" altLang="en-US" sz="1200" dirty="0" smtClean="0"/>
              <a:t>를 쉽게 표현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100" dirty="0" smtClean="0"/>
              <a:t>R(w)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개의 </a:t>
            </a:r>
            <a:r>
              <a:rPr lang="ko-KR" altLang="en-US" sz="1100" dirty="0" err="1" smtClean="0"/>
              <a:t>파라미터를</a:t>
            </a:r>
            <a:r>
              <a:rPr lang="ko-KR" altLang="en-US" sz="1100" dirty="0" smtClean="0"/>
              <a:t> 가지고 있기 때문에 각 </a:t>
            </a:r>
            <a:r>
              <a:rPr lang="en-US" altLang="ko-KR" sz="1100" dirty="0" smtClean="0"/>
              <a:t>w0, w1</a:t>
            </a:r>
            <a:r>
              <a:rPr lang="ko-KR" altLang="en-US" sz="1100" dirty="0" smtClean="0"/>
              <a:t>에 대해서 </a:t>
            </a:r>
            <a:r>
              <a:rPr lang="ko-KR" altLang="en-US" sz="1100" dirty="0" err="1" smtClean="0"/>
              <a:t>편미분을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해주어야한다</a:t>
            </a:r>
            <a:r>
              <a:rPr lang="en-US" altLang="ko-KR" sz="1100" dirty="0" smtClean="0"/>
              <a:t>. =&gt; </a:t>
            </a:r>
            <a:r>
              <a:rPr lang="ko-KR" altLang="en-US" sz="1100" dirty="0" err="1" smtClean="0"/>
              <a:t>편미분을</a:t>
            </a:r>
            <a:r>
              <a:rPr lang="ko-KR" altLang="en-US" sz="1100" dirty="0" smtClean="0"/>
              <a:t> 해준 결과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err="1" smtClean="0"/>
              <a:t>학습률은</a:t>
            </a:r>
            <a:r>
              <a:rPr lang="ko-KR" altLang="en-US" sz="1100" dirty="0" smtClean="0"/>
              <a:t> 학습하는 정도인데 너무 크면 발산하고 너무 작으면 학습이 안되니 적절한 수치로 설정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정리해서 일반적인 경사하강법의 프로세스 설명을 다시 설명하자면</a:t>
            </a:r>
            <a:r>
              <a:rPr lang="en-US" altLang="ko-KR" sz="1100" dirty="0" smtClean="0"/>
              <a:t>,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/>
              <a:t>w1, w0</a:t>
            </a:r>
            <a:r>
              <a:rPr lang="ko-KR" altLang="en-US" sz="1100" dirty="0" smtClean="0"/>
              <a:t>를 임의의 값으로 설정하고 첫 비용 함수의 값을 생성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여기에도 </a:t>
            </a:r>
            <a:r>
              <a:rPr lang="ko-KR" altLang="en-US" sz="1100" dirty="0" err="1" smtClean="0"/>
              <a:t>고려해야할</a:t>
            </a:r>
            <a:r>
              <a:rPr lang="ko-KR" altLang="en-US" sz="1100" dirty="0" smtClean="0"/>
              <a:t> 점은 많지만 설명은 생략</a:t>
            </a:r>
            <a:r>
              <a:rPr lang="en-US" altLang="ko-KR" sz="11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/>
              <a:t>W1, w0</a:t>
            </a:r>
            <a:r>
              <a:rPr lang="ko-KR" altLang="en-US" sz="1100" dirty="0" smtClean="0"/>
              <a:t>을 앞에서 설명했던 방법대로 업데이트 하고 다시 비용함수를 계산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만약에 비용함수의 값이 감소했으면 다시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번 방법을 반복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더 이상 비용 함수의 값이 감소하지 않으면 </a:t>
            </a:r>
            <a:r>
              <a:rPr lang="ko-KR" altLang="en-US" sz="1100" dirty="0" err="1" smtClean="0"/>
              <a:t>그떄의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w1, w0</a:t>
            </a:r>
            <a:r>
              <a:rPr lang="ko-KR" altLang="en-US" sz="1100" dirty="0" smtClean="0"/>
              <a:t>을 구하고 반복을 중지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일반적으로 </a:t>
            </a:r>
            <a:r>
              <a:rPr lang="ko-KR" altLang="en-US" sz="1100" dirty="0" err="1" smtClean="0"/>
              <a:t>경사하강법은</a:t>
            </a:r>
            <a:r>
              <a:rPr lang="ko-KR" altLang="en-US" sz="1100" dirty="0" smtClean="0"/>
              <a:t> 모든 학습 데이터에 대해 반복적으로 비용함수 최소화를 위한 값을 업데이트 하기 때문에 수행 시간이 매우 오래 걸림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이런 단점을 보완하기 위해서 확률적 경사 </a:t>
            </a:r>
            <a:r>
              <a:rPr lang="ko-KR" altLang="en-US" sz="1100" dirty="0" err="1" smtClean="0"/>
              <a:t>하강법을</a:t>
            </a:r>
            <a:r>
              <a:rPr lang="ko-KR" altLang="en-US" sz="1100" dirty="0" smtClean="0"/>
              <a:t> 사용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확률적 경사 </a:t>
            </a:r>
            <a:r>
              <a:rPr lang="ko-KR" altLang="en-US" sz="1100" dirty="0" err="1" smtClean="0"/>
              <a:t>하강법이란</a:t>
            </a:r>
            <a:r>
              <a:rPr lang="ko-KR" altLang="en-US" sz="1100" dirty="0" smtClean="0"/>
              <a:t> 전체 입력 데이터로 </a:t>
            </a:r>
            <a:r>
              <a:rPr lang="en-US" altLang="ko-KR" sz="1100" dirty="0" smtClean="0"/>
              <a:t>w</a:t>
            </a:r>
            <a:r>
              <a:rPr lang="ko-KR" altLang="en-US" sz="1100" dirty="0" smtClean="0"/>
              <a:t>가 업데이트 되는 값을 계산하는 것이 아니라 일부 데이터만 이용해 </a:t>
            </a:r>
            <a:r>
              <a:rPr lang="en-US" altLang="ko-KR" sz="1100" dirty="0" smtClean="0"/>
              <a:t>w</a:t>
            </a:r>
            <a:r>
              <a:rPr lang="ko-KR" altLang="en-US" sz="1100" dirty="0" smtClean="0"/>
              <a:t>가 업데이트  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째 사진은 각 평가 방법에 대한 </a:t>
            </a:r>
            <a:r>
              <a:rPr lang="ko-KR" altLang="en-US" dirty="0" err="1" smtClean="0"/>
              <a:t>사이컷런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cross_val_score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GridSearchCV</a:t>
            </a:r>
            <a:r>
              <a:rPr lang="ko-KR" altLang="en-US" dirty="0" smtClean="0"/>
              <a:t>에 평가 시 적용되는 </a:t>
            </a:r>
            <a:r>
              <a:rPr lang="en-US" altLang="ko-KR" dirty="0" smtClean="0"/>
              <a:t>scoring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파라미터의</a:t>
            </a:r>
            <a:r>
              <a:rPr lang="ko-KR" altLang="en-US" baseline="0" dirty="0" smtClean="0"/>
              <a:t> 적용 값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이라는 결과가 나왔는데 당연히 회귀 모델 관점에서는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더 좋은 모델임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의 관점에서 보면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은 더 큰 수 이기 </a:t>
            </a:r>
            <a:r>
              <a:rPr lang="ko-KR" altLang="en-US" dirty="0" err="1" smtClean="0"/>
              <a:t>댸문에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좋게 봄 그래서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을 곱해서 이를 바꿈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5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다항</a:t>
            </a:r>
            <a:r>
              <a:rPr lang="ko-KR" altLang="en-US" baseline="0" dirty="0" smtClean="0"/>
              <a:t> 회귀는 피처의 직선적 관계가 아닌 복잡한 다항 관계를 모델링 가능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다항식의 차수가 높아질수록 매우 복잡한 피처 간의 관계까지 모델링 가능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하지만 다항 회귀의 차수를 높일 수록 학습 데이터에만 너무 맞춘 학습이 이뤄져서 정작 테스트 데이터 환경에서는 오히려 예측 정확도가 떨어짐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차수가 높아질수록 과적합의 문제가 크게 발생 높은 수준의 </a:t>
            </a:r>
            <a:r>
              <a:rPr lang="en-US" altLang="ko-KR" baseline="0" dirty="0" smtClean="0"/>
              <a:t>MSE</a:t>
            </a:r>
            <a:r>
              <a:rPr lang="ko-KR" altLang="en-US" baseline="0" dirty="0" smtClean="0"/>
              <a:t>가 나온 것을 확인할 수 있었고 여기에는 없지만 회귀 계수가 어마 무시하게 크게 나온 것을 확인할 수 있음 </a:t>
            </a:r>
            <a:r>
              <a:rPr lang="en-US" altLang="ko-KR" baseline="0" dirty="0" smtClean="0"/>
              <a:t>-&lt; </a:t>
            </a: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과적합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다시 말해서 모든 학습 데이터의 패턴을 하나하나 감안한 지나치게 복잡하게 학습 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차수가 크니깐 그래서 </a:t>
            </a:r>
            <a:r>
              <a:rPr lang="ko-KR" altLang="en-US" baseline="0" dirty="0" err="1" smtClean="0"/>
              <a:t>과적합이</a:t>
            </a:r>
            <a:r>
              <a:rPr lang="ko-KR" altLang="en-US" baseline="0" dirty="0" smtClean="0"/>
              <a:t> 발생했다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1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 선택법이 막 그렇게 중요한 것 같지는 않음</a:t>
            </a:r>
            <a:endParaRPr lang="en-US" altLang="ko-KR" dirty="0" smtClean="0"/>
          </a:p>
          <a:p>
            <a:r>
              <a:rPr lang="ko-KR" altLang="en-US" dirty="0" smtClean="0"/>
              <a:t>자세한 설명과 코드를 참고하려면 </a:t>
            </a:r>
            <a:r>
              <a:rPr lang="en-US" altLang="ko-KR" dirty="0" smtClean="0"/>
              <a:t>https://zephyrus1111.tistory.com/65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교차 검증이 </a:t>
            </a:r>
            <a:r>
              <a:rPr lang="ko-KR" altLang="en-US" dirty="0" err="1" smtClean="0"/>
              <a:t>중요하긴한데</a:t>
            </a:r>
            <a:r>
              <a:rPr lang="ko-KR" altLang="en-US" dirty="0" smtClean="0"/>
              <a:t> 간단하게 넘기자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규제를 </a:t>
            </a:r>
            <a:r>
              <a:rPr lang="ko-KR" altLang="en-US" dirty="0" err="1" smtClean="0"/>
              <a:t>설명하기전에</a:t>
            </a:r>
            <a:r>
              <a:rPr lang="ko-KR" altLang="en-US" dirty="0" smtClean="0"/>
              <a:t> 이것을 </a:t>
            </a:r>
            <a:r>
              <a:rPr lang="ko-KR" altLang="en-US" dirty="0" err="1" smtClean="0"/>
              <a:t>설명해야함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편향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예측값이</a:t>
            </a:r>
            <a:r>
              <a:rPr lang="ko-KR" altLang="en-US" dirty="0" smtClean="0"/>
              <a:t> 정답과 얼마나 멀리 떨어져 있는지로 추정</a:t>
            </a:r>
            <a:endParaRPr lang="en-US" altLang="ko-KR" dirty="0" smtClean="0"/>
          </a:p>
          <a:p>
            <a:r>
              <a:rPr lang="ko-KR" altLang="en-US" dirty="0" smtClean="0"/>
              <a:t>분산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예측값들끼리의</a:t>
            </a:r>
            <a:r>
              <a:rPr lang="ko-KR" altLang="en-US" dirty="0" smtClean="0"/>
              <a:t> 차이로 측정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변동성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편향이 큰 것은 과소 적합을 야기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편향이 크다는 것은 그 모델이 뭔가 중요한 요소를 놓치고 있음을 의미</a:t>
            </a:r>
            <a:endParaRPr lang="en-US" altLang="ko-KR" dirty="0" smtClean="0"/>
          </a:p>
          <a:p>
            <a:r>
              <a:rPr lang="ko-KR" altLang="en-US" dirty="0" smtClean="0"/>
              <a:t>분산이 크면 과대적합을 야기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분산이 큰 모델은 훈련 데이터에 지나치게 적합을 시켜 일반화가 되지 않은 모델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일반적으로 편향과 분산은 한 쪽이 높으면 한 쪽이 낮아지는 경향</a:t>
            </a:r>
            <a:endParaRPr lang="en-US" altLang="ko-KR" dirty="0" smtClean="0"/>
          </a:p>
          <a:p>
            <a:r>
              <a:rPr lang="ko-KR" altLang="en-US" dirty="0" smtClean="0"/>
              <a:t>편향이 높으면 분산은 낮아지고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과소적합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반대로 분산이 높으면 편향이 낮아집니다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과대적합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4120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9140CD9-562A-4051-BFA4-BF66264004C6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7EFAAD4-825A-4A90-8CCC-4D925383E4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26901" y="1122363"/>
            <a:ext cx="0" cy="2412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799952" y="1122363"/>
            <a:ext cx="0" cy="2412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850331" y="1122363"/>
            <a:ext cx="0" cy="2412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7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996623"/>
            <a:ext cx="8515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106"/>
            <a:ext cx="7886700" cy="564388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>
            <a:normAutofit/>
          </a:bodyPr>
          <a:lstStyle>
            <a:lvl1pPr marL="177800" indent="-1778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58775" indent="-180975">
              <a:buClr>
                <a:schemeClr val="accent1">
                  <a:lumMod val="50000"/>
                </a:schemeClr>
              </a:buCl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36575" indent="-1778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−"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17550" indent="-180975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895350" indent="-177800">
              <a:buClr>
                <a:schemeClr val="accent1">
                  <a:lumMod val="40000"/>
                  <a:lumOff val="60000"/>
                </a:schemeClr>
              </a:buClr>
              <a:buFont typeface="Calibri" panose="020F0502020204030204" pitchFamily="34" charset="0"/>
              <a:buChar char="·"/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13250"/>
            <a:ext cx="2057400" cy="208226"/>
          </a:xfrm>
        </p:spPr>
        <p:txBody>
          <a:bodyPr/>
          <a:lstStyle>
            <a:lvl1pPr>
              <a:defRPr sz="105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9140CD9-562A-4051-BFA4-BF66264004C6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13250"/>
            <a:ext cx="3086100" cy="208226"/>
          </a:xfrm>
        </p:spPr>
        <p:txBody>
          <a:bodyPr/>
          <a:lstStyle>
            <a:lvl1pPr>
              <a:defRPr sz="105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250"/>
            <a:ext cx="2057400" cy="208226"/>
          </a:xfrm>
        </p:spPr>
        <p:txBody>
          <a:bodyPr/>
          <a:lstStyle>
            <a:lvl1pPr>
              <a:defRPr sz="105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EFAAD4-825A-4A90-8CCC-4D925383E4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105488" y="0"/>
            <a:ext cx="7558" cy="6858000"/>
          </a:xfrm>
          <a:prstGeom prst="line">
            <a:avLst/>
          </a:prstGeom>
          <a:ln w="952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8804" y="0"/>
            <a:ext cx="5038" cy="68580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72504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-36424" y="5384451"/>
            <a:ext cx="292388" cy="15302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7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Hyerim Bae  (hrbae@pusan.ac.kr)</a:t>
            </a:r>
            <a:endParaRPr lang="ko-KR" altLang="en-US" sz="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7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8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6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5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6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9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0CD9-562A-4051-BFA4-BF66264004C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91000" y="6202998"/>
            <a:ext cx="6858000" cy="502602"/>
          </a:xfrm>
        </p:spPr>
        <p:txBody>
          <a:bodyPr/>
          <a:lstStyle/>
          <a:p>
            <a:r>
              <a:rPr lang="ko-KR" altLang="en-US" dirty="0" smtClean="0"/>
              <a:t>학부연구생 이현재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편향</a:t>
            </a:r>
            <a:r>
              <a:rPr lang="en-US" altLang="ko-KR" dirty="0" smtClean="0"/>
              <a:t>-</a:t>
            </a:r>
            <a:r>
              <a:rPr lang="ko-KR" altLang="en-US" dirty="0" smtClean="0"/>
              <a:t>분산 트레이드오프</a:t>
            </a:r>
            <a:r>
              <a:rPr lang="en-US" altLang="ko-KR" dirty="0"/>
              <a:t> </a:t>
            </a:r>
            <a:r>
              <a:rPr lang="en-US" altLang="ko-KR" dirty="0" smtClean="0"/>
              <a:t>(Bias-Variance Trade off)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510164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편향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분산 트레이드 오프는 머신 러닝이 극복해야 할 가장 중요한 이슈 중 하나</a:t>
            </a:r>
            <a:endParaRPr lang="en-US" altLang="ko-KR" sz="1400" dirty="0" smtClean="0"/>
          </a:p>
          <a:p>
            <a:r>
              <a:rPr lang="ko-KR" altLang="en-US" sz="1400" dirty="0" smtClean="0"/>
              <a:t>다항 회귀의 </a:t>
            </a:r>
            <a:r>
              <a:rPr lang="en-US" altLang="ko-KR" sz="1400" dirty="0" smtClean="0"/>
              <a:t>Degree 1</a:t>
            </a:r>
            <a:r>
              <a:rPr lang="ko-KR" altLang="en-US" sz="1400" dirty="0" smtClean="0"/>
              <a:t>과 같은 모델은 매우 단순화된 모델로서 지나치게 한 방향으로 치우친 경향</a:t>
            </a:r>
            <a:endParaRPr lang="en-US" altLang="ko-KR" sz="1400" dirty="0" smtClean="0"/>
          </a:p>
          <a:p>
            <a:pPr marL="180975" lvl="1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/>
              <a:t>- </a:t>
            </a:r>
            <a:r>
              <a:rPr lang="ko-KR" altLang="en-US" sz="1200" dirty="0"/>
              <a:t>이와 같은 모델을 </a:t>
            </a:r>
            <a:r>
              <a:rPr lang="ko-KR" altLang="en-US" sz="1200" dirty="0" err="1"/>
              <a:t>고편향</a:t>
            </a:r>
            <a:r>
              <a:rPr lang="en-US" altLang="ko-KR" sz="1200" dirty="0"/>
              <a:t>(High Bias)</a:t>
            </a:r>
            <a:r>
              <a:rPr lang="ko-KR" altLang="en-US" sz="1200" dirty="0"/>
              <a:t>성을 가졌다고 표현</a:t>
            </a:r>
            <a:endParaRPr lang="en-US" altLang="ko-KR" sz="1200" dirty="0" smtClean="0"/>
          </a:p>
          <a:p>
            <a:r>
              <a:rPr lang="ko-KR" altLang="en-US" sz="1400" dirty="0"/>
              <a:t>다항 회귀의 </a:t>
            </a:r>
            <a:r>
              <a:rPr lang="en-US" altLang="ko-KR" sz="1400" dirty="0"/>
              <a:t>Degree </a:t>
            </a:r>
            <a:r>
              <a:rPr lang="en-US" altLang="ko-KR" sz="1400" dirty="0" smtClean="0"/>
              <a:t>15</a:t>
            </a:r>
            <a:r>
              <a:rPr lang="ko-KR" altLang="en-US" sz="1400" dirty="0"/>
              <a:t>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같은 모델은 </a:t>
            </a:r>
            <a:r>
              <a:rPr lang="ko-KR" altLang="en-US" sz="1400" dirty="0" smtClean="0"/>
              <a:t>학습 데이터 하나하나의 특성을 반영하면서  매우 복잡한 모델이 되고 높은 변동성을 가짐</a:t>
            </a:r>
            <a:endParaRPr lang="en-US" altLang="ko-KR" sz="1400" dirty="0"/>
          </a:p>
          <a:p>
            <a:pPr lvl="2"/>
            <a:r>
              <a:rPr lang="ko-KR" altLang="en-US" dirty="0" smtClean="0">
                <a:latin typeface="+mn-ea"/>
              </a:rPr>
              <a:t>이와 같은 모델을 </a:t>
            </a:r>
            <a:r>
              <a:rPr lang="ko-KR" altLang="en-US" dirty="0" err="1" smtClean="0">
                <a:latin typeface="+mn-ea"/>
              </a:rPr>
              <a:t>고분산</a:t>
            </a:r>
            <a:r>
              <a:rPr lang="en-US" altLang="ko-KR" dirty="0" smtClean="0">
                <a:latin typeface="+mn-ea"/>
              </a:rPr>
              <a:t>(High </a:t>
            </a:r>
            <a:r>
              <a:rPr lang="en-US" altLang="ko-KR" dirty="0" err="1" smtClean="0">
                <a:latin typeface="+mn-ea"/>
              </a:rPr>
              <a:t>Variace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성을 가졌다고 표현</a:t>
            </a:r>
            <a:r>
              <a:rPr lang="en-US" altLang="ko-KR" dirty="0" smtClean="0">
                <a:latin typeface="+mn-ea"/>
              </a:rPr>
              <a:t>	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r>
              <a:rPr lang="ko-KR" altLang="en-US" sz="1300" b="1" dirty="0" smtClean="0"/>
              <a:t>편향과 분산이 서로 트레이드오프를 이루면서 비용 값이 최대로 낮아지는 모델을 구축하는 것이 목표</a:t>
            </a:r>
            <a:r>
              <a:rPr lang="en-US" altLang="ko-KR" sz="1300" b="1" dirty="0" smtClean="0"/>
              <a:t>!</a:t>
            </a:r>
            <a:endParaRPr lang="en-US" altLang="ko-KR" sz="1300" b="1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sz="1400" dirty="0" smtClean="0"/>
          </a:p>
          <a:p>
            <a:pPr lvl="1"/>
            <a:endParaRPr lang="en-US" altLang="ko-K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" y="2911159"/>
            <a:ext cx="2958480" cy="303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73" y="2911156"/>
            <a:ext cx="4165747" cy="303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9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규제 </a:t>
            </a:r>
            <a:r>
              <a:rPr lang="en-US" altLang="ko-KR" dirty="0" smtClean="0"/>
              <a:t>(Regulation)</a:t>
            </a:r>
            <a:r>
              <a:rPr lang="ko-KR" altLang="en-US" dirty="0" smtClean="0"/>
              <a:t> 선형 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Overfitting(</a:t>
            </a:r>
            <a:r>
              <a:rPr lang="ko-KR" altLang="en-US" sz="1400" dirty="0" err="1" smtClean="0"/>
              <a:t>과적합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해결하는 방법 중 하나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다른 방법은 피처 개수 줄이기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변수선택법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비용 함수는 학습 데이터의 </a:t>
            </a:r>
            <a:r>
              <a:rPr lang="ko-KR" altLang="en-US" sz="1400" dirty="0" err="1" smtClean="0"/>
              <a:t>잔차</a:t>
            </a:r>
            <a:r>
              <a:rPr lang="ko-KR" altLang="en-US" sz="1400" dirty="0" smtClean="0"/>
              <a:t> 오류 값을 최소로 하는 </a:t>
            </a:r>
            <a:r>
              <a:rPr lang="en-US" altLang="ko-KR" sz="1400" dirty="0" smtClean="0"/>
              <a:t>RSS </a:t>
            </a:r>
            <a:r>
              <a:rPr lang="ko-KR" altLang="en-US" sz="1400" dirty="0" smtClean="0"/>
              <a:t>최소화 방법과 </a:t>
            </a:r>
            <a:r>
              <a:rPr lang="ko-KR" altLang="en-US" sz="1400" dirty="0" err="1" smtClean="0"/>
              <a:t>과적합을</a:t>
            </a:r>
            <a:r>
              <a:rPr lang="ko-KR" altLang="en-US" sz="1400" dirty="0" smtClean="0"/>
              <a:t> 방지하기 위해 회귀 계수 값이 커지지 않도록 하는 방법이 서로 균형을 이뤄야 함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400" dirty="0">
                <a:latin typeface="+mn-ea"/>
              </a:rPr>
              <a:t>규제의 정의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비용함수에 </a:t>
            </a:r>
            <a:r>
              <a:rPr lang="en-US" altLang="ko-KR" sz="1400" dirty="0">
                <a:latin typeface="+mn-ea"/>
              </a:rPr>
              <a:t>alpha </a:t>
            </a:r>
            <a:r>
              <a:rPr lang="ko-KR" altLang="en-US" sz="1400" dirty="0">
                <a:latin typeface="+mn-ea"/>
              </a:rPr>
              <a:t>값으로 </a:t>
            </a:r>
            <a:r>
              <a:rPr lang="ko-KR" altLang="en-US" sz="1400" dirty="0" err="1">
                <a:latin typeface="+mn-ea"/>
              </a:rPr>
              <a:t>패널티를</a:t>
            </a:r>
            <a:r>
              <a:rPr lang="ko-KR" altLang="en-US" sz="1400" dirty="0">
                <a:latin typeface="+mn-ea"/>
              </a:rPr>
              <a:t> 부여해 회귀 계수 값의 크기를 감소시켜 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	      </a:t>
            </a:r>
            <a:r>
              <a:rPr lang="ko-KR" altLang="en-US" sz="1400" dirty="0" err="1">
                <a:latin typeface="+mn-ea"/>
              </a:rPr>
              <a:t>과적합을</a:t>
            </a:r>
            <a:r>
              <a:rPr lang="ko-KR" altLang="en-US" sz="1400" dirty="0">
                <a:latin typeface="+mn-ea"/>
              </a:rPr>
              <a:t> 개선하는 방식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 err="1" smtClean="0">
                <a:latin typeface="+mn-ea"/>
              </a:rPr>
              <a:t>릿지</a:t>
            </a:r>
            <a:r>
              <a:rPr lang="ko-KR" altLang="en-US" sz="1400" dirty="0" smtClean="0">
                <a:latin typeface="+mn-ea"/>
              </a:rPr>
              <a:t> 회귀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(Ridge Regression)</a:t>
            </a:r>
          </a:p>
          <a:p>
            <a:r>
              <a:rPr lang="ko-KR" altLang="en-US" sz="1400" dirty="0" err="1" smtClean="0">
                <a:latin typeface="+mn-ea"/>
              </a:rPr>
              <a:t>라쏘</a:t>
            </a:r>
            <a:r>
              <a:rPr lang="ko-KR" altLang="en-US" sz="1400" dirty="0" smtClean="0">
                <a:latin typeface="+mn-ea"/>
              </a:rPr>
              <a:t> 회귀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(Lasso Regression)</a:t>
            </a:r>
          </a:p>
          <a:p>
            <a:r>
              <a:rPr lang="ko-KR" altLang="en-US" sz="1400" dirty="0" err="1" smtClean="0">
                <a:latin typeface="+mn-ea"/>
              </a:rPr>
              <a:t>엘라스틱넷</a:t>
            </a:r>
            <a:r>
              <a:rPr lang="ko-KR" altLang="en-US" sz="1400" dirty="0" smtClean="0">
                <a:latin typeface="+mn-ea"/>
              </a:rPr>
              <a:t> 회귀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ElasticnNet</a:t>
            </a:r>
            <a:r>
              <a:rPr lang="en-US" altLang="ko-KR" sz="1400" dirty="0" smtClean="0">
                <a:latin typeface="+mn-ea"/>
              </a:rPr>
              <a:t> Regression)</a:t>
            </a: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  <a:p>
            <a:pPr lvl="1"/>
            <a:endParaRPr lang="en-US" altLang="ko-KR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80" y="1977390"/>
            <a:ext cx="441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68800" y="3220720"/>
            <a:ext cx="321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alpha : </a:t>
            </a:r>
            <a:r>
              <a:rPr lang="ko-KR" altLang="en-US" sz="1000" dirty="0" smtClean="0"/>
              <a:t>학습 데이터 적합 정도와 회귀 계수 값의 크기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             </a:t>
            </a:r>
            <a:r>
              <a:rPr lang="ko-KR" altLang="en-US" sz="1000" dirty="0" smtClean="0"/>
              <a:t>제어를 수행하는 튜닝 </a:t>
            </a:r>
            <a:r>
              <a:rPr lang="ko-KR" altLang="en-US" sz="1000" dirty="0" err="1" smtClean="0"/>
              <a:t>파라미터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108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규제 선형 모델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 </a:t>
            </a:r>
            <a:r>
              <a:rPr lang="en-US" altLang="ko-KR" dirty="0" smtClean="0"/>
              <a:t>(Ridge 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정의 </a:t>
            </a:r>
            <a:r>
              <a:rPr lang="en-US" altLang="ko-KR" sz="1400" dirty="0" smtClean="0"/>
              <a:t>: L2 </a:t>
            </a:r>
            <a:r>
              <a:rPr lang="ko-KR" altLang="en-US" sz="1400" dirty="0" smtClean="0"/>
              <a:t>규제를 적용한 회귀</a:t>
            </a:r>
            <a:endParaRPr lang="en-US" altLang="ko-KR" sz="1400" dirty="0" smtClean="0"/>
          </a:p>
          <a:p>
            <a:r>
              <a:rPr lang="en-US" altLang="ko-KR" sz="1400" dirty="0" smtClean="0"/>
              <a:t>L2 </a:t>
            </a:r>
            <a:r>
              <a:rPr lang="ko-KR" altLang="en-US" sz="1400" dirty="0" smtClean="0"/>
              <a:t>규제 </a:t>
            </a:r>
            <a:r>
              <a:rPr lang="en-US" altLang="ko-KR" sz="1400" dirty="0" smtClean="0"/>
              <a:t>: W</a:t>
            </a:r>
            <a:r>
              <a:rPr lang="ko-KR" altLang="en-US" sz="1400" dirty="0" smtClean="0"/>
              <a:t>의 제곱에 대해 </a:t>
            </a:r>
            <a:r>
              <a:rPr lang="ko-KR" altLang="en-US" sz="1400" dirty="0" err="1" smtClean="0"/>
              <a:t>패널티를</a:t>
            </a:r>
            <a:r>
              <a:rPr lang="ko-KR" altLang="en-US" sz="1400" dirty="0" smtClean="0"/>
              <a:t> 부여하는 방식 </a:t>
            </a:r>
            <a:r>
              <a:rPr lang="en-US" altLang="ko-KR" sz="1400" dirty="0" smtClean="0"/>
              <a:t>=&gt;</a:t>
            </a:r>
          </a:p>
          <a:p>
            <a:r>
              <a:rPr lang="en-US" altLang="ko-KR" sz="1400" dirty="0" err="1"/>
              <a:t>a</a:t>
            </a:r>
            <a:r>
              <a:rPr lang="en-US" altLang="ko-KR" sz="1400" dirty="0" err="1" smtClean="0"/>
              <a:t>plha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값을 크게 하면 비용 함수는 회귀 계수 </a:t>
            </a:r>
            <a:r>
              <a:rPr lang="en-US" altLang="ko-KR" sz="1400" dirty="0" smtClean="0"/>
              <a:t>W</a:t>
            </a:r>
            <a:r>
              <a:rPr lang="ko-KR" altLang="en-US" sz="1400" dirty="0" smtClean="0"/>
              <a:t>의 값을 작게 해 </a:t>
            </a:r>
            <a:r>
              <a:rPr lang="ko-KR" altLang="en-US" sz="1400" dirty="0" err="1" smtClean="0"/>
              <a:t>과적합을</a:t>
            </a:r>
            <a:r>
              <a:rPr lang="ko-KR" altLang="en-US" sz="1400" dirty="0" smtClean="0"/>
              <a:t> 개선할 수 있으며</a:t>
            </a:r>
            <a:r>
              <a:rPr lang="en-US" altLang="ko-KR" sz="1400" dirty="0" smtClean="0"/>
              <a:t>, alpha </a:t>
            </a:r>
            <a:r>
              <a:rPr lang="ko-KR" altLang="en-US" sz="1400" dirty="0" smtClean="0"/>
              <a:t>값을 작게 하면 회귀 계수 </a:t>
            </a:r>
            <a:r>
              <a:rPr lang="en-US" altLang="ko-KR" sz="1400" dirty="0" smtClean="0"/>
              <a:t>W</a:t>
            </a:r>
            <a:r>
              <a:rPr lang="ko-KR" altLang="en-US" sz="1400" dirty="0" smtClean="0"/>
              <a:t>의 값이 커져도 어느 정도 상쇄가 가능하므로 학습 데이터 적합 개선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dirty="0" smtClean="0">
                <a:latin typeface="+mn-ea"/>
              </a:rPr>
              <a:t>alpha </a:t>
            </a:r>
            <a:r>
              <a:rPr lang="ko-KR" altLang="en-US" sz="1400" dirty="0" smtClean="0">
                <a:latin typeface="+mn-ea"/>
              </a:rPr>
              <a:t>값을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에서부터 지속적으로 값을 증가시키면 회귀 계수 값의 크기를 감소할 수 있음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  <a:p>
            <a:pPr lvl="1"/>
            <a:endParaRPr lang="en-US" altLang="ko-K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70" y="1383665"/>
            <a:ext cx="33147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372677"/>
            <a:ext cx="5057140" cy="211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규제 선형 모델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라</a:t>
            </a:r>
            <a:r>
              <a:rPr lang="ko-KR" altLang="en-US" dirty="0" err="1"/>
              <a:t>쏘</a:t>
            </a:r>
            <a:r>
              <a:rPr lang="ko-KR" altLang="en-US" dirty="0" smtClean="0"/>
              <a:t> 회귀 </a:t>
            </a:r>
            <a:r>
              <a:rPr lang="en-US" altLang="ko-KR" dirty="0" smtClean="0"/>
              <a:t>(Lasso 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8027670" cy="516900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정의 </a:t>
            </a:r>
            <a:r>
              <a:rPr lang="en-US" altLang="ko-KR" sz="1400" dirty="0" smtClean="0"/>
              <a:t>: L1 </a:t>
            </a:r>
            <a:r>
              <a:rPr lang="ko-KR" altLang="en-US" sz="1400" dirty="0" smtClean="0"/>
              <a:t>규제를 적용한 회귀</a:t>
            </a:r>
            <a:endParaRPr lang="en-US" altLang="ko-KR" sz="1400" dirty="0" smtClean="0"/>
          </a:p>
          <a:p>
            <a:r>
              <a:rPr lang="en-US" altLang="ko-KR" sz="1400" dirty="0" smtClean="0"/>
              <a:t>L1 </a:t>
            </a:r>
            <a:r>
              <a:rPr lang="ko-KR" altLang="en-US" sz="1400" dirty="0" smtClean="0"/>
              <a:t>규제 </a:t>
            </a:r>
            <a:r>
              <a:rPr lang="en-US" altLang="ko-KR" sz="1400" dirty="0" smtClean="0"/>
              <a:t>: W</a:t>
            </a:r>
            <a:r>
              <a:rPr lang="ko-KR" altLang="en-US" sz="1400" dirty="0" smtClean="0"/>
              <a:t>의 절대값</a:t>
            </a:r>
            <a:r>
              <a:rPr lang="ko-KR" altLang="en-US" sz="1400" dirty="0"/>
              <a:t>에</a:t>
            </a:r>
            <a:r>
              <a:rPr lang="ko-KR" altLang="en-US" sz="1400" dirty="0" smtClean="0"/>
              <a:t> 대해 </a:t>
            </a:r>
            <a:r>
              <a:rPr lang="ko-KR" altLang="en-US" sz="1400" dirty="0" err="1" smtClean="0"/>
              <a:t>패널티를</a:t>
            </a:r>
            <a:r>
              <a:rPr lang="ko-KR" altLang="en-US" sz="1400" dirty="0" smtClean="0"/>
              <a:t> 부여하는 방식 </a:t>
            </a:r>
            <a:r>
              <a:rPr lang="en-US" altLang="ko-KR" sz="1400" dirty="0" smtClean="0"/>
              <a:t>=&gt;</a:t>
            </a:r>
          </a:p>
          <a:p>
            <a:r>
              <a:rPr lang="en-US" altLang="ko-KR" sz="1400" dirty="0" smtClean="0"/>
              <a:t>L2 </a:t>
            </a:r>
            <a:r>
              <a:rPr lang="ko-KR" altLang="en-US" sz="1400" dirty="0" smtClean="0"/>
              <a:t>규제가 회귀 계수의 크기를 감소시키는 데 반해</a:t>
            </a:r>
            <a:r>
              <a:rPr lang="en-US" altLang="ko-KR" sz="1400" dirty="0" smtClean="0"/>
              <a:t>, L1 </a:t>
            </a:r>
            <a:r>
              <a:rPr lang="ko-KR" altLang="en-US" sz="1400" dirty="0" smtClean="0"/>
              <a:t>규제는 불필요한 회귀 계수를 급격하게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감소시켜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만들고 제거</a:t>
            </a:r>
            <a:r>
              <a:rPr lang="en-US" altLang="ko-KR" sz="1400" dirty="0" smtClean="0"/>
              <a:t>(alpha </a:t>
            </a:r>
            <a:r>
              <a:rPr lang="ko-KR" altLang="en-US" sz="1400" dirty="0" smtClean="0"/>
              <a:t>값이 커지면 회귀 계수가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 되는 특징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L1 </a:t>
            </a:r>
            <a:r>
              <a:rPr lang="ko-KR" altLang="en-US" sz="1400" dirty="0" smtClean="0"/>
              <a:t>규제는 적절한 피처만 회귀에 포함시키는 피처 선택의 특성을 가짐</a:t>
            </a:r>
            <a:endParaRPr lang="en-US" altLang="ko-KR" sz="1400" dirty="0" smtClean="0"/>
          </a:p>
          <a:p>
            <a:r>
              <a:rPr lang="ko-KR" altLang="en-US" sz="1400" dirty="0" smtClean="0"/>
              <a:t>회귀 계수를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만들어 해당 변수를 모델에서 삭제하고 모델을 더 단순하게 만들어 해석에 용이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pPr lvl="1"/>
            <a:endParaRPr lang="en-US" altLang="ko-K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1466850"/>
            <a:ext cx="1752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94" y="3154680"/>
            <a:ext cx="5967598" cy="323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9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892" y="1368010"/>
            <a:ext cx="3440747" cy="46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정의 </a:t>
            </a:r>
            <a:r>
              <a:rPr lang="en-US" altLang="ko-KR" sz="1400" dirty="0" smtClean="0"/>
              <a:t>: L2 </a:t>
            </a:r>
            <a:r>
              <a:rPr lang="ko-KR" altLang="en-US" sz="1400" dirty="0" smtClean="0"/>
              <a:t>규제와 </a:t>
            </a:r>
            <a:r>
              <a:rPr lang="en-US" altLang="ko-KR" sz="1400" dirty="0" smtClean="0"/>
              <a:t>L1 </a:t>
            </a:r>
            <a:r>
              <a:rPr lang="ko-KR" altLang="en-US" sz="1400" dirty="0" smtClean="0"/>
              <a:t>규제를 결합한 회귀</a:t>
            </a:r>
            <a:endParaRPr lang="en-US" altLang="ko-KR" sz="1400" dirty="0" smtClean="0"/>
          </a:p>
          <a:p>
            <a:r>
              <a:rPr lang="ko-KR" altLang="en-US" sz="1400" dirty="0" smtClean="0"/>
              <a:t>비용 함수 목표 </a:t>
            </a:r>
            <a:r>
              <a:rPr lang="en-US" altLang="ko-KR" sz="1400" dirty="0" smtClean="0"/>
              <a:t>:                                                                            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이 식을 최소화하는 </a:t>
            </a:r>
            <a:r>
              <a:rPr lang="en-US" altLang="ko-KR" sz="1050" dirty="0" smtClean="0"/>
              <a:t>W </a:t>
            </a:r>
            <a:r>
              <a:rPr lang="ko-KR" altLang="en-US" sz="1050" dirty="0" smtClean="0"/>
              <a:t>찾기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400" dirty="0" err="1" smtClean="0"/>
              <a:t>라쏘</a:t>
            </a:r>
            <a:r>
              <a:rPr lang="ko-KR" altLang="en-US" sz="1400" dirty="0" smtClean="0"/>
              <a:t> 회귀</a:t>
            </a:r>
            <a:r>
              <a:rPr lang="en-US" altLang="ko-KR" sz="1400" dirty="0" smtClean="0"/>
              <a:t>(L1)</a:t>
            </a:r>
            <a:r>
              <a:rPr lang="ko-KR" altLang="en-US" sz="1400" dirty="0" smtClean="0"/>
              <a:t>에서 중요 </a:t>
            </a:r>
            <a:r>
              <a:rPr lang="ko-KR" altLang="en-US" sz="1400" dirty="0" err="1" smtClean="0"/>
              <a:t>피쳐들만</a:t>
            </a:r>
            <a:r>
              <a:rPr lang="ko-KR" altLang="en-US" sz="1400" dirty="0" smtClean="0"/>
              <a:t> 남기고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나머지를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만드는 문제를 개선하기 위해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L2 </a:t>
            </a:r>
            <a:r>
              <a:rPr lang="ko-KR" altLang="en-US" sz="1400" dirty="0" smtClean="0"/>
              <a:t>규제를 추가한 것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이러한 규제 때문에 </a:t>
            </a:r>
            <a:r>
              <a:rPr lang="ko-KR" altLang="en-US" sz="1400" dirty="0" err="1" smtClean="0"/>
              <a:t>라쏘</a:t>
            </a:r>
            <a:r>
              <a:rPr lang="ko-KR" altLang="en-US" sz="1400" dirty="0" smtClean="0"/>
              <a:t> 회귀보다 사라진 회귀 계수가 적음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단점 </a:t>
            </a:r>
            <a:r>
              <a:rPr lang="en-US" altLang="ko-KR" sz="1400" dirty="0" smtClean="0"/>
              <a:t>: L1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L2 </a:t>
            </a:r>
            <a:r>
              <a:rPr lang="ko-KR" altLang="en-US" sz="1400" dirty="0" smtClean="0"/>
              <a:t>규제가 결합된 규제로 인해 수행시간이 상대적으로 오래 걸림</a:t>
            </a:r>
            <a:endParaRPr lang="en-US" altLang="ko-KR" sz="1400" dirty="0" smtClean="0"/>
          </a:p>
          <a:p>
            <a:r>
              <a:rPr lang="en-US" altLang="ko-KR" sz="1400" dirty="0" smtClean="0"/>
              <a:t>l1_ratio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가지는데 이는 </a:t>
            </a:r>
            <a:r>
              <a:rPr lang="en-US" altLang="ko-KR" sz="1400" dirty="0" smtClean="0"/>
              <a:t>a/(</a:t>
            </a:r>
            <a:r>
              <a:rPr lang="en-US" altLang="ko-KR" sz="1400" dirty="0" err="1" smtClean="0"/>
              <a:t>a+b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l1_ratio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이므로 </a:t>
            </a:r>
            <a:r>
              <a:rPr lang="en-US" altLang="ko-KR" sz="1400" dirty="0" smtClean="0"/>
              <a:t>L2 </a:t>
            </a:r>
            <a:r>
              <a:rPr lang="ko-KR" altLang="en-US" sz="1400" dirty="0" smtClean="0"/>
              <a:t>규제와 같고 </a:t>
            </a:r>
            <a:r>
              <a:rPr lang="en-US" altLang="ko-KR" sz="1400" dirty="0" smtClean="0"/>
              <a:t>l1_ratio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이므로 </a:t>
            </a:r>
            <a:r>
              <a:rPr lang="en-US" altLang="ko-KR" sz="1400" dirty="0" smtClean="0"/>
              <a:t>L1 </a:t>
            </a:r>
            <a:r>
              <a:rPr lang="ko-KR" altLang="en-US" sz="1400" dirty="0" smtClean="0"/>
              <a:t>규제와 같다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릿지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&amp; </a:t>
            </a:r>
            <a:r>
              <a:rPr lang="ko-KR" altLang="en-US" sz="1400" dirty="0" err="1" smtClean="0"/>
              <a:t>라쏘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&amp; </a:t>
            </a:r>
            <a:r>
              <a:rPr lang="ko-KR" altLang="en-US" sz="1400" dirty="0" err="1" smtClean="0"/>
              <a:t>엘라스틱</a:t>
            </a:r>
            <a:r>
              <a:rPr lang="ko-KR" altLang="en-US" sz="1400" dirty="0" smtClean="0"/>
              <a:t> 회귀를 최종 다중 회귀 코드에서 사용 후 비교하였음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pPr lvl="1"/>
            <a:endParaRPr lang="en-US" altLang="ko-KR" sz="120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규제 선형 모델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엘라스틱</a:t>
            </a:r>
            <a:r>
              <a:rPr lang="ko-KR" altLang="en-US" dirty="0" err="1"/>
              <a:t>넷</a:t>
            </a:r>
            <a:r>
              <a:rPr lang="ko-KR" altLang="en-US" dirty="0" smtClean="0"/>
              <a:t> 회귀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ElasticNet</a:t>
            </a:r>
            <a:r>
              <a:rPr lang="en-US" altLang="ko-KR" dirty="0" smtClean="0"/>
              <a:t> Regression)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4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선형 회귀 모델은 일반적으로 피처와 </a:t>
            </a:r>
            <a:r>
              <a:rPr lang="ko-KR" altLang="en-US" sz="1400" dirty="0" err="1" smtClean="0"/>
              <a:t>타겟값</a:t>
            </a:r>
            <a:r>
              <a:rPr lang="ko-KR" altLang="en-US" sz="1400" dirty="0" smtClean="0"/>
              <a:t> 간에 성형의 관계가 있다고 가정하고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최적의 선형 함수를 찾아내 결과값을 예</a:t>
            </a:r>
            <a:r>
              <a:rPr lang="ko-KR" altLang="en-US" sz="1400" dirty="0"/>
              <a:t>측</a:t>
            </a:r>
            <a:endParaRPr lang="en-US" altLang="ko-KR" sz="1400" dirty="0" smtClean="0"/>
          </a:p>
          <a:p>
            <a:r>
              <a:rPr lang="ko-KR" altLang="en-US" sz="1400" dirty="0" smtClean="0"/>
              <a:t>선형 회귀 모델은 </a:t>
            </a:r>
            <a:r>
              <a:rPr lang="ko-KR" altLang="en-US" sz="1400" dirty="0" err="1" smtClean="0"/>
              <a:t>피처값과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타겟값의</a:t>
            </a:r>
            <a:r>
              <a:rPr lang="ko-KR" altLang="en-US" sz="1400" dirty="0" smtClean="0"/>
              <a:t> 분포가 정규 분포 형태를 매우 선호</a:t>
            </a:r>
            <a:r>
              <a:rPr lang="en-US" altLang="ko-KR" sz="1400" dirty="0" smtClean="0"/>
              <a:t>→</a:t>
            </a:r>
            <a:r>
              <a:rPr lang="ko-KR" altLang="en-US" sz="1400" dirty="0" smtClean="0"/>
              <a:t>스케일링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정규화 작업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(</a:t>
            </a:r>
            <a:r>
              <a:rPr lang="ko-KR" altLang="en-US" sz="1400" dirty="0" smtClean="0"/>
              <a:t>왜곡된 형태는 예측 성능에 부정적인 영향을 미칠 가능성이 높음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dirty="0" smtClean="0"/>
              <a:t>피처 데이터 세트에 적용하는 변환 작업</a:t>
            </a:r>
            <a:endParaRPr lang="en-US" altLang="ko-KR" dirty="0" smtClean="0"/>
          </a:p>
          <a:p>
            <a:pPr lvl="2"/>
            <a:r>
              <a:rPr lang="en-US" altLang="ko-KR" sz="1400" dirty="0" err="1"/>
              <a:t>StandardScaler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이용해 평균이 </a:t>
            </a:r>
            <a:r>
              <a:rPr lang="en-US" altLang="ko-KR" sz="1400" dirty="0"/>
              <a:t>1, </a:t>
            </a:r>
            <a:r>
              <a:rPr lang="ko-KR" altLang="en-US" sz="1400" dirty="0"/>
              <a:t>분산이 </a:t>
            </a:r>
            <a:r>
              <a:rPr lang="en-US" altLang="ko-KR" sz="1400" dirty="0"/>
              <a:t>1</a:t>
            </a:r>
            <a:r>
              <a:rPr lang="ko-KR" altLang="en-US" sz="1400" dirty="0"/>
              <a:t>인 표준 정규 분포를 가진 데이터 세트로 변환하거나 </a:t>
            </a:r>
            <a:r>
              <a:rPr lang="en-US" altLang="ko-KR" sz="1400" dirty="0" err="1"/>
              <a:t>MixMaxScaler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이용해 최솟값이 </a:t>
            </a:r>
            <a:r>
              <a:rPr lang="en-US" altLang="ko-KR" sz="1400" dirty="0"/>
              <a:t>0</a:t>
            </a:r>
            <a:r>
              <a:rPr lang="ko-KR" altLang="en-US" sz="1400" dirty="0"/>
              <a:t>이고 최대값이 </a:t>
            </a:r>
            <a:r>
              <a:rPr lang="en-US" altLang="ko-KR" sz="1400" dirty="0"/>
              <a:t>1</a:t>
            </a:r>
            <a:r>
              <a:rPr lang="ko-KR" altLang="en-US" sz="1400" dirty="0"/>
              <a:t>인 값으로 정규화를 수행</a:t>
            </a:r>
            <a:endParaRPr lang="en-US" altLang="ko-KR" sz="1400" dirty="0"/>
          </a:p>
          <a:p>
            <a:pPr lvl="2"/>
            <a:r>
              <a:rPr lang="ko-KR" altLang="en-US" sz="1400" dirty="0"/>
              <a:t>스케일링</a:t>
            </a:r>
            <a:r>
              <a:rPr lang="en-US" altLang="ko-KR" sz="1400" dirty="0"/>
              <a:t>/</a:t>
            </a:r>
            <a:r>
              <a:rPr lang="ko-KR" altLang="en-US" sz="1400" dirty="0"/>
              <a:t>정규화를 수행한 데이터 세트에 다시 다항 특성을 적용하여 변환</a:t>
            </a:r>
            <a:endParaRPr lang="en-US" altLang="ko-KR" sz="1400" dirty="0"/>
          </a:p>
          <a:p>
            <a:pPr lvl="2"/>
            <a:r>
              <a:rPr lang="ko-KR" altLang="en-US" sz="1400" dirty="0"/>
              <a:t>로그 변환을 이용하여 정규 분포에 가까운 형태로 </a:t>
            </a:r>
            <a:r>
              <a:rPr lang="ko-KR" altLang="en-US" sz="1400" dirty="0" err="1"/>
              <a:t>만듬</a:t>
            </a:r>
            <a:endParaRPr lang="en-US" altLang="ko-KR" sz="1400" dirty="0"/>
          </a:p>
          <a:p>
            <a:pPr marL="358775" lvl="2" indent="0">
              <a:buNone/>
            </a:pPr>
            <a:r>
              <a:rPr lang="en-US" altLang="ko-KR" sz="1400" dirty="0"/>
              <a:t>     (</a:t>
            </a:r>
            <a:r>
              <a:rPr lang="ko-KR" altLang="en-US" sz="1400" dirty="0"/>
              <a:t>가장 많이 사용하는 방법</a:t>
            </a:r>
            <a:r>
              <a:rPr lang="en-US" altLang="ko-KR" sz="1400" dirty="0"/>
              <a:t>, 1</a:t>
            </a:r>
            <a:r>
              <a:rPr lang="ko-KR" altLang="en-US" sz="1400" dirty="0"/>
              <a:t>번 방법은 성능 향상을 기대하기 어렵고 </a:t>
            </a:r>
            <a:r>
              <a:rPr lang="en-US" altLang="ko-KR" sz="1400" dirty="0"/>
              <a:t>2</a:t>
            </a:r>
            <a:r>
              <a:rPr lang="ko-KR" altLang="en-US" sz="1400" dirty="0"/>
              <a:t>번은 </a:t>
            </a:r>
            <a:r>
              <a:rPr lang="ko-KR" altLang="en-US" sz="1400" dirty="0" err="1"/>
              <a:t>과적합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 smtClean="0"/>
              <a:t>타겟</a:t>
            </a:r>
            <a:r>
              <a:rPr lang="ko-KR" altLang="en-US" dirty="0" smtClean="0"/>
              <a:t> 데이터 세트에 적용하는 변환 작업</a:t>
            </a:r>
            <a:endParaRPr lang="en-US" altLang="ko-KR" dirty="0" smtClean="0"/>
          </a:p>
          <a:p>
            <a:pPr lvl="2"/>
            <a:r>
              <a:rPr lang="ko-KR" altLang="en-US" sz="1400" dirty="0" smtClean="0"/>
              <a:t>일반적으로 로그 변환 적용</a:t>
            </a:r>
            <a:r>
              <a:rPr lang="en-US" altLang="ko-KR" sz="1400" dirty="0" smtClean="0"/>
              <a:t>(np.log1p())</a:t>
            </a:r>
          </a:p>
          <a:p>
            <a:r>
              <a:rPr lang="ko-KR" altLang="en-US" sz="1400" dirty="0" err="1" smtClean="0"/>
              <a:t>결측치</a:t>
            </a:r>
            <a:r>
              <a:rPr lang="ko-KR" altLang="en-US" sz="1400" dirty="0" smtClean="0"/>
              <a:t> 제거</a:t>
            </a:r>
            <a:endParaRPr lang="en-US" altLang="ko-KR" sz="1400" dirty="0" smtClean="0"/>
          </a:p>
          <a:p>
            <a:r>
              <a:rPr lang="ko-KR" altLang="en-US" sz="1400" dirty="0" smtClean="0">
                <a:latin typeface="+mn-ea"/>
              </a:rPr>
              <a:t>이상치 제거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범주형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카테고리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데이터 처리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ko-KR" altLang="en-US" sz="1400" dirty="0" err="1" smtClean="0">
                <a:latin typeface="+mn-ea"/>
              </a:rPr>
              <a:t>원핫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인코딩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pPr lvl="1"/>
            <a:endParaRPr lang="en-US" altLang="ko-KR" sz="120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 모델을 위한 데이터 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5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DCAE1B-15E3-4B85-A7ED-6AC69E08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 </a:t>
            </a:r>
            <a:r>
              <a:rPr lang="en-US" altLang="ko-KR" dirty="0" smtClean="0"/>
              <a:t>(Regression)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24252885-BC71-4069-A85D-288545495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400" dirty="0" smtClean="0"/>
                  <a:t>정의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여러 개의 독립 변수와 한 개의 종속변수 간의 상관관계를 모델링 하는 기법</a:t>
                </a:r>
                <a:endParaRPr lang="en-US" altLang="ko-KR" sz="1400" dirty="0" smtClean="0"/>
              </a:p>
              <a:p>
                <a:r>
                  <a:rPr lang="ko-KR" altLang="en-US" sz="1400" dirty="0" smtClean="0"/>
                  <a:t>예를 들어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아파트의 방</a:t>
                </a:r>
                <a:r>
                  <a:rPr lang="en-US" altLang="ko-KR" sz="1400" dirty="0"/>
                  <a:t> </a:t>
                </a:r>
                <a:r>
                  <a:rPr lang="ko-KR" altLang="en-US" sz="1400" dirty="0" smtClean="0"/>
                  <a:t>개수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방 크기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주변 학군 등 여러 개의 독립 변수에 따라 아파트 가격이라는 종속 변수가 어떤 관계를 나타내는지를 모델링하고 예측하는 것</a:t>
                </a:r>
                <a:endParaRPr lang="en-US" altLang="ko-KR" sz="1400" dirty="0" smtClean="0"/>
              </a:p>
              <a:p>
                <a:pPr marL="177800" lvl="1" indent="0">
                  <a:buNone/>
                </a:pPr>
                <a:r>
                  <a:rPr lang="en-US" altLang="ko-KR" sz="1200" dirty="0" smtClean="0"/>
                  <a:t> </a:t>
                </a:r>
                <a:r>
                  <a:rPr lang="en-US" altLang="ko-KR" sz="1200" dirty="0"/>
                  <a:t>Y</a:t>
                </a:r>
                <a:r>
                  <a:rPr lang="en-US" altLang="ko-KR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latin typeface="Cambria Math"/>
                      </a:rPr>
                      <m:t>=</m:t>
                    </m:r>
                    <m:r>
                      <a:rPr lang="en-US" altLang="ko-KR" sz="12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200" dirty="0"/>
                      <m:t>∗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 +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ko-KR" sz="12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200" b="0" i="1" dirty="0" smtClean="0">
                        <a:latin typeface="Cambria Math"/>
                      </a:rPr>
                      <m:t>의</m:t>
                    </m:r>
                    <m:r>
                      <a:rPr lang="en-US" altLang="ko-KR" sz="12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200" b="0" i="1" dirty="0" smtClean="0">
                        <a:latin typeface="Cambria Math"/>
                      </a:rPr>
                      <m:t>선형</m:t>
                    </m:r>
                    <m:r>
                      <a:rPr lang="en-US" altLang="ko-KR" sz="12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200" b="0" i="1" dirty="0" smtClean="0">
                        <a:latin typeface="Cambria Math"/>
                      </a:rPr>
                      <m:t>회귀식</m:t>
                    </m:r>
                    <m:r>
                      <a:rPr lang="en-US" altLang="ko-KR" sz="12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200" b="0" i="1" dirty="0" smtClean="0">
                        <a:latin typeface="Cambria Math"/>
                      </a:rPr>
                      <m:t>생성</m:t>
                    </m:r>
                  </m:oMath>
                </a14:m>
                <a:endParaRPr lang="en-US" altLang="ko-KR" sz="1200" dirty="0"/>
              </a:p>
              <a:p>
                <a:pPr lvl="2"/>
                <a:r>
                  <a:rPr lang="en-US" altLang="ko-KR" sz="1100" dirty="0" smtClean="0"/>
                  <a:t>Y : </a:t>
                </a:r>
                <a:r>
                  <a:rPr lang="ko-KR" altLang="en-US" sz="1100" dirty="0" smtClean="0"/>
                  <a:t>종속 변수</a:t>
                </a:r>
                <a:r>
                  <a:rPr lang="en-US" altLang="ko-KR" sz="1100" dirty="0" smtClean="0"/>
                  <a:t>(</a:t>
                </a:r>
                <a:r>
                  <a:rPr lang="ko-KR" altLang="en-US" sz="1100" dirty="0" smtClean="0"/>
                  <a:t>아파트 가격</a:t>
                </a:r>
                <a:r>
                  <a:rPr lang="en-US" altLang="ko-KR" sz="11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 smtClean="0"/>
                  <a:t> , 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ko-KR" sz="11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11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100" b="0" i="1" smtClean="0">
                        <a:latin typeface="Cambria Math"/>
                      </a:rPr>
                      <m:t> :</m:t>
                    </m:r>
                    <m:r>
                      <a:rPr lang="ko-KR" altLang="en-US" sz="1100" b="0" i="1" smtClean="0">
                        <a:latin typeface="Cambria Math"/>
                      </a:rPr>
                      <m:t>독</m:t>
                    </m:r>
                  </m:oMath>
                </a14:m>
                <a:r>
                  <a:rPr lang="ko-KR" altLang="en-US" sz="1100" dirty="0" smtClean="0"/>
                  <a:t>립 변수</a:t>
                </a:r>
                <a:r>
                  <a:rPr lang="en-US" altLang="ko-KR" sz="1100" dirty="0" smtClean="0"/>
                  <a:t>(</a:t>
                </a:r>
                <a:r>
                  <a:rPr lang="ko-KR" altLang="en-US" sz="1100" dirty="0" smtClean="0"/>
                  <a:t>방 개수</a:t>
                </a:r>
                <a:r>
                  <a:rPr lang="en-US" altLang="ko-KR" sz="1100" dirty="0" smtClean="0"/>
                  <a:t>, </a:t>
                </a:r>
                <a:r>
                  <a:rPr lang="ko-KR" altLang="en-US" sz="1100" dirty="0" smtClean="0"/>
                  <a:t>크기</a:t>
                </a:r>
                <a:r>
                  <a:rPr lang="en-US" altLang="ko-KR" sz="1100" dirty="0" smtClean="0"/>
                  <a:t>, </a:t>
                </a:r>
                <a:r>
                  <a:rPr lang="ko-KR" altLang="en-US" sz="1100" dirty="0" smtClean="0"/>
                  <a:t>주변 학군 등</a:t>
                </a:r>
                <a:r>
                  <a:rPr lang="en-US" altLang="ko-KR" sz="11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 smtClean="0"/>
                  <a:t> </a:t>
                </a:r>
                <a:r>
                  <a:rPr lang="en-US" altLang="ko-KR" sz="1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/>
                  <a:t> ,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/>
                        <a:ea typeface="Cambria Math"/>
                      </a:rPr>
                      <m:t>⋯ </m:t>
                    </m:r>
                  </m:oMath>
                </a14:m>
                <a:r>
                  <a:rPr lang="en-US" altLang="ko-KR" sz="1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100" dirty="0" smtClean="0"/>
                  <a:t> : </a:t>
                </a:r>
                <a:r>
                  <a:rPr lang="ko-KR" altLang="en-US" sz="1100" dirty="0" smtClean="0"/>
                  <a:t>독립 변수의 값에 영향을 미치는 회귀 계수</a:t>
                </a:r>
                <a:r>
                  <a:rPr lang="en-US" altLang="ko-KR" sz="1100" dirty="0" smtClean="0"/>
                  <a:t>(=</a:t>
                </a:r>
                <a:r>
                  <a:rPr lang="ko-KR" altLang="en-US" sz="1100" dirty="0" smtClean="0"/>
                  <a:t>가중치</a:t>
                </a:r>
                <a:r>
                  <a:rPr lang="en-US" altLang="ko-KR" sz="1100" dirty="0"/>
                  <a:t>)</a:t>
                </a:r>
              </a:p>
              <a:p>
                <a:r>
                  <a:rPr lang="ko-KR" altLang="en-US" sz="1400" dirty="0" smtClean="0"/>
                  <a:t>머신 러닝 회귀 예측의 핵심은 주어진 피처와 결정 값 데이터 기반에서 학습을 통해 </a:t>
                </a:r>
                <a:r>
                  <a:rPr lang="ko-KR" altLang="en-US" sz="1400" b="1" dirty="0" smtClean="0"/>
                  <a:t>최적의 회귀 계수</a:t>
                </a:r>
                <a:r>
                  <a:rPr lang="ko-KR" altLang="en-US" sz="1400" dirty="0" smtClean="0"/>
                  <a:t>를 찾아 내는 것 </a:t>
                </a:r>
                <a:endParaRPr lang="en-US" altLang="ko-KR" sz="1400" dirty="0" smtClean="0"/>
              </a:p>
              <a:p>
                <a:r>
                  <a:rPr lang="ko-KR" altLang="en-US" sz="1400" dirty="0" smtClean="0"/>
                  <a:t>독립 변수의 개수가 한 개인지 여러 개인지에 따라 단일 회귀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다중 회귀로 나뉨</a:t>
                </a:r>
                <a:endParaRPr lang="en-US" altLang="ko-KR" sz="1100" dirty="0" smtClean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4252885-BC71-4069-A85D-288545495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7" t="-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b/be/Normdist_regres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34" y="3919854"/>
            <a:ext cx="42513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58559" y="560832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독립변수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개와 종속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변수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개를 가진 선형 회귀 예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258559" y="6008430"/>
            <a:ext cx="201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위키백과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29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DCAE1B-15E3-4B85-A7ED-6AC69E08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 </a:t>
            </a:r>
            <a:r>
              <a:rPr lang="en-US" altLang="ko-KR" dirty="0" smtClean="0"/>
              <a:t>(Linear 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4252885-BC71-4069-A85D-28854549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정의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실제 값과 </a:t>
            </a:r>
            <a:r>
              <a:rPr lang="ko-KR" altLang="en-US" sz="1400" dirty="0" err="1" smtClean="0"/>
              <a:t>예측값의</a:t>
            </a:r>
            <a:r>
              <a:rPr lang="ko-KR" altLang="en-US" sz="1400" dirty="0" smtClean="0"/>
              <a:t> 차이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오류의 제곱 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최소화하는 직선형 회귀선을 최적화하는 방식</a:t>
            </a:r>
            <a:endParaRPr lang="en-US" altLang="ko-KR" sz="1400" dirty="0" smtClean="0"/>
          </a:p>
          <a:p>
            <a:r>
              <a:rPr lang="ko-KR" altLang="en-US" sz="1400" dirty="0" smtClean="0"/>
              <a:t>대표적인 선형 회귀 모델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100" dirty="0" smtClean="0"/>
              <a:t>1</a:t>
            </a:r>
            <a:r>
              <a:rPr lang="en-US" altLang="ko-KR" sz="1100" dirty="0"/>
              <a:t>. </a:t>
            </a:r>
            <a:r>
              <a:rPr lang="ko-KR" altLang="en-US" sz="1100" dirty="0" smtClean="0"/>
              <a:t>일반 선형 회귀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예측값과</a:t>
            </a:r>
            <a:r>
              <a:rPr lang="ko-KR" altLang="en-US" sz="1100" dirty="0" smtClean="0"/>
              <a:t> 실제 값의 </a:t>
            </a:r>
            <a:r>
              <a:rPr lang="en-US" altLang="ko-KR" sz="1100" dirty="0" smtClean="0"/>
              <a:t>RSS(</a:t>
            </a:r>
            <a:r>
              <a:rPr lang="ko-KR" altLang="en-US" sz="1100" dirty="0" smtClean="0"/>
              <a:t>차이의 </a:t>
            </a:r>
            <a:r>
              <a:rPr lang="ko-KR" altLang="en-US" sz="1100" dirty="0" err="1" smtClean="0"/>
              <a:t>제곱값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최소화할 수 있도록 회귀 계수를 최적화하며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규제를 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	             </a:t>
            </a:r>
            <a:r>
              <a:rPr lang="ko-KR" altLang="en-US" sz="1100" dirty="0" smtClean="0"/>
              <a:t>적용하지  않은 모델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       2. </a:t>
            </a:r>
            <a:r>
              <a:rPr lang="ko-KR" altLang="en-US" sz="1100" dirty="0" err="1" smtClean="0"/>
              <a:t>릿지</a:t>
            </a:r>
            <a:r>
              <a:rPr lang="en-US" altLang="ko-KR" sz="1100" dirty="0" smtClean="0"/>
              <a:t>(Ridge) : </a:t>
            </a:r>
            <a:r>
              <a:rPr lang="ko-KR" altLang="en-US" sz="1100" dirty="0" smtClean="0"/>
              <a:t>선형 회귀에 </a:t>
            </a:r>
            <a:r>
              <a:rPr lang="en-US" altLang="ko-KR" sz="1100" dirty="0" smtClean="0"/>
              <a:t>L2 </a:t>
            </a:r>
            <a:r>
              <a:rPr lang="ko-KR" altLang="en-US" sz="1100" dirty="0" smtClean="0"/>
              <a:t>규제를 추가한 회귀 모델</a:t>
            </a:r>
            <a:r>
              <a:rPr lang="en-US" altLang="ko-KR" sz="1100" dirty="0" smtClean="0"/>
              <a:t>. L2 </a:t>
            </a:r>
            <a:r>
              <a:rPr lang="ko-KR" altLang="en-US" sz="1100" dirty="0" smtClean="0"/>
              <a:t>규제는 상대적으로 큰 회귀 계수 값의 예측 </a:t>
            </a:r>
            <a:r>
              <a:rPr lang="ko-KR" altLang="en-US" sz="1100" dirty="0" err="1" smtClean="0"/>
              <a:t>영향도를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감소시키</a:t>
            </a:r>
            <a:r>
              <a:rPr lang="en-US" altLang="ko-KR" sz="1100" dirty="0" smtClean="0"/>
              <a:t>	        </a:t>
            </a:r>
            <a:r>
              <a:rPr lang="ko-KR" altLang="en-US" sz="1100" dirty="0" smtClean="0"/>
              <a:t>기 위해서 회귀 </a:t>
            </a:r>
            <a:r>
              <a:rPr lang="ko-KR" altLang="en-US" sz="1100" dirty="0" err="1" smtClean="0"/>
              <a:t>계수값을</a:t>
            </a:r>
            <a:r>
              <a:rPr lang="ko-KR" altLang="en-US" sz="1100" dirty="0" smtClean="0"/>
              <a:t> 더 작게 만드는 규제 모델</a:t>
            </a:r>
            <a:r>
              <a:rPr lang="en-US" altLang="ko-KR" sz="1100" dirty="0" smtClean="0"/>
              <a:t> 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3. </a:t>
            </a:r>
            <a:r>
              <a:rPr lang="ko-KR" altLang="en-US" sz="1100" dirty="0" err="1" smtClean="0"/>
              <a:t>라쏘</a:t>
            </a:r>
            <a:r>
              <a:rPr lang="en-US" altLang="ko-KR" sz="1100" dirty="0" smtClean="0"/>
              <a:t>(Lasso) : </a:t>
            </a:r>
            <a:r>
              <a:rPr lang="ko-KR" altLang="en-US" sz="1100" dirty="0" smtClean="0"/>
              <a:t>선형 회귀에 </a:t>
            </a:r>
            <a:r>
              <a:rPr lang="en-US" altLang="ko-KR" sz="1100" dirty="0" smtClean="0"/>
              <a:t>L1 </a:t>
            </a:r>
            <a:r>
              <a:rPr lang="ko-KR" altLang="en-US" sz="1100" dirty="0" smtClean="0"/>
              <a:t>규제를 추가한 회귀 모델</a:t>
            </a:r>
            <a:r>
              <a:rPr lang="en-US" altLang="ko-KR" sz="1100" dirty="0" smtClean="0"/>
              <a:t>. L1 </a:t>
            </a:r>
            <a:r>
              <a:rPr lang="ko-KR" altLang="en-US" sz="1100" dirty="0" smtClean="0"/>
              <a:t>규제는 예측 영향력이 작은 피처의 회귀 계수를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으로 만들어 </a:t>
            </a:r>
            <a:r>
              <a:rPr lang="en-US" altLang="ko-KR" sz="1100" dirty="0" smtClean="0"/>
              <a:t>	        </a:t>
            </a:r>
            <a:r>
              <a:rPr lang="ko-KR" altLang="en-US" sz="1100" dirty="0" smtClean="0"/>
              <a:t>회귀 예측 시 피처가 선택되지 않게 하는 것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4. </a:t>
            </a:r>
            <a:r>
              <a:rPr lang="ko-KR" altLang="en-US" sz="1100" dirty="0" err="1" smtClean="0"/>
              <a:t>엘라스틱넷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ElasticNet</a:t>
            </a:r>
            <a:r>
              <a:rPr lang="en-US" altLang="ko-KR" sz="1100" dirty="0" smtClean="0"/>
              <a:t>) : L2, L1 </a:t>
            </a:r>
            <a:r>
              <a:rPr lang="ko-KR" altLang="en-US" sz="1100" dirty="0" smtClean="0"/>
              <a:t>규제를 함께 결합한 모델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주로 피처가 많은 데이터 세트에서 적용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smtClean="0"/>
              <a:t>	(L1 </a:t>
            </a:r>
            <a:r>
              <a:rPr lang="ko-KR" altLang="en-US" sz="1100" dirty="0" smtClean="0"/>
              <a:t>규제로 피처의 개수를 줄임과 동시에 </a:t>
            </a:r>
            <a:r>
              <a:rPr lang="en-US" altLang="ko-KR" sz="1100" dirty="0" smtClean="0"/>
              <a:t>L2 </a:t>
            </a:r>
            <a:r>
              <a:rPr lang="ko-KR" altLang="en-US" sz="1100" dirty="0" smtClean="0"/>
              <a:t>규제로 계수 값의 크기를 조정</a:t>
            </a:r>
            <a:r>
              <a:rPr lang="en-US" altLang="ko-KR" sz="1100" dirty="0" smtClean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5. </a:t>
            </a:r>
            <a:r>
              <a:rPr lang="ko-KR" altLang="en-US" sz="1100" dirty="0" err="1" smtClean="0"/>
              <a:t>로지스틱</a:t>
            </a:r>
            <a:r>
              <a:rPr lang="ko-KR" altLang="en-US" sz="1100" dirty="0" smtClean="0"/>
              <a:t> 회귀</a:t>
            </a:r>
            <a:r>
              <a:rPr lang="en-US" altLang="ko-KR" sz="1100" dirty="0" smtClean="0"/>
              <a:t>(Logistic Regression) : </a:t>
            </a:r>
            <a:r>
              <a:rPr lang="ko-KR" altLang="en-US" sz="1100" dirty="0" smtClean="0"/>
              <a:t>선형 회귀 방식을 분류에 적용한 알고리즘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분류에 사용</a:t>
            </a:r>
            <a:r>
              <a:rPr lang="en-US" altLang="ko-KR" sz="1100" dirty="0" smtClean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smtClean="0"/>
              <a:t>	                      (</a:t>
            </a:r>
            <a:r>
              <a:rPr lang="ko-KR" altLang="en-US" sz="1100" dirty="0" err="1" smtClean="0"/>
              <a:t>시그모이드</a:t>
            </a:r>
            <a:r>
              <a:rPr lang="ko-KR" altLang="en-US" sz="1100" dirty="0" smtClean="0"/>
              <a:t> 함수를 사용하여 데이터를 </a:t>
            </a:r>
            <a:r>
              <a:rPr lang="en-US" altLang="ko-KR" sz="1100" dirty="0" smtClean="0"/>
              <a:t>0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로 분류</a:t>
            </a:r>
            <a:r>
              <a:rPr lang="en-US" altLang="ko-KR" sz="11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0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907A17-75BC-46A1-B5C7-F27E4BCF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 </a:t>
            </a:r>
            <a:r>
              <a:rPr lang="en-US" altLang="ko-KR" dirty="0"/>
              <a:t>(Linear 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867B296-A48D-4FE2-A2E8-1A63D32B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90" y="3342640"/>
            <a:ext cx="7886700" cy="5169005"/>
          </a:xfrm>
        </p:spPr>
        <p:txBody>
          <a:bodyPr/>
          <a:lstStyle/>
          <a:p>
            <a:r>
              <a:rPr lang="ko-KR" altLang="en-US" sz="1400" dirty="0" smtClean="0"/>
              <a:t>최적의 회귀 모델을 만든다는 것은 바로 전체 데이터의 </a:t>
            </a:r>
            <a:r>
              <a:rPr lang="ko-KR" altLang="en-US" sz="1400" dirty="0" err="1" smtClean="0"/>
              <a:t>잔차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오류 값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합이 최소가 되는 모델을 만든다는 의미와 같음</a:t>
            </a:r>
            <a:r>
              <a:rPr lang="en-US" altLang="ko-KR" sz="1400" dirty="0" smtClean="0"/>
              <a:t>( = </a:t>
            </a:r>
            <a:r>
              <a:rPr lang="ko-KR" altLang="en-US" sz="1400" dirty="0" smtClean="0"/>
              <a:t>오류 값 합이 최소가 될 수 있는 최적의 회귀 계수를 찾는다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RSS : </a:t>
            </a:r>
            <a:r>
              <a:rPr lang="ko-KR" altLang="en-US" sz="1400" dirty="0" err="1" smtClean="0"/>
              <a:t>잔</a:t>
            </a:r>
            <a:r>
              <a:rPr lang="ko-KR" altLang="en-US" sz="1400" dirty="0" err="1"/>
              <a:t>차</a:t>
            </a:r>
            <a:r>
              <a:rPr lang="ko-KR" altLang="en-US" sz="1400" dirty="0" err="1" smtClean="0"/>
              <a:t>의</a:t>
            </a:r>
            <a:r>
              <a:rPr lang="ko-KR" altLang="en-US" sz="1400" dirty="0" smtClean="0"/>
              <a:t> 제곱을 구해서 더하는 방식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오류 정도를 평가하는 </a:t>
            </a:r>
            <a:r>
              <a:rPr lang="ko-KR" altLang="en-US" sz="1400" dirty="0" smtClean="0"/>
              <a:t>지표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- RSS </a:t>
            </a:r>
            <a:r>
              <a:rPr lang="ko-KR" altLang="en-US" sz="1400" dirty="0" smtClean="0"/>
              <a:t>사용하는 이유 </a:t>
            </a:r>
            <a:r>
              <a:rPr lang="en-US" altLang="ko-KR" sz="1400" dirty="0" smtClean="0"/>
              <a:t>: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1. </a:t>
            </a: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잔차에</a:t>
            </a:r>
            <a:r>
              <a:rPr lang="ko-KR" altLang="en-US" sz="1400" dirty="0" smtClean="0"/>
              <a:t> 대한 일관성 부여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2. </a:t>
            </a:r>
            <a:r>
              <a:rPr lang="ko-KR" altLang="en-US" sz="1400" dirty="0" smtClean="0"/>
              <a:t>미분을 용이하기 하기 위해서</a:t>
            </a:r>
            <a:r>
              <a:rPr lang="en-US" altLang="ko-KR" sz="1400" dirty="0" smtClean="0"/>
              <a:t> (RSS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 함수</a:t>
            </a:r>
            <a:r>
              <a:rPr lang="en-US" altLang="ko-KR" sz="1400" dirty="0" smtClean="0"/>
              <a:t>) (</a:t>
            </a:r>
            <a:r>
              <a:rPr lang="ko-KR" altLang="en-US" sz="1400" dirty="0" err="1" smtClean="0"/>
              <a:t>경사하강법을</a:t>
            </a:r>
            <a:r>
              <a:rPr lang="ko-KR" altLang="en-US" sz="1400" dirty="0" smtClean="0"/>
              <a:t> 적용하기 위해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- </a:t>
            </a:r>
            <a:r>
              <a:rPr lang="ko-KR" altLang="en-US" sz="1400" dirty="0" smtClean="0"/>
              <a:t>회귀에서 이 </a:t>
            </a:r>
            <a:r>
              <a:rPr lang="en-US" altLang="ko-KR" sz="1400" dirty="0" smtClean="0"/>
              <a:t>RSS</a:t>
            </a:r>
            <a:r>
              <a:rPr lang="ko-KR" altLang="en-US" sz="1400" dirty="0" smtClean="0"/>
              <a:t>는 비용</a:t>
            </a:r>
            <a:r>
              <a:rPr lang="en-US" altLang="ko-KR" sz="1400" dirty="0" smtClean="0"/>
              <a:t>(Cost)</a:t>
            </a:r>
            <a:r>
              <a:rPr lang="ko-KR" altLang="en-US" sz="1400" dirty="0" smtClean="0"/>
              <a:t>이며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w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회귀 계수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구성되는 </a:t>
            </a:r>
            <a:r>
              <a:rPr lang="en-US" altLang="ko-KR" sz="1400" dirty="0" smtClean="0"/>
              <a:t>RSS</a:t>
            </a:r>
            <a:r>
              <a:rPr lang="ko-KR" altLang="en-US" sz="1400" dirty="0" smtClean="0"/>
              <a:t>를 비용함수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손실함수</a:t>
            </a:r>
            <a:r>
              <a:rPr lang="en-US" altLang="ko-KR" sz="1400" dirty="0" smtClean="0"/>
              <a:t>) 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라고 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b="1" dirty="0" smtClean="0"/>
              <a:t>머신 러닝 회귀 알고리즘은 데이터를 계속 학습하면서 이 비용함수가 반환하는 값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오류값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을 지속해서 감소시키고 최종적으로는 더 이상 감소하지 않는 최소의 오류 값을 구하는 것</a:t>
            </a:r>
            <a:endParaRPr lang="ko-KR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72" y="1291549"/>
            <a:ext cx="4716781" cy="197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31363" y="1101524"/>
            <a:ext cx="202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잔차</a:t>
            </a:r>
            <a:r>
              <a:rPr lang="en-US" altLang="ko-KR" dirty="0" smtClean="0">
                <a:solidFill>
                  <a:srgbClr val="FF0000"/>
                </a:solidFill>
              </a:rPr>
              <a:t>(=</a:t>
            </a:r>
            <a:r>
              <a:rPr lang="ko-KR" altLang="en-US" dirty="0" smtClean="0">
                <a:solidFill>
                  <a:srgbClr val="FF0000"/>
                </a:solidFill>
              </a:rPr>
              <a:t>오류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손실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76551" y="1286190"/>
            <a:ext cx="254812" cy="184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588" y="5562599"/>
            <a:ext cx="44291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7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64CFA4-D680-4DE4-870D-38E9D9DC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 </a:t>
            </a:r>
            <a:r>
              <a:rPr lang="ko-KR" altLang="en-US" dirty="0" err="1" smtClean="0"/>
              <a:t>하강법</a:t>
            </a:r>
            <a:r>
              <a:rPr lang="en-US" altLang="ko-KR" dirty="0" smtClean="0"/>
              <a:t>(Gradient Descent) – 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최소화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097C8C8-73D3-42C0-A6E8-2469E5AB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28" y="3618195"/>
            <a:ext cx="7886700" cy="516900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정의 </a:t>
            </a:r>
            <a:r>
              <a:rPr lang="en-US" altLang="ko-KR" sz="1400" dirty="0" smtClean="0"/>
              <a:t>: ‘</a:t>
            </a:r>
            <a:r>
              <a:rPr lang="ko-KR" altLang="en-US" sz="1400" dirty="0" smtClean="0"/>
              <a:t>점진적으로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반복적인 계산을 통해 </a:t>
            </a:r>
            <a:r>
              <a:rPr lang="en-US" altLang="ko-KR" sz="1400" dirty="0" smtClean="0"/>
              <a:t>W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값을 업데이트하면서 오류 값이 최소가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               되는 </a:t>
            </a:r>
            <a:r>
              <a:rPr lang="en-US" altLang="ko-KR" sz="1400" dirty="0" smtClean="0"/>
              <a:t>W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구하는 방식</a:t>
            </a:r>
            <a:r>
              <a:rPr lang="en-US" altLang="ko-KR" sz="1400" dirty="0" smtClean="0"/>
              <a:t>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200" dirty="0" err="1" smtClean="0"/>
              <a:t>ㄴㅇㅁㄴ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4204850"/>
            <a:ext cx="23145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3" y="4529970"/>
            <a:ext cx="55530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1673" y="5672970"/>
                <a:ext cx="2620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파라미터의 업데이트</a:t>
                </a:r>
                <a:r>
                  <a:rPr lang="en-US" altLang="ko-KR" sz="1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73" y="5672970"/>
                <a:ext cx="2620327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233" t="-22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3" y="5949968"/>
            <a:ext cx="11620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43" y="5940443"/>
            <a:ext cx="2247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3" y="6317633"/>
            <a:ext cx="3162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5873768"/>
            <a:ext cx="26955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76160" y="6227473"/>
            <a:ext cx="1849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100" dirty="0" smtClean="0"/>
              <a:t>α</a:t>
            </a:r>
            <a:r>
              <a:rPr lang="en-US" altLang="ko-KR" sz="1100" dirty="0" smtClean="0"/>
              <a:t>= learning rate </a:t>
            </a:r>
            <a:endParaRPr lang="ko-KR" altLang="en-US" sz="11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1220469"/>
            <a:ext cx="3937952" cy="227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75680" y="5364480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파이토치를</a:t>
            </a:r>
            <a:r>
              <a:rPr lang="ko-KR" altLang="en-US" sz="1000" dirty="0" smtClean="0"/>
              <a:t> 사용하여 선형 회귀 구현 </a:t>
            </a:r>
            <a:r>
              <a:rPr lang="en-US" altLang="ko-KR" sz="1000" dirty="0" smtClean="0"/>
              <a:t>: </a:t>
            </a:r>
          </a:p>
          <a:p>
            <a:r>
              <a:rPr lang="ko-KR" altLang="en-US" sz="1000" dirty="0" smtClean="0"/>
              <a:t>내 </a:t>
            </a:r>
            <a:r>
              <a:rPr lang="ko-KR" altLang="en-US" sz="1000" dirty="0" err="1" smtClean="0"/>
              <a:t>깃허브</a:t>
            </a:r>
            <a:r>
              <a:rPr lang="ko-KR" altLang="en-US" sz="1000" dirty="0" smtClean="0"/>
              <a:t> 주소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50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69" y="4536124"/>
            <a:ext cx="5477192" cy="116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FAE757-4F9C-4AA1-BE92-38A75654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 평가 지표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82" y="1231945"/>
            <a:ext cx="5362119" cy="318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75760" y="4943265"/>
            <a:ext cx="264160" cy="129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75760" y="5187105"/>
            <a:ext cx="264160" cy="129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5369" y="5852160"/>
            <a:ext cx="7245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Scoring </a:t>
            </a:r>
            <a:r>
              <a:rPr lang="ko-KR" altLang="en-US" sz="1400" dirty="0" smtClean="0"/>
              <a:t>함수에 </a:t>
            </a:r>
            <a:r>
              <a:rPr lang="ko-KR" altLang="en-US" sz="1400" dirty="0" err="1" smtClean="0"/>
              <a:t>음수값을</a:t>
            </a:r>
            <a:r>
              <a:rPr lang="ko-KR" altLang="en-US" sz="1400" dirty="0" smtClean="0"/>
              <a:t> 반환하는 이유는 </a:t>
            </a:r>
            <a:r>
              <a:rPr lang="ko-KR" altLang="en-US" sz="1400" dirty="0" err="1" smtClean="0"/>
              <a:t>사이킷런의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Scoring </a:t>
            </a:r>
            <a:r>
              <a:rPr lang="ko-KR" altLang="en-US" sz="1400" dirty="0" smtClean="0"/>
              <a:t>함수가 </a:t>
            </a:r>
            <a:r>
              <a:rPr lang="en-US" altLang="ko-KR" sz="1400" dirty="0" smtClean="0"/>
              <a:t>score </a:t>
            </a:r>
            <a:r>
              <a:rPr lang="ko-KR" altLang="en-US" sz="1400" dirty="0" smtClean="0"/>
              <a:t>값이 클수록 좋은 평가 결과로 자동 평가하기 때문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실제 값과 예측 값의 오류 차이를 기반으로 하는 회귀 평가 지표의 경우 값이 커지면 안 좋은 모델이므로 이를 보정하기 위해 </a:t>
            </a:r>
            <a:r>
              <a:rPr lang="en-US" altLang="ko-KR" sz="1400" dirty="0" smtClean="0"/>
              <a:t>-1</a:t>
            </a:r>
            <a:r>
              <a:rPr lang="ko-KR" altLang="en-US" sz="1400" dirty="0" smtClean="0"/>
              <a:t>을 곱함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31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회귀 </a:t>
            </a:r>
            <a:r>
              <a:rPr lang="en-US" altLang="ko-KR" dirty="0" smtClean="0"/>
              <a:t>(Multiple 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/>
          <a:lstStyle/>
          <a:p>
            <a:r>
              <a:rPr lang="ko-KR" altLang="en-US" sz="1400" dirty="0" smtClean="0"/>
              <a:t>정의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독립 변수의 개수가 여러 개이고 하나인 종속변수의 관계를 나타내는 회귀 모델</a:t>
            </a:r>
            <a:endParaRPr lang="en-US" altLang="ko-KR" sz="1400" dirty="0"/>
          </a:p>
          <a:p>
            <a:pPr lvl="1"/>
            <a:r>
              <a:rPr lang="ko-KR" altLang="en-US" sz="1200" dirty="0" smtClean="0"/>
              <a:t>예를 들어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아파트의 가격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종속변수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측정하는 것은 방 개수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방 크기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등 다양한 독립변수에 의함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ko-KR" altLang="en-US" sz="1400" dirty="0" err="1" smtClean="0">
                <a:latin typeface="+mj-ea"/>
                <a:ea typeface="+mj-ea"/>
              </a:rPr>
              <a:t>다중공선성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Multicolinearity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r>
              <a:rPr lang="ko-KR" altLang="en-US" sz="1000" dirty="0" smtClean="0"/>
              <a:t>정의 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독립변수 간의 상관관계가 매우 높을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하나의 독립 변수 변화가 다른 독립 변수에 영향을 미쳐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모델이 크게 흔들리는 것</a:t>
            </a:r>
            <a:endParaRPr lang="en-US" altLang="ko-KR" sz="1000" dirty="0" smtClean="0"/>
          </a:p>
          <a:p>
            <a:pPr marL="177800" lvl="1" indent="0"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      (</a:t>
            </a:r>
            <a:r>
              <a:rPr lang="ko-KR" altLang="en-US" sz="1000" dirty="0" smtClean="0"/>
              <a:t>임의의 독립 변수 </a:t>
            </a:r>
            <a:r>
              <a:rPr lang="en-US" altLang="ko-KR" sz="1000" dirty="0" smtClean="0"/>
              <a:t>X</a:t>
            </a:r>
            <a:r>
              <a:rPr lang="ko-KR" altLang="en-US" sz="1000" dirty="0" smtClean="0"/>
              <a:t>는 종속 변수 </a:t>
            </a:r>
            <a:r>
              <a:rPr lang="en-US" altLang="ko-KR" sz="1000" dirty="0" smtClean="0"/>
              <a:t>Y</a:t>
            </a:r>
            <a:r>
              <a:rPr lang="ko-KR" altLang="en-US" sz="1000" dirty="0" smtClean="0"/>
              <a:t>하고만 상관 관계가 있어야 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독립 변수끼리 상관 관계가 있어서는 안됨</a:t>
            </a:r>
            <a:r>
              <a:rPr lang="en-US" altLang="ko-KR" sz="1000" dirty="0" smtClean="0"/>
              <a:t>)</a:t>
            </a:r>
          </a:p>
          <a:p>
            <a:pPr lvl="1"/>
            <a:r>
              <a:rPr lang="ko-KR" altLang="en-US" sz="1200" dirty="0" err="1" smtClean="0"/>
              <a:t>다중공선성</a:t>
            </a:r>
            <a:r>
              <a:rPr lang="ko-KR" altLang="en-US" sz="1200" dirty="0" smtClean="0"/>
              <a:t> 확인은 분산팽창지수</a:t>
            </a:r>
            <a:r>
              <a:rPr lang="en-US" altLang="ko-KR" sz="1200" dirty="0" smtClean="0"/>
              <a:t>(Variation Inflation Factor; VIF)</a:t>
            </a:r>
            <a:r>
              <a:rPr lang="ko-KR" altLang="en-US" sz="1200" dirty="0" smtClean="0"/>
              <a:t>로 확인 가능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일반적으로 </a:t>
            </a:r>
            <a:r>
              <a:rPr lang="en-US" altLang="ko-KR" sz="1200" dirty="0" smtClean="0"/>
              <a:t>VIF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이 넘으면 </a:t>
            </a:r>
            <a:r>
              <a:rPr lang="ko-KR" altLang="en-US" sz="1200" dirty="0" err="1" smtClean="0"/>
              <a:t>다중공선성</a:t>
            </a:r>
            <a:r>
              <a:rPr lang="ko-KR" altLang="en-US" sz="1200" dirty="0" smtClean="0"/>
              <a:t> 있다고 판단하며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가 넘을 때는 주의할 필요가 있다고 봄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관련 실습 코드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주소</a:t>
            </a:r>
            <a:endParaRPr lang="en-US" altLang="ko-KR" dirty="0" smtClean="0"/>
          </a:p>
          <a:p>
            <a:r>
              <a:rPr lang="ko-KR" altLang="en-US" sz="1400" dirty="0" smtClean="0">
                <a:latin typeface="+mn-ea"/>
              </a:rPr>
              <a:t>다항 회귀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>
                <a:latin typeface="+mn-ea"/>
              </a:rPr>
              <a:t>Polynomial </a:t>
            </a:r>
            <a:r>
              <a:rPr lang="en-US" altLang="ko-KR" sz="1400" dirty="0" smtClean="0">
                <a:latin typeface="+mn-ea"/>
              </a:rPr>
              <a:t>Regression)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000" dirty="0"/>
              <a:t>정의 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회귀가 독립 변수의 단항식이 아닌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차</a:t>
            </a:r>
            <a:r>
              <a:rPr lang="en-US" altLang="ko-KR" sz="1000" dirty="0" smtClean="0"/>
              <a:t>, 3</a:t>
            </a:r>
            <a:r>
              <a:rPr lang="ko-KR" altLang="en-US" sz="1000" dirty="0" smtClean="0"/>
              <a:t>차 방정식과 같은 다항식으로 표현되는 것 </a:t>
            </a:r>
            <a:endParaRPr lang="en-US" altLang="ko-KR" sz="1000" dirty="0" smtClean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 smtClean="0"/>
          </a:p>
          <a:p>
            <a:pPr lvl="1"/>
            <a:r>
              <a:rPr lang="ko-KR" altLang="en-US" sz="1000" dirty="0" smtClean="0"/>
              <a:t>피처들의 상호작용을 보여줄 수 있고 모델의 차수가 높아져 선형이 아니라 곡선형의 모델로 데이터 설명 가능</a:t>
            </a:r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511" y="2377344"/>
            <a:ext cx="514489" cy="25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682365"/>
            <a:ext cx="32575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77285"/>
            <a:ext cx="1685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57925" y="3656965"/>
                <a:ext cx="1733689" cy="28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ko-KR" altLang="en-US" sz="1200" b="0" i="1" dirty="0" smtClean="0">
                        <a:latin typeface="Cambria Math"/>
                      </a:rPr>
                      <m:t>을</m:t>
                    </m:r>
                    <m:r>
                      <a:rPr lang="en-US" altLang="ko-KR" sz="1200" b="0" i="1" dirty="0" smtClean="0">
                        <a:latin typeface="Cambria Math"/>
                      </a:rPr>
                      <m:t> 2</m:t>
                    </m:r>
                    <m:r>
                      <a:rPr lang="ko-KR" altLang="en-US" sz="1200" b="0" i="1" dirty="0" smtClean="0">
                        <a:latin typeface="Cambria Math"/>
                      </a:rPr>
                      <m:t>차로</m:t>
                    </m:r>
                    <m:r>
                      <a:rPr lang="en-US" altLang="ko-KR" sz="12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25" y="3656965"/>
                <a:ext cx="1733689" cy="280526"/>
              </a:xfrm>
              <a:prstGeom prst="rect">
                <a:avLst/>
              </a:prstGeom>
              <a:blipFill rotWithShape="1">
                <a:blip r:embed="rId6"/>
                <a:stretch>
                  <a:fillRect l="-352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4260850"/>
            <a:ext cx="32480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77840" y="6339840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차수에 따른 예측 성능 비교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768" y="4260850"/>
            <a:ext cx="5010944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4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선택법 </a:t>
            </a:r>
            <a:r>
              <a:rPr lang="en-US" altLang="ko-KR" dirty="0" smtClean="0"/>
              <a:t>(Variable Selection)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/>
          <a:lstStyle/>
          <a:p>
            <a:r>
              <a:rPr lang="ko-KR" altLang="en-US" sz="1400" dirty="0" err="1" smtClean="0"/>
              <a:t>다중공선성</a:t>
            </a:r>
            <a:r>
              <a:rPr lang="ko-KR" altLang="en-US" sz="1400" dirty="0" smtClean="0"/>
              <a:t> 해결 방안</a:t>
            </a:r>
            <a:endParaRPr lang="en-US" altLang="ko-KR" sz="1400" dirty="0" smtClean="0"/>
          </a:p>
          <a:p>
            <a:r>
              <a:rPr lang="ko-KR" altLang="en-US" sz="1400" dirty="0" smtClean="0"/>
              <a:t>전진 선택법</a:t>
            </a:r>
            <a:r>
              <a:rPr lang="en-US" altLang="ko-KR" sz="1400" dirty="0" smtClean="0"/>
              <a:t>(Forward Selection)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독립 변수를 아무것도 넣지 않은 상태에서 기존 모형에서 가장 설명력이 좋은 독립 변수를 하나씩 추가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전진 선택법에서는 변수를 추가할지 말지 결정하는 유의 수준을 설정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장점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구현 과정이 간단하고 독립 변수가 많은 상황에서도 사용 가능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단점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한 번 선택된 독립 변수는 계속 모델에 존재하며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일치성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샘플 수가 많아질수록 실제 모델에 수렴하는 </a:t>
            </a:r>
            <a:endParaRPr lang="en-US" altLang="ko-KR" sz="1200" dirty="0" smtClean="0"/>
          </a:p>
          <a:p>
            <a:pPr marL="1778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ko-KR" altLang="en-US" sz="1200" dirty="0"/>
              <a:t>성</a:t>
            </a:r>
            <a:r>
              <a:rPr lang="ko-KR" altLang="en-US" sz="1200" dirty="0" smtClean="0"/>
              <a:t>질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만족되지 않음</a:t>
            </a:r>
            <a:endParaRPr lang="en-US" altLang="ko-KR" sz="1200" dirty="0" smtClean="0"/>
          </a:p>
          <a:p>
            <a:r>
              <a:rPr lang="ko-KR" altLang="en-US" sz="1400" dirty="0" smtClean="0"/>
              <a:t>후진선택법</a:t>
            </a:r>
            <a:r>
              <a:rPr lang="en-US" altLang="ko-KR" sz="1400" dirty="0" smtClean="0"/>
              <a:t>(Backward </a:t>
            </a:r>
            <a:r>
              <a:rPr lang="en-US" altLang="ko-KR" sz="1400" dirty="0"/>
              <a:t>Selection)</a:t>
            </a:r>
            <a:endParaRPr lang="en-US" altLang="ko-KR" sz="1200" dirty="0"/>
          </a:p>
          <a:p>
            <a:pPr lvl="1"/>
            <a:r>
              <a:rPr lang="ko-KR" altLang="en-US" sz="1200" dirty="0" smtClean="0"/>
              <a:t>모든 독립 변수가 포함된 모형에서 설명력이 가장 적은 변수를 제거해나가는 방법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장점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구현 과정이 간단하고 독립 변수가 많은 상황에서도 사용 가능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단점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한 번 선택된 독립 변수는 계속 모델에 존재하며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일치성이</a:t>
            </a:r>
            <a:r>
              <a:rPr lang="ko-KR" altLang="en-US" sz="1200" dirty="0" smtClean="0"/>
              <a:t> 만족되지 않음</a:t>
            </a:r>
            <a:endParaRPr lang="en-US" altLang="ko-KR" sz="1200" dirty="0"/>
          </a:p>
          <a:p>
            <a:r>
              <a:rPr lang="ko-KR" altLang="en-US" sz="1400" dirty="0" smtClean="0"/>
              <a:t>단계별 선택법</a:t>
            </a:r>
            <a:r>
              <a:rPr lang="en-US" altLang="ko-KR" sz="1400" dirty="0"/>
              <a:t>(Forward </a:t>
            </a:r>
            <a:r>
              <a:rPr lang="en-US" altLang="ko-KR" sz="1400" dirty="0" smtClean="0"/>
              <a:t>Stepwise Selection</a:t>
            </a:r>
            <a:r>
              <a:rPr lang="en-US" altLang="ko-KR" sz="1400" dirty="0"/>
              <a:t>)</a:t>
            </a:r>
            <a:endParaRPr lang="en-US" altLang="ko-KR" sz="1200" dirty="0"/>
          </a:p>
          <a:p>
            <a:pPr lvl="1"/>
            <a:r>
              <a:rPr lang="ko-KR" altLang="en-US" sz="1200" dirty="0" smtClean="0"/>
              <a:t>전진 선택법에서 후진 소거법을 추가한 방법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독립 변수가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개인 상태에서 추가하거나 뺌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en-US" sz="1200" dirty="0" smtClean="0"/>
              <a:t>장점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구현 과정이 간단하고 한 번 들어간 독립 변수는 계속 포함된다는 전진 선택법의 단점을 일부 보완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단점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독립 변수가 많아지면 </a:t>
            </a:r>
            <a:r>
              <a:rPr lang="ko-KR" altLang="en-US" sz="1200" dirty="0" err="1" smtClean="0"/>
              <a:t>계산량이</a:t>
            </a:r>
            <a:r>
              <a:rPr lang="ko-KR" altLang="en-US" sz="1200" dirty="0" smtClean="0"/>
              <a:t> 늘어나고 </a:t>
            </a:r>
            <a:r>
              <a:rPr lang="ko-KR" altLang="en-US" sz="1200" dirty="0" err="1" smtClean="0"/>
              <a:t>일치성을</a:t>
            </a:r>
            <a:r>
              <a:rPr lang="ko-KR" altLang="en-US" sz="1200" dirty="0" smtClean="0"/>
              <a:t> 만족하지 않음</a:t>
            </a:r>
            <a:endParaRPr lang="en-US" altLang="ko-KR" sz="1200" dirty="0"/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7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과적합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(Overfitting)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510164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정의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학습을 할수록 정확도</a:t>
            </a:r>
            <a:r>
              <a:rPr lang="en-US" altLang="ko-KR" sz="1400" dirty="0" smtClean="0"/>
              <a:t>(Accuracy)</a:t>
            </a:r>
            <a:r>
              <a:rPr lang="ko-KR" altLang="en-US" sz="1400" dirty="0" smtClean="0"/>
              <a:t>가 올라가는 것이 정상이지만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학습 과정에서 학습 모델이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주어진 데이터에 너무 과하게 맞춰져서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Overfit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조금이라도 다른 데이터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테스트 데이터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만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들어와도 다른 결과로 예측하여 결과적으로 정확도가 낮아지는 현상</a:t>
            </a:r>
            <a:endParaRPr lang="en-US" altLang="ko-KR" sz="1400" dirty="0" smtClean="0"/>
          </a:p>
          <a:p>
            <a:r>
              <a:rPr lang="ko-KR" altLang="en-US" sz="1400" dirty="0" smtClean="0"/>
              <a:t>이유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학습 데이터 부족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데이터 대비 높은 모델 복잡도</a:t>
            </a:r>
            <a:endParaRPr lang="en-US" altLang="ko-KR" sz="1000" dirty="0" smtClean="0"/>
          </a:p>
          <a:p>
            <a:r>
              <a:rPr lang="ko-KR" altLang="en-US" sz="1400" dirty="0" smtClean="0"/>
              <a:t>해결 방법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Feature </a:t>
            </a:r>
            <a:r>
              <a:rPr lang="ko-KR" altLang="en-US" dirty="0" smtClean="0">
                <a:latin typeface="+mn-ea"/>
              </a:rPr>
              <a:t>수 줄이기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차수가 높아져서 </a:t>
            </a:r>
            <a:r>
              <a:rPr lang="ko-KR" altLang="en-US" dirty="0" err="1" smtClean="0">
                <a:latin typeface="+mn-ea"/>
              </a:rPr>
              <a:t>과적합</a:t>
            </a:r>
            <a:r>
              <a:rPr lang="ko-KR" altLang="en-US" dirty="0" smtClean="0">
                <a:latin typeface="+mn-ea"/>
              </a:rPr>
              <a:t> 발생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ko-KR" altLang="en-US" dirty="0" smtClean="0">
                <a:latin typeface="+mn-ea"/>
              </a:rPr>
              <a:t>규제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Regularzation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en-US" altLang="ko-KR" dirty="0" smtClean="0">
                <a:latin typeface="+mn-ea"/>
              </a:rPr>
              <a:t>Dropout(</a:t>
            </a:r>
            <a:r>
              <a:rPr lang="ko-KR" altLang="en-US" dirty="0" err="1" smtClean="0">
                <a:latin typeface="+mn-ea"/>
              </a:rPr>
              <a:t>딥러닝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뉴런을 무작위로 제외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en-US" altLang="ko-KR" dirty="0" smtClean="0">
                <a:latin typeface="+mn-ea"/>
              </a:rPr>
              <a:t>Early stopping(</a:t>
            </a:r>
            <a:r>
              <a:rPr lang="ko-KR" altLang="en-US" dirty="0" err="1" smtClean="0">
                <a:latin typeface="+mn-ea"/>
              </a:rPr>
              <a:t>딥러닝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과적합이</a:t>
            </a:r>
            <a:r>
              <a:rPr lang="ko-KR" altLang="en-US" dirty="0" smtClean="0">
                <a:latin typeface="+mn-ea"/>
              </a:rPr>
              <a:t> 일어나기 전에 학습을 종료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en-US" altLang="ko-KR" dirty="0" smtClean="0">
                <a:latin typeface="+mn-ea"/>
              </a:rPr>
              <a:t>Cross Validation(</a:t>
            </a:r>
            <a:r>
              <a:rPr lang="ko-KR" altLang="en-US" dirty="0" smtClean="0">
                <a:latin typeface="+mn-ea"/>
              </a:rPr>
              <a:t>교차 검증</a:t>
            </a:r>
            <a:r>
              <a:rPr lang="en-US" altLang="ko-KR" dirty="0" smtClean="0">
                <a:latin typeface="+mn-ea"/>
              </a:rPr>
              <a:t>) : K-Fold </a:t>
            </a:r>
            <a:r>
              <a:rPr lang="ko-KR" altLang="en-US" dirty="0" smtClean="0">
                <a:latin typeface="+mn-ea"/>
              </a:rPr>
              <a:t>교차 검증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대표적</a:t>
            </a:r>
            <a:r>
              <a:rPr lang="en-US" altLang="ko-KR" dirty="0" smtClean="0">
                <a:latin typeface="+mn-ea"/>
              </a:rPr>
              <a:t>), </a:t>
            </a:r>
            <a:r>
              <a:rPr lang="ko-KR" altLang="en-US" dirty="0" smtClean="0">
                <a:latin typeface="+mn-ea"/>
              </a:rPr>
              <a:t>훈련데이터로 학습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검증데이터로 성능을 높임</a:t>
            </a:r>
            <a:r>
              <a:rPr lang="en-US" altLang="ko-KR" dirty="0" smtClean="0">
                <a:latin typeface="+mn-ea"/>
              </a:rPr>
              <a:t>/</a:t>
            </a:r>
          </a:p>
          <a:p>
            <a:pPr marL="358775" lvl="2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                          </a:t>
            </a:r>
            <a:r>
              <a:rPr lang="ko-KR" altLang="en-US" dirty="0" smtClean="0">
                <a:latin typeface="+mn-ea"/>
              </a:rPr>
              <a:t>테스트 데이터로 최종 성능을 파악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sz="1400" dirty="0" smtClean="0"/>
          </a:p>
          <a:p>
            <a:pPr lvl="1"/>
            <a:endParaRPr lang="en-US" altLang="ko-KR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1" y="4578294"/>
            <a:ext cx="2424429" cy="217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51680" y="6071252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모든 데이터를 학습과 평가에 활용할 수 있기 때문에 테스트 데이터에 </a:t>
            </a:r>
            <a:r>
              <a:rPr lang="ko-KR" altLang="en-US" sz="1400" dirty="0" err="1" smtClean="0"/>
              <a:t>과적합</a:t>
            </a:r>
            <a:r>
              <a:rPr lang="ko-KR" altLang="en-US" sz="1400" dirty="0" smtClean="0"/>
              <a:t> 발생 방지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6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3093</TotalTime>
  <Words>2198</Words>
  <Application>Microsoft Office PowerPoint</Application>
  <PresentationFormat>화면 슬라이드 쇼(4:3)</PresentationFormat>
  <Paragraphs>280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선형 회귀</vt:lpstr>
      <vt:lpstr>회귀 (Regression)</vt:lpstr>
      <vt:lpstr>선형 회귀 (Linear Regression)</vt:lpstr>
      <vt:lpstr>선형 회귀 (Linear Regression)</vt:lpstr>
      <vt:lpstr>경사 하강법(Gradient Descent) – 비용(오류) 최소화</vt:lpstr>
      <vt:lpstr>회귀 평가 지표</vt:lpstr>
      <vt:lpstr>다중 회귀 (Multiple Regression)</vt:lpstr>
      <vt:lpstr>변수 선택법 (Variable Selection)</vt:lpstr>
      <vt:lpstr>과적합 (Overfitting)</vt:lpstr>
      <vt:lpstr>편향-분산 트레이드오프 (Bias-Variance Trade off)</vt:lpstr>
      <vt:lpstr>규제 (Regulation) 선형 모델</vt:lpstr>
      <vt:lpstr>규제 선형 모델 – 릿지 회귀 (Ridge Regression)</vt:lpstr>
      <vt:lpstr>규제 선형 모델 – 라쏘 회귀 (Lasso Regression)</vt:lpstr>
      <vt:lpstr>규제 선형 모델 – 엘라스틱넷 회귀 (ElasticNet Regression)</vt:lpstr>
      <vt:lpstr>선형 회귀 모델을 위한 데이터 전처리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Hyerim</dc:creator>
  <cp:lastModifiedBy>이현재</cp:lastModifiedBy>
  <cp:revision>610</cp:revision>
  <dcterms:created xsi:type="dcterms:W3CDTF">2020-06-08T00:41:51Z</dcterms:created>
  <dcterms:modified xsi:type="dcterms:W3CDTF">2022-01-09T05:56:23Z</dcterms:modified>
</cp:coreProperties>
</file>