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0" r:id="rId2"/>
    <p:sldId id="256" r:id="rId3"/>
    <p:sldId id="258" r:id="rId4"/>
    <p:sldId id="259" r:id="rId5"/>
    <p:sldId id="260" r:id="rId6"/>
    <p:sldId id="261" r:id="rId7"/>
    <p:sldId id="262" r:id="rId8"/>
    <p:sldId id="263" r:id="rId9"/>
    <p:sldId id="264" r:id="rId10"/>
    <p:sldId id="267" r:id="rId11"/>
    <p:sldId id="265" r:id="rId12"/>
    <p:sldId id="266"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000" autoAdjust="0"/>
  </p:normalViewPr>
  <p:slideViewPr>
    <p:cSldViewPr>
      <p:cViewPr varScale="1">
        <p:scale>
          <a:sx n="93" d="100"/>
          <a:sy n="93" d="100"/>
        </p:scale>
        <p:origin x="212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A6A601-9B1B-438A-96A6-56431C4BA801}" type="datetimeFigureOut">
              <a:rPr lang="en-CA" smtClean="0"/>
              <a:pPr/>
              <a:t>2013-10-22</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EFCE83-0D6D-418E-84F5-E30F60A7C7AC}" type="slidenum">
              <a:rPr lang="en-CA" smtClean="0"/>
              <a:pPr/>
              <a:t>‹#›</a:t>
            </a:fld>
            <a:endParaRPr lang="en-CA"/>
          </a:p>
        </p:txBody>
      </p:sp>
    </p:spTree>
    <p:extLst>
      <p:ext uri="{BB962C8B-B14F-4D97-AF65-F5344CB8AC3E}">
        <p14:creationId xmlns:p14="http://schemas.microsoft.com/office/powerpoint/2010/main" val="3617732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1</a:t>
            </a:fld>
            <a:endParaRPr lang="en-CA" dirty="0"/>
          </a:p>
        </p:txBody>
      </p:sp>
    </p:spTree>
    <p:extLst>
      <p:ext uri="{BB962C8B-B14F-4D97-AF65-F5344CB8AC3E}">
        <p14:creationId xmlns:p14="http://schemas.microsoft.com/office/powerpoint/2010/main" val="2348618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Set expectations around who you are going to need and</a:t>
            </a:r>
            <a:r>
              <a:rPr lang="en-CA" baseline="0" dirty="0" smtClean="0"/>
              <a:t> what kind of skills they will need to have to pull this off.</a:t>
            </a:r>
          </a:p>
          <a:p>
            <a:r>
              <a:rPr lang="en-CA" baseline="0" dirty="0" smtClean="0"/>
              <a:t>Use names if specific people are important (i.e. Billy is the only guy who can do X).</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10</a:t>
            </a:fld>
            <a:endParaRPr lang="en-CA"/>
          </a:p>
        </p:txBody>
      </p:sp>
    </p:spTree>
    <p:extLst>
      <p:ext uri="{BB962C8B-B14F-4D97-AF65-F5344CB8AC3E}">
        <p14:creationId xmlns:p14="http://schemas.microsoft.com/office/powerpoint/2010/main" val="1170467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Give your sponsors some idea of how big this thing is (1, 3, or 6 </a:t>
            </a:r>
            <a:r>
              <a:rPr lang="en-CA" dirty="0" err="1" smtClean="0"/>
              <a:t>monther</a:t>
            </a:r>
            <a:r>
              <a:rPr lang="en-CA" dirty="0" smtClean="0"/>
              <a:t>).</a:t>
            </a:r>
            <a:endParaRPr lang="en-CA" baseline="0" dirty="0" smtClean="0"/>
          </a:p>
          <a:p>
            <a:r>
              <a:rPr lang="en-CA" baseline="0" dirty="0" smtClean="0"/>
              <a:t>Before you can complete this slide you and the team should create and estimate a high-level story list for the project.</a:t>
            </a:r>
          </a:p>
          <a:p>
            <a:r>
              <a:rPr lang="en-CA" baseline="0" dirty="0" smtClean="0"/>
              <a:t>This isn’t a commitment (too many unknowns). It’s just a really rough guess. Don’t treat it as anything else.</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11</a:t>
            </a:fld>
            <a:endParaRPr lang="en-CA"/>
          </a:p>
        </p:txBody>
      </p:sp>
    </p:spTree>
    <p:extLst>
      <p:ext uri="{BB962C8B-B14F-4D97-AF65-F5344CB8AC3E}">
        <p14:creationId xmlns:p14="http://schemas.microsoft.com/office/powerpoint/2010/main" val="3080768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200" dirty="0" smtClean="0"/>
              <a:t>When push comes to shove,</a:t>
            </a:r>
            <a:r>
              <a:rPr lang="en-CA" sz="200" baseline="0" dirty="0" smtClean="0"/>
              <a:t> something has to give. Here we want to be clear on what that is.</a:t>
            </a:r>
          </a:p>
          <a:p>
            <a:endParaRPr lang="en-CA" sz="200" baseline="0" dirty="0" smtClean="0"/>
          </a:p>
          <a:p>
            <a:r>
              <a:rPr lang="en-CA" sz="200" dirty="0" smtClean="0"/>
              <a:t>On agile projects</a:t>
            </a:r>
            <a:r>
              <a:rPr lang="en-CA" sz="200" baseline="0" dirty="0" smtClean="0"/>
              <a:t> we flex on scope. But there could be others factors at play here so get ready to listen as you customer tells you which forces can bend (scope) and which are written in stone (usually budget).</a:t>
            </a:r>
            <a:endParaRPr lang="en-CA" sz="200" dirty="0" smtClean="0"/>
          </a:p>
          <a:p>
            <a:endParaRPr lang="en-CA" sz="200" dirty="0" smtClean="0"/>
          </a:p>
          <a:p>
            <a:r>
              <a:rPr lang="en-CA" sz="1000" dirty="0" smtClean="0"/>
              <a:t>Slider rules:</a:t>
            </a:r>
          </a:p>
          <a:p>
            <a:r>
              <a:rPr lang="en-CA" sz="1000" dirty="0" smtClean="0"/>
              <a:t>1. No</a:t>
            </a:r>
            <a:r>
              <a:rPr lang="en-CA" sz="1000" baseline="0" dirty="0" smtClean="0"/>
              <a:t> two sliders can </a:t>
            </a:r>
            <a:r>
              <a:rPr lang="en-CA" sz="200" baseline="0" dirty="0" smtClean="0"/>
              <a:t>occupy the same level.</a:t>
            </a:r>
          </a:p>
          <a:p>
            <a:r>
              <a:rPr lang="en-CA" sz="200" baseline="0" dirty="0" smtClean="0"/>
              <a:t>2. List other important project factors down below.</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12</a:t>
            </a:fld>
            <a:endParaRPr lang="en-CA"/>
          </a:p>
        </p:txBody>
      </p:sp>
    </p:spTree>
    <p:extLst>
      <p:ext uri="{BB962C8B-B14F-4D97-AF65-F5344CB8AC3E}">
        <p14:creationId xmlns:p14="http://schemas.microsoft.com/office/powerpoint/2010/main" val="3138357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smtClean="0"/>
              <a:t>Stakeholders are usually interested in two things:</a:t>
            </a:r>
          </a:p>
          <a:p>
            <a:pPr marL="228600" indent="-228600">
              <a:buAutoNum type="arabicPeriod"/>
            </a:pPr>
            <a:r>
              <a:rPr lang="en-CA" baseline="0" dirty="0" smtClean="0"/>
              <a:t>How much is this going to cost.</a:t>
            </a:r>
          </a:p>
          <a:p>
            <a:pPr marL="228600" indent="-228600">
              <a:buAutoNum type="arabicPeriod"/>
            </a:pPr>
            <a:r>
              <a:rPr lang="en-CA" baseline="0" dirty="0" smtClean="0"/>
              <a:t>When is it going to be done.</a:t>
            </a:r>
          </a:p>
          <a:p>
            <a:pPr marL="228600" indent="-228600">
              <a:buAutoNum type="arabicPeriod"/>
            </a:pPr>
            <a:endParaRPr lang="en-CA" baseline="0" dirty="0" smtClean="0"/>
          </a:p>
          <a:p>
            <a:pPr marL="228600" indent="-228600">
              <a:buNone/>
            </a:pPr>
            <a:r>
              <a:rPr lang="en-CA" baseline="0" dirty="0" smtClean="0"/>
              <a:t>Here we do our best to answer those two questions so they can decide if the project is still worth doing by showing them what it’s going to take.</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13</a:t>
            </a:fld>
            <a:endParaRPr lang="en-CA"/>
          </a:p>
        </p:txBody>
      </p:sp>
    </p:spTree>
    <p:extLst>
      <p:ext uri="{BB962C8B-B14F-4D97-AF65-F5344CB8AC3E}">
        <p14:creationId xmlns:p14="http://schemas.microsoft.com/office/powerpoint/2010/main" val="3595779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That’s it! Create your deck.</a:t>
            </a:r>
          </a:p>
          <a:p>
            <a:r>
              <a:rPr lang="en-CA" dirty="0" smtClean="0"/>
              <a:t>Put it somewhere visible for all too see.</a:t>
            </a:r>
          </a:p>
          <a:p>
            <a:r>
              <a:rPr lang="en-CA" dirty="0" smtClean="0"/>
              <a:t>And update it when things change.</a:t>
            </a:r>
          </a:p>
          <a:p>
            <a:endParaRPr lang="en-CA" dirty="0" smtClean="0"/>
          </a:p>
          <a:p>
            <a:r>
              <a:rPr lang="en-CA" smtClean="0"/>
              <a:t>Good luck!</a:t>
            </a:r>
            <a:endParaRPr lang="en-CA"/>
          </a:p>
        </p:txBody>
      </p:sp>
      <p:sp>
        <p:nvSpPr>
          <p:cNvPr id="4" name="Slide Number Placeholder 3"/>
          <p:cNvSpPr>
            <a:spLocks noGrp="1"/>
          </p:cNvSpPr>
          <p:nvPr>
            <p:ph type="sldNum" sz="quarter" idx="10"/>
          </p:nvPr>
        </p:nvSpPr>
        <p:spPr/>
        <p:txBody>
          <a:bodyPr/>
          <a:lstStyle/>
          <a:p>
            <a:fld id="{95EFCE83-0D6D-418E-84F5-E30F60A7C7AC}" type="slidenum">
              <a:rPr lang="en-CA" smtClean="0"/>
              <a:pPr/>
              <a:t>14</a:t>
            </a:fld>
            <a:endParaRPr lang="en-CA"/>
          </a:p>
        </p:txBody>
      </p:sp>
    </p:spTree>
    <p:extLst>
      <p:ext uri="{BB962C8B-B14F-4D97-AF65-F5344CB8AC3E}">
        <p14:creationId xmlns:p14="http://schemas.microsoft.com/office/powerpoint/2010/main" val="1125967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Project</a:t>
            </a:r>
            <a:r>
              <a:rPr lang="en-CA" baseline="0" dirty="0" smtClean="0"/>
              <a:t> name – pick a cool sounding name for your project</a:t>
            </a:r>
          </a:p>
          <a:p>
            <a:r>
              <a:rPr lang="en-CA" baseline="0" dirty="0" smtClean="0"/>
              <a:t>Sponsors – list your project sponsors here (the people with the money)</a:t>
            </a:r>
          </a:p>
          <a:p>
            <a:endParaRPr lang="en-CA" baseline="0" dirty="0" smtClean="0"/>
          </a:p>
          <a:p>
            <a:r>
              <a:rPr lang="en-CA" baseline="0" dirty="0" smtClean="0"/>
              <a:t>Putting your sponsors name boldly out there for all to see is a great way to get their engagement and attention (necessary for any successful project).</a:t>
            </a:r>
          </a:p>
        </p:txBody>
      </p:sp>
      <p:sp>
        <p:nvSpPr>
          <p:cNvPr id="4" name="Slide Number Placeholder 3"/>
          <p:cNvSpPr>
            <a:spLocks noGrp="1"/>
          </p:cNvSpPr>
          <p:nvPr>
            <p:ph type="sldNum" sz="quarter" idx="10"/>
          </p:nvPr>
        </p:nvSpPr>
        <p:spPr/>
        <p:txBody>
          <a:bodyPr/>
          <a:lstStyle/>
          <a:p>
            <a:fld id="{95EFCE83-0D6D-418E-84F5-E30F60A7C7AC}" type="slidenum">
              <a:rPr lang="en-CA" smtClean="0"/>
              <a:pPr/>
              <a:t>2</a:t>
            </a:fld>
            <a:endParaRPr lang="en-CA" dirty="0"/>
          </a:p>
        </p:txBody>
      </p:sp>
    </p:spTree>
    <p:extLst>
      <p:ext uri="{BB962C8B-B14F-4D97-AF65-F5344CB8AC3E}">
        <p14:creationId xmlns:p14="http://schemas.microsoft.com/office/powerpoint/2010/main" val="2619697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Write down all the reasons why your company would want to spend money on this project in the first place.</a:t>
            </a:r>
          </a:p>
          <a:p>
            <a:r>
              <a:rPr lang="en-CA" dirty="0" smtClean="0"/>
              <a:t>Then pick and highlight the most important one</a:t>
            </a:r>
            <a:r>
              <a:rPr lang="en-CA" baseline="0" dirty="0" smtClean="0"/>
              <a: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3</a:t>
            </a:fld>
            <a:endParaRPr lang="en-CA" dirty="0"/>
          </a:p>
        </p:txBody>
      </p:sp>
    </p:spTree>
    <p:extLst>
      <p:ext uri="{BB962C8B-B14F-4D97-AF65-F5344CB8AC3E}">
        <p14:creationId xmlns:p14="http://schemas.microsoft.com/office/powerpoint/2010/main" val="123876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4</a:t>
            </a:fld>
            <a:endParaRPr lang="en-CA"/>
          </a:p>
        </p:txBody>
      </p:sp>
    </p:spTree>
    <p:extLst>
      <p:ext uri="{BB962C8B-B14F-4D97-AF65-F5344CB8AC3E}">
        <p14:creationId xmlns:p14="http://schemas.microsoft.com/office/powerpoint/2010/main" val="934370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If you could walk into a store, and buy the shrink</a:t>
            </a:r>
            <a:r>
              <a:rPr lang="en-CA" baseline="0" dirty="0" smtClean="0"/>
              <a:t> wrapped version of your software, what the design of the box look like and what would it say?</a:t>
            </a:r>
          </a:p>
          <a:p>
            <a:r>
              <a:rPr lang="en-CA" baseline="0" dirty="0" smtClean="0"/>
              <a:t>Point here is to get your team looking at your project through the eyes of your end customer.</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5</a:t>
            </a:fld>
            <a:endParaRPr lang="en-CA"/>
          </a:p>
        </p:txBody>
      </p:sp>
    </p:spTree>
    <p:extLst>
      <p:ext uri="{BB962C8B-B14F-4D97-AF65-F5344CB8AC3E}">
        <p14:creationId xmlns:p14="http://schemas.microsoft.com/office/powerpoint/2010/main" val="1102917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List all the big ticket items</a:t>
            </a:r>
            <a:r>
              <a:rPr lang="en-CA" baseline="0" dirty="0" smtClean="0"/>
              <a:t> you are (and are NOT) going to deliver within the scope of this project.</a:t>
            </a:r>
          </a:p>
          <a:p>
            <a:r>
              <a:rPr lang="en-CA" baseline="0" dirty="0" smtClean="0"/>
              <a:t>Before starting your project move all the UNRESOLVED ones to either IN or OUT.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6</a:t>
            </a:fld>
            <a:endParaRPr lang="en-CA"/>
          </a:p>
        </p:txBody>
      </p:sp>
    </p:spTree>
    <p:extLst>
      <p:ext uri="{BB962C8B-B14F-4D97-AF65-F5344CB8AC3E}">
        <p14:creationId xmlns:p14="http://schemas.microsoft.com/office/powerpoint/2010/main" val="2184032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List everyone you are going to have to interact with at some point during the</a:t>
            </a:r>
            <a:r>
              <a:rPr lang="en-CA" baseline="0" dirty="0" smtClean="0"/>
              <a:t> course of your project.</a:t>
            </a:r>
          </a:p>
          <a:p>
            <a:endParaRPr lang="en-CA" baseline="0" dirty="0" smtClean="0"/>
          </a:p>
          <a:p>
            <a:r>
              <a:rPr lang="en-CA" baseline="0" dirty="0" smtClean="0"/>
              <a:t>Goal is to start building relationships with these people and let them know we are coming down the tracks  (before we actually get there).</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7</a:t>
            </a:fld>
            <a:endParaRPr lang="en-CA"/>
          </a:p>
        </p:txBody>
      </p:sp>
    </p:spTree>
    <p:extLst>
      <p:ext uri="{BB962C8B-B14F-4D97-AF65-F5344CB8AC3E}">
        <p14:creationId xmlns:p14="http://schemas.microsoft.com/office/powerpoint/2010/main" val="4027252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about letting people know how</a:t>
            </a:r>
            <a:r>
              <a:rPr lang="en-CA" baseline="0" dirty="0" smtClean="0"/>
              <a:t> we plan on building this thing.</a:t>
            </a:r>
          </a:p>
          <a:p>
            <a:r>
              <a:rPr lang="en-CA" baseline="0" dirty="0" smtClean="0"/>
              <a:t>If there are any tools or libraries assumptions you are making list them here.</a:t>
            </a:r>
          </a:p>
          <a:p>
            <a:r>
              <a:rPr lang="en-CA" baseline="0" dirty="0" smtClean="0"/>
              <a:t>Also if there are areas of the application architecture that are risky highlight those too.</a:t>
            </a:r>
          </a:p>
          <a:p>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8</a:t>
            </a:fld>
            <a:endParaRPr lang="en-CA"/>
          </a:p>
        </p:txBody>
      </p:sp>
    </p:spTree>
    <p:extLst>
      <p:ext uri="{BB962C8B-B14F-4D97-AF65-F5344CB8AC3E}">
        <p14:creationId xmlns:p14="http://schemas.microsoft.com/office/powerpoint/2010/main" val="3538393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your chance to call </a:t>
            </a:r>
            <a:r>
              <a:rPr lang="en-CA" baseline="0" dirty="0" smtClean="0"/>
              <a:t>out any craziness you’ve heard while building the deck, and having a frank conversation with your sponsors and your team about how you are going to handle it.</a:t>
            </a:r>
          </a:p>
          <a:p>
            <a:r>
              <a:rPr lang="en-CA" baseline="0" dirty="0" smtClean="0"/>
              <a:t>This is perhaps on of the most powerful slides in the deck – it’s your chance to ask for whatever you need to be successful and the consequences if you don’t get it.</a:t>
            </a:r>
          </a:p>
          <a:p>
            <a:r>
              <a:rPr lang="en-CA" baseline="0" dirty="0" smtClean="0"/>
              <a:t>Use it!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9</a:t>
            </a:fld>
            <a:endParaRPr lang="en-CA"/>
          </a:p>
        </p:txBody>
      </p:sp>
    </p:spTree>
    <p:extLst>
      <p:ext uri="{BB962C8B-B14F-4D97-AF65-F5344CB8AC3E}">
        <p14:creationId xmlns:p14="http://schemas.microsoft.com/office/powerpoint/2010/main" val="1366138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p:cNvPicPr>
            <a:picLocks noChangeAspect="1" noChangeArrowheads="1"/>
          </p:cNvPicPr>
          <p:nvPr userDrawn="1"/>
        </p:nvPicPr>
        <p:blipFill>
          <a:blip r:embed="rId2" cstate="print"/>
          <a:srcRect/>
          <a:stretch>
            <a:fillRect/>
          </a:stretch>
        </p:blipFill>
        <p:spPr bwMode="auto">
          <a:xfrm>
            <a:off x="7848600" y="6311900"/>
            <a:ext cx="1117600" cy="393700"/>
          </a:xfrm>
          <a:prstGeom prst="rect">
            <a:avLst/>
          </a:prstGeom>
          <a:noFill/>
          <a:ln w="12700" cap="flat">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9" name="Picture 8"/>
          <p:cNvPicPr>
            <a:picLocks noChangeAspect="1" noChangeArrowheads="1"/>
          </p:cNvPicPr>
          <p:nvPr userDrawn="1"/>
        </p:nvPicPr>
        <p:blipFill>
          <a:blip r:embed="rId13" cstate="print"/>
          <a:srcRect/>
          <a:stretch>
            <a:fillRect/>
          </a:stretch>
        </p:blipFill>
        <p:spPr bwMode="auto">
          <a:xfrm>
            <a:off x="7848600" y="6311900"/>
            <a:ext cx="1117600" cy="393700"/>
          </a:xfrm>
          <a:prstGeom prst="rect">
            <a:avLst/>
          </a:prstGeom>
          <a:noFill/>
          <a:ln w="12700" cap="flat">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400" kern="1200">
          <a:solidFill>
            <a:schemeClr val="tx2">
              <a:lumMod val="7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agilewarrior.wordpress.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CA" dirty="0" smtClean="0"/>
              <a:t>The Agile Inception Deck </a:t>
            </a:r>
            <a:endParaRPr lang="en-CA"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A-Team</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451416328"/>
              </p:ext>
            </p:extLst>
          </p:nvPr>
        </p:nvGraphicFramePr>
        <p:xfrm>
          <a:off x="685800" y="1397000"/>
          <a:ext cx="7924800" cy="4135120"/>
        </p:xfrm>
        <a:graphic>
          <a:graphicData uri="http://schemas.openxmlformats.org/drawingml/2006/table">
            <a:tbl>
              <a:tblPr firstRow="1" bandRow="1">
                <a:tableStyleId>{5C22544A-7EE6-4342-B048-85BDC9FD1C3A}</a:tableStyleId>
              </a:tblPr>
              <a:tblGrid>
                <a:gridCol w="609600"/>
                <a:gridCol w="1752600"/>
                <a:gridCol w="5562600"/>
              </a:tblGrid>
              <a:tr h="370840">
                <a:tc>
                  <a:txBody>
                    <a:bodyPr/>
                    <a:lstStyle/>
                    <a:p>
                      <a:r>
                        <a:rPr lang="en-CA" sz="2400" dirty="0" smtClean="0"/>
                        <a:t>#</a:t>
                      </a:r>
                      <a:endParaRPr lang="en-CA" sz="2400" dirty="0"/>
                    </a:p>
                  </a:txBody>
                  <a:tcPr/>
                </a:tc>
                <a:tc>
                  <a:txBody>
                    <a:bodyPr/>
                    <a:lstStyle/>
                    <a:p>
                      <a:r>
                        <a:rPr lang="en-CA" sz="2400" dirty="0" smtClean="0"/>
                        <a:t>Role</a:t>
                      </a:r>
                      <a:endParaRPr lang="en-CA" sz="2400" dirty="0"/>
                    </a:p>
                  </a:txBody>
                  <a:tcPr/>
                </a:tc>
                <a:tc>
                  <a:txBody>
                    <a:bodyPr/>
                    <a:lstStyle/>
                    <a:p>
                      <a:r>
                        <a:rPr lang="en-CA" sz="2400" dirty="0" smtClean="0"/>
                        <a:t>Competencies/Expectations</a:t>
                      </a:r>
                      <a:endParaRPr lang="en-CA" sz="2400" dirty="0"/>
                    </a:p>
                  </a:txBody>
                  <a:tcPr/>
                </a:tc>
              </a:tr>
              <a:tr h="370840">
                <a:tc>
                  <a:txBody>
                    <a:bodyPr/>
                    <a:lstStyle/>
                    <a:p>
                      <a:r>
                        <a:rPr lang="en-CA" dirty="0" smtClean="0"/>
                        <a:t>1</a:t>
                      </a:r>
                      <a:endParaRPr lang="en-CA" dirty="0"/>
                    </a:p>
                  </a:txBody>
                  <a:tcPr/>
                </a:tc>
                <a:tc>
                  <a:txBody>
                    <a:bodyPr/>
                    <a:lstStyle/>
                    <a:p>
                      <a:r>
                        <a:rPr lang="en-CA" dirty="0" smtClean="0"/>
                        <a:t>Analyst</a:t>
                      </a:r>
                      <a:endParaRPr lang="en-CA" dirty="0"/>
                    </a:p>
                  </a:txBody>
                  <a:tcPr/>
                </a:tc>
                <a:tc>
                  <a:txBody>
                    <a:bodyPr/>
                    <a:lstStyle/>
                    <a:p>
                      <a:r>
                        <a:rPr lang="en-CA" dirty="0" smtClean="0"/>
                        <a:t>Comfortable</a:t>
                      </a:r>
                      <a:r>
                        <a:rPr lang="en-CA" baseline="0" dirty="0" smtClean="0"/>
                        <a:t> with just-in-time analysis.</a:t>
                      </a:r>
                    </a:p>
                    <a:p>
                      <a:r>
                        <a:rPr lang="en-CA" baseline="0" dirty="0" smtClean="0"/>
                        <a:t>Likes to test.</a:t>
                      </a:r>
                    </a:p>
                    <a:p>
                      <a:r>
                        <a:rPr lang="en-CA" baseline="0" dirty="0" smtClean="0"/>
                        <a:t>Comfortable with rapid iterative development.</a:t>
                      </a:r>
                      <a:endParaRPr lang="en-CA" dirty="0" smtClean="0"/>
                    </a:p>
                  </a:txBody>
                  <a:tcPr/>
                </a:tc>
              </a:tr>
              <a:tr h="370840">
                <a:tc>
                  <a:txBody>
                    <a:bodyPr/>
                    <a:lstStyle/>
                    <a:p>
                      <a:r>
                        <a:rPr lang="en-CA" dirty="0" smtClean="0"/>
                        <a:t>2</a:t>
                      </a:r>
                      <a:endParaRPr lang="en-CA" dirty="0"/>
                    </a:p>
                  </a:txBody>
                  <a:tcPr/>
                </a:tc>
                <a:tc>
                  <a:txBody>
                    <a:bodyPr/>
                    <a:lstStyle/>
                    <a:p>
                      <a:r>
                        <a:rPr lang="en-CA" dirty="0" smtClean="0"/>
                        <a:t>Developers</a:t>
                      </a:r>
                      <a:endParaRPr lang="en-CA" dirty="0"/>
                    </a:p>
                  </a:txBody>
                  <a:tcPr/>
                </a:tc>
                <a:tc>
                  <a:txBody>
                    <a:bodyPr/>
                    <a:lstStyle/>
                    <a:p>
                      <a:r>
                        <a:rPr lang="en-CA" dirty="0" smtClean="0"/>
                        <a:t>C, Java</a:t>
                      </a:r>
                      <a:r>
                        <a:rPr lang="en-CA" baseline="0" dirty="0" smtClean="0"/>
                        <a:t>, SQL, android</a:t>
                      </a:r>
                    </a:p>
                    <a:p>
                      <a:r>
                        <a:rPr lang="en-CA" baseline="0" dirty="0" smtClean="0"/>
                        <a:t>Unit testing, refactoring, continuous integration</a:t>
                      </a:r>
                      <a:endParaRPr lang="en-CA" dirty="0"/>
                    </a:p>
                  </a:txBody>
                  <a:tcPr/>
                </a:tc>
              </a:tr>
              <a:tr h="370840">
                <a:tc>
                  <a:txBody>
                    <a:bodyPr/>
                    <a:lstStyle/>
                    <a:p>
                      <a:r>
                        <a:rPr lang="en-CA" dirty="0" smtClean="0"/>
                        <a:t>1</a:t>
                      </a:r>
                      <a:endParaRPr lang="en-CA" dirty="0"/>
                    </a:p>
                  </a:txBody>
                  <a:tcPr/>
                </a:tc>
                <a:tc>
                  <a:txBody>
                    <a:bodyPr/>
                    <a:lstStyle/>
                    <a:p>
                      <a:r>
                        <a:rPr lang="en-CA" dirty="0" smtClean="0"/>
                        <a:t>Project manager</a:t>
                      </a:r>
                      <a:endParaRPr lang="en-CA" dirty="0"/>
                    </a:p>
                  </a:txBody>
                  <a:tcPr/>
                </a:tc>
                <a:tc>
                  <a:txBody>
                    <a:bodyPr/>
                    <a:lstStyle/>
                    <a:p>
                      <a:r>
                        <a:rPr lang="en-CA" dirty="0" smtClean="0"/>
                        <a:t>Responsible for outward facing</a:t>
                      </a:r>
                      <a:r>
                        <a:rPr lang="en-CA" baseline="0" dirty="0" smtClean="0"/>
                        <a:t> communication</a:t>
                      </a:r>
                    </a:p>
                    <a:p>
                      <a:r>
                        <a:rPr lang="en-CA" baseline="0" dirty="0" smtClean="0"/>
                        <a:t>Status reports, scope, budget, and reporting upwards</a:t>
                      </a:r>
                      <a:endParaRPr lang="en-CA" dirty="0"/>
                    </a:p>
                  </a:txBody>
                  <a:tcPr/>
                </a:tc>
              </a:tr>
              <a:tr h="370840">
                <a:tc>
                  <a:txBody>
                    <a:bodyPr/>
                    <a:lstStyle/>
                    <a:p>
                      <a:endParaRPr lang="en-CA"/>
                    </a:p>
                  </a:txBody>
                  <a:tcPr/>
                </a:tc>
                <a:tc>
                  <a:txBody>
                    <a:bodyPr/>
                    <a:lstStyle/>
                    <a:p>
                      <a:endParaRPr lang="en-CA" dirty="0"/>
                    </a:p>
                  </a:txBody>
                  <a:tcPr/>
                </a:tc>
                <a:tc>
                  <a:txBody>
                    <a:bodyPr/>
                    <a:lstStyle/>
                    <a:p>
                      <a:endParaRPr lang="en-CA"/>
                    </a:p>
                  </a:txBody>
                  <a:tcPr/>
                </a:tc>
              </a:tr>
              <a:tr h="370840">
                <a:tc>
                  <a:txBody>
                    <a:bodyPr/>
                    <a:lstStyle/>
                    <a:p>
                      <a:endParaRPr lang="en-CA"/>
                    </a:p>
                  </a:txBody>
                  <a:tcPr/>
                </a:tc>
                <a:tc>
                  <a:txBody>
                    <a:bodyPr/>
                    <a:lstStyle/>
                    <a:p>
                      <a:endParaRPr lang="en-CA"/>
                    </a:p>
                  </a:txBody>
                  <a:tcPr/>
                </a:tc>
                <a:tc>
                  <a:txBody>
                    <a:bodyPr/>
                    <a:lstStyle/>
                    <a:p>
                      <a:endParaRPr lang="en-CA"/>
                    </a:p>
                  </a:txBody>
                  <a:tcPr/>
                </a:tc>
              </a:tr>
              <a:tr h="370840">
                <a:tc>
                  <a:txBody>
                    <a:bodyPr/>
                    <a:lstStyle/>
                    <a:p>
                      <a:endParaRPr lang="en-CA"/>
                    </a:p>
                  </a:txBody>
                  <a:tcPr/>
                </a:tc>
                <a:tc>
                  <a:txBody>
                    <a:bodyPr/>
                    <a:lstStyle/>
                    <a:p>
                      <a:endParaRPr lang="en-CA"/>
                    </a:p>
                  </a:txBody>
                  <a:tcPr/>
                </a:tc>
                <a:tc>
                  <a:txBody>
                    <a:bodyPr/>
                    <a:lstStyle/>
                    <a:p>
                      <a:endParaRPr lang="en-CA"/>
                    </a:p>
                  </a:txBody>
                  <a:tcPr/>
                </a:tc>
              </a:tr>
              <a:tr h="370840">
                <a:tc>
                  <a:txBody>
                    <a:bodyPr/>
                    <a:lstStyle/>
                    <a:p>
                      <a:endParaRPr lang="en-CA"/>
                    </a:p>
                  </a:txBody>
                  <a:tcPr/>
                </a:tc>
                <a:tc>
                  <a:txBody>
                    <a:bodyPr/>
                    <a:lstStyle/>
                    <a:p>
                      <a:endParaRPr lang="en-CA"/>
                    </a:p>
                  </a:txBody>
                  <a:tcPr/>
                </a:tc>
                <a:tc>
                  <a:txBody>
                    <a:bodyPr/>
                    <a:lstStyle/>
                    <a:p>
                      <a:endParaRPr lang="en-CA"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big is this thing?</a:t>
            </a:r>
            <a:endParaRPr lang="en-CA" dirty="0"/>
          </a:p>
        </p:txBody>
      </p:sp>
      <p:sp>
        <p:nvSpPr>
          <p:cNvPr id="4" name="Chevron 3"/>
          <p:cNvSpPr/>
          <p:nvPr/>
        </p:nvSpPr>
        <p:spPr>
          <a:xfrm>
            <a:off x="1661311" y="2819400"/>
            <a:ext cx="617220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5" name="Pentagon 4"/>
          <p:cNvSpPr/>
          <p:nvPr/>
        </p:nvSpPr>
        <p:spPr>
          <a:xfrm rot="5400000">
            <a:off x="34901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Pentagon 6"/>
          <p:cNvSpPr/>
          <p:nvPr/>
        </p:nvSpPr>
        <p:spPr>
          <a:xfrm rot="5400000">
            <a:off x="5715000"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Pentagon 8"/>
          <p:cNvSpPr/>
          <p:nvPr/>
        </p:nvSpPr>
        <p:spPr>
          <a:xfrm rot="5400000">
            <a:off x="7543800"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7071511" y="1371600"/>
            <a:ext cx="1691489" cy="707886"/>
          </a:xfrm>
          <a:prstGeom prst="rect">
            <a:avLst/>
          </a:prstGeom>
          <a:noFill/>
        </p:spPr>
        <p:txBody>
          <a:bodyPr wrap="none" rtlCol="0">
            <a:spAutoFit/>
          </a:bodyPr>
          <a:lstStyle/>
          <a:p>
            <a:r>
              <a:rPr lang="en-CA" sz="4000" b="1" dirty="0" smtClean="0"/>
              <a:t>Ship it!</a:t>
            </a:r>
            <a:endParaRPr lang="en-CA" sz="4000" b="1" dirty="0"/>
          </a:p>
        </p:txBody>
      </p:sp>
      <p:sp>
        <p:nvSpPr>
          <p:cNvPr id="11" name="TextBox 10"/>
          <p:cNvSpPr txBox="1"/>
          <p:nvPr/>
        </p:nvSpPr>
        <p:spPr>
          <a:xfrm>
            <a:off x="1661311" y="2209800"/>
            <a:ext cx="2057743" cy="523220"/>
          </a:xfrm>
          <a:prstGeom prst="rect">
            <a:avLst/>
          </a:prstGeom>
          <a:noFill/>
        </p:spPr>
        <p:txBody>
          <a:bodyPr wrap="none" rtlCol="0">
            <a:spAutoFit/>
          </a:bodyPr>
          <a:lstStyle/>
          <a:p>
            <a:r>
              <a:rPr lang="en-CA" sz="2800" dirty="0" smtClean="0"/>
              <a:t>Construction</a:t>
            </a:r>
            <a:endParaRPr lang="en-CA" sz="2800" dirty="0"/>
          </a:p>
        </p:txBody>
      </p:sp>
      <p:sp>
        <p:nvSpPr>
          <p:cNvPr id="12" name="TextBox 11"/>
          <p:cNvSpPr txBox="1"/>
          <p:nvPr/>
        </p:nvSpPr>
        <p:spPr>
          <a:xfrm>
            <a:off x="6400800" y="2286000"/>
            <a:ext cx="1201867" cy="523220"/>
          </a:xfrm>
          <a:prstGeom prst="rect">
            <a:avLst/>
          </a:prstGeom>
          <a:noFill/>
        </p:spPr>
        <p:txBody>
          <a:bodyPr wrap="none" rtlCol="0">
            <a:spAutoFit/>
          </a:bodyPr>
          <a:lstStyle/>
          <a:p>
            <a:r>
              <a:rPr lang="en-CA" sz="2800" dirty="0" smtClean="0"/>
              <a:t>Testing</a:t>
            </a:r>
            <a:endParaRPr lang="en-CA" sz="2800" dirty="0"/>
          </a:p>
        </p:txBody>
      </p:sp>
      <p:sp>
        <p:nvSpPr>
          <p:cNvPr id="13" name="TextBox 12"/>
          <p:cNvSpPr txBox="1"/>
          <p:nvPr/>
        </p:nvSpPr>
        <p:spPr>
          <a:xfrm>
            <a:off x="3962400" y="2057400"/>
            <a:ext cx="2092432" cy="830997"/>
          </a:xfrm>
          <a:prstGeom prst="rect">
            <a:avLst/>
          </a:prstGeom>
          <a:noFill/>
        </p:spPr>
        <p:txBody>
          <a:bodyPr wrap="none" rtlCol="0">
            <a:spAutoFit/>
          </a:bodyPr>
          <a:lstStyle/>
          <a:p>
            <a:pPr algn="ctr"/>
            <a:r>
              <a:rPr lang="en-CA" sz="2800" dirty="0" smtClean="0"/>
              <a:t>Training</a:t>
            </a:r>
            <a:endParaRPr lang="en-CA" sz="2800" dirty="0"/>
          </a:p>
          <a:p>
            <a:r>
              <a:rPr lang="en-CA" dirty="0" smtClean="0"/>
              <a:t>(first group of users)</a:t>
            </a:r>
            <a:endParaRPr lang="en-CA" sz="2800" dirty="0" smtClean="0"/>
          </a:p>
        </p:txBody>
      </p:sp>
      <p:sp>
        <p:nvSpPr>
          <p:cNvPr id="14" name="TextBox 13"/>
          <p:cNvSpPr txBox="1"/>
          <p:nvPr/>
        </p:nvSpPr>
        <p:spPr>
          <a:xfrm>
            <a:off x="2042311" y="2895600"/>
            <a:ext cx="1659300" cy="523220"/>
          </a:xfrm>
          <a:prstGeom prst="rect">
            <a:avLst/>
          </a:prstGeom>
          <a:noFill/>
        </p:spPr>
        <p:txBody>
          <a:bodyPr wrap="none" rtlCol="0">
            <a:spAutoFit/>
          </a:bodyPr>
          <a:lstStyle/>
          <a:p>
            <a:r>
              <a:rPr lang="en-CA" sz="2800" dirty="0" smtClean="0">
                <a:solidFill>
                  <a:schemeClr val="bg1"/>
                </a:solidFill>
              </a:rPr>
              <a:t>~3months</a:t>
            </a:r>
            <a:endParaRPr lang="en-CA" sz="2800" dirty="0">
              <a:solidFill>
                <a:schemeClr val="bg1"/>
              </a:solidFill>
            </a:endParaRPr>
          </a:p>
        </p:txBody>
      </p:sp>
      <p:sp>
        <p:nvSpPr>
          <p:cNvPr id="15" name="TextBox 14"/>
          <p:cNvSpPr txBox="1"/>
          <p:nvPr/>
        </p:nvSpPr>
        <p:spPr>
          <a:xfrm>
            <a:off x="4368010" y="2895600"/>
            <a:ext cx="950901" cy="523220"/>
          </a:xfrm>
          <a:prstGeom prst="rect">
            <a:avLst/>
          </a:prstGeom>
          <a:noFill/>
        </p:spPr>
        <p:txBody>
          <a:bodyPr wrap="none" rtlCol="0">
            <a:spAutoFit/>
          </a:bodyPr>
          <a:lstStyle/>
          <a:p>
            <a:r>
              <a:rPr lang="en-CA" sz="2800" dirty="0" smtClean="0">
                <a:solidFill>
                  <a:schemeClr val="bg1"/>
                </a:solidFill>
              </a:rPr>
              <a:t> 1 wk</a:t>
            </a:r>
            <a:endParaRPr lang="en-CA" sz="2800" dirty="0">
              <a:solidFill>
                <a:schemeClr val="bg1"/>
              </a:solidFill>
            </a:endParaRPr>
          </a:p>
        </p:txBody>
      </p:sp>
      <p:sp>
        <p:nvSpPr>
          <p:cNvPr id="16" name="TextBox 15"/>
          <p:cNvSpPr txBox="1"/>
          <p:nvPr/>
        </p:nvSpPr>
        <p:spPr>
          <a:xfrm>
            <a:off x="6349210" y="2895600"/>
            <a:ext cx="950901" cy="523220"/>
          </a:xfrm>
          <a:prstGeom prst="rect">
            <a:avLst/>
          </a:prstGeom>
          <a:noFill/>
        </p:spPr>
        <p:txBody>
          <a:bodyPr wrap="none" rtlCol="0">
            <a:spAutoFit/>
          </a:bodyPr>
          <a:lstStyle/>
          <a:p>
            <a:r>
              <a:rPr lang="en-CA" sz="2800" dirty="0" smtClean="0">
                <a:solidFill>
                  <a:schemeClr val="bg1"/>
                </a:solidFill>
              </a:rPr>
              <a:t> 1 wk</a:t>
            </a:r>
            <a:endParaRPr lang="en-CA" sz="2800" dirty="0">
              <a:solidFill>
                <a:schemeClr val="bg1"/>
              </a:solidFill>
            </a:endParaRPr>
          </a:p>
        </p:txBody>
      </p:sp>
      <p:sp>
        <p:nvSpPr>
          <p:cNvPr id="17" name="TextBox 16"/>
          <p:cNvSpPr txBox="1"/>
          <p:nvPr/>
        </p:nvSpPr>
        <p:spPr>
          <a:xfrm>
            <a:off x="1668050" y="3886200"/>
            <a:ext cx="6098785" cy="584775"/>
          </a:xfrm>
          <a:prstGeom prst="rect">
            <a:avLst/>
          </a:prstGeom>
          <a:noFill/>
        </p:spPr>
        <p:txBody>
          <a:bodyPr wrap="none" rtlCol="0">
            <a:spAutoFit/>
          </a:bodyPr>
          <a:lstStyle/>
          <a:p>
            <a:r>
              <a:rPr lang="en-CA" sz="3200" dirty="0" smtClean="0">
                <a:latin typeface="Calibri Bold" pitchFamily="34" charset="0"/>
                <a:cs typeface="Calibri Bold" pitchFamily="34" charset="0"/>
              </a:rPr>
              <a:t>This is a guess. Not a commitment.</a:t>
            </a:r>
            <a:endParaRPr lang="en-CA" sz="3200" dirty="0">
              <a:latin typeface="Calibri Bold" pitchFamily="34" charset="0"/>
              <a:cs typeface="Calibri Bold" pitchFamily="34" charset="0"/>
            </a:endParaRPr>
          </a:p>
        </p:txBody>
      </p:sp>
      <p:sp>
        <p:nvSpPr>
          <p:cNvPr id="20" name="Freeform 19"/>
          <p:cNvSpPr/>
          <p:nvPr/>
        </p:nvSpPr>
        <p:spPr>
          <a:xfrm>
            <a:off x="2067075" y="4480560"/>
            <a:ext cx="4859020" cy="701040"/>
          </a:xfrm>
          <a:custGeom>
            <a:avLst/>
            <a:gdLst>
              <a:gd name="connsiteX0" fmla="*/ 0 w 4859020"/>
              <a:gd name="connsiteY0" fmla="*/ 0 h 1310640"/>
              <a:gd name="connsiteX1" fmla="*/ 4709160 w 4859020"/>
              <a:gd name="connsiteY1" fmla="*/ 121920 h 1310640"/>
              <a:gd name="connsiteX2" fmla="*/ 899160 w 4859020"/>
              <a:gd name="connsiteY2" fmla="*/ 274320 h 1310640"/>
              <a:gd name="connsiteX3" fmla="*/ 3855720 w 4859020"/>
              <a:gd name="connsiteY3" fmla="*/ 457200 h 1310640"/>
              <a:gd name="connsiteX4" fmla="*/ 1584960 w 4859020"/>
              <a:gd name="connsiteY4" fmla="*/ 609600 h 1310640"/>
              <a:gd name="connsiteX5" fmla="*/ 3002280 w 4859020"/>
              <a:gd name="connsiteY5" fmla="*/ 762000 h 1310640"/>
              <a:gd name="connsiteX6" fmla="*/ 2362200 w 4859020"/>
              <a:gd name="connsiteY6" fmla="*/ 899160 h 1310640"/>
              <a:gd name="connsiteX7" fmla="*/ 2316480 w 4859020"/>
              <a:gd name="connsiteY7" fmla="*/ 131064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9020" h="1310640">
                <a:moveTo>
                  <a:pt x="0" y="0"/>
                </a:moveTo>
                <a:lnTo>
                  <a:pt x="4709160" y="121920"/>
                </a:lnTo>
                <a:cubicBezTo>
                  <a:pt x="4859020" y="167640"/>
                  <a:pt x="1041400" y="218440"/>
                  <a:pt x="899160" y="274320"/>
                </a:cubicBezTo>
                <a:cubicBezTo>
                  <a:pt x="756920" y="330200"/>
                  <a:pt x="3741420" y="401320"/>
                  <a:pt x="3855720" y="457200"/>
                </a:cubicBezTo>
                <a:cubicBezTo>
                  <a:pt x="3970020" y="513080"/>
                  <a:pt x="1727200" y="558800"/>
                  <a:pt x="1584960" y="609600"/>
                </a:cubicBezTo>
                <a:cubicBezTo>
                  <a:pt x="1442720" y="660400"/>
                  <a:pt x="2872740" y="713740"/>
                  <a:pt x="3002280" y="762000"/>
                </a:cubicBezTo>
                <a:cubicBezTo>
                  <a:pt x="3131820" y="810260"/>
                  <a:pt x="2476500" y="807720"/>
                  <a:pt x="2362200" y="899160"/>
                </a:cubicBezTo>
                <a:cubicBezTo>
                  <a:pt x="2247900" y="990600"/>
                  <a:pt x="2282190" y="1150620"/>
                  <a:pt x="2316480" y="1310640"/>
                </a:cubicBezTo>
              </a:path>
            </a:pathLst>
          </a:custGeom>
          <a:ln w="2540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pic>
        <p:nvPicPr>
          <p:cNvPr id="18" name="Picture 1"/>
          <p:cNvPicPr>
            <a:picLocks noChangeAspect="1" noChangeArrowheads="1"/>
          </p:cNvPicPr>
          <p:nvPr/>
        </p:nvPicPr>
        <p:blipFill>
          <a:blip r:embed="rId3" cstate="print"/>
          <a:srcRect/>
          <a:stretch>
            <a:fillRect/>
          </a:stretch>
        </p:blipFill>
        <p:spPr bwMode="auto">
          <a:xfrm>
            <a:off x="431800" y="2741613"/>
            <a:ext cx="1066800" cy="839787"/>
          </a:xfrm>
          <a:prstGeom prst="rect">
            <a:avLst/>
          </a:prstGeom>
          <a:noFill/>
          <a:ln w="12700" cap="flat">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Trade-off sliders</a:t>
            </a:r>
            <a:endParaRPr lang="en-CA" dirty="0"/>
          </a:p>
        </p:txBody>
      </p:sp>
      <p:graphicFrame>
        <p:nvGraphicFramePr>
          <p:cNvPr id="61" name="Table 60"/>
          <p:cNvGraphicFramePr>
            <a:graphicFrameLocks noGrp="1"/>
          </p:cNvGraphicFramePr>
          <p:nvPr/>
        </p:nvGraphicFramePr>
        <p:xfrm>
          <a:off x="457200" y="1371600"/>
          <a:ext cx="8229600" cy="2471520"/>
        </p:xfrm>
        <a:graphic>
          <a:graphicData uri="http://schemas.openxmlformats.org/drawingml/2006/table">
            <a:tbl>
              <a:tblPr firstRow="1" bandRow="1">
                <a:tableStyleId>{5C22544A-7EE6-4342-B048-85BDC9FD1C3A}</a:tableStyleId>
              </a:tblPr>
              <a:tblGrid>
                <a:gridCol w="3048000"/>
                <a:gridCol w="5181600"/>
              </a:tblGrid>
              <a:tr h="377825">
                <a:tc>
                  <a:txBody>
                    <a:bodyPr/>
                    <a:lstStyle/>
                    <a:p>
                      <a:endParaRPr lang="en-CA" dirty="0"/>
                    </a:p>
                  </a:txBody>
                  <a:tcPr anchor="ctr"/>
                </a:tc>
                <a:tc>
                  <a:txBody>
                    <a:bodyPr/>
                    <a:lstStyle/>
                    <a:p>
                      <a:r>
                        <a:rPr lang="en-CA" sz="2800" dirty="0" smtClean="0"/>
                        <a:t>The classic four</a:t>
                      </a:r>
                      <a:endParaRPr lang="en-CA" sz="2000" dirty="0"/>
                    </a:p>
                  </a:txBody>
                  <a:tcPr anchor="ctr"/>
                </a:tc>
              </a:tr>
              <a:tr h="0">
                <a:tc>
                  <a:txBody>
                    <a:bodyPr/>
                    <a:lstStyle/>
                    <a:p>
                      <a:endParaRPr lang="en-CA"/>
                    </a:p>
                  </a:txBody>
                  <a:tcPr marT="72000" marB="72000" anchor="ctr"/>
                </a:tc>
                <a:tc>
                  <a:txBody>
                    <a:bodyPr/>
                    <a:lstStyle/>
                    <a:p>
                      <a:r>
                        <a:rPr lang="en-CA" sz="2400" dirty="0" smtClean="0"/>
                        <a:t>Feature</a:t>
                      </a:r>
                      <a:r>
                        <a:rPr lang="en-CA" sz="2400" baseline="0" dirty="0" smtClean="0"/>
                        <a:t> completeness (scope)</a:t>
                      </a:r>
                      <a:endParaRPr lang="en-CA" sz="2400" dirty="0"/>
                    </a:p>
                  </a:txBody>
                  <a:tcPr marT="108000" marB="108000" anchor="ctr"/>
                </a:tc>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Stay within budget (budget)</a:t>
                      </a:r>
                      <a:endParaRPr lang="en-CA" sz="2000" dirty="0" smtClean="0"/>
                    </a:p>
                  </a:txBody>
                  <a:tcPr anchor="ctr"/>
                </a:tc>
              </a:tr>
              <a:tr h="377825">
                <a:tc>
                  <a:txBody>
                    <a:bodyPr/>
                    <a:lstStyle/>
                    <a:p>
                      <a:endParaRPr lang="en-CA" sz="2000" dirty="0"/>
                    </a:p>
                  </a:txBody>
                  <a:tcPr anchor="ctr"/>
                </a:tc>
                <a:tc>
                  <a:txBody>
                    <a:bodyPr/>
                    <a:lstStyle/>
                    <a:p>
                      <a:r>
                        <a:rPr lang="en-CA" sz="2400" dirty="0" smtClean="0"/>
                        <a:t>Deliver project on time (time)</a:t>
                      </a:r>
                      <a:endParaRPr lang="en-CA" sz="2000" dirty="0"/>
                    </a:p>
                  </a:txBody>
                  <a:tcPr anchor="ctr"/>
                </a:tc>
              </a:tr>
              <a:tr h="377825">
                <a:tc>
                  <a:txBody>
                    <a:bodyPr/>
                    <a:lstStyle/>
                    <a:p>
                      <a:endParaRPr lang="en-CA" sz="2000" dirty="0"/>
                    </a:p>
                  </a:txBody>
                  <a:tcPr anchor="ctr"/>
                </a:tc>
                <a:tc>
                  <a:txBody>
                    <a:bodyPr/>
                    <a:lstStyle/>
                    <a:p>
                      <a:r>
                        <a:rPr lang="en-CA" sz="2400" dirty="0" smtClean="0"/>
                        <a:t>High quality, low defects (quality)</a:t>
                      </a:r>
                      <a:endParaRPr lang="en-CA" sz="2000" dirty="0"/>
                    </a:p>
                  </a:txBody>
                  <a:tcPr anchor="ctr"/>
                </a:tc>
              </a:tr>
            </a:tbl>
          </a:graphicData>
        </a:graphic>
      </p:graphicFrame>
      <p:grpSp>
        <p:nvGrpSpPr>
          <p:cNvPr id="62" name="Group 29"/>
          <p:cNvGrpSpPr>
            <a:grpSpLocks/>
          </p:cNvGrpSpPr>
          <p:nvPr/>
        </p:nvGrpSpPr>
        <p:grpSpPr bwMode="auto">
          <a:xfrm>
            <a:off x="762000" y="2087563"/>
            <a:ext cx="2489200" cy="274637"/>
            <a:chOff x="1254" y="1536"/>
            <a:chExt cx="1698" cy="173"/>
          </a:xfrm>
        </p:grpSpPr>
        <p:sp>
          <p:nvSpPr>
            <p:cNvPr id="63"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64" name="AutoShape 31"/>
            <p:cNvCxnSpPr>
              <a:cxnSpLocks noChangeShapeType="1"/>
              <a:stCxn id="63" idx="3"/>
              <a:endCxn id="65"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65"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66"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7"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8"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aphicFrame>
        <p:nvGraphicFramePr>
          <p:cNvPr id="69" name="Table 68"/>
          <p:cNvGraphicFramePr>
            <a:graphicFrameLocks noGrp="1"/>
          </p:cNvGraphicFramePr>
          <p:nvPr/>
        </p:nvGraphicFramePr>
        <p:xfrm>
          <a:off x="457200" y="4157880"/>
          <a:ext cx="8229600" cy="2471520"/>
        </p:xfrm>
        <a:graphic>
          <a:graphicData uri="http://schemas.openxmlformats.org/drawingml/2006/table">
            <a:tbl>
              <a:tblPr firstRow="1" bandRow="1">
                <a:tableStyleId>{5C22544A-7EE6-4342-B048-85BDC9FD1C3A}</a:tableStyleId>
              </a:tblPr>
              <a:tblGrid>
                <a:gridCol w="3048000"/>
                <a:gridCol w="5181600"/>
              </a:tblGrid>
              <a:tr h="377825">
                <a:tc>
                  <a:txBody>
                    <a:bodyPr/>
                    <a:lstStyle/>
                    <a:p>
                      <a:endParaRPr lang="en-CA" dirty="0"/>
                    </a:p>
                  </a:txBody>
                  <a:tcPr anchor="ctr"/>
                </a:tc>
                <a:tc>
                  <a:txBody>
                    <a:bodyPr/>
                    <a:lstStyle/>
                    <a:p>
                      <a:r>
                        <a:rPr lang="en-CA" sz="2800" dirty="0" smtClean="0"/>
                        <a:t>Other</a:t>
                      </a:r>
                      <a:r>
                        <a:rPr lang="en-CA" sz="2800" baseline="0" dirty="0" smtClean="0"/>
                        <a:t> important things</a:t>
                      </a:r>
                      <a:endParaRPr lang="en-CA" sz="2000" dirty="0"/>
                    </a:p>
                  </a:txBody>
                  <a:tcPr anchor="ctr"/>
                </a:tc>
              </a:tr>
              <a:tr h="0">
                <a:tc>
                  <a:txBody>
                    <a:bodyPr/>
                    <a:lstStyle/>
                    <a:p>
                      <a:endParaRPr lang="en-CA"/>
                    </a:p>
                  </a:txBody>
                  <a:tcPr marT="72000" marB="72000" anchor="ctr"/>
                </a:tc>
                <a:tc>
                  <a:txBody>
                    <a:bodyPr/>
                    <a:lstStyle/>
                    <a:p>
                      <a:r>
                        <a:rPr lang="en-CA" sz="2400" dirty="0" smtClean="0"/>
                        <a:t>Ease of use</a:t>
                      </a:r>
                      <a:endParaRPr lang="en-CA" sz="2400" dirty="0"/>
                    </a:p>
                  </a:txBody>
                  <a:tcPr marT="108000" marB="108000" anchor="ctr"/>
                </a:tc>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Don’t make me think!</a:t>
                      </a:r>
                      <a:endParaRPr lang="en-CA" sz="2000" dirty="0" smtClean="0"/>
                    </a:p>
                  </a:txBody>
                  <a:tcPr anchor="ctr"/>
                </a:tc>
              </a:tr>
              <a:tr h="377825">
                <a:tc>
                  <a:txBody>
                    <a:bodyPr/>
                    <a:lstStyle/>
                    <a:p>
                      <a:endParaRPr lang="en-CA" sz="2000" dirty="0"/>
                    </a:p>
                  </a:txBody>
                  <a:tcPr anchor="ctr"/>
                </a:tc>
                <a:tc>
                  <a:txBody>
                    <a:bodyPr/>
                    <a:lstStyle/>
                    <a:p>
                      <a:r>
                        <a:rPr lang="en-CA" sz="2400" dirty="0" smtClean="0"/>
                        <a:t>Detailed</a:t>
                      </a:r>
                      <a:r>
                        <a:rPr lang="en-CA" sz="2400" baseline="0" dirty="0" smtClean="0"/>
                        <a:t> audits (log everything)</a:t>
                      </a:r>
                      <a:endParaRPr lang="en-CA" sz="2000" dirty="0"/>
                    </a:p>
                  </a:txBody>
                  <a:tcPr anchor="ctr"/>
                </a:tc>
              </a:tr>
              <a:tr h="377825">
                <a:tc>
                  <a:txBody>
                    <a:bodyPr/>
                    <a:lstStyle/>
                    <a:p>
                      <a:endParaRPr lang="en-CA" sz="2000" dirty="0"/>
                    </a:p>
                  </a:txBody>
                  <a:tcPr anchor="ctr"/>
                </a:tc>
                <a:tc>
                  <a:txBody>
                    <a:bodyPr/>
                    <a:lstStyle/>
                    <a:p>
                      <a:r>
                        <a:rPr lang="en-CA" sz="2400" dirty="0" smtClean="0"/>
                        <a:t>Customizable</a:t>
                      </a:r>
                      <a:endParaRPr lang="en-CA" sz="2000" dirty="0"/>
                    </a:p>
                  </a:txBody>
                  <a:tcPr anchor="ctr"/>
                </a:tc>
              </a:tr>
            </a:tbl>
          </a:graphicData>
        </a:graphic>
      </p:graphicFrame>
      <p:grpSp>
        <p:nvGrpSpPr>
          <p:cNvPr id="70" name="Group 29"/>
          <p:cNvGrpSpPr>
            <a:grpSpLocks/>
          </p:cNvGrpSpPr>
          <p:nvPr/>
        </p:nvGrpSpPr>
        <p:grpSpPr bwMode="auto">
          <a:xfrm>
            <a:off x="762000" y="2590800"/>
            <a:ext cx="2489200" cy="274637"/>
            <a:chOff x="1254" y="1536"/>
            <a:chExt cx="1698" cy="173"/>
          </a:xfrm>
        </p:grpSpPr>
        <p:sp>
          <p:nvSpPr>
            <p:cNvPr id="71"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2" name="AutoShape 31"/>
            <p:cNvCxnSpPr>
              <a:cxnSpLocks noChangeShapeType="1"/>
              <a:stCxn id="71" idx="3"/>
              <a:endCxn id="73"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73"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74"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5"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6"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77" name="Group 29"/>
          <p:cNvGrpSpPr>
            <a:grpSpLocks/>
          </p:cNvGrpSpPr>
          <p:nvPr/>
        </p:nvGrpSpPr>
        <p:grpSpPr bwMode="auto">
          <a:xfrm>
            <a:off x="762000" y="3048000"/>
            <a:ext cx="2489200" cy="274637"/>
            <a:chOff x="1254" y="1536"/>
            <a:chExt cx="1698" cy="173"/>
          </a:xfrm>
        </p:grpSpPr>
        <p:sp>
          <p:nvSpPr>
            <p:cNvPr id="78"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9" name="AutoShape 31"/>
            <p:cNvCxnSpPr>
              <a:cxnSpLocks noChangeShapeType="1"/>
              <a:stCxn id="78" idx="3"/>
              <a:endCxn id="80"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0"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1"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2"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3"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84" name="Group 29"/>
          <p:cNvGrpSpPr>
            <a:grpSpLocks/>
          </p:cNvGrpSpPr>
          <p:nvPr/>
        </p:nvGrpSpPr>
        <p:grpSpPr bwMode="auto">
          <a:xfrm>
            <a:off x="762000" y="3505200"/>
            <a:ext cx="2489200" cy="274637"/>
            <a:chOff x="1254" y="1536"/>
            <a:chExt cx="1698" cy="173"/>
          </a:xfrm>
        </p:grpSpPr>
        <p:sp>
          <p:nvSpPr>
            <p:cNvPr id="85"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86" name="AutoShape 31"/>
            <p:cNvCxnSpPr>
              <a:cxnSpLocks noChangeShapeType="1"/>
              <a:stCxn id="85" idx="3"/>
              <a:endCxn id="87"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7"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8"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9"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0"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1" name="Group 29"/>
          <p:cNvGrpSpPr>
            <a:grpSpLocks/>
          </p:cNvGrpSpPr>
          <p:nvPr/>
        </p:nvGrpSpPr>
        <p:grpSpPr bwMode="auto">
          <a:xfrm>
            <a:off x="762000" y="4784726"/>
            <a:ext cx="2489200" cy="274637"/>
            <a:chOff x="1254" y="1536"/>
            <a:chExt cx="1698" cy="173"/>
          </a:xfrm>
        </p:grpSpPr>
        <p:sp>
          <p:nvSpPr>
            <p:cNvPr id="92"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93" name="AutoShape 31"/>
            <p:cNvCxnSpPr>
              <a:cxnSpLocks noChangeShapeType="1"/>
              <a:stCxn id="92" idx="3"/>
              <a:endCxn id="94"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94"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95"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6"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7"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8" name="Group 29"/>
          <p:cNvGrpSpPr>
            <a:grpSpLocks/>
          </p:cNvGrpSpPr>
          <p:nvPr/>
        </p:nvGrpSpPr>
        <p:grpSpPr bwMode="auto">
          <a:xfrm>
            <a:off x="762000" y="5287963"/>
            <a:ext cx="2489200" cy="274637"/>
            <a:chOff x="1254" y="1536"/>
            <a:chExt cx="1698" cy="173"/>
          </a:xfrm>
        </p:grpSpPr>
        <p:sp>
          <p:nvSpPr>
            <p:cNvPr id="99"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0" name="AutoShape 31"/>
            <p:cNvCxnSpPr>
              <a:cxnSpLocks noChangeShapeType="1"/>
              <a:stCxn id="99" idx="3"/>
              <a:endCxn id="101"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1"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2"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3"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4"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105" name="Group 29"/>
          <p:cNvGrpSpPr>
            <a:grpSpLocks/>
          </p:cNvGrpSpPr>
          <p:nvPr/>
        </p:nvGrpSpPr>
        <p:grpSpPr bwMode="auto">
          <a:xfrm>
            <a:off x="762000" y="5745163"/>
            <a:ext cx="2489200" cy="274637"/>
            <a:chOff x="1254" y="1536"/>
            <a:chExt cx="1698" cy="173"/>
          </a:xfrm>
        </p:grpSpPr>
        <p:sp>
          <p:nvSpPr>
            <p:cNvPr id="106"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7" name="AutoShape 31"/>
            <p:cNvCxnSpPr>
              <a:cxnSpLocks noChangeShapeType="1"/>
              <a:stCxn id="106" idx="3"/>
              <a:endCxn id="108"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8"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9"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0"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1"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112" name="Group 29"/>
          <p:cNvGrpSpPr>
            <a:grpSpLocks/>
          </p:cNvGrpSpPr>
          <p:nvPr/>
        </p:nvGrpSpPr>
        <p:grpSpPr bwMode="auto">
          <a:xfrm>
            <a:off x="762000" y="6202363"/>
            <a:ext cx="2489200" cy="274637"/>
            <a:chOff x="1254" y="1536"/>
            <a:chExt cx="1698" cy="173"/>
          </a:xfrm>
        </p:grpSpPr>
        <p:sp>
          <p:nvSpPr>
            <p:cNvPr id="113"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14" name="AutoShape 31"/>
            <p:cNvCxnSpPr>
              <a:cxnSpLocks noChangeShapeType="1"/>
              <a:stCxn id="113" idx="3"/>
              <a:endCxn id="115"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15"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16"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7"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8"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sp>
        <p:nvSpPr>
          <p:cNvPr id="120" name="Oval 119"/>
          <p:cNvSpPr/>
          <p:nvPr/>
        </p:nvSpPr>
        <p:spPr>
          <a:xfrm>
            <a:off x="2133600" y="19812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1" name="Oval 120"/>
          <p:cNvSpPr/>
          <p:nvPr/>
        </p:nvSpPr>
        <p:spPr>
          <a:xfrm>
            <a:off x="2441990" y="2496012"/>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2" name="Oval 121"/>
          <p:cNvSpPr/>
          <p:nvPr/>
        </p:nvSpPr>
        <p:spPr>
          <a:xfrm>
            <a:off x="1213006" y="2953212"/>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3" name="Oval 122"/>
          <p:cNvSpPr/>
          <p:nvPr/>
        </p:nvSpPr>
        <p:spPr>
          <a:xfrm>
            <a:off x="1600200" y="33528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4" name="Oval 123"/>
          <p:cNvSpPr/>
          <p:nvPr/>
        </p:nvSpPr>
        <p:spPr>
          <a:xfrm>
            <a:off x="1302952" y="4693444"/>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5" name="Oval 124"/>
          <p:cNvSpPr/>
          <p:nvPr/>
        </p:nvSpPr>
        <p:spPr>
          <a:xfrm>
            <a:off x="1676400" y="5181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6" name="Oval 125"/>
          <p:cNvSpPr/>
          <p:nvPr/>
        </p:nvSpPr>
        <p:spPr>
          <a:xfrm>
            <a:off x="2133600" y="56388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7" name="Oval 126"/>
          <p:cNvSpPr/>
          <p:nvPr/>
        </p:nvSpPr>
        <p:spPr>
          <a:xfrm>
            <a:off x="2438400" y="60960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first release</a:t>
            </a:r>
            <a:endParaRPr lang="en-CA" dirty="0"/>
          </a:p>
        </p:txBody>
      </p:sp>
      <p:sp>
        <p:nvSpPr>
          <p:cNvPr id="4" name="Chevron 3"/>
          <p:cNvSpPr/>
          <p:nvPr/>
        </p:nvSpPr>
        <p:spPr>
          <a:xfrm>
            <a:off x="1438276" y="3276600"/>
            <a:ext cx="617220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5" name="Pentagon 4"/>
          <p:cNvSpPr/>
          <p:nvPr/>
        </p:nvSpPr>
        <p:spPr>
          <a:xfrm rot="5400000">
            <a:off x="3267076"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Pentagon 6"/>
          <p:cNvSpPr/>
          <p:nvPr/>
        </p:nvSpPr>
        <p:spPr>
          <a:xfrm rot="5400000">
            <a:off x="5248276"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Pentagon 8"/>
          <p:cNvSpPr/>
          <p:nvPr/>
        </p:nvSpPr>
        <p:spPr>
          <a:xfrm rot="5400000">
            <a:off x="7229476"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6848476" y="1828800"/>
            <a:ext cx="1691489" cy="707886"/>
          </a:xfrm>
          <a:prstGeom prst="rect">
            <a:avLst/>
          </a:prstGeom>
          <a:noFill/>
        </p:spPr>
        <p:txBody>
          <a:bodyPr wrap="none" rtlCol="0">
            <a:spAutoFit/>
          </a:bodyPr>
          <a:lstStyle/>
          <a:p>
            <a:r>
              <a:rPr lang="en-CA" sz="4000" b="1" dirty="0" smtClean="0"/>
              <a:t>Ship it!</a:t>
            </a:r>
            <a:endParaRPr lang="en-CA" sz="4000" b="1" dirty="0"/>
          </a:p>
        </p:txBody>
      </p:sp>
      <p:sp>
        <p:nvSpPr>
          <p:cNvPr id="11" name="TextBox 10"/>
          <p:cNvSpPr txBox="1"/>
          <p:nvPr/>
        </p:nvSpPr>
        <p:spPr>
          <a:xfrm>
            <a:off x="1555864" y="2704164"/>
            <a:ext cx="1787412" cy="461665"/>
          </a:xfrm>
          <a:prstGeom prst="rect">
            <a:avLst/>
          </a:prstGeom>
          <a:noFill/>
        </p:spPr>
        <p:txBody>
          <a:bodyPr wrap="none" rtlCol="0">
            <a:spAutoFit/>
          </a:bodyPr>
          <a:lstStyle/>
          <a:p>
            <a:r>
              <a:rPr lang="en-CA" sz="2400" dirty="0" smtClean="0"/>
              <a:t>Construction</a:t>
            </a:r>
            <a:endParaRPr lang="en-CA" sz="2400" dirty="0"/>
          </a:p>
        </p:txBody>
      </p:sp>
      <p:sp>
        <p:nvSpPr>
          <p:cNvPr id="12" name="TextBox 11"/>
          <p:cNvSpPr txBox="1"/>
          <p:nvPr/>
        </p:nvSpPr>
        <p:spPr>
          <a:xfrm>
            <a:off x="4126394" y="2707758"/>
            <a:ext cx="1057918" cy="461665"/>
          </a:xfrm>
          <a:prstGeom prst="rect">
            <a:avLst/>
          </a:prstGeom>
          <a:noFill/>
        </p:spPr>
        <p:txBody>
          <a:bodyPr wrap="none" rtlCol="0">
            <a:spAutoFit/>
          </a:bodyPr>
          <a:lstStyle/>
          <a:p>
            <a:r>
              <a:rPr lang="en-CA" sz="2400" dirty="0" smtClean="0"/>
              <a:t>Testing</a:t>
            </a:r>
            <a:endParaRPr lang="en-CA" sz="2400" dirty="0"/>
          </a:p>
        </p:txBody>
      </p:sp>
      <p:sp>
        <p:nvSpPr>
          <p:cNvPr id="13" name="TextBox 12"/>
          <p:cNvSpPr txBox="1"/>
          <p:nvPr/>
        </p:nvSpPr>
        <p:spPr>
          <a:xfrm>
            <a:off x="5765068" y="2707758"/>
            <a:ext cx="1720599" cy="461665"/>
          </a:xfrm>
          <a:prstGeom prst="rect">
            <a:avLst/>
          </a:prstGeom>
          <a:noFill/>
        </p:spPr>
        <p:txBody>
          <a:bodyPr wrap="none" rtlCol="0">
            <a:spAutoFit/>
          </a:bodyPr>
          <a:lstStyle/>
          <a:p>
            <a:r>
              <a:rPr lang="en-CA" sz="2400" dirty="0" smtClean="0"/>
              <a:t>Deployment</a:t>
            </a:r>
            <a:endParaRPr lang="en-CA" sz="2400" dirty="0"/>
          </a:p>
        </p:txBody>
      </p:sp>
      <p:sp>
        <p:nvSpPr>
          <p:cNvPr id="14" name="TextBox 13"/>
          <p:cNvSpPr txBox="1"/>
          <p:nvPr/>
        </p:nvSpPr>
        <p:spPr>
          <a:xfrm>
            <a:off x="1819276" y="3352800"/>
            <a:ext cx="1659300" cy="523220"/>
          </a:xfrm>
          <a:prstGeom prst="rect">
            <a:avLst/>
          </a:prstGeom>
          <a:noFill/>
        </p:spPr>
        <p:txBody>
          <a:bodyPr wrap="none" rtlCol="0">
            <a:spAutoFit/>
          </a:bodyPr>
          <a:lstStyle/>
          <a:p>
            <a:r>
              <a:rPr lang="en-CA" sz="2800" smtClean="0">
                <a:solidFill>
                  <a:schemeClr val="bg1"/>
                </a:solidFill>
              </a:rPr>
              <a:t>~2months</a:t>
            </a:r>
            <a:endParaRPr lang="en-CA" sz="2800" dirty="0">
              <a:solidFill>
                <a:schemeClr val="bg1"/>
              </a:solidFill>
            </a:endParaRPr>
          </a:p>
        </p:txBody>
      </p:sp>
      <p:sp>
        <p:nvSpPr>
          <p:cNvPr id="15" name="TextBox 14"/>
          <p:cNvSpPr txBox="1"/>
          <p:nvPr/>
        </p:nvSpPr>
        <p:spPr>
          <a:xfrm>
            <a:off x="4144975" y="3352800"/>
            <a:ext cx="950901" cy="523220"/>
          </a:xfrm>
          <a:prstGeom prst="rect">
            <a:avLst/>
          </a:prstGeom>
          <a:noFill/>
        </p:spPr>
        <p:txBody>
          <a:bodyPr wrap="none" rtlCol="0">
            <a:spAutoFit/>
          </a:bodyPr>
          <a:lstStyle/>
          <a:p>
            <a:r>
              <a:rPr lang="en-CA" sz="2800" dirty="0" smtClean="0">
                <a:solidFill>
                  <a:schemeClr val="bg1"/>
                </a:solidFill>
              </a:rPr>
              <a:t> 1 wk</a:t>
            </a:r>
            <a:endParaRPr lang="en-CA" sz="2800" dirty="0">
              <a:solidFill>
                <a:schemeClr val="bg1"/>
              </a:solidFill>
            </a:endParaRPr>
          </a:p>
        </p:txBody>
      </p:sp>
      <p:sp>
        <p:nvSpPr>
          <p:cNvPr id="16" name="TextBox 15"/>
          <p:cNvSpPr txBox="1"/>
          <p:nvPr/>
        </p:nvSpPr>
        <p:spPr>
          <a:xfrm>
            <a:off x="6126175" y="3352800"/>
            <a:ext cx="950901" cy="523220"/>
          </a:xfrm>
          <a:prstGeom prst="rect">
            <a:avLst/>
          </a:prstGeom>
          <a:noFill/>
        </p:spPr>
        <p:txBody>
          <a:bodyPr wrap="none" rtlCol="0">
            <a:spAutoFit/>
          </a:bodyPr>
          <a:lstStyle/>
          <a:p>
            <a:r>
              <a:rPr lang="en-CA" sz="2800" dirty="0" smtClean="0">
                <a:solidFill>
                  <a:schemeClr val="bg1"/>
                </a:solidFill>
              </a:rPr>
              <a:t> 1 wk</a:t>
            </a:r>
            <a:endParaRPr lang="en-CA" sz="2800" dirty="0">
              <a:solidFill>
                <a:schemeClr val="bg1"/>
              </a:solidFill>
            </a:endParaRPr>
          </a:p>
        </p:txBody>
      </p:sp>
      <p:sp>
        <p:nvSpPr>
          <p:cNvPr id="18" name="TextBox 17"/>
          <p:cNvSpPr txBox="1"/>
          <p:nvPr/>
        </p:nvSpPr>
        <p:spPr>
          <a:xfrm>
            <a:off x="1863869" y="4114800"/>
            <a:ext cx="5513112" cy="707886"/>
          </a:xfrm>
          <a:prstGeom prst="rect">
            <a:avLst/>
          </a:prstGeom>
          <a:noFill/>
        </p:spPr>
        <p:txBody>
          <a:bodyPr wrap="none" rtlCol="0">
            <a:spAutoFit/>
          </a:bodyPr>
          <a:lstStyle/>
          <a:p>
            <a:r>
              <a:rPr lang="en-CA" sz="4000" dirty="0" smtClean="0">
                <a:latin typeface="Calibri Bold" pitchFamily="34" charset="0"/>
                <a:cs typeface="Calibri Bold" pitchFamily="34" charset="0"/>
              </a:rPr>
              <a:t>4 people, 2 ½ months, $0</a:t>
            </a:r>
            <a:endParaRPr lang="en-CA" sz="4000" dirty="0">
              <a:latin typeface="Calibri Bold" pitchFamily="34" charset="0"/>
              <a:cs typeface="Calibri Bold" pitchFamily="34" charset="0"/>
            </a:endParaRPr>
          </a:p>
        </p:txBody>
      </p:sp>
      <p:pic>
        <p:nvPicPr>
          <p:cNvPr id="17" name="Picture 1"/>
          <p:cNvPicPr>
            <a:picLocks noChangeAspect="1" noChangeArrowheads="1"/>
          </p:cNvPicPr>
          <p:nvPr/>
        </p:nvPicPr>
        <p:blipFill>
          <a:blip r:embed="rId3" cstate="print"/>
          <a:srcRect/>
          <a:stretch>
            <a:fillRect/>
          </a:stretch>
        </p:blipFill>
        <p:spPr bwMode="auto">
          <a:xfrm>
            <a:off x="228600" y="3198813"/>
            <a:ext cx="1066800" cy="839787"/>
          </a:xfrm>
          <a:prstGeom prst="rect">
            <a:avLst/>
          </a:prstGeom>
          <a:noFill/>
          <a:ln w="12700" cap="flat">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Learn more</a:t>
            </a:r>
            <a:endParaRPr lang="en-CA" dirty="0"/>
          </a:p>
        </p:txBody>
      </p:sp>
      <p:sp>
        <p:nvSpPr>
          <p:cNvPr id="3" name="Content Placeholder 2"/>
          <p:cNvSpPr>
            <a:spLocks noGrp="1"/>
          </p:cNvSpPr>
          <p:nvPr>
            <p:ph idx="1"/>
          </p:nvPr>
        </p:nvSpPr>
        <p:spPr/>
        <p:txBody>
          <a:bodyPr/>
          <a:lstStyle/>
          <a:p>
            <a:r>
              <a:rPr lang="en-CA" dirty="0" smtClean="0">
                <a:hlinkClick r:id="rId3"/>
              </a:rPr>
              <a:t>http://agilewarrior.wordpress.com</a:t>
            </a:r>
            <a:endParaRPr lang="en-CA" dirty="0" smtClean="0"/>
          </a:p>
          <a:p>
            <a:r>
              <a:rPr lang="en-CA" dirty="0" smtClean="0"/>
              <a:t>Buy the book!</a:t>
            </a:r>
          </a:p>
          <a:p>
            <a:endParaRPr lang="en-CA" dirty="0" smtClean="0"/>
          </a:p>
          <a:p>
            <a:r>
              <a:rPr lang="en-CA" dirty="0" smtClean="0"/>
              <a:t>Twitter:</a:t>
            </a:r>
          </a:p>
          <a:p>
            <a:pPr lvl="1"/>
            <a:r>
              <a:rPr lang="en-CA" dirty="0" smtClean="0"/>
              <a:t>@</a:t>
            </a:r>
            <a:r>
              <a:rPr lang="en-CA" dirty="0" err="1" smtClean="0"/>
              <a:t>jrasmusson</a:t>
            </a:r>
            <a:endParaRPr lang="en-CA" dirty="0"/>
          </a:p>
        </p:txBody>
      </p:sp>
      <p:pic>
        <p:nvPicPr>
          <p:cNvPr id="4" name="Picture 3"/>
          <p:cNvPicPr>
            <a:picLocks noChangeAspect="1" noChangeArrowheads="1"/>
          </p:cNvPicPr>
          <p:nvPr/>
        </p:nvPicPr>
        <p:blipFill>
          <a:blip r:embed="rId4" cstate="print"/>
          <a:srcRect/>
          <a:stretch>
            <a:fillRect/>
          </a:stretch>
        </p:blipFill>
        <p:spPr bwMode="auto">
          <a:xfrm>
            <a:off x="4343400" y="2451100"/>
            <a:ext cx="2946400" cy="3797300"/>
          </a:xfrm>
          <a:prstGeom prst="rect">
            <a:avLst/>
          </a:prstGeom>
          <a:noFill/>
          <a:ln w="12700" cap="flat">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CA" dirty="0" smtClean="0"/>
              <a:t>Collection$</a:t>
            </a:r>
            <a:endParaRPr lang="en-CA" dirty="0"/>
          </a:p>
        </p:txBody>
      </p:sp>
      <p:sp>
        <p:nvSpPr>
          <p:cNvPr id="3" name="Subtitle 2"/>
          <p:cNvSpPr>
            <a:spLocks noGrp="1"/>
          </p:cNvSpPr>
          <p:nvPr>
            <p:ph type="subTitle" idx="1"/>
          </p:nvPr>
        </p:nvSpPr>
        <p:spPr/>
        <p:txBody>
          <a:bodyPr/>
          <a:lstStyle/>
          <a:p>
            <a:r>
              <a:rPr lang="en-CA" dirty="0"/>
              <a:t>UAB </a:t>
            </a:r>
            <a:r>
              <a:rPr lang="en-CA" dirty="0" smtClean="0"/>
              <a:t>EE433</a:t>
            </a:r>
            <a:endParaRPr lang="en-C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3" cstate="print"/>
          <a:srcRect/>
          <a:stretch>
            <a:fillRect/>
          </a:stretch>
        </p:blipFill>
        <p:spPr bwMode="auto">
          <a:xfrm>
            <a:off x="990600" y="4460358"/>
            <a:ext cx="7388225" cy="1646312"/>
          </a:xfrm>
          <a:prstGeom prst="rect">
            <a:avLst/>
          </a:prstGeom>
          <a:noFill/>
          <a:ln w="12700" cap="flat">
            <a:noFill/>
            <a:miter lim="800000"/>
            <a:headEnd/>
            <a:tailEnd/>
          </a:ln>
        </p:spPr>
      </p:pic>
      <p:sp>
        <p:nvSpPr>
          <p:cNvPr id="2" name="Title 1"/>
          <p:cNvSpPr>
            <a:spLocks noGrp="1"/>
          </p:cNvSpPr>
          <p:nvPr>
            <p:ph type="title"/>
          </p:nvPr>
        </p:nvSpPr>
        <p:spPr/>
        <p:txBody>
          <a:bodyPr/>
          <a:lstStyle/>
          <a:p>
            <a:r>
              <a:rPr lang="en-CA" dirty="0" smtClean="0"/>
              <a:t>Why are we here?</a:t>
            </a:r>
            <a:endParaRPr lang="en-CA" dirty="0"/>
          </a:p>
        </p:txBody>
      </p:sp>
      <p:sp>
        <p:nvSpPr>
          <p:cNvPr id="3" name="Content Placeholder 2"/>
          <p:cNvSpPr>
            <a:spLocks noGrp="1"/>
          </p:cNvSpPr>
          <p:nvPr>
            <p:ph idx="1"/>
          </p:nvPr>
        </p:nvSpPr>
        <p:spPr/>
        <p:txBody>
          <a:bodyPr/>
          <a:lstStyle/>
          <a:p>
            <a:r>
              <a:rPr lang="en-CA" dirty="0" smtClean="0"/>
              <a:t>Helps identify unknown items in your collection.</a:t>
            </a:r>
          </a:p>
          <a:p>
            <a:r>
              <a:rPr lang="en-CA" dirty="0" smtClean="0"/>
              <a:t>Offers information about your collection, assisting with research, establishing value.</a:t>
            </a:r>
          </a:p>
          <a:p>
            <a:r>
              <a:rPr lang="en-CA" dirty="0" smtClean="0"/>
              <a:t>Connects collectors with others.</a:t>
            </a:r>
          </a:p>
        </p:txBody>
      </p:sp>
      <p:sp>
        <p:nvSpPr>
          <p:cNvPr id="4" name="TextBox 3"/>
          <p:cNvSpPr txBox="1"/>
          <p:nvPr/>
        </p:nvSpPr>
        <p:spPr>
          <a:xfrm>
            <a:off x="2290762" y="4811270"/>
            <a:ext cx="5257914" cy="1200329"/>
          </a:xfrm>
          <a:prstGeom prst="rect">
            <a:avLst/>
          </a:prstGeom>
          <a:noFill/>
        </p:spPr>
        <p:txBody>
          <a:bodyPr wrap="none" rtlCol="0">
            <a:spAutoFit/>
          </a:bodyPr>
          <a:lstStyle/>
          <a:p>
            <a:r>
              <a:rPr lang="en-CA" sz="3600" dirty="0" smtClean="0"/>
              <a:t>Creates and helps maintain</a:t>
            </a:r>
          </a:p>
          <a:p>
            <a:r>
              <a:rPr lang="en-CA" sz="3600" dirty="0" smtClean="0"/>
              <a:t> multiple collections</a:t>
            </a:r>
            <a:endParaRPr lang="en-CA"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elevator pitch</a:t>
            </a:r>
            <a:endParaRPr lang="en-CA" dirty="0"/>
          </a:p>
        </p:txBody>
      </p:sp>
      <p:sp>
        <p:nvSpPr>
          <p:cNvPr id="3" name="Content Placeholder 2"/>
          <p:cNvSpPr>
            <a:spLocks noGrp="1"/>
          </p:cNvSpPr>
          <p:nvPr>
            <p:ph idx="1"/>
          </p:nvPr>
        </p:nvSpPr>
        <p:spPr>
          <a:xfrm>
            <a:off x="457200" y="1219200"/>
            <a:ext cx="8229600" cy="4906963"/>
          </a:xfrm>
        </p:spPr>
        <p:txBody>
          <a:bodyPr>
            <a:normAutofit fontScale="92500" lnSpcReduction="20000"/>
          </a:bodyPr>
          <a:lstStyle/>
          <a:p>
            <a:r>
              <a:rPr lang="en-CA" dirty="0" smtClean="0"/>
              <a:t>For </a:t>
            </a:r>
            <a:r>
              <a:rPr lang="en-CA" dirty="0" smtClean="0">
                <a:solidFill>
                  <a:srgbClr val="008000"/>
                </a:solidFill>
              </a:rPr>
              <a:t>anyone with a collection</a:t>
            </a:r>
          </a:p>
          <a:p>
            <a:r>
              <a:rPr lang="en-CA" dirty="0" smtClean="0"/>
              <a:t>who </a:t>
            </a:r>
            <a:r>
              <a:rPr lang="en-CA" dirty="0" smtClean="0">
                <a:solidFill>
                  <a:srgbClr val="008000"/>
                </a:solidFill>
              </a:rPr>
              <a:t>needs help maintaining it efficiently</a:t>
            </a:r>
          </a:p>
          <a:p>
            <a:r>
              <a:rPr lang="en-CA" dirty="0" smtClean="0"/>
              <a:t>the </a:t>
            </a:r>
            <a:r>
              <a:rPr lang="en-CA" dirty="0" smtClean="0">
                <a:solidFill>
                  <a:srgbClr val="008000"/>
                </a:solidFill>
              </a:rPr>
              <a:t>software tool; Collection$</a:t>
            </a:r>
          </a:p>
          <a:p>
            <a:r>
              <a:rPr lang="en-CA" dirty="0" smtClean="0"/>
              <a:t>is a </a:t>
            </a:r>
            <a:r>
              <a:rPr lang="en-CA" dirty="0" smtClean="0">
                <a:solidFill>
                  <a:srgbClr val="008000"/>
                </a:solidFill>
              </a:rPr>
              <a:t>smartphone application</a:t>
            </a:r>
          </a:p>
          <a:p>
            <a:r>
              <a:rPr lang="en-CA" dirty="0" smtClean="0"/>
              <a:t>that </a:t>
            </a:r>
            <a:r>
              <a:rPr lang="en-CA" dirty="0" smtClean="0">
                <a:solidFill>
                  <a:srgbClr val="008000"/>
                </a:solidFill>
              </a:rPr>
              <a:t>contains collector-specific tools</a:t>
            </a:r>
            <a:endParaRPr lang="en-CA" dirty="0" smtClean="0"/>
          </a:p>
          <a:p>
            <a:r>
              <a:rPr lang="en-CA" dirty="0" smtClean="0"/>
              <a:t>Unlike </a:t>
            </a:r>
            <a:r>
              <a:rPr lang="en-CA" dirty="0" smtClean="0">
                <a:solidFill>
                  <a:srgbClr val="008000"/>
                </a:solidFill>
              </a:rPr>
              <a:t>time-consuming manual spreadsheet software such as Excel</a:t>
            </a:r>
          </a:p>
          <a:p>
            <a:r>
              <a:rPr lang="en-CA" dirty="0" smtClean="0"/>
              <a:t>our project </a:t>
            </a:r>
            <a:r>
              <a:rPr lang="en-CA" dirty="0" smtClean="0">
                <a:solidFill>
                  <a:srgbClr val="008000"/>
                </a:solidFill>
              </a:rPr>
              <a:t>contains tools for assisting with object identification, </a:t>
            </a:r>
            <a:r>
              <a:rPr lang="en-CA" dirty="0">
                <a:solidFill>
                  <a:srgbClr val="008000"/>
                </a:solidFill>
              </a:rPr>
              <a:t>collection </a:t>
            </a:r>
            <a:r>
              <a:rPr lang="en-CA" dirty="0" smtClean="0">
                <a:solidFill>
                  <a:srgbClr val="008000"/>
                </a:solidFill>
              </a:rPr>
              <a:t>maintenance, collection-specific social networking, and expert value estimation of items</a:t>
            </a:r>
            <a:endParaRPr lang="en-C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667000" y="1524000"/>
            <a:ext cx="3810000" cy="50292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a:p>
        </p:txBody>
      </p:sp>
      <p:sp>
        <p:nvSpPr>
          <p:cNvPr id="2" name="Title 1"/>
          <p:cNvSpPr>
            <a:spLocks noGrp="1"/>
          </p:cNvSpPr>
          <p:nvPr>
            <p:ph type="title"/>
          </p:nvPr>
        </p:nvSpPr>
        <p:spPr/>
        <p:txBody>
          <a:bodyPr/>
          <a:lstStyle/>
          <a:p>
            <a:r>
              <a:rPr lang="en-CA" dirty="0" smtClean="0"/>
              <a:t>Product box</a:t>
            </a:r>
            <a:endParaRPr lang="en-CA" dirty="0"/>
          </a:p>
        </p:txBody>
      </p:sp>
      <p:sp>
        <p:nvSpPr>
          <p:cNvPr id="4" name="TextBox 3"/>
          <p:cNvSpPr txBox="1"/>
          <p:nvPr/>
        </p:nvSpPr>
        <p:spPr>
          <a:xfrm>
            <a:off x="3661334" y="1948190"/>
            <a:ext cx="1821332" cy="523220"/>
          </a:xfrm>
          <a:prstGeom prst="rect">
            <a:avLst/>
          </a:prstGeom>
          <a:noFill/>
        </p:spPr>
        <p:txBody>
          <a:bodyPr wrap="none" rtlCol="0">
            <a:spAutoFit/>
          </a:bodyPr>
          <a:lstStyle/>
          <a:p>
            <a:r>
              <a:rPr lang="en-CA" sz="2800" dirty="0" smtClean="0"/>
              <a:t>Collection$</a:t>
            </a:r>
            <a:endParaRPr lang="en-CA" sz="2800" dirty="0"/>
          </a:p>
        </p:txBody>
      </p:sp>
      <p:sp>
        <p:nvSpPr>
          <p:cNvPr id="11" name="Rectangle 10"/>
          <p:cNvSpPr/>
          <p:nvPr/>
        </p:nvSpPr>
        <p:spPr>
          <a:xfrm>
            <a:off x="3124200" y="2514600"/>
            <a:ext cx="3048000" cy="152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3245668" y="4026384"/>
            <a:ext cx="2805063" cy="523220"/>
          </a:xfrm>
          <a:prstGeom prst="rect">
            <a:avLst/>
          </a:prstGeom>
          <a:noFill/>
        </p:spPr>
        <p:txBody>
          <a:bodyPr wrap="none" rtlCol="0">
            <a:spAutoFit/>
          </a:bodyPr>
          <a:lstStyle/>
          <a:p>
            <a:r>
              <a:rPr lang="en-CA" sz="2800" i="1" dirty="0" smtClean="0"/>
              <a:t>Keep it organized!</a:t>
            </a:r>
            <a:endParaRPr lang="en-CA" sz="2800" i="1" dirty="0"/>
          </a:p>
        </p:txBody>
      </p:sp>
      <p:sp>
        <p:nvSpPr>
          <p:cNvPr id="7" name="TextBox 6"/>
          <p:cNvSpPr txBox="1"/>
          <p:nvPr/>
        </p:nvSpPr>
        <p:spPr>
          <a:xfrm>
            <a:off x="2688265" y="5291979"/>
            <a:ext cx="3867918" cy="523220"/>
          </a:xfrm>
          <a:prstGeom prst="rect">
            <a:avLst/>
          </a:prstGeom>
          <a:noFill/>
        </p:spPr>
        <p:txBody>
          <a:bodyPr wrap="none" rtlCol="0">
            <a:spAutoFit/>
          </a:bodyPr>
          <a:lstStyle/>
          <a:p>
            <a:r>
              <a:rPr lang="en-CA" sz="2800" dirty="0" smtClean="0"/>
              <a:t>Maintains your collection</a:t>
            </a:r>
            <a:endParaRPr lang="en-CA" sz="2800" dirty="0"/>
          </a:p>
        </p:txBody>
      </p:sp>
      <p:sp>
        <p:nvSpPr>
          <p:cNvPr id="8" name="TextBox 7"/>
          <p:cNvSpPr txBox="1"/>
          <p:nvPr/>
        </p:nvSpPr>
        <p:spPr>
          <a:xfrm>
            <a:off x="2981262" y="5818743"/>
            <a:ext cx="3281924" cy="523220"/>
          </a:xfrm>
          <a:prstGeom prst="rect">
            <a:avLst/>
          </a:prstGeom>
          <a:noFill/>
        </p:spPr>
        <p:txBody>
          <a:bodyPr wrap="none" rtlCol="0">
            <a:spAutoFit/>
          </a:bodyPr>
          <a:lstStyle/>
          <a:p>
            <a:r>
              <a:rPr lang="en-CA" sz="2800" dirty="0" smtClean="0"/>
              <a:t>Connects with others</a:t>
            </a:r>
            <a:endParaRPr lang="en-CA" sz="2800" dirty="0"/>
          </a:p>
        </p:txBody>
      </p:sp>
      <p:sp>
        <p:nvSpPr>
          <p:cNvPr id="9" name="TextBox 8"/>
          <p:cNvSpPr txBox="1"/>
          <p:nvPr/>
        </p:nvSpPr>
        <p:spPr>
          <a:xfrm>
            <a:off x="3259575" y="4766987"/>
            <a:ext cx="2725298" cy="523220"/>
          </a:xfrm>
          <a:prstGeom prst="rect">
            <a:avLst/>
          </a:prstGeom>
          <a:noFill/>
        </p:spPr>
        <p:txBody>
          <a:bodyPr wrap="none" rtlCol="0">
            <a:spAutoFit/>
          </a:bodyPr>
          <a:lstStyle/>
          <a:p>
            <a:r>
              <a:rPr lang="en-CA" sz="2800" dirty="0" smtClean="0"/>
              <a:t>Identifies Objects</a:t>
            </a:r>
            <a:endParaRPr lang="en-CA" sz="28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7838" y="2572052"/>
            <a:ext cx="1880724" cy="140909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76200" y="5867400"/>
            <a:ext cx="1371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The NOT list</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4031007558"/>
              </p:ext>
            </p:extLst>
          </p:nvPr>
        </p:nvGraphicFramePr>
        <p:xfrm>
          <a:off x="381000" y="1397000"/>
          <a:ext cx="8458200" cy="2804160"/>
        </p:xfrm>
        <a:graphic>
          <a:graphicData uri="http://schemas.openxmlformats.org/drawingml/2006/table">
            <a:tbl>
              <a:tblPr firstRow="1" bandRow="1">
                <a:tableStyleId>{5C22544A-7EE6-4342-B048-85BDC9FD1C3A}</a:tableStyleId>
              </a:tblPr>
              <a:tblGrid>
                <a:gridCol w="4229100"/>
                <a:gridCol w="4229100"/>
              </a:tblGrid>
              <a:tr h="370840">
                <a:tc>
                  <a:txBody>
                    <a:bodyPr/>
                    <a:lstStyle/>
                    <a:p>
                      <a:pPr algn="ctr"/>
                      <a:r>
                        <a:rPr lang="en-CA" sz="3200" dirty="0" smtClean="0"/>
                        <a:t>IN</a:t>
                      </a:r>
                      <a:endParaRPr lang="en-CA" dirty="0"/>
                    </a:p>
                  </a:txBody>
                  <a:tcPr/>
                </a:tc>
                <a:tc>
                  <a:txBody>
                    <a:bodyPr/>
                    <a:lstStyle/>
                    <a:p>
                      <a:pPr algn="ctr"/>
                      <a:r>
                        <a:rPr lang="en-CA" sz="2800" dirty="0" smtClean="0"/>
                        <a:t>OUT</a:t>
                      </a:r>
                      <a:endParaRPr lang="en-CA" dirty="0"/>
                    </a:p>
                  </a:txBody>
                  <a:tcPr/>
                </a:tc>
              </a:tr>
              <a:tr h="370840">
                <a:tc>
                  <a:txBody>
                    <a:bodyPr/>
                    <a:lstStyle/>
                    <a:p>
                      <a:r>
                        <a:rPr lang="en-CA" dirty="0" smtClean="0"/>
                        <a:t>Mobile App, Secure Login, Cloud-Based</a:t>
                      </a:r>
                    </a:p>
                  </a:txBody>
                  <a:tcPr/>
                </a:tc>
                <a:tc>
                  <a:txBody>
                    <a:bodyPr/>
                    <a:lstStyle/>
                    <a:p>
                      <a:r>
                        <a:rPr lang="en-CA" dirty="0" smtClean="0"/>
                        <a:t>Web App</a:t>
                      </a:r>
                      <a:r>
                        <a:rPr lang="en-CA" baseline="0" dirty="0" smtClean="0"/>
                        <a:t> (version 9.0)</a:t>
                      </a:r>
                      <a:endParaRPr lang="en-CA" dirty="0"/>
                    </a:p>
                  </a:txBody>
                  <a:tcPr/>
                </a:tc>
              </a:tr>
              <a:tr h="370840">
                <a:tc>
                  <a:txBody>
                    <a:bodyPr/>
                    <a:lstStyle/>
                    <a:p>
                      <a:r>
                        <a:rPr lang="en-CA" dirty="0" smtClean="0"/>
                        <a:t>Maintains</a:t>
                      </a:r>
                      <a:r>
                        <a:rPr lang="en-CA" baseline="0" dirty="0" smtClean="0"/>
                        <a:t> your collection, CRUD items</a:t>
                      </a:r>
                      <a:endParaRPr lang="en-CA" dirty="0"/>
                    </a:p>
                  </a:txBody>
                  <a:tcPr/>
                </a:tc>
                <a:tc>
                  <a:txBody>
                    <a:bodyPr/>
                    <a:lstStyle/>
                    <a:p>
                      <a:endParaRPr lang="en-CA" dirty="0"/>
                    </a:p>
                  </a:txBody>
                  <a:tcPr/>
                </a:tc>
              </a:tr>
              <a:tr h="370840">
                <a:tc>
                  <a:txBody>
                    <a:bodyPr/>
                    <a:lstStyle/>
                    <a:p>
                      <a:r>
                        <a:rPr lang="en-CA" dirty="0" smtClean="0"/>
                        <a:t>Machine</a:t>
                      </a:r>
                      <a:r>
                        <a:rPr lang="en-CA" baseline="0" dirty="0" smtClean="0"/>
                        <a:t> Identification (Amazon Turk?)</a:t>
                      </a:r>
                      <a:endParaRPr lang="en-CA" dirty="0"/>
                    </a:p>
                  </a:txBody>
                  <a:tcPr/>
                </a:tc>
                <a:tc>
                  <a:txBody>
                    <a:bodyPr/>
                    <a:lstStyle/>
                    <a:p>
                      <a:endParaRPr lang="en-CA"/>
                    </a:p>
                  </a:txBody>
                  <a:tcPr/>
                </a:tc>
              </a:tr>
              <a:tr h="370840">
                <a:tc>
                  <a:txBody>
                    <a:bodyPr/>
                    <a:lstStyle/>
                    <a:p>
                      <a:r>
                        <a:rPr lang="en-CA" dirty="0" smtClean="0"/>
                        <a:t>Social</a:t>
                      </a:r>
                      <a:r>
                        <a:rPr lang="en-CA" baseline="0" dirty="0" smtClean="0"/>
                        <a:t> Networking with other collectors</a:t>
                      </a:r>
                      <a:endParaRPr lang="en-CA" dirty="0"/>
                    </a:p>
                  </a:txBody>
                  <a:tcPr/>
                </a:tc>
                <a:tc>
                  <a:txBody>
                    <a:bodyPr/>
                    <a:lstStyle/>
                    <a:p>
                      <a:endParaRPr lang="en-CA"/>
                    </a:p>
                  </a:txBody>
                  <a:tcPr/>
                </a:tc>
              </a:tr>
              <a:tr h="370840">
                <a:tc>
                  <a:txBody>
                    <a:bodyPr/>
                    <a:lstStyle/>
                    <a:p>
                      <a:endParaRPr lang="en-CA" dirty="0"/>
                    </a:p>
                  </a:txBody>
                  <a:tcPr/>
                </a:tc>
                <a:tc>
                  <a:txBody>
                    <a:bodyPr/>
                    <a:lstStyle/>
                    <a:p>
                      <a:endParaRPr lang="en-CA"/>
                    </a:p>
                  </a:txBody>
                  <a:tcPr/>
                </a:tc>
              </a:tr>
              <a:tr h="370840">
                <a:tc>
                  <a:txBody>
                    <a:bodyPr/>
                    <a:lstStyle/>
                    <a:p>
                      <a:endParaRPr lang="en-CA" dirty="0"/>
                    </a:p>
                  </a:txBody>
                  <a:tcPr/>
                </a:tc>
                <a:tc>
                  <a:txBody>
                    <a:bodyPr/>
                    <a:lstStyle/>
                    <a:p>
                      <a:endParaRPr lang="en-CA"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585766665"/>
              </p:ext>
            </p:extLst>
          </p:nvPr>
        </p:nvGraphicFramePr>
        <p:xfrm>
          <a:off x="381000" y="4343400"/>
          <a:ext cx="8458200" cy="2062480"/>
        </p:xfrm>
        <a:graphic>
          <a:graphicData uri="http://schemas.openxmlformats.org/drawingml/2006/table">
            <a:tbl>
              <a:tblPr firstRow="1" bandRow="1">
                <a:tableStyleId>{5C22544A-7EE6-4342-B048-85BDC9FD1C3A}</a:tableStyleId>
              </a:tblPr>
              <a:tblGrid>
                <a:gridCol w="8458200"/>
              </a:tblGrid>
              <a:tr h="370840">
                <a:tc>
                  <a:txBody>
                    <a:bodyPr/>
                    <a:lstStyle/>
                    <a:p>
                      <a:pPr algn="ctr"/>
                      <a:r>
                        <a:rPr lang="en-CA" sz="3200" dirty="0" smtClean="0"/>
                        <a:t>UNRESOLVED</a:t>
                      </a:r>
                      <a:endParaRPr lang="en-CA" sz="2000" dirty="0"/>
                    </a:p>
                  </a:txBody>
                  <a:tcPr/>
                </a:tc>
              </a:tr>
              <a:tr h="370840">
                <a:tc>
                  <a:txBody>
                    <a:bodyPr/>
                    <a:lstStyle/>
                    <a:p>
                      <a:r>
                        <a:rPr lang="en-CA" dirty="0" smtClean="0"/>
                        <a:t>Amazon Turk vs. ‘real’ machine identification?</a:t>
                      </a:r>
                      <a:endParaRPr lang="en-CA" dirty="0"/>
                    </a:p>
                  </a:txBody>
                  <a:tcPr/>
                </a:tc>
              </a:tr>
              <a:tr h="370840">
                <a:tc>
                  <a:txBody>
                    <a:bodyPr/>
                    <a:lstStyle/>
                    <a:p>
                      <a:r>
                        <a:rPr lang="en-CA" dirty="0" smtClean="0"/>
                        <a:t>Fee</a:t>
                      </a:r>
                      <a:r>
                        <a:rPr lang="en-CA" baseline="0" dirty="0" smtClean="0"/>
                        <a:t> or Free?</a:t>
                      </a:r>
                      <a:endParaRPr lang="en-CA" dirty="0"/>
                    </a:p>
                  </a:txBody>
                  <a:tcPr/>
                </a:tc>
              </a:tr>
              <a:tr h="370840">
                <a:tc>
                  <a:txBody>
                    <a:bodyPr/>
                    <a:lstStyle/>
                    <a:p>
                      <a:endParaRPr lang="en-CA"/>
                    </a:p>
                  </a:txBody>
                  <a:tcPr/>
                </a:tc>
              </a:tr>
              <a:tr h="370840">
                <a:tc>
                  <a:txBody>
                    <a:bodyPr/>
                    <a:lstStyle/>
                    <a:p>
                      <a:endParaRPr lang="en-CA"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lvl="0"/>
            <a:r>
              <a:rPr lang="en-US" dirty="0" smtClean="0"/>
              <a:t>Your project community</a:t>
            </a:r>
            <a:endParaRPr lang="en-CA" dirty="0"/>
          </a:p>
        </p:txBody>
      </p:sp>
      <p:sp>
        <p:nvSpPr>
          <p:cNvPr id="14" name="Oval 1"/>
          <p:cNvSpPr>
            <a:spLocks/>
          </p:cNvSpPr>
          <p:nvPr/>
        </p:nvSpPr>
        <p:spPr bwMode="auto">
          <a:xfrm>
            <a:off x="2743200" y="2819400"/>
            <a:ext cx="3352800" cy="1066800"/>
          </a:xfrm>
          <a:prstGeom prst="ellipse">
            <a:avLst/>
          </a:prstGeom>
          <a:noFill/>
          <a:ln w="25400" cap="flat">
            <a:solidFill>
              <a:srgbClr val="395E89"/>
            </a:solidFill>
            <a:prstDash val="solid"/>
            <a:round/>
            <a:headEnd type="none" w="med" len="med"/>
            <a:tailEnd type="none" w="med" len="med"/>
          </a:ln>
        </p:spPr>
        <p:txBody>
          <a:bodyPr lIns="0" tIns="0" rIns="0" bIns="0"/>
          <a:lstStyle/>
          <a:p>
            <a:endParaRPr lang="en-CA"/>
          </a:p>
        </p:txBody>
      </p:sp>
      <p:sp>
        <p:nvSpPr>
          <p:cNvPr id="16" name="Rectangle 3"/>
          <p:cNvSpPr>
            <a:spLocks/>
          </p:cNvSpPr>
          <p:nvPr/>
        </p:nvSpPr>
        <p:spPr bwMode="auto">
          <a:xfrm>
            <a:off x="3431399" y="2879759"/>
            <a:ext cx="2281202" cy="938719"/>
          </a:xfrm>
          <a:prstGeom prst="rect">
            <a:avLst/>
          </a:prstGeom>
          <a:noFill/>
          <a:ln w="12700" cap="rnd">
            <a:noFill/>
            <a:round/>
            <a:headEnd type="none" w="med" len="med"/>
            <a:tailEnd type="none" w="med" len="med"/>
          </a:ln>
        </p:spPr>
        <p:txBody>
          <a:bodyPr wrap="none" lIns="38100" tIns="38100" rIns="38100" bIns="38100">
            <a:spAutoFit/>
          </a:bodyPr>
          <a:lstStyle/>
          <a:p>
            <a:pPr algn="ctr"/>
            <a:r>
              <a:rPr lang="en-US" sz="2800" dirty="0">
                <a:solidFill>
                  <a:schemeClr val="tx1"/>
                </a:solidFill>
                <a:latin typeface="Calibri" charset="0"/>
                <a:cs typeface="Calibri" charset="0"/>
                <a:sym typeface="Calibri" charset="0"/>
              </a:rPr>
              <a:t>Your core </a:t>
            </a:r>
            <a:r>
              <a:rPr lang="en-US" sz="2800" dirty="0" smtClean="0">
                <a:solidFill>
                  <a:schemeClr val="tx1"/>
                </a:solidFill>
                <a:latin typeface="Calibri" charset="0"/>
                <a:cs typeface="Calibri" charset="0"/>
                <a:sym typeface="Calibri" charset="0"/>
              </a:rPr>
              <a:t>team</a:t>
            </a:r>
          </a:p>
          <a:p>
            <a:pPr algn="ctr"/>
            <a:r>
              <a:rPr lang="en-US" sz="2800" dirty="0" err="1" smtClean="0">
                <a:latin typeface="Calibri" charset="0"/>
                <a:cs typeface="Calibri" charset="0"/>
                <a:sym typeface="Calibri" charset="0"/>
              </a:rPr>
              <a:t>Ver</a:t>
            </a:r>
            <a:r>
              <a:rPr lang="en-US" sz="2800" dirty="0" smtClean="0">
                <a:latin typeface="Calibri" charset="0"/>
                <a:cs typeface="Calibri" charset="0"/>
                <a:sym typeface="Calibri" charset="0"/>
              </a:rPr>
              <a:t> 1.0</a:t>
            </a:r>
            <a:endParaRPr lang="en-US" sz="2800" dirty="0">
              <a:solidFill>
                <a:schemeClr val="tx1"/>
              </a:solidFill>
              <a:latin typeface="Calibri" charset="0"/>
              <a:cs typeface="Calibri" charset="0"/>
              <a:sym typeface="Calibri" charset="0"/>
            </a:endParaRPr>
          </a:p>
        </p:txBody>
      </p:sp>
      <p:sp>
        <p:nvSpPr>
          <p:cNvPr id="17" name="Rectangle 4"/>
          <p:cNvSpPr>
            <a:spLocks/>
          </p:cNvSpPr>
          <p:nvPr/>
        </p:nvSpPr>
        <p:spPr bwMode="auto">
          <a:xfrm>
            <a:off x="6248400" y="2971800"/>
            <a:ext cx="2263248"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latin typeface="Calibri" charset="0"/>
                <a:cs typeface="Calibri" charset="0"/>
                <a:sym typeface="Calibri" charset="0"/>
              </a:rPr>
              <a:t>New Collectors</a:t>
            </a:r>
            <a:endParaRPr lang="en-US" sz="2800" dirty="0">
              <a:solidFill>
                <a:schemeClr val="tx1"/>
              </a:solidFill>
              <a:latin typeface="Calibri" charset="0"/>
              <a:cs typeface="Calibri" charset="0"/>
              <a:sym typeface="Calibri" charset="0"/>
            </a:endParaRPr>
          </a:p>
        </p:txBody>
      </p:sp>
      <p:sp>
        <p:nvSpPr>
          <p:cNvPr id="18" name="Rectangle 5"/>
          <p:cNvSpPr>
            <a:spLocks/>
          </p:cNvSpPr>
          <p:nvPr/>
        </p:nvSpPr>
        <p:spPr bwMode="auto">
          <a:xfrm>
            <a:off x="672800" y="2879759"/>
            <a:ext cx="1867499" cy="938719"/>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latin typeface="Calibri" charset="0"/>
                <a:cs typeface="Calibri" charset="0"/>
                <a:sym typeface="Calibri" charset="0"/>
              </a:rPr>
              <a:t>Experienced</a:t>
            </a:r>
          </a:p>
          <a:p>
            <a:pPr algn="l"/>
            <a:r>
              <a:rPr lang="en-US" sz="2800" dirty="0" smtClean="0">
                <a:latin typeface="Calibri" charset="0"/>
                <a:cs typeface="Calibri" charset="0"/>
                <a:sym typeface="Calibri" charset="0"/>
              </a:rPr>
              <a:t> Collectors</a:t>
            </a:r>
            <a:endParaRPr lang="en-US" sz="2800" dirty="0">
              <a:solidFill>
                <a:schemeClr val="tx1"/>
              </a:solidFill>
              <a:latin typeface="Calibri" charset="0"/>
              <a:cs typeface="Calibri" charset="0"/>
              <a:sym typeface="Calibri" charset="0"/>
            </a:endParaRPr>
          </a:p>
        </p:txBody>
      </p:sp>
      <p:sp>
        <p:nvSpPr>
          <p:cNvPr id="19" name="Rectangle 6"/>
          <p:cNvSpPr>
            <a:spLocks/>
          </p:cNvSpPr>
          <p:nvPr/>
        </p:nvSpPr>
        <p:spPr bwMode="auto">
          <a:xfrm>
            <a:off x="3352800" y="1981200"/>
            <a:ext cx="1829668"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solidFill>
                  <a:schemeClr val="tx1"/>
                </a:solidFill>
                <a:latin typeface="Calibri" charset="0"/>
                <a:cs typeface="Calibri" charset="0"/>
                <a:sym typeface="Calibri" charset="0"/>
              </a:rPr>
              <a:t>Beta Testers</a:t>
            </a:r>
            <a:endParaRPr lang="en-US" sz="2800" dirty="0">
              <a:solidFill>
                <a:schemeClr val="tx1"/>
              </a:solidFill>
              <a:latin typeface="Calibri" charset="0"/>
              <a:cs typeface="Calibri" charset="0"/>
              <a:sym typeface="Calibri" charset="0"/>
            </a:endParaRPr>
          </a:p>
        </p:txBody>
      </p:sp>
      <p:sp>
        <p:nvSpPr>
          <p:cNvPr id="20" name="Rectangle 7"/>
          <p:cNvSpPr>
            <a:spLocks/>
          </p:cNvSpPr>
          <p:nvPr/>
        </p:nvSpPr>
        <p:spPr bwMode="auto">
          <a:xfrm>
            <a:off x="2819400" y="4267200"/>
            <a:ext cx="2271713" cy="4318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a:solidFill>
                  <a:schemeClr val="tx1"/>
                </a:solidFill>
                <a:latin typeface="Calibri" charset="0"/>
                <a:cs typeface="Calibri" charset="0"/>
                <a:sym typeface="Calibri" charset="0"/>
              </a:rPr>
              <a:t>Everyone else !</a:t>
            </a:r>
          </a:p>
        </p:txBody>
      </p:sp>
      <p:sp>
        <p:nvSpPr>
          <p:cNvPr id="21" name="Rectangle 8"/>
          <p:cNvSpPr>
            <a:spLocks/>
          </p:cNvSpPr>
          <p:nvPr/>
        </p:nvSpPr>
        <p:spPr bwMode="auto">
          <a:xfrm>
            <a:off x="1420813" y="5588000"/>
            <a:ext cx="5830887" cy="4826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3200" dirty="0">
                <a:solidFill>
                  <a:schemeClr val="tx1"/>
                </a:solidFill>
                <a:latin typeface="Calibri Bold" charset="0"/>
                <a:cs typeface="Calibri Bold" charset="0"/>
                <a:sym typeface="Calibri Bold" charset="0"/>
              </a:rPr>
              <a:t>... is always bigger than you think!</a:t>
            </a:r>
          </a:p>
        </p:txBody>
      </p:sp>
      <p:pic>
        <p:nvPicPr>
          <p:cNvPr id="22" name="Picture 9"/>
          <p:cNvPicPr>
            <a:picLocks noChangeAspect="1" noChangeArrowheads="1"/>
          </p:cNvPicPr>
          <p:nvPr/>
        </p:nvPicPr>
        <p:blipFill>
          <a:blip r:embed="rId3" cstate="print"/>
          <a:srcRect/>
          <a:stretch>
            <a:fillRect/>
          </a:stretch>
        </p:blipFill>
        <p:spPr bwMode="auto">
          <a:xfrm>
            <a:off x="6184900" y="1943100"/>
            <a:ext cx="800100" cy="927100"/>
          </a:xfrm>
          <a:prstGeom prst="rect">
            <a:avLst/>
          </a:prstGeom>
          <a:noFill/>
          <a:ln w="12700" cap="flat">
            <a:noFill/>
            <a:miter lim="800000"/>
            <a:headEnd/>
            <a:tailEnd/>
          </a:ln>
        </p:spPr>
      </p:pic>
      <p:pic>
        <p:nvPicPr>
          <p:cNvPr id="23" name="Picture 10"/>
          <p:cNvPicPr>
            <a:picLocks noChangeAspect="1" noChangeArrowheads="1"/>
          </p:cNvPicPr>
          <p:nvPr/>
        </p:nvPicPr>
        <p:blipFill>
          <a:blip r:embed="rId4" cstate="print"/>
          <a:srcRect/>
          <a:stretch>
            <a:fillRect/>
          </a:stretch>
        </p:blipFill>
        <p:spPr bwMode="auto">
          <a:xfrm>
            <a:off x="1511300" y="1943100"/>
            <a:ext cx="800100" cy="927100"/>
          </a:xfrm>
          <a:prstGeom prst="rect">
            <a:avLst/>
          </a:prstGeom>
          <a:noFill/>
          <a:ln w="12700" cap="flat">
            <a:noFill/>
            <a:miter lim="800000"/>
            <a:headEnd/>
            <a:tailEnd/>
          </a:ln>
        </p:spPr>
      </p:pic>
      <p:pic>
        <p:nvPicPr>
          <p:cNvPr id="24" name="Picture 11"/>
          <p:cNvPicPr>
            <a:picLocks noChangeAspect="1" noChangeArrowheads="1"/>
          </p:cNvPicPr>
          <p:nvPr/>
        </p:nvPicPr>
        <p:blipFill>
          <a:blip r:embed="rId5" cstate="print"/>
          <a:srcRect/>
          <a:stretch>
            <a:fillRect/>
          </a:stretch>
        </p:blipFill>
        <p:spPr bwMode="auto">
          <a:xfrm>
            <a:off x="1206500" y="3924300"/>
            <a:ext cx="800100" cy="927100"/>
          </a:xfrm>
          <a:prstGeom prst="rect">
            <a:avLst/>
          </a:prstGeom>
          <a:noFill/>
          <a:ln w="12700" cap="flat">
            <a:noFill/>
            <a:miter lim="800000"/>
            <a:headEnd/>
            <a:tailEnd/>
          </a:ln>
        </p:spPr>
      </p:pic>
      <p:sp>
        <p:nvSpPr>
          <p:cNvPr id="15" name="Rectangle 4"/>
          <p:cNvSpPr>
            <a:spLocks/>
          </p:cNvSpPr>
          <p:nvPr/>
        </p:nvSpPr>
        <p:spPr bwMode="auto">
          <a:xfrm>
            <a:off x="5791200" y="3810000"/>
            <a:ext cx="1160574"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latin typeface="Calibri" charset="0"/>
                <a:cs typeface="Calibri" charset="0"/>
                <a:sym typeface="Calibri" charset="0"/>
              </a:rPr>
              <a:t>Experts</a:t>
            </a:r>
            <a:endParaRPr lang="en-US" sz="2800" dirty="0">
              <a:solidFill>
                <a:schemeClr val="tx1"/>
              </a:solidFill>
              <a:latin typeface="Calibri" charset="0"/>
              <a:cs typeface="Calibri" charset="0"/>
              <a:sym typeface="Calibri"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Technical solution</a:t>
            </a:r>
            <a:endParaRPr lang="en-CA" dirty="0"/>
          </a:p>
        </p:txBody>
      </p:sp>
      <p:sp>
        <p:nvSpPr>
          <p:cNvPr id="7" name="Cloud 6"/>
          <p:cNvSpPr/>
          <p:nvPr/>
        </p:nvSpPr>
        <p:spPr>
          <a:xfrm>
            <a:off x="2590800" y="2590800"/>
            <a:ext cx="1752600" cy="9144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Picture 21"/>
          <p:cNvPicPr>
            <a:picLocks noChangeAspect="1" noChangeArrowheads="1"/>
          </p:cNvPicPr>
          <p:nvPr/>
        </p:nvPicPr>
        <p:blipFill>
          <a:blip r:embed="rId3" cstate="print"/>
          <a:srcRect/>
          <a:stretch>
            <a:fillRect/>
          </a:stretch>
        </p:blipFill>
        <p:spPr bwMode="auto">
          <a:xfrm>
            <a:off x="5670996" y="4790182"/>
            <a:ext cx="1174303" cy="825500"/>
          </a:xfrm>
          <a:prstGeom prst="rect">
            <a:avLst/>
          </a:prstGeom>
          <a:noFill/>
          <a:ln w="12700" cap="flat">
            <a:noFill/>
            <a:miter lim="800000"/>
            <a:headEnd/>
            <a:tailEnd/>
          </a:ln>
        </p:spPr>
      </p:pic>
      <p:pic>
        <p:nvPicPr>
          <p:cNvPr id="18" name="Picture 20"/>
          <p:cNvPicPr>
            <a:picLocks noChangeAspect="1" noChangeArrowheads="1"/>
          </p:cNvPicPr>
          <p:nvPr/>
        </p:nvPicPr>
        <p:blipFill>
          <a:blip r:embed="rId4" cstate="print"/>
          <a:srcRect/>
          <a:stretch>
            <a:fillRect/>
          </a:stretch>
        </p:blipFill>
        <p:spPr bwMode="auto">
          <a:xfrm>
            <a:off x="5791200" y="5854710"/>
            <a:ext cx="863600" cy="688072"/>
          </a:xfrm>
          <a:prstGeom prst="rect">
            <a:avLst/>
          </a:prstGeom>
          <a:noFill/>
          <a:ln w="12700" cap="flat">
            <a:noFill/>
            <a:miter lim="800000"/>
            <a:headEnd/>
            <a:tailEnd/>
          </a:ln>
        </p:spPr>
      </p:pic>
      <p:pic>
        <p:nvPicPr>
          <p:cNvPr id="19" name="Picture 26"/>
          <p:cNvPicPr>
            <a:picLocks noChangeAspect="1" noChangeArrowheads="1"/>
          </p:cNvPicPr>
          <p:nvPr/>
        </p:nvPicPr>
        <p:blipFill>
          <a:blip r:embed="rId5" cstate="print"/>
          <a:srcRect/>
          <a:stretch>
            <a:fillRect/>
          </a:stretch>
        </p:blipFill>
        <p:spPr bwMode="auto">
          <a:xfrm>
            <a:off x="1371600" y="1828800"/>
            <a:ext cx="800100" cy="927100"/>
          </a:xfrm>
          <a:prstGeom prst="rect">
            <a:avLst/>
          </a:prstGeom>
          <a:noFill/>
          <a:ln w="12700" cap="flat">
            <a:noFill/>
            <a:miter lim="800000"/>
            <a:headEnd/>
            <a:tailEnd/>
          </a:ln>
        </p:spPr>
      </p:pic>
      <p:sp>
        <p:nvSpPr>
          <p:cNvPr id="20" name="TextBox 19"/>
          <p:cNvSpPr txBox="1"/>
          <p:nvPr/>
        </p:nvSpPr>
        <p:spPr>
          <a:xfrm>
            <a:off x="7086600" y="4866382"/>
            <a:ext cx="1828800" cy="584775"/>
          </a:xfrm>
          <a:prstGeom prst="rect">
            <a:avLst/>
          </a:prstGeom>
          <a:noFill/>
        </p:spPr>
        <p:txBody>
          <a:bodyPr wrap="square" rtlCol="0">
            <a:spAutoFit/>
          </a:bodyPr>
          <a:lstStyle/>
          <a:p>
            <a:r>
              <a:rPr lang="en-CA" sz="3200" dirty="0" smtClean="0"/>
              <a:t>Danger!</a:t>
            </a:r>
          </a:p>
        </p:txBody>
      </p:sp>
      <p:sp>
        <p:nvSpPr>
          <p:cNvPr id="21" name="TextBox 20"/>
          <p:cNvSpPr txBox="1"/>
          <p:nvPr/>
        </p:nvSpPr>
        <p:spPr>
          <a:xfrm>
            <a:off x="7086600" y="5628382"/>
            <a:ext cx="1828800" cy="1077218"/>
          </a:xfrm>
          <a:prstGeom prst="rect">
            <a:avLst/>
          </a:prstGeom>
          <a:noFill/>
        </p:spPr>
        <p:txBody>
          <a:bodyPr wrap="square" rtlCol="0">
            <a:spAutoFit/>
          </a:bodyPr>
          <a:lstStyle/>
          <a:p>
            <a:r>
              <a:rPr lang="en-CA" sz="3200" dirty="0" smtClean="0"/>
              <a:t>Out of scope</a:t>
            </a:r>
          </a:p>
        </p:txBody>
      </p:sp>
      <p:sp>
        <p:nvSpPr>
          <p:cNvPr id="12" name="TextBox 11"/>
          <p:cNvSpPr txBox="1"/>
          <p:nvPr/>
        </p:nvSpPr>
        <p:spPr>
          <a:xfrm>
            <a:off x="609600" y="3962400"/>
            <a:ext cx="3037948" cy="2677656"/>
          </a:xfrm>
          <a:prstGeom prst="rect">
            <a:avLst/>
          </a:prstGeom>
          <a:noFill/>
        </p:spPr>
        <p:txBody>
          <a:bodyPr wrap="none" rtlCol="0">
            <a:spAutoFit/>
          </a:bodyPr>
          <a:lstStyle/>
          <a:p>
            <a:r>
              <a:rPr lang="en-CA" sz="2400" b="1" dirty="0" smtClean="0"/>
              <a:t>Technologies:</a:t>
            </a:r>
          </a:p>
          <a:p>
            <a:pPr>
              <a:buFontTx/>
              <a:buChar char="-"/>
            </a:pPr>
            <a:r>
              <a:rPr lang="en-CA" sz="2400" dirty="0" smtClean="0"/>
              <a:t> Java</a:t>
            </a:r>
          </a:p>
          <a:p>
            <a:pPr>
              <a:buFontTx/>
              <a:buChar char="-"/>
            </a:pPr>
            <a:r>
              <a:rPr lang="en-CA" sz="2400" dirty="0" smtClean="0"/>
              <a:t> Eclipse</a:t>
            </a:r>
          </a:p>
          <a:p>
            <a:pPr>
              <a:buFontTx/>
              <a:buChar char="-"/>
            </a:pPr>
            <a:r>
              <a:rPr lang="en-CA" sz="2400" dirty="0" smtClean="0"/>
              <a:t> Android</a:t>
            </a:r>
          </a:p>
          <a:p>
            <a:pPr>
              <a:buFontTx/>
              <a:buChar char="-"/>
            </a:pPr>
            <a:r>
              <a:rPr lang="en-CA" sz="2400" dirty="0" smtClean="0"/>
              <a:t> </a:t>
            </a:r>
            <a:r>
              <a:rPr lang="en-CA" sz="2400" dirty="0" err="1" smtClean="0"/>
              <a:t>Netbeans</a:t>
            </a:r>
            <a:endParaRPr lang="en-CA" sz="2400" dirty="0" smtClean="0"/>
          </a:p>
          <a:p>
            <a:pPr>
              <a:buFontTx/>
              <a:buChar char="-"/>
            </a:pPr>
            <a:r>
              <a:rPr lang="en-CA" sz="2400" dirty="0" smtClean="0"/>
              <a:t> Tomcat (server)</a:t>
            </a:r>
          </a:p>
          <a:p>
            <a:pPr>
              <a:buFontTx/>
              <a:buChar char="-"/>
            </a:pPr>
            <a:r>
              <a:rPr lang="en-CA" sz="2400" dirty="0" smtClean="0"/>
              <a:t> </a:t>
            </a:r>
            <a:r>
              <a:rPr lang="en-CA" sz="2400" dirty="0" err="1" smtClean="0"/>
              <a:t>SmartPhones</a:t>
            </a:r>
            <a:r>
              <a:rPr lang="en-CA" sz="2400" dirty="0" smtClean="0"/>
              <a:t>, Tablets</a:t>
            </a:r>
            <a:endParaRPr lang="en-CA" sz="2400" dirty="0"/>
          </a:p>
        </p:txBody>
      </p:sp>
      <p:cxnSp>
        <p:nvCxnSpPr>
          <p:cNvPr id="15" name="Straight Arrow Connector 14"/>
          <p:cNvCxnSpPr>
            <a:stCxn id="33" idx="3"/>
          </p:cNvCxnSpPr>
          <p:nvPr/>
        </p:nvCxnSpPr>
        <p:spPr>
          <a:xfrm flipV="1">
            <a:off x="6172200" y="2365248"/>
            <a:ext cx="914400" cy="79552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172200" y="3837400"/>
            <a:ext cx="914400" cy="1034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Can 22"/>
          <p:cNvSpPr/>
          <p:nvPr/>
        </p:nvSpPr>
        <p:spPr>
          <a:xfrm>
            <a:off x="7086600" y="1295400"/>
            <a:ext cx="1066800" cy="1472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smtClean="0"/>
              <a:t>User Database</a:t>
            </a:r>
          </a:p>
          <a:p>
            <a:pPr algn="ctr"/>
            <a:r>
              <a:rPr lang="en-CA" sz="1400" dirty="0" err="1" smtClean="0"/>
              <a:t>MySQL</a:t>
            </a:r>
            <a:endParaRPr lang="en-CA" sz="1400" dirty="0"/>
          </a:p>
        </p:txBody>
      </p:sp>
      <p:cxnSp>
        <p:nvCxnSpPr>
          <p:cNvPr id="26" name="Straight Arrow Connector 25"/>
          <p:cNvCxnSpPr/>
          <p:nvPr/>
        </p:nvCxnSpPr>
        <p:spPr>
          <a:xfrm>
            <a:off x="2133600" y="2286000"/>
            <a:ext cx="2438400" cy="152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4"/>
          <p:cNvSpPr>
            <a:spLocks/>
          </p:cNvSpPr>
          <p:nvPr/>
        </p:nvSpPr>
        <p:spPr bwMode="auto">
          <a:xfrm>
            <a:off x="2819400" y="2895600"/>
            <a:ext cx="1194558" cy="323165"/>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1600" dirty="0" smtClean="0">
                <a:latin typeface="Calibri" charset="0"/>
                <a:cs typeface="Calibri" charset="0"/>
                <a:sym typeface="Calibri" charset="0"/>
              </a:rPr>
              <a:t>Cloud Hosted</a:t>
            </a:r>
            <a:endParaRPr lang="en-US" sz="1600" dirty="0">
              <a:solidFill>
                <a:schemeClr val="tx1"/>
              </a:solidFill>
              <a:latin typeface="Calibri" charset="0"/>
              <a:cs typeface="Calibri" charset="0"/>
              <a:sym typeface="Calibri" charset="0"/>
            </a:endParaRPr>
          </a:p>
        </p:txBody>
      </p:sp>
      <p:sp>
        <p:nvSpPr>
          <p:cNvPr id="30" name="Rectangle 4"/>
          <p:cNvSpPr>
            <a:spLocks/>
          </p:cNvSpPr>
          <p:nvPr/>
        </p:nvSpPr>
        <p:spPr bwMode="auto">
          <a:xfrm>
            <a:off x="1244115" y="2787531"/>
            <a:ext cx="1003673" cy="353943"/>
          </a:xfrm>
          <a:prstGeom prst="rect">
            <a:avLst/>
          </a:prstGeom>
          <a:noFill/>
          <a:ln w="12700" cap="rnd">
            <a:noFill/>
            <a:round/>
            <a:headEnd type="none" w="med" len="med"/>
            <a:tailEnd type="none" w="med" len="med"/>
          </a:ln>
        </p:spPr>
        <p:txBody>
          <a:bodyPr wrap="none" lIns="38100" tIns="38100" rIns="38100" bIns="38100">
            <a:spAutoFit/>
          </a:bodyPr>
          <a:lstStyle/>
          <a:p>
            <a:pPr algn="l"/>
            <a:r>
              <a:rPr lang="en-US" dirty="0" smtClean="0">
                <a:latin typeface="Calibri" charset="0"/>
                <a:cs typeface="Calibri" charset="0"/>
                <a:sym typeface="Calibri" charset="0"/>
              </a:rPr>
              <a:t>Collectors</a:t>
            </a:r>
            <a:endParaRPr lang="en-US" dirty="0">
              <a:solidFill>
                <a:schemeClr val="tx1"/>
              </a:solidFill>
              <a:latin typeface="Calibri" charset="0"/>
              <a:cs typeface="Calibri" charset="0"/>
              <a:sym typeface="Calibri" charset="0"/>
            </a:endParaRPr>
          </a:p>
        </p:txBody>
      </p:sp>
      <p:sp>
        <p:nvSpPr>
          <p:cNvPr id="31" name="Can 30"/>
          <p:cNvSpPr/>
          <p:nvPr/>
        </p:nvSpPr>
        <p:spPr>
          <a:xfrm>
            <a:off x="7086600" y="3048000"/>
            <a:ext cx="1066800" cy="1472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smtClean="0"/>
              <a:t>Database</a:t>
            </a:r>
          </a:p>
          <a:p>
            <a:pPr algn="ctr"/>
            <a:r>
              <a:rPr lang="en-CA" sz="1400" dirty="0" smtClean="0"/>
              <a:t>Or Amazon Turk</a:t>
            </a:r>
            <a:endParaRPr lang="en-CA" sz="1400" dirty="0"/>
          </a:p>
        </p:txBody>
      </p:sp>
      <p:sp>
        <p:nvSpPr>
          <p:cNvPr id="32" name="Rectangle 31"/>
          <p:cNvSpPr/>
          <p:nvPr/>
        </p:nvSpPr>
        <p:spPr>
          <a:xfrm>
            <a:off x="4800600" y="3505200"/>
            <a:ext cx="1143000" cy="6985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3" name="Rectangle 32"/>
          <p:cNvSpPr/>
          <p:nvPr/>
        </p:nvSpPr>
        <p:spPr>
          <a:xfrm>
            <a:off x="4572000" y="2133600"/>
            <a:ext cx="1600200" cy="2054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4"/>
          <p:cNvSpPr>
            <a:spLocks/>
          </p:cNvSpPr>
          <p:nvPr/>
        </p:nvSpPr>
        <p:spPr bwMode="auto">
          <a:xfrm>
            <a:off x="4800600" y="2438400"/>
            <a:ext cx="1015856" cy="323165"/>
          </a:xfrm>
          <a:prstGeom prst="rect">
            <a:avLst/>
          </a:prstGeom>
          <a:solidFill>
            <a:schemeClr val="bg1"/>
          </a:solidFill>
          <a:ln w="12700" cap="rnd">
            <a:noFill/>
            <a:round/>
            <a:headEnd type="none" w="med" len="med"/>
            <a:tailEnd type="none" w="med" len="med"/>
          </a:ln>
        </p:spPr>
        <p:txBody>
          <a:bodyPr wrap="none" lIns="38100" tIns="38100" rIns="38100" bIns="38100">
            <a:spAutoFit/>
          </a:bodyPr>
          <a:lstStyle/>
          <a:p>
            <a:pPr algn="ctr"/>
            <a:r>
              <a:rPr lang="en-US" sz="1600" dirty="0" smtClean="0">
                <a:latin typeface="Calibri" charset="0"/>
                <a:cs typeface="Calibri" charset="0"/>
                <a:sym typeface="Calibri" charset="0"/>
              </a:rPr>
              <a:t>Application</a:t>
            </a:r>
            <a:endParaRPr lang="en-US" sz="1600" dirty="0">
              <a:solidFill>
                <a:schemeClr val="tx1"/>
              </a:solidFill>
              <a:latin typeface="Calibri" charset="0"/>
              <a:cs typeface="Calibri" charset="0"/>
              <a:sym typeface="Calibri"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keeps us up at night</a:t>
            </a:r>
            <a:endParaRPr lang="en-CA" dirty="0"/>
          </a:p>
        </p:txBody>
      </p:sp>
      <p:sp>
        <p:nvSpPr>
          <p:cNvPr id="3" name="Content Placeholder 2"/>
          <p:cNvSpPr>
            <a:spLocks noGrp="1"/>
          </p:cNvSpPr>
          <p:nvPr>
            <p:ph idx="1"/>
          </p:nvPr>
        </p:nvSpPr>
        <p:spPr/>
        <p:txBody>
          <a:bodyPr/>
          <a:lstStyle/>
          <a:p>
            <a:r>
              <a:rPr lang="en-CA" dirty="0" smtClean="0"/>
              <a:t>Scope of projects too large</a:t>
            </a:r>
          </a:p>
          <a:p>
            <a:r>
              <a:rPr lang="en-CA" dirty="0" smtClean="0"/>
              <a:t>Machine identification fails to work</a:t>
            </a:r>
          </a:p>
          <a:p>
            <a:r>
              <a:rPr lang="en-CA" dirty="0" smtClean="0"/>
              <a:t>Collectors don’t find it effective</a:t>
            </a:r>
          </a:p>
          <a:p>
            <a:r>
              <a:rPr lang="en-CA" dirty="0" smtClean="0"/>
              <a:t>Inability to drive out bugs</a:t>
            </a:r>
          </a:p>
          <a:p>
            <a:r>
              <a:rPr lang="en-CA" dirty="0" smtClean="0"/>
              <a:t>Properly identify 2D and 3D objects</a:t>
            </a:r>
          </a:p>
          <a:p>
            <a:r>
              <a:rPr lang="en-CA" dirty="0" smtClean="0"/>
              <a:t>New platform for developers (android)</a:t>
            </a:r>
            <a:endParaRPr lang="en-CA" dirty="0"/>
          </a:p>
        </p:txBody>
      </p:sp>
      <p:sp>
        <p:nvSpPr>
          <p:cNvPr id="5" name="Rectangle 4"/>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p:cNvPicPr>
            <a:picLocks noChangeAspect="1" noChangeArrowheads="1"/>
          </p:cNvPicPr>
          <p:nvPr/>
        </p:nvPicPr>
        <p:blipFill>
          <a:blip r:embed="rId3" cstate="print"/>
          <a:srcRect/>
          <a:stretch>
            <a:fillRect/>
          </a:stretch>
        </p:blipFill>
        <p:spPr bwMode="auto">
          <a:xfrm>
            <a:off x="7226300" y="4330700"/>
            <a:ext cx="1206500" cy="2146300"/>
          </a:xfrm>
          <a:prstGeom prst="rect">
            <a:avLst/>
          </a:prstGeom>
          <a:noFill/>
          <a:ln w="12700" cap="flat">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TotalTime>
  <Words>1098</Words>
  <Application>Microsoft Office PowerPoint</Application>
  <PresentationFormat>On-screen Show (4:3)</PresentationFormat>
  <Paragraphs>192</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Bold</vt:lpstr>
      <vt:lpstr>Wingdings</vt:lpstr>
      <vt:lpstr>Office Theme</vt:lpstr>
      <vt:lpstr>The Agile Inception Deck </vt:lpstr>
      <vt:lpstr>Collection$</vt:lpstr>
      <vt:lpstr>Why are we here?</vt:lpstr>
      <vt:lpstr>The elevator pitch</vt:lpstr>
      <vt:lpstr>Product box</vt:lpstr>
      <vt:lpstr>The NOT list</vt:lpstr>
      <vt:lpstr>Your project community</vt:lpstr>
      <vt:lpstr>Technical solution</vt:lpstr>
      <vt:lpstr>What keeps us up at night</vt:lpstr>
      <vt:lpstr>The A-Team</vt:lpstr>
      <vt:lpstr>How big is this thing?</vt:lpstr>
      <vt:lpstr>Trade-off sliders</vt:lpstr>
      <vt:lpstr>The first release</vt:lpstr>
      <vt:lpstr>Learn more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name&gt;</dc:title>
  <dc:creator>Jonathan Rasmusson</dc:creator>
  <cp:lastModifiedBy>Lee Adlaf</cp:lastModifiedBy>
  <cp:revision>73</cp:revision>
  <dcterms:created xsi:type="dcterms:W3CDTF">2006-08-16T00:00:00Z</dcterms:created>
  <dcterms:modified xsi:type="dcterms:W3CDTF">2013-10-23T03:38:44Z</dcterms:modified>
</cp:coreProperties>
</file>