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6241-4E0F-4F6F-A227-933FE159B30B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6C4-CFA5-4AE4-8BE9-2A28C60FF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4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6241-4E0F-4F6F-A227-933FE159B30B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6C4-CFA5-4AE4-8BE9-2A28C60FF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1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6241-4E0F-4F6F-A227-933FE159B30B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6C4-CFA5-4AE4-8BE9-2A28C60FF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6241-4E0F-4F6F-A227-933FE159B30B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6C4-CFA5-4AE4-8BE9-2A28C60FF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5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6241-4E0F-4F6F-A227-933FE159B30B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6C4-CFA5-4AE4-8BE9-2A28C60FF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4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6241-4E0F-4F6F-A227-933FE159B30B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6C4-CFA5-4AE4-8BE9-2A28C60FF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6241-4E0F-4F6F-A227-933FE159B30B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6C4-CFA5-4AE4-8BE9-2A28C60FF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6241-4E0F-4F6F-A227-933FE159B30B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6C4-CFA5-4AE4-8BE9-2A28C60FF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6241-4E0F-4F6F-A227-933FE159B30B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6C4-CFA5-4AE4-8BE9-2A28C60FF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6241-4E0F-4F6F-A227-933FE159B30B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6C4-CFA5-4AE4-8BE9-2A28C60FF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6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6241-4E0F-4F6F-A227-933FE159B30B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6C4-CFA5-4AE4-8BE9-2A28C60FF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1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66241-4E0F-4F6F-A227-933FE159B30B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596C4-CFA5-4AE4-8BE9-2A28C60FF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9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7537" y="409074"/>
            <a:ext cx="10126579" cy="2667752"/>
          </a:xfrm>
        </p:spPr>
        <p:txBody>
          <a:bodyPr anchor="ctr"/>
          <a:lstStyle/>
          <a:p>
            <a:r>
              <a:rPr lang="en-US" dirty="0" smtClean="0"/>
              <a:t>Architecture and UML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2- Collection$</a:t>
            </a:r>
          </a:p>
        </p:txBody>
      </p:sp>
    </p:spTree>
    <p:extLst>
      <p:ext uri="{BB962C8B-B14F-4D97-AF65-F5344CB8AC3E}">
        <p14:creationId xmlns:p14="http://schemas.microsoft.com/office/powerpoint/2010/main" val="2034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Entire Project’s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29373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ollection$ - New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7" t="3986" r="5606" b="49858"/>
          <a:stretch>
            <a:fillRect/>
          </a:stretch>
        </p:blipFill>
        <p:spPr bwMode="auto">
          <a:xfrm>
            <a:off x="571415" y="1496094"/>
            <a:ext cx="11049169" cy="518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838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 Login Mechanism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551" y="1690688"/>
            <a:ext cx="8056897" cy="46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7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Class vs. Object Diagrams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</a:p>
          <a:p>
            <a:pPr lvl="1"/>
            <a:r>
              <a:rPr lang="en-US" dirty="0" smtClean="0"/>
              <a:t>Used to describe: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Type of objects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Their attributes and operations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The static relationships between objects</a:t>
            </a:r>
          </a:p>
          <a:p>
            <a:pPr lvl="1"/>
            <a:r>
              <a:rPr lang="en-US" dirty="0" smtClean="0"/>
              <a:t>Reveal compile-time relationships</a:t>
            </a:r>
          </a:p>
          <a:p>
            <a:r>
              <a:rPr lang="en-US" dirty="0" smtClean="0"/>
              <a:t>Object Diagram</a:t>
            </a:r>
          </a:p>
          <a:p>
            <a:pPr lvl="1"/>
            <a:r>
              <a:rPr lang="en-US" dirty="0" smtClean="0"/>
              <a:t>Implements the class diagram for a particular set of objects</a:t>
            </a:r>
            <a:endParaRPr lang="en-US" dirty="0"/>
          </a:p>
          <a:p>
            <a:pPr lvl="1"/>
            <a:r>
              <a:rPr lang="en-US" dirty="0" smtClean="0"/>
              <a:t>Reveal run-time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3559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Class Model and Object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Model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454" r="7987"/>
          <a:stretch/>
        </p:blipFill>
        <p:spPr>
          <a:xfrm>
            <a:off x="577516" y="2505074"/>
            <a:ext cx="4740442" cy="368458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Particular Derived Object Model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35212" y="2505075"/>
            <a:ext cx="6297692" cy="36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Reveal </a:t>
            </a:r>
            <a:r>
              <a:rPr lang="en-US" i="1" dirty="0" smtClean="0"/>
              <a:t>states </a:t>
            </a:r>
            <a:r>
              <a:rPr lang="en-US" dirty="0" smtClean="0"/>
              <a:t>and </a:t>
            </a:r>
            <a:r>
              <a:rPr lang="en-US" i="1" dirty="0" smtClean="0"/>
              <a:t>events</a:t>
            </a:r>
            <a:r>
              <a:rPr lang="en-US" dirty="0" smtClean="0"/>
              <a:t>.</a:t>
            </a:r>
          </a:p>
          <a:p>
            <a:pPr lvl="1"/>
            <a:endParaRPr lang="en-US" b="1" u="sng" dirty="0" smtClean="0"/>
          </a:p>
          <a:p>
            <a:pPr lvl="1"/>
            <a:r>
              <a:rPr lang="en-US" b="1" u="sng" dirty="0" smtClean="0"/>
              <a:t>state:</a:t>
            </a:r>
            <a:r>
              <a:rPr lang="en-US" dirty="0"/>
              <a:t> state of the application (i.e. a new screen/display/interface the app is pushed into</a:t>
            </a:r>
            <a:r>
              <a:rPr lang="en-US" dirty="0" smtClean="0"/>
              <a:t>. A </a:t>
            </a:r>
            <a:r>
              <a:rPr lang="en-US" dirty="0"/>
              <a:t>transition </a:t>
            </a:r>
            <a:r>
              <a:rPr lang="en-US" dirty="0" smtClean="0"/>
              <a:t>is caused </a:t>
            </a:r>
            <a:r>
              <a:rPr lang="en-US" dirty="0"/>
              <a:t>by </a:t>
            </a:r>
            <a:r>
              <a:rPr lang="en-US" dirty="0" smtClean="0"/>
              <a:t>an event</a:t>
            </a:r>
            <a:r>
              <a:rPr lang="en-US" dirty="0"/>
              <a:t>). </a:t>
            </a:r>
          </a:p>
          <a:p>
            <a:pPr lvl="1"/>
            <a:r>
              <a:rPr lang="en-US" b="1" u="sng" dirty="0" smtClean="0"/>
              <a:t>event:</a:t>
            </a:r>
            <a:r>
              <a:rPr lang="en-US" dirty="0"/>
              <a:t> actions that affect state (i.e. clicking/selecting</a:t>
            </a:r>
            <a:r>
              <a:rPr lang="en-US" dirty="0" smtClean="0"/>
              <a:t>).</a:t>
            </a:r>
          </a:p>
          <a:p>
            <a:endParaRPr lang="en-US" u="sng" dirty="0" smtClean="0"/>
          </a:p>
          <a:p>
            <a:r>
              <a:rPr lang="en-US" u="sng" dirty="0" smtClean="0"/>
              <a:t>States</a:t>
            </a:r>
            <a:r>
              <a:rPr lang="en-US" dirty="0"/>
              <a:t> are indicated by </a:t>
            </a:r>
            <a:r>
              <a:rPr lang="en-US" i="1" dirty="0"/>
              <a:t>boxes</a:t>
            </a:r>
            <a:r>
              <a:rPr lang="en-US" dirty="0"/>
              <a:t>, </a:t>
            </a:r>
            <a:r>
              <a:rPr lang="en-US" u="sng" dirty="0" err="1"/>
              <a:t>substates</a:t>
            </a:r>
            <a:r>
              <a:rPr lang="en-US" dirty="0"/>
              <a:t> are indicated by </a:t>
            </a:r>
            <a:r>
              <a:rPr lang="en-US" i="1" dirty="0"/>
              <a:t>box-in-a-box</a:t>
            </a:r>
            <a:r>
              <a:rPr lang="en-US" dirty="0"/>
              <a:t>, and</a:t>
            </a:r>
            <a:r>
              <a:rPr lang="en-US" u="sng" dirty="0"/>
              <a:t> events</a:t>
            </a:r>
            <a:r>
              <a:rPr lang="en-US" dirty="0"/>
              <a:t> are indicated by </a:t>
            </a:r>
            <a:r>
              <a:rPr lang="en-US" i="1" dirty="0"/>
              <a:t>arrows</a:t>
            </a:r>
            <a:r>
              <a:rPr lang="en-US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**To reduce complexity of the diagram, </a:t>
            </a:r>
            <a:r>
              <a:rPr lang="en-US" sz="2000" dirty="0" err="1" smtClean="0"/>
              <a:t>substates</a:t>
            </a:r>
            <a:r>
              <a:rPr lang="en-US" sz="2000" dirty="0" smtClean="0"/>
              <a:t> within </a:t>
            </a:r>
            <a:r>
              <a:rPr lang="en-US" sz="2000" dirty="0" err="1" smtClean="0"/>
              <a:t>substates</a:t>
            </a:r>
            <a:r>
              <a:rPr lang="en-US" sz="2000" dirty="0" smtClean="0"/>
              <a:t> are not presented; therefore, some </a:t>
            </a:r>
            <a:r>
              <a:rPr lang="en-US" sz="2000" dirty="0" err="1" smtClean="0"/>
              <a:t>substates</a:t>
            </a:r>
            <a:r>
              <a:rPr lang="en-US" sz="2000" dirty="0" smtClean="0"/>
              <a:t> may involve additional features that are not shown in the state diagram.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78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768"/>
            <a:ext cx="10515600" cy="552991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State</a:t>
            </a:r>
            <a:br>
              <a:rPr lang="en-US" sz="3200" dirty="0" smtClean="0"/>
            </a:br>
            <a:r>
              <a:rPr lang="en-US" sz="3200" dirty="0" smtClean="0"/>
              <a:t>Diagram</a:t>
            </a:r>
            <a:br>
              <a:rPr lang="en-US" sz="3200" dirty="0" smtClean="0"/>
            </a:br>
            <a:r>
              <a:rPr lang="en-US" sz="3200" dirty="0" smtClean="0"/>
              <a:t>(App</a:t>
            </a:r>
            <a:r>
              <a:rPr lang="en-US" sz="3200" dirty="0"/>
              <a:t> </a:t>
            </a:r>
            <a:r>
              <a:rPr lang="en-US" sz="3200" dirty="0" smtClean="0"/>
              <a:t>Side)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94" y="64768"/>
            <a:ext cx="8113205" cy="6793232"/>
          </a:xfrm>
        </p:spPr>
      </p:pic>
    </p:spTree>
    <p:extLst>
      <p:ext uri="{BB962C8B-B14F-4D97-AF65-F5344CB8AC3E}">
        <p14:creationId xmlns:p14="http://schemas.microsoft.com/office/powerpoint/2010/main" val="22522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Future Detailed Design….</a:t>
            </a:r>
            <a:br>
              <a:rPr lang="en-US" dirty="0" smtClean="0"/>
            </a:br>
            <a:r>
              <a:rPr lang="en-US" sz="3200" dirty="0" smtClean="0"/>
              <a:t>(Objects, Instance Variables, and Methods)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Items</a:t>
            </a:r>
          </a:p>
          <a:p>
            <a:pPr lvl="1"/>
            <a:r>
              <a:rPr lang="en-US" b="1" dirty="0"/>
              <a:t>Properties:</a:t>
            </a:r>
            <a:r>
              <a:rPr lang="en-US" dirty="0"/>
              <a:t> </a:t>
            </a:r>
            <a:r>
              <a:rPr lang="en-US" dirty="0"/>
              <a:t> </a:t>
            </a:r>
            <a:r>
              <a:rPr lang="en-US" dirty="0" smtClean="0"/>
              <a:t> Name&lt;string</a:t>
            </a:r>
            <a:r>
              <a:rPr lang="en-US" dirty="0"/>
              <a:t>&gt;, Date from &lt;date&gt;, Condition&lt;string&gt;, Description&lt;String&gt;, </a:t>
            </a:r>
            <a:r>
              <a:rPr lang="en-US" dirty="0" smtClean="0"/>
              <a:t>			   Viewable &lt;</a:t>
            </a:r>
            <a:r>
              <a:rPr lang="en-US" dirty="0"/>
              <a:t>Boolean&gt;, Image &lt;???&gt;, etc....</a:t>
            </a:r>
          </a:p>
          <a:p>
            <a:pPr lvl="1"/>
            <a:r>
              <a:rPr lang="en-US" b="1" dirty="0"/>
              <a:t>Methods:</a:t>
            </a:r>
            <a:r>
              <a:rPr lang="en-US" dirty="0"/>
              <a:t> </a:t>
            </a:r>
            <a:r>
              <a:rPr lang="en-US" dirty="0" smtClean="0"/>
              <a:t>	   </a:t>
            </a:r>
            <a:r>
              <a:rPr lang="en-US" dirty="0" err="1" smtClean="0"/>
              <a:t>getName</a:t>
            </a:r>
            <a:r>
              <a:rPr lang="en-US" dirty="0"/>
              <a:t>, </a:t>
            </a:r>
            <a:r>
              <a:rPr lang="en-US" dirty="0" err="1"/>
              <a:t>getDateFrom</a:t>
            </a:r>
            <a:r>
              <a:rPr lang="en-US" dirty="0"/>
              <a:t>, </a:t>
            </a:r>
            <a:r>
              <a:rPr lang="en-US" dirty="0" err="1"/>
              <a:t>getCondition</a:t>
            </a:r>
            <a:r>
              <a:rPr lang="en-US" dirty="0"/>
              <a:t>, </a:t>
            </a:r>
            <a:r>
              <a:rPr lang="en-US" dirty="0" err="1"/>
              <a:t>getDescription</a:t>
            </a:r>
            <a:r>
              <a:rPr lang="en-US" dirty="0"/>
              <a:t>, </a:t>
            </a:r>
            <a:r>
              <a:rPr lang="en-US" dirty="0" err="1"/>
              <a:t>isViewable</a:t>
            </a:r>
            <a:r>
              <a:rPr lang="en-US" dirty="0"/>
              <a:t>, </a:t>
            </a:r>
            <a:r>
              <a:rPr lang="en-US" dirty="0" err="1"/>
              <a:t>setName</a:t>
            </a:r>
            <a:r>
              <a:rPr lang="en-US" dirty="0"/>
              <a:t>, </a:t>
            </a:r>
            <a:r>
              <a:rPr lang="en-US" dirty="0" smtClean="0"/>
              <a:t>			   </a:t>
            </a:r>
            <a:r>
              <a:rPr lang="en-US" dirty="0" err="1" smtClean="0"/>
              <a:t>setDateFrom,setCondition</a:t>
            </a:r>
            <a:r>
              <a:rPr lang="en-US" dirty="0"/>
              <a:t>, </a:t>
            </a:r>
            <a:r>
              <a:rPr lang="en-US" dirty="0" err="1"/>
              <a:t>setViewable</a:t>
            </a:r>
            <a:r>
              <a:rPr lang="en-US" dirty="0"/>
              <a:t>, </a:t>
            </a:r>
            <a:r>
              <a:rPr lang="en-US" dirty="0" err="1"/>
              <a:t>getImage</a:t>
            </a:r>
            <a:r>
              <a:rPr lang="en-US" dirty="0"/>
              <a:t>, </a:t>
            </a:r>
            <a:r>
              <a:rPr lang="en-US" dirty="0" err="1" smtClean="0"/>
              <a:t>setImage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u="sng" dirty="0"/>
              <a:t>Collection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Properties</a:t>
            </a:r>
            <a:r>
              <a:rPr lang="en-US" b="1" dirty="0" smtClean="0"/>
              <a:t>:   </a:t>
            </a:r>
            <a:r>
              <a:rPr lang="en-US" dirty="0" smtClean="0"/>
              <a:t>Name </a:t>
            </a:r>
            <a:r>
              <a:rPr lang="en-US" dirty="0"/>
              <a:t>&lt;String&gt;, Date created&lt;date&gt;, Items&lt;</a:t>
            </a:r>
            <a:r>
              <a:rPr lang="en-US" dirty="0" err="1"/>
              <a:t>ArrayList</a:t>
            </a:r>
            <a:r>
              <a:rPr lang="en-US" dirty="0"/>
              <a:t>/Collection/?&gt;, </a:t>
            </a:r>
            <a:r>
              <a:rPr lang="en-US" dirty="0" smtClean="0"/>
              <a:t>				   Viewable&lt;Boolean</a:t>
            </a:r>
            <a:r>
              <a:rPr lang="en-US" dirty="0"/>
              <a:t>&gt;, User </a:t>
            </a:r>
            <a:r>
              <a:rPr lang="en-US" dirty="0" smtClean="0"/>
              <a:t>&lt;User</a:t>
            </a:r>
            <a:r>
              <a:rPr lang="en-US" dirty="0"/>
              <a:t>&gt;, Subscribers&lt;List&lt;Users&gt;&gt;, </a:t>
            </a:r>
            <a:endParaRPr lang="en-US" dirty="0" smtClean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   Owned&lt;Boolean&gt;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Methods:</a:t>
            </a:r>
            <a:r>
              <a:rPr lang="en-US" dirty="0" smtClean="0"/>
              <a:t>	  </a:t>
            </a:r>
            <a:r>
              <a:rPr lang="en-US" dirty="0" err="1" smtClean="0"/>
              <a:t>getName</a:t>
            </a:r>
            <a:r>
              <a:rPr lang="en-US" dirty="0"/>
              <a:t>, </a:t>
            </a:r>
            <a:r>
              <a:rPr lang="en-US" dirty="0" err="1"/>
              <a:t>getDate</a:t>
            </a:r>
            <a:r>
              <a:rPr lang="en-US" dirty="0"/>
              <a:t>, </a:t>
            </a:r>
            <a:r>
              <a:rPr lang="en-US" dirty="0" err="1"/>
              <a:t>getItems</a:t>
            </a:r>
            <a:r>
              <a:rPr lang="en-US" dirty="0"/>
              <a:t>, </a:t>
            </a:r>
            <a:r>
              <a:rPr lang="en-US" dirty="0" err="1"/>
              <a:t>getItem</a:t>
            </a:r>
            <a:r>
              <a:rPr lang="en-US" dirty="0"/>
              <a:t>, </a:t>
            </a:r>
            <a:r>
              <a:rPr lang="en-US" dirty="0" err="1"/>
              <a:t>isViewable</a:t>
            </a:r>
            <a:r>
              <a:rPr lang="en-US" dirty="0"/>
              <a:t>, </a:t>
            </a:r>
            <a:r>
              <a:rPr lang="en-US" dirty="0" err="1"/>
              <a:t>setViewable</a:t>
            </a:r>
            <a:r>
              <a:rPr lang="en-US" dirty="0"/>
              <a:t>, </a:t>
            </a:r>
            <a:r>
              <a:rPr lang="en-US" dirty="0" err="1"/>
              <a:t>setUser</a:t>
            </a:r>
            <a:r>
              <a:rPr lang="en-US" dirty="0"/>
              <a:t>, </a:t>
            </a:r>
            <a:r>
              <a:rPr lang="en-US" dirty="0" err="1"/>
              <a:t>getUser</a:t>
            </a:r>
            <a:r>
              <a:rPr lang="en-US" dirty="0"/>
              <a:t>, </a:t>
            </a:r>
            <a:r>
              <a:rPr lang="en-US" dirty="0" smtClean="0"/>
              <a:t>		  </a:t>
            </a:r>
            <a:r>
              <a:rPr lang="en-US" dirty="0" err="1" smtClean="0"/>
              <a:t>isOwned</a:t>
            </a:r>
            <a:r>
              <a:rPr lang="en-US" dirty="0"/>
              <a:t>, </a:t>
            </a:r>
            <a:r>
              <a:rPr lang="en-US" dirty="0" err="1" smtClean="0"/>
              <a:t>addItem</a:t>
            </a:r>
            <a:r>
              <a:rPr lang="en-US" dirty="0"/>
              <a:t>, </a:t>
            </a:r>
            <a:r>
              <a:rPr lang="en-US" dirty="0" err="1"/>
              <a:t>editItem</a:t>
            </a:r>
            <a:r>
              <a:rPr lang="en-US" dirty="0"/>
              <a:t>, </a:t>
            </a:r>
            <a:r>
              <a:rPr lang="en-US" dirty="0" err="1" smtClean="0"/>
              <a:t>removeItem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u="sng" dirty="0" err="1" smtClean="0"/>
              <a:t>MyCollectionHolder</a:t>
            </a:r>
            <a:endParaRPr lang="en-US" u="sng" dirty="0"/>
          </a:p>
          <a:p>
            <a:pPr lvl="1"/>
            <a:r>
              <a:rPr lang="en-US" b="1" dirty="0" smtClean="0"/>
              <a:t>Properties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 smtClean="0"/>
              <a:t>OwnedCollections</a:t>
            </a:r>
            <a:r>
              <a:rPr lang="en-US" dirty="0" smtClean="0"/>
              <a:t>&lt;Collection&gt;, </a:t>
            </a:r>
            <a:r>
              <a:rPr lang="en-US" dirty="0" err="1" smtClean="0"/>
              <a:t>SubscribedCollections</a:t>
            </a:r>
            <a:r>
              <a:rPr lang="en-US" dirty="0" smtClean="0"/>
              <a:t>&lt;Collection&gt;,</a:t>
            </a:r>
            <a:endParaRPr lang="en-US" dirty="0"/>
          </a:p>
          <a:p>
            <a:pPr lvl="1"/>
            <a:r>
              <a:rPr lang="en-US" b="1" dirty="0"/>
              <a:t>Methods: </a:t>
            </a:r>
            <a:r>
              <a:rPr lang="en-US" dirty="0" smtClean="0"/>
              <a:t>	 TBD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103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Architecture and UML Diagrams</vt:lpstr>
      <vt:lpstr>Entire Project’s Architecture</vt:lpstr>
      <vt:lpstr>Architecture:  Login Mechanism</vt:lpstr>
      <vt:lpstr>UML: Class vs. Object Diagrams</vt:lpstr>
      <vt:lpstr>UML: Class Model and Object Model</vt:lpstr>
      <vt:lpstr>UML: State Diagram</vt:lpstr>
      <vt:lpstr>State Diagram (App Side)</vt:lpstr>
      <vt:lpstr>Thoughts on Future Detailed Design…. (Objects, Instance Variables, and Methods)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Box</dc:creator>
  <cp:lastModifiedBy>Jeremy Box</cp:lastModifiedBy>
  <cp:revision>30</cp:revision>
  <dcterms:created xsi:type="dcterms:W3CDTF">2013-10-30T12:29:37Z</dcterms:created>
  <dcterms:modified xsi:type="dcterms:W3CDTF">2013-10-31T20:38:37Z</dcterms:modified>
</cp:coreProperties>
</file>