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154F4-1AD0-43F6-801F-F71B40760280}" v="129" dt="2025-03-23T07:27:38.434"/>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p>
            <a:pPr marL="0" lvl="0" indent="0" algn="ctr" rtl="0">
              <a:lnSpc>
                <a:spcPct val="90000"/>
              </a:lnSpc>
              <a:spcBef>
                <a:spcPts val="0"/>
              </a:spcBef>
              <a:spcAft>
                <a:spcPts val="0"/>
              </a:spcAft>
              <a:buClr>
                <a:schemeClr val="dk1"/>
              </a:buClr>
              <a:buSzPts val="1800"/>
              <a:buNone/>
            </a:pPr>
            <a:r>
              <a:rPr lang="en-IN" dirty="0"/>
              <a:t>DATA SCIENCE / DATA ANALYTICS</a:t>
            </a:r>
            <a:endParaRPr dirty="0"/>
          </a:p>
        </p:txBody>
      </p:sp>
      <p:sp>
        <p:nvSpPr>
          <p:cNvPr id="73" name="Google Shape;73;p1"/>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p>
            <a:pPr marL="457200" lvl="0" indent="-228600" algn="ctr" rtl="0">
              <a:lnSpc>
                <a:spcPct val="90000"/>
              </a:lnSpc>
              <a:spcBef>
                <a:spcPts val="1000"/>
              </a:spcBef>
              <a:spcAft>
                <a:spcPts val="0"/>
              </a:spcAft>
              <a:buClr>
                <a:schemeClr val="dk1"/>
              </a:buClr>
              <a:buSzPts val="1800"/>
              <a:buNone/>
            </a:pPr>
            <a:r>
              <a:rPr lang="en-IN" dirty="0"/>
              <a:t>                      </a:t>
            </a:r>
          </a:p>
          <a:p>
            <a:pPr marL="457200" lvl="0" indent="-228600" algn="ctr" rtl="0">
              <a:lnSpc>
                <a:spcPct val="90000"/>
              </a:lnSpc>
              <a:spcBef>
                <a:spcPts val="1000"/>
              </a:spcBef>
              <a:spcAft>
                <a:spcPts val="0"/>
              </a:spcAft>
              <a:buClr>
                <a:schemeClr val="dk1"/>
              </a:buClr>
              <a:buSzPts val="1800"/>
              <a:buNone/>
            </a:pPr>
            <a:r>
              <a:rPr lang="en-IN" dirty="0"/>
              <a:t>                        OPTIMIZATION OF MACHINE DOWNTIME</a:t>
            </a:r>
          </a:p>
          <a:p>
            <a:pPr marL="457200" lvl="0" indent="-228600" algn="ctr" rtl="0">
              <a:lnSpc>
                <a:spcPct val="90000"/>
              </a:lnSpc>
              <a:spcBef>
                <a:spcPts val="1000"/>
              </a:spcBef>
              <a:spcAft>
                <a:spcPts val="0"/>
              </a:spcAft>
              <a:buClr>
                <a:schemeClr val="dk1"/>
              </a:buClr>
              <a:buSzPts val="1800"/>
              <a:buNone/>
            </a:pPr>
            <a:endParaRPr lang="en-IN" dirty="0"/>
          </a:p>
          <a:p>
            <a:pPr marL="457200" lvl="0" indent="-228600" algn="ctr" rtl="0">
              <a:lnSpc>
                <a:spcPct val="90000"/>
              </a:lnSpc>
              <a:spcBef>
                <a:spcPts val="1000"/>
              </a:spcBef>
              <a:spcAft>
                <a:spcPts val="0"/>
              </a:spcAft>
              <a:buClr>
                <a:schemeClr val="dk1"/>
              </a:buClr>
              <a:buSzPts val="1800"/>
              <a:buNone/>
            </a:pPr>
            <a:endParaRPr lang="en-IN" dirty="0"/>
          </a:p>
          <a:p>
            <a:pPr marL="457200" lvl="0" indent="-228600" algn="ctr" rtl="0">
              <a:lnSpc>
                <a:spcPct val="90000"/>
              </a:lnSpc>
              <a:spcBef>
                <a:spcPts val="1000"/>
              </a:spcBef>
              <a:spcAft>
                <a:spcPts val="0"/>
              </a:spcAft>
              <a:buClr>
                <a:schemeClr val="dk1"/>
              </a:buClr>
              <a:buSzPts val="1800"/>
              <a:buNone/>
            </a:pPr>
            <a:r>
              <a:rPr lang="en-IN" dirty="0"/>
              <a:t>				</a:t>
            </a:r>
          </a:p>
          <a:p>
            <a:pPr marL="457200" lvl="0" indent="-228600" algn="ctr" rtl="0">
              <a:lnSpc>
                <a:spcPct val="90000"/>
              </a:lnSpc>
              <a:spcBef>
                <a:spcPts val="1000"/>
              </a:spcBef>
              <a:spcAft>
                <a:spcPts val="0"/>
              </a:spcAft>
              <a:buClr>
                <a:schemeClr val="dk1"/>
              </a:buClr>
              <a:buSzPts val="1800"/>
              <a:buNone/>
            </a:pPr>
            <a:r>
              <a:rPr lang="en-IN" dirty="0"/>
              <a:t>				BY-</a:t>
            </a:r>
          </a:p>
          <a:p>
            <a:pPr marL="457200" lvl="0" indent="-228600" algn="ctr" rtl="0">
              <a:lnSpc>
                <a:spcPct val="90000"/>
              </a:lnSpc>
              <a:spcBef>
                <a:spcPts val="1000"/>
              </a:spcBef>
              <a:spcAft>
                <a:spcPts val="0"/>
              </a:spcAft>
              <a:buClr>
                <a:schemeClr val="dk1"/>
              </a:buClr>
              <a:buSzPts val="1800"/>
              <a:buNone/>
            </a:pPr>
            <a:r>
              <a:rPr lang="en-IN" dirty="0"/>
              <a:t>								LEEBAN SESARIO S</a:t>
            </a:r>
          </a:p>
          <a:p>
            <a:pPr marL="457200" lvl="0" indent="-228600" algn="ctr" rtl="0">
              <a:lnSpc>
                <a:spcPct val="90000"/>
              </a:lnSpc>
              <a:spcBef>
                <a:spcPts val="1000"/>
              </a:spcBef>
              <a:spcAft>
                <a:spcPts val="0"/>
              </a:spcAft>
              <a:buClr>
                <a:schemeClr val="dk1"/>
              </a:buClr>
              <a:buSzPts val="1800"/>
              <a:buNone/>
            </a:pPr>
            <a:r>
              <a:rPr lang="en-IN" dirty="0"/>
              <a:t>						        Batch - 91</a:t>
            </a:r>
            <a:endParaRPr dirty="0"/>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76AA8813-0AE2-7D66-FD84-CBA36A2DC38B}"/>
              </a:ext>
            </a:extLst>
          </p:cNvPr>
          <p:cNvPicPr>
            <a:picLocks noChangeAspect="1"/>
          </p:cNvPicPr>
          <p:nvPr/>
        </p:nvPicPr>
        <p:blipFill>
          <a:blip r:embed="rId5"/>
          <a:stretch>
            <a:fillRect/>
          </a:stretch>
        </p:blipFill>
        <p:spPr>
          <a:xfrm>
            <a:off x="707923" y="1848496"/>
            <a:ext cx="3269266" cy="37853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Objective</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Constraints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Project Architecture - Data F</a:t>
            </a:r>
            <a:r>
              <a:rPr lang="en-US" sz="3200" dirty="0">
                <a:solidFill>
                  <a:schemeClr val="dk1"/>
                </a:solidFill>
                <a:latin typeface="Times New Roman"/>
                <a:ea typeface="Times New Roman"/>
                <a:cs typeface="Times New Roman"/>
                <a:sym typeface="Times New Roman"/>
              </a:rPr>
              <a:t>low Diagram</a:t>
            </a:r>
            <a:endParaRPr dirty="0"/>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Collection</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Exploratory Data Analysis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Visualization</a:t>
            </a:r>
            <a:endParaRPr sz="3200" b="0" i="0" u="none" strike="noStrike" cap="none" dirty="0">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Business</a:t>
            </a:r>
            <a:r>
              <a:rPr lang="en-US" sz="2800" b="1">
                <a:latin typeface="Times New Roman"/>
                <a:ea typeface="Times New Roman"/>
                <a:cs typeface="Times New Roman"/>
                <a:sym typeface="Times New Roman"/>
              </a:rPr>
              <a:t> </a:t>
            </a:r>
            <a:r>
              <a:rPr lang="en-US" sz="3200" b="1">
                <a:latin typeface="Times New Roman"/>
                <a:ea typeface="Times New Roman"/>
                <a:cs typeface="Times New Roman"/>
                <a:sym typeface="Times New Roman"/>
              </a:rPr>
              <a:t>Problem</a:t>
            </a:r>
            <a:endParaRPr sz="3200" b="1">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2" name="TextBox 1">
            <a:extLst>
              <a:ext uri="{FF2B5EF4-FFF2-40B4-BE49-F238E27FC236}">
                <a16:creationId xmlns:a16="http://schemas.microsoft.com/office/drawing/2014/main" id="{1A280315-35DF-E73B-51A9-C1E8B67C2688}"/>
              </a:ext>
            </a:extLst>
          </p:cNvPr>
          <p:cNvSpPr txBox="1"/>
          <p:nvPr/>
        </p:nvSpPr>
        <p:spPr>
          <a:xfrm>
            <a:off x="3018503" y="1052052"/>
            <a:ext cx="8844497" cy="4185761"/>
          </a:xfrm>
          <a:prstGeom prst="rect">
            <a:avLst/>
          </a:prstGeom>
          <a:noFill/>
        </p:spPr>
        <p:txBody>
          <a:bodyPr wrap="square" rtlCol="0">
            <a:spAutoFit/>
          </a:bodyPr>
          <a:lstStyle/>
          <a:p>
            <a:r>
              <a:rPr lang="en-US" sz="2400" b="0" i="0" dirty="0">
                <a:solidFill>
                  <a:srgbClr val="1F1F1F"/>
                </a:solidFill>
                <a:effectLst/>
                <a:latin typeface="Arial" panose="020B0604020202020204" pitchFamily="34" charset="0"/>
              </a:rPr>
              <a:t>Client: </a:t>
            </a:r>
            <a:r>
              <a:rPr lang="en-US" sz="1800" b="0" i="0" dirty="0">
                <a:solidFill>
                  <a:srgbClr val="1F1F1F"/>
                </a:solidFill>
                <a:effectLst/>
                <a:latin typeface="Arial" panose="020B0604020202020204" pitchFamily="34" charset="0"/>
              </a:rPr>
              <a:t>One of the leading vehicle fuel pump manufacturers. These pumps are used to take fuel as input and push fuel as output at a high velocity. More the velocity, more is the speed at which vehicle will move. </a:t>
            </a:r>
          </a:p>
          <a:p>
            <a:endParaRPr lang="en-US" sz="2000" dirty="0">
              <a:solidFill>
                <a:srgbClr val="1F1F1F"/>
              </a:solidFill>
              <a:latin typeface="Arial" panose="020B0604020202020204" pitchFamily="34" charset="0"/>
            </a:endParaRPr>
          </a:p>
          <a:p>
            <a:r>
              <a:rPr lang="en-US" sz="2400" b="0" i="0" dirty="0">
                <a:solidFill>
                  <a:srgbClr val="1F1F1F"/>
                </a:solidFill>
                <a:effectLst/>
                <a:latin typeface="Arial" panose="020B0604020202020204" pitchFamily="34" charset="0"/>
              </a:rPr>
              <a:t>Business Problem: </a:t>
            </a:r>
            <a:r>
              <a:rPr lang="en-US" sz="1800" b="0" i="0" dirty="0">
                <a:solidFill>
                  <a:srgbClr val="1F1F1F"/>
                </a:solidFill>
                <a:effectLst/>
                <a:latin typeface="Arial" panose="020B0604020202020204" pitchFamily="34" charset="0"/>
              </a:rPr>
              <a:t>Machines which manufacture the pumps. Unplanned machine downtime which is leading to loss of productivity. </a:t>
            </a:r>
          </a:p>
          <a:p>
            <a:endParaRPr lang="en-US" sz="2400" dirty="0">
              <a:solidFill>
                <a:srgbClr val="1F1F1F"/>
              </a:solidFill>
              <a:latin typeface="Arial" panose="020B0604020202020204" pitchFamily="34" charset="0"/>
            </a:endParaRPr>
          </a:p>
          <a:p>
            <a:r>
              <a:rPr lang="en-US" sz="2400" b="0" i="0" dirty="0">
                <a:solidFill>
                  <a:srgbClr val="1F1F1F"/>
                </a:solidFill>
                <a:effectLst/>
                <a:latin typeface="Arial" panose="020B0604020202020204" pitchFamily="34" charset="0"/>
              </a:rPr>
              <a:t>Business objective: </a:t>
            </a:r>
            <a:r>
              <a:rPr lang="en-US" sz="1800" b="0" i="0" dirty="0">
                <a:solidFill>
                  <a:srgbClr val="1F1F1F"/>
                </a:solidFill>
                <a:effectLst/>
                <a:latin typeface="Arial" panose="020B0604020202020204" pitchFamily="34" charset="0"/>
              </a:rPr>
              <a:t>Minimize unplanned machine downtime. </a:t>
            </a:r>
          </a:p>
          <a:p>
            <a:r>
              <a:rPr lang="en-US" sz="2400" b="0" i="0" dirty="0">
                <a:solidFill>
                  <a:srgbClr val="1F1F1F"/>
                </a:solidFill>
                <a:effectLst/>
                <a:latin typeface="Arial" panose="020B0604020202020204" pitchFamily="34" charset="0"/>
              </a:rPr>
              <a:t>Business constraint: </a:t>
            </a:r>
            <a:r>
              <a:rPr lang="en-US" sz="1800" b="0" i="0" dirty="0">
                <a:solidFill>
                  <a:srgbClr val="1F1F1F"/>
                </a:solidFill>
                <a:effectLst/>
                <a:latin typeface="Arial" panose="020B0604020202020204" pitchFamily="34" charset="0"/>
              </a:rPr>
              <a:t>Minimize maintenance cost. </a:t>
            </a:r>
          </a:p>
          <a:p>
            <a:endParaRPr lang="en-US" sz="2400" dirty="0">
              <a:solidFill>
                <a:srgbClr val="1F1F1F"/>
              </a:solidFill>
              <a:latin typeface="Arial" panose="020B0604020202020204" pitchFamily="34" charset="0"/>
            </a:endParaRPr>
          </a:p>
          <a:p>
            <a:r>
              <a:rPr lang="en-US" sz="2400" b="0" i="0" dirty="0">
                <a:solidFill>
                  <a:srgbClr val="1F1F1F"/>
                </a:solidFill>
                <a:effectLst/>
                <a:latin typeface="Arial" panose="020B0604020202020204" pitchFamily="34" charset="0"/>
              </a:rPr>
              <a:t>Business success criteria: </a:t>
            </a:r>
            <a:r>
              <a:rPr lang="en-US" sz="1800" b="0" i="0" dirty="0">
                <a:solidFill>
                  <a:srgbClr val="1F1F1F"/>
                </a:solidFill>
                <a:effectLst/>
                <a:latin typeface="Arial" panose="020B0604020202020204" pitchFamily="34" charset="0"/>
              </a:rPr>
              <a:t>Reduce the unplanned downtime by at least 10% </a:t>
            </a:r>
          </a:p>
          <a:p>
            <a:r>
              <a:rPr lang="en-US" sz="2400" b="0" i="0" dirty="0">
                <a:solidFill>
                  <a:srgbClr val="1F1F1F"/>
                </a:solidFill>
                <a:effectLst/>
                <a:latin typeface="Arial" panose="020B0604020202020204" pitchFamily="34" charset="0"/>
              </a:rPr>
              <a:t>Economic success criteria: </a:t>
            </a:r>
            <a:r>
              <a:rPr lang="en-US" sz="1800" b="0" i="0" dirty="0">
                <a:solidFill>
                  <a:srgbClr val="1F1F1F"/>
                </a:solidFill>
                <a:effectLst/>
                <a:latin typeface="Arial" panose="020B0604020202020204" pitchFamily="34" charset="0"/>
              </a:rPr>
              <a:t>Achieve a cost saving of at least $1M"</a:t>
            </a:r>
            <a:endParaRPr lang="en-IN" sz="1800" dirty="0"/>
          </a:p>
        </p:txBody>
      </p:sp>
      <p:pic>
        <p:nvPicPr>
          <p:cNvPr id="4" name="Picture 3">
            <a:extLst>
              <a:ext uri="{FF2B5EF4-FFF2-40B4-BE49-F238E27FC236}">
                <a16:creationId xmlns:a16="http://schemas.microsoft.com/office/drawing/2014/main" id="{576C6419-16E3-2607-87E3-44BB6A9B838B}"/>
              </a:ext>
            </a:extLst>
          </p:cNvPr>
          <p:cNvPicPr>
            <a:picLocks noChangeAspect="1"/>
          </p:cNvPicPr>
          <p:nvPr/>
        </p:nvPicPr>
        <p:blipFill>
          <a:blip r:embed="rId4"/>
          <a:stretch>
            <a:fillRect/>
          </a:stretch>
        </p:blipFill>
        <p:spPr>
          <a:xfrm>
            <a:off x="-324465" y="1620187"/>
            <a:ext cx="3634628" cy="280956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4288430" y="2910152"/>
            <a:ext cx="7741719" cy="3370123"/>
          </a:xfrm>
          <a:prstGeom prst="rect">
            <a:avLst/>
          </a:prstGeom>
          <a:noFill/>
          <a:ln>
            <a:noFill/>
          </a:ln>
        </p:spPr>
        <p:txBody>
          <a:bodyPr spcFirstLastPara="1" wrap="square" lIns="91425" tIns="91425" rIns="91425" bIns="91425" anchor="b" anchorCtr="0">
            <a:spAutoFit/>
          </a:bodyPr>
          <a:lstStyle/>
          <a:p>
            <a:pPr marL="0" marR="0" lvl="0" indent="0" algn="l" rtl="0">
              <a:lnSpc>
                <a:spcPct val="100000"/>
              </a:lnSpc>
              <a:spcBef>
                <a:spcPts val="0"/>
              </a:spcBef>
              <a:spcAft>
                <a:spcPts val="0"/>
              </a:spcAft>
              <a:buClr>
                <a:srgbClr val="000000"/>
              </a:buClr>
              <a:buSzPts val="2400"/>
              <a:buFont typeface="Arial"/>
              <a:buNone/>
            </a:pPr>
            <a:endParaRPr lang="en-IN" sz="1100" b="1"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800" b="1" i="0" u="sng" strike="noStrike" cap="none" dirty="0">
                <a:solidFill>
                  <a:srgbClr val="000000"/>
                </a:solidFill>
                <a:latin typeface="Calibri"/>
                <a:ea typeface="Calibri"/>
                <a:cs typeface="Calibri"/>
                <a:sym typeface="Calibri"/>
              </a:rPr>
              <a:t>Project Scope:</a:t>
            </a:r>
          </a:p>
          <a:p>
            <a:pPr marL="0" marR="0" lvl="0" indent="0" algn="l" rtl="0">
              <a:lnSpc>
                <a:spcPct val="100000"/>
              </a:lnSpc>
              <a:spcBef>
                <a:spcPts val="0"/>
              </a:spcBef>
              <a:spcAft>
                <a:spcPts val="0"/>
              </a:spcAft>
              <a:buClr>
                <a:srgbClr val="000000"/>
              </a:buClr>
              <a:buSzPts val="2400"/>
              <a:buFont typeface="Arial"/>
              <a:buNone/>
            </a:pPr>
            <a:endParaRPr lang="en-IN" sz="18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1600" i="0" u="none" strike="noStrike" cap="none" dirty="0">
                <a:solidFill>
                  <a:srgbClr val="000000"/>
                </a:solidFill>
                <a:latin typeface="Calibri"/>
                <a:ea typeface="Calibri"/>
                <a:cs typeface="Calibri"/>
                <a:sym typeface="Calibri"/>
              </a:rPr>
              <a:t>1. </a:t>
            </a:r>
            <a:r>
              <a:rPr lang="en-IN" sz="1600" b="1" i="0" u="none" strike="noStrike" cap="none" dirty="0">
                <a:solidFill>
                  <a:srgbClr val="000000"/>
                </a:solidFill>
                <a:latin typeface="Calibri"/>
                <a:ea typeface="Calibri"/>
                <a:cs typeface="Calibri"/>
                <a:sym typeface="Calibri"/>
              </a:rPr>
              <a:t>Data Collection &amp; Processing: </a:t>
            </a:r>
            <a:r>
              <a:rPr lang="en-IN" sz="1600" i="0" u="none" strike="noStrike" cap="none" dirty="0">
                <a:solidFill>
                  <a:srgbClr val="000000"/>
                </a:solidFill>
                <a:latin typeface="Calibri"/>
                <a:ea typeface="Calibri"/>
                <a:cs typeface="Calibri"/>
                <a:sym typeface="Calibri"/>
              </a:rPr>
              <a:t>Gather machine logs, sensor readings, and downtime</a:t>
            </a:r>
          </a:p>
          <a:p>
            <a:pPr lvl="2">
              <a:buSzPts val="2400"/>
            </a:pPr>
            <a:r>
              <a:rPr lang="en-IN" sz="1600" i="0" u="none" strike="noStrike" cap="none" dirty="0">
                <a:solidFill>
                  <a:srgbClr val="000000"/>
                </a:solidFill>
                <a:latin typeface="Calibri"/>
                <a:ea typeface="Calibri"/>
                <a:cs typeface="Calibri"/>
                <a:sym typeface="Calibri"/>
              </a:rPr>
              <a:t>records from manufacturing units. </a:t>
            </a:r>
          </a:p>
          <a:p>
            <a:pPr marL="0" marR="0" lvl="0" indent="0" algn="l" rtl="0">
              <a:lnSpc>
                <a:spcPct val="100000"/>
              </a:lnSpc>
              <a:spcBef>
                <a:spcPts val="0"/>
              </a:spcBef>
              <a:spcAft>
                <a:spcPts val="0"/>
              </a:spcAft>
              <a:buClr>
                <a:srgbClr val="000000"/>
              </a:buClr>
              <a:buSzPts val="2400"/>
              <a:buFont typeface="Arial"/>
              <a:buNone/>
            </a:pPr>
            <a:r>
              <a:rPr lang="en-IN" sz="1600" i="0" u="none" strike="noStrike" cap="none" dirty="0">
                <a:solidFill>
                  <a:srgbClr val="000000"/>
                </a:solidFill>
                <a:latin typeface="Calibri"/>
                <a:ea typeface="Calibri"/>
                <a:cs typeface="Calibri"/>
                <a:sym typeface="Calibri"/>
              </a:rPr>
              <a:t>2. </a:t>
            </a:r>
            <a:r>
              <a:rPr lang="en-IN" sz="1600" b="1" i="0" u="none" strike="noStrike" cap="none" dirty="0">
                <a:solidFill>
                  <a:srgbClr val="000000"/>
                </a:solidFill>
                <a:latin typeface="Calibri"/>
                <a:ea typeface="Calibri"/>
                <a:cs typeface="Calibri"/>
                <a:sym typeface="Calibri"/>
              </a:rPr>
              <a:t>Exploratory Data Analysis (EDA): </a:t>
            </a:r>
            <a:r>
              <a:rPr lang="en-IN" sz="1600" i="0" u="none" strike="noStrike" cap="none" dirty="0">
                <a:solidFill>
                  <a:srgbClr val="000000"/>
                </a:solidFill>
                <a:latin typeface="Calibri"/>
                <a:ea typeface="Calibri"/>
                <a:cs typeface="Calibri"/>
                <a:sym typeface="Calibri"/>
              </a:rPr>
              <a:t>Identify patterns, correlations, and key downtime causes.  </a:t>
            </a:r>
          </a:p>
          <a:p>
            <a:pPr marL="0" marR="0" lvl="0" indent="0" algn="l" rtl="0">
              <a:lnSpc>
                <a:spcPct val="100000"/>
              </a:lnSpc>
              <a:spcBef>
                <a:spcPts val="0"/>
              </a:spcBef>
              <a:spcAft>
                <a:spcPts val="0"/>
              </a:spcAft>
              <a:buClr>
                <a:srgbClr val="000000"/>
              </a:buClr>
              <a:buSzPts val="2400"/>
              <a:buFont typeface="Arial"/>
              <a:buNone/>
            </a:pPr>
            <a:r>
              <a:rPr lang="en-IN" sz="1600" i="0" u="none" strike="noStrike" cap="none" dirty="0">
                <a:solidFill>
                  <a:srgbClr val="000000"/>
                </a:solidFill>
                <a:latin typeface="Calibri"/>
                <a:ea typeface="Calibri"/>
                <a:cs typeface="Calibri"/>
                <a:sym typeface="Calibri"/>
              </a:rPr>
              <a:t>3. </a:t>
            </a:r>
            <a:r>
              <a:rPr lang="en-IN" sz="1600" b="1" i="0" u="none" strike="noStrike" cap="none" dirty="0">
                <a:solidFill>
                  <a:srgbClr val="000000"/>
                </a:solidFill>
                <a:latin typeface="Calibri"/>
                <a:ea typeface="Calibri"/>
                <a:cs typeface="Calibri"/>
                <a:sym typeface="Calibri"/>
              </a:rPr>
              <a:t>Predictive Maintenance Analysis: </a:t>
            </a:r>
            <a:r>
              <a:rPr lang="en-IN" sz="1600" i="0" u="none" strike="noStrike" cap="none" dirty="0">
                <a:solidFill>
                  <a:srgbClr val="000000"/>
                </a:solidFill>
                <a:latin typeface="Calibri"/>
                <a:ea typeface="Calibri"/>
                <a:cs typeface="Calibri"/>
                <a:sym typeface="Calibri"/>
              </a:rPr>
              <a:t>Determine which factors contribute most to machine failures.  </a:t>
            </a:r>
          </a:p>
          <a:p>
            <a:pPr marL="0" marR="0" lvl="0" indent="0" algn="l" rtl="0">
              <a:lnSpc>
                <a:spcPct val="100000"/>
              </a:lnSpc>
              <a:spcBef>
                <a:spcPts val="0"/>
              </a:spcBef>
              <a:spcAft>
                <a:spcPts val="0"/>
              </a:spcAft>
              <a:buClr>
                <a:srgbClr val="000000"/>
              </a:buClr>
              <a:buSzPts val="2400"/>
              <a:buFont typeface="Arial"/>
              <a:buNone/>
            </a:pPr>
            <a:r>
              <a:rPr lang="en-IN" sz="1600" i="0" u="none" strike="noStrike" cap="none" dirty="0">
                <a:solidFill>
                  <a:srgbClr val="000000"/>
                </a:solidFill>
                <a:latin typeface="Calibri"/>
                <a:ea typeface="Calibri"/>
                <a:cs typeface="Calibri"/>
                <a:sym typeface="Calibri"/>
              </a:rPr>
              <a:t>4. </a:t>
            </a:r>
            <a:r>
              <a:rPr lang="en-IN" sz="1600" b="1" i="0" u="none" strike="noStrike" cap="none" dirty="0">
                <a:solidFill>
                  <a:srgbClr val="000000"/>
                </a:solidFill>
                <a:latin typeface="Calibri"/>
                <a:ea typeface="Calibri"/>
                <a:cs typeface="Calibri"/>
                <a:sym typeface="Calibri"/>
              </a:rPr>
              <a:t>Data Visualization: </a:t>
            </a:r>
            <a:r>
              <a:rPr lang="en-IN" sz="1600" i="0" u="none" strike="noStrike" cap="none" dirty="0">
                <a:solidFill>
                  <a:srgbClr val="000000"/>
                </a:solidFill>
                <a:latin typeface="Calibri"/>
                <a:ea typeface="Calibri"/>
                <a:cs typeface="Calibri"/>
                <a:sym typeface="Calibri"/>
              </a:rPr>
              <a:t>Use Power BI dashboards to track downtime trends, machine health, and maintenance efficiency.  </a:t>
            </a:r>
          </a:p>
          <a:p>
            <a:pPr marL="0" marR="0" lvl="0" indent="0" algn="l" rtl="0">
              <a:lnSpc>
                <a:spcPct val="100000"/>
              </a:lnSpc>
              <a:spcBef>
                <a:spcPts val="0"/>
              </a:spcBef>
              <a:spcAft>
                <a:spcPts val="0"/>
              </a:spcAft>
              <a:buClr>
                <a:srgbClr val="000000"/>
              </a:buClr>
              <a:buSzPts val="2400"/>
              <a:buFont typeface="Arial"/>
              <a:buNone/>
            </a:pPr>
            <a:r>
              <a:rPr lang="en-IN" sz="1600" i="0" u="none" strike="noStrike" cap="none" dirty="0">
                <a:solidFill>
                  <a:srgbClr val="000000"/>
                </a:solidFill>
                <a:latin typeface="Calibri"/>
                <a:ea typeface="Calibri"/>
                <a:cs typeface="Calibri"/>
                <a:sym typeface="Calibri"/>
              </a:rPr>
              <a:t>5. </a:t>
            </a:r>
            <a:r>
              <a:rPr lang="en-IN" sz="1600" b="1" i="0" u="none" strike="noStrike" cap="none" dirty="0">
                <a:solidFill>
                  <a:srgbClr val="000000"/>
                </a:solidFill>
                <a:latin typeface="Calibri"/>
                <a:ea typeface="Calibri"/>
                <a:cs typeface="Calibri"/>
                <a:sym typeface="Calibri"/>
              </a:rPr>
              <a:t>Optimization Strategies: </a:t>
            </a:r>
            <a:r>
              <a:rPr lang="en-IN" sz="1600" i="0" u="none" strike="noStrike" cap="none" dirty="0">
                <a:solidFill>
                  <a:srgbClr val="000000"/>
                </a:solidFill>
                <a:latin typeface="Calibri"/>
                <a:ea typeface="Calibri"/>
                <a:cs typeface="Calibri"/>
                <a:sym typeface="Calibri"/>
              </a:rPr>
              <a:t>Recommend maintenance scheduling improvements based on findings.  </a:t>
            </a:r>
            <a:endParaRPr sz="1600" i="0" u="none" strike="noStrike" cap="none" dirty="0">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3110" y="6049662"/>
            <a:ext cx="2277039" cy="808338"/>
          </a:xfrm>
          <a:prstGeom prst="rect">
            <a:avLst/>
          </a:prstGeom>
          <a:noFill/>
          <a:ln>
            <a:noFill/>
          </a:ln>
        </p:spPr>
      </p:pic>
      <p:pic>
        <p:nvPicPr>
          <p:cNvPr id="3" name="Picture 2">
            <a:extLst>
              <a:ext uri="{FF2B5EF4-FFF2-40B4-BE49-F238E27FC236}">
                <a16:creationId xmlns:a16="http://schemas.microsoft.com/office/drawing/2014/main" id="{DCF946C0-03B5-CFF7-740C-54765604D479}"/>
              </a:ext>
            </a:extLst>
          </p:cNvPr>
          <p:cNvPicPr>
            <a:picLocks noChangeAspect="1"/>
          </p:cNvPicPr>
          <p:nvPr/>
        </p:nvPicPr>
        <p:blipFill>
          <a:blip r:embed="rId4"/>
          <a:srcRect l="1825" t="-1888" r="1331" b="1888"/>
          <a:stretch/>
        </p:blipFill>
        <p:spPr>
          <a:xfrm>
            <a:off x="4390690" y="900202"/>
            <a:ext cx="7256783" cy="2143273"/>
          </a:xfrm>
          <a:prstGeom prst="rect">
            <a:avLst/>
          </a:prstGeom>
        </p:spPr>
      </p:pic>
      <p:sp>
        <p:nvSpPr>
          <p:cNvPr id="2" name="TextBox 1">
            <a:extLst>
              <a:ext uri="{FF2B5EF4-FFF2-40B4-BE49-F238E27FC236}">
                <a16:creationId xmlns:a16="http://schemas.microsoft.com/office/drawing/2014/main" id="{04A60BB2-18E7-7917-5777-471BD23B7B59}"/>
              </a:ext>
            </a:extLst>
          </p:cNvPr>
          <p:cNvSpPr txBox="1"/>
          <p:nvPr/>
        </p:nvSpPr>
        <p:spPr>
          <a:xfrm>
            <a:off x="228600" y="1322416"/>
            <a:ext cx="3870875" cy="4616648"/>
          </a:xfrm>
          <a:prstGeom prst="rect">
            <a:avLst/>
          </a:prstGeom>
          <a:noFill/>
        </p:spPr>
        <p:txBody>
          <a:bodyPr wrap="square" rtlCol="0">
            <a:spAutoFit/>
          </a:bodyPr>
          <a:lstStyle/>
          <a:p>
            <a:r>
              <a:rPr lang="en-IN" sz="2000" b="1" i="0" u="none" strike="noStrike" cap="none" dirty="0">
                <a:solidFill>
                  <a:srgbClr val="000000"/>
                </a:solidFill>
                <a:highlight>
                  <a:srgbClr val="FFFF00"/>
                </a:highlight>
                <a:latin typeface="Calibri"/>
                <a:ea typeface="Calibri"/>
                <a:cs typeface="Calibri"/>
                <a:sym typeface="Calibri"/>
              </a:rPr>
              <a:t>The project aims </a:t>
            </a:r>
            <a:r>
              <a:rPr lang="en-IN" sz="2000" i="0" u="none" strike="noStrike" cap="none" dirty="0">
                <a:solidFill>
                  <a:srgbClr val="000000"/>
                </a:solidFill>
                <a:latin typeface="Calibri"/>
                <a:ea typeface="Calibri"/>
                <a:cs typeface="Calibri"/>
                <a:sym typeface="Calibri"/>
              </a:rPr>
              <a:t>to analyse and minimize unplanned machine downtime in a fuel pump manufacturing unit. The company is experiencing losses due to unexpected machine failures, leading to reduced productivity. By leveraging  data analytics, SQL, Python, and Power BI, the goal is to identify the key factors contributing to machine downtime and optimize maintenance schedules to reduce unexpected failures.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graphicFrame>
        <p:nvGraphicFramePr>
          <p:cNvPr id="2" name="Table 1">
            <a:extLst>
              <a:ext uri="{FF2B5EF4-FFF2-40B4-BE49-F238E27FC236}">
                <a16:creationId xmlns:a16="http://schemas.microsoft.com/office/drawing/2014/main" id="{70D38DB0-AE08-915A-810A-AEB860087B7E}"/>
              </a:ext>
            </a:extLst>
          </p:cNvPr>
          <p:cNvGraphicFramePr>
            <a:graphicFrameLocks noGrp="1"/>
          </p:cNvGraphicFramePr>
          <p:nvPr>
            <p:extLst>
              <p:ext uri="{D42A27DB-BD31-4B8C-83A1-F6EECF244321}">
                <p14:modId xmlns:p14="http://schemas.microsoft.com/office/powerpoint/2010/main" val="783631810"/>
              </p:ext>
            </p:extLst>
          </p:nvPr>
        </p:nvGraphicFramePr>
        <p:xfrm>
          <a:off x="222042" y="952138"/>
          <a:ext cx="8912128" cy="5278086"/>
        </p:xfrm>
        <a:graphic>
          <a:graphicData uri="http://schemas.openxmlformats.org/drawingml/2006/table">
            <a:tbl>
              <a:tblPr>
                <a:tableStyleId>{3C2FFA5D-87B4-456A-9821-1D502468CF0F}</a:tableStyleId>
              </a:tblPr>
              <a:tblGrid>
                <a:gridCol w="2228032">
                  <a:extLst>
                    <a:ext uri="{9D8B030D-6E8A-4147-A177-3AD203B41FA5}">
                      <a16:colId xmlns:a16="http://schemas.microsoft.com/office/drawing/2014/main" val="3747440460"/>
                    </a:ext>
                  </a:extLst>
                </a:gridCol>
                <a:gridCol w="2228032">
                  <a:extLst>
                    <a:ext uri="{9D8B030D-6E8A-4147-A177-3AD203B41FA5}">
                      <a16:colId xmlns:a16="http://schemas.microsoft.com/office/drawing/2014/main" val="3835767989"/>
                    </a:ext>
                  </a:extLst>
                </a:gridCol>
                <a:gridCol w="2228032">
                  <a:extLst>
                    <a:ext uri="{9D8B030D-6E8A-4147-A177-3AD203B41FA5}">
                      <a16:colId xmlns:a16="http://schemas.microsoft.com/office/drawing/2014/main" val="3198974735"/>
                    </a:ext>
                  </a:extLst>
                </a:gridCol>
                <a:gridCol w="2228032">
                  <a:extLst>
                    <a:ext uri="{9D8B030D-6E8A-4147-A177-3AD203B41FA5}">
                      <a16:colId xmlns:a16="http://schemas.microsoft.com/office/drawing/2014/main" val="1588920849"/>
                    </a:ext>
                  </a:extLst>
                </a:gridCol>
              </a:tblGrid>
              <a:tr h="143170">
                <a:tc>
                  <a:txBody>
                    <a:bodyPr/>
                    <a:lstStyle/>
                    <a:p>
                      <a:r>
                        <a:rPr lang="en-IN" sz="1000" b="1"/>
                        <a:t>Column Name</a:t>
                      </a:r>
                      <a:endParaRPr lang="en-IN" sz="1000"/>
                    </a:p>
                  </a:txBody>
                  <a:tcPr marL="44706" marR="44706" marT="22353" marB="22353" anchor="ctr"/>
                </a:tc>
                <a:tc>
                  <a:txBody>
                    <a:bodyPr/>
                    <a:lstStyle/>
                    <a:p>
                      <a:r>
                        <a:rPr lang="en-IN" sz="1000" b="1"/>
                        <a:t>Data Type</a:t>
                      </a:r>
                      <a:endParaRPr lang="en-IN" sz="1000"/>
                    </a:p>
                  </a:txBody>
                  <a:tcPr marL="44706" marR="44706" marT="22353" marB="22353" anchor="ctr"/>
                </a:tc>
                <a:tc>
                  <a:txBody>
                    <a:bodyPr/>
                    <a:lstStyle/>
                    <a:p>
                      <a:r>
                        <a:rPr lang="en-IN" sz="1000" b="1"/>
                        <a:t>Description</a:t>
                      </a:r>
                      <a:endParaRPr lang="en-IN" sz="1000"/>
                    </a:p>
                  </a:txBody>
                  <a:tcPr marL="44706" marR="44706" marT="22353" marB="22353" anchor="ctr"/>
                </a:tc>
                <a:tc>
                  <a:txBody>
                    <a:bodyPr/>
                    <a:lstStyle/>
                    <a:p>
                      <a:r>
                        <a:rPr lang="en-IN" sz="1000" b="1"/>
                        <a:t>Example Value</a:t>
                      </a:r>
                      <a:endParaRPr lang="en-IN" sz="1000"/>
                    </a:p>
                  </a:txBody>
                  <a:tcPr marL="44706" marR="44706" marT="22353" marB="22353" anchor="ctr"/>
                </a:tc>
                <a:extLst>
                  <a:ext uri="{0D108BD9-81ED-4DB2-BD59-A6C34878D82A}">
                    <a16:rowId xmlns:a16="http://schemas.microsoft.com/office/drawing/2014/main" val="2018370697"/>
                  </a:ext>
                </a:extLst>
              </a:tr>
              <a:tr h="206069">
                <a:tc>
                  <a:txBody>
                    <a:bodyPr/>
                    <a:lstStyle/>
                    <a:p>
                      <a:r>
                        <a:rPr lang="en-IN" sz="1000" b="1"/>
                        <a:t>Machine_ID</a:t>
                      </a:r>
                      <a:endParaRPr lang="en-IN" sz="1000"/>
                    </a:p>
                  </a:txBody>
                  <a:tcPr marL="44706" marR="44706" marT="22353" marB="22353" anchor="ctr"/>
                </a:tc>
                <a:tc>
                  <a:txBody>
                    <a:bodyPr/>
                    <a:lstStyle/>
                    <a:p>
                      <a:r>
                        <a:rPr lang="en-IN" sz="1000"/>
                        <a:t>Integer</a:t>
                      </a:r>
                    </a:p>
                  </a:txBody>
                  <a:tcPr marL="44706" marR="44706" marT="22353" marB="22353" anchor="ctr"/>
                </a:tc>
                <a:tc>
                  <a:txBody>
                    <a:bodyPr/>
                    <a:lstStyle/>
                    <a:p>
                      <a:r>
                        <a:rPr lang="en-US" sz="1000"/>
                        <a:t>Unique identifier for each machine</a:t>
                      </a:r>
                    </a:p>
                  </a:txBody>
                  <a:tcPr marL="44706" marR="44706" marT="22353" marB="22353" anchor="ctr"/>
                </a:tc>
                <a:tc>
                  <a:txBody>
                    <a:bodyPr/>
                    <a:lstStyle/>
                    <a:p>
                      <a:r>
                        <a:rPr lang="en-IN" sz="1000"/>
                        <a:t>1023</a:t>
                      </a:r>
                    </a:p>
                  </a:txBody>
                  <a:tcPr marL="44706" marR="44706" marT="22353" marB="22353" anchor="ctr"/>
                </a:tc>
                <a:extLst>
                  <a:ext uri="{0D108BD9-81ED-4DB2-BD59-A6C34878D82A}">
                    <a16:rowId xmlns:a16="http://schemas.microsoft.com/office/drawing/2014/main" val="2566751285"/>
                  </a:ext>
                </a:extLst>
              </a:tr>
              <a:tr h="253867">
                <a:tc>
                  <a:txBody>
                    <a:bodyPr/>
                    <a:lstStyle/>
                    <a:p>
                      <a:r>
                        <a:rPr lang="en-IN" sz="1000" b="1"/>
                        <a:t>Timestamp</a:t>
                      </a:r>
                      <a:endParaRPr lang="en-IN" sz="1000"/>
                    </a:p>
                  </a:txBody>
                  <a:tcPr marL="44706" marR="44706" marT="22353" marB="22353" anchor="ctr"/>
                </a:tc>
                <a:tc>
                  <a:txBody>
                    <a:bodyPr/>
                    <a:lstStyle/>
                    <a:p>
                      <a:r>
                        <a:rPr lang="en-IN" sz="1000"/>
                        <a:t>Datetime</a:t>
                      </a:r>
                    </a:p>
                  </a:txBody>
                  <a:tcPr marL="44706" marR="44706" marT="22353" marB="22353" anchor="ctr"/>
                </a:tc>
                <a:tc>
                  <a:txBody>
                    <a:bodyPr/>
                    <a:lstStyle/>
                    <a:p>
                      <a:r>
                        <a:rPr lang="en-US" sz="1000"/>
                        <a:t>Date and time when the data was recorded</a:t>
                      </a:r>
                    </a:p>
                  </a:txBody>
                  <a:tcPr marL="44706" marR="44706" marT="22353" marB="22353" anchor="ctr"/>
                </a:tc>
                <a:tc>
                  <a:txBody>
                    <a:bodyPr/>
                    <a:lstStyle/>
                    <a:p>
                      <a:r>
                        <a:rPr lang="en-IN" sz="1000"/>
                        <a:t>2025-03-15 14:23:00</a:t>
                      </a:r>
                    </a:p>
                  </a:txBody>
                  <a:tcPr marL="44706" marR="44706" marT="22353" marB="22353" anchor="ctr"/>
                </a:tc>
                <a:extLst>
                  <a:ext uri="{0D108BD9-81ED-4DB2-BD59-A6C34878D82A}">
                    <a16:rowId xmlns:a16="http://schemas.microsoft.com/office/drawing/2014/main" val="3071696062"/>
                  </a:ext>
                </a:extLst>
              </a:tr>
              <a:tr h="295924">
                <a:tc>
                  <a:txBody>
                    <a:bodyPr/>
                    <a:lstStyle/>
                    <a:p>
                      <a:r>
                        <a:rPr lang="en-IN" sz="1000" b="1"/>
                        <a:t>Downtime_Status</a:t>
                      </a:r>
                      <a:endParaRPr lang="en-IN" sz="1000"/>
                    </a:p>
                  </a:txBody>
                  <a:tcPr marL="44706" marR="44706" marT="22353" marB="22353" anchor="ctr"/>
                </a:tc>
                <a:tc>
                  <a:txBody>
                    <a:bodyPr/>
                    <a:lstStyle/>
                    <a:p>
                      <a:r>
                        <a:rPr lang="en-IN" sz="1000"/>
                        <a:t>Boolean</a:t>
                      </a:r>
                    </a:p>
                  </a:txBody>
                  <a:tcPr marL="44706" marR="44706" marT="22353" marB="22353" anchor="ctr"/>
                </a:tc>
                <a:tc>
                  <a:txBody>
                    <a:bodyPr/>
                    <a:lstStyle/>
                    <a:p>
                      <a:r>
                        <a:rPr lang="en-US" sz="1000"/>
                        <a:t>Indicates if the machine is in downtime (1) or running (0)</a:t>
                      </a:r>
                    </a:p>
                  </a:txBody>
                  <a:tcPr marL="44706" marR="44706" marT="22353" marB="22353" anchor="ctr"/>
                </a:tc>
                <a:tc>
                  <a:txBody>
                    <a:bodyPr/>
                    <a:lstStyle/>
                    <a:p>
                      <a:r>
                        <a:rPr lang="en-IN" sz="1000" dirty="0"/>
                        <a:t>1</a:t>
                      </a:r>
                    </a:p>
                  </a:txBody>
                  <a:tcPr marL="44706" marR="44706" marT="22353" marB="22353" anchor="ctr"/>
                </a:tc>
                <a:extLst>
                  <a:ext uri="{0D108BD9-81ED-4DB2-BD59-A6C34878D82A}">
                    <a16:rowId xmlns:a16="http://schemas.microsoft.com/office/drawing/2014/main" val="2760462776"/>
                  </a:ext>
                </a:extLst>
              </a:tr>
              <a:tr h="206069">
                <a:tc>
                  <a:txBody>
                    <a:bodyPr/>
                    <a:lstStyle/>
                    <a:p>
                      <a:r>
                        <a:rPr lang="en-IN" sz="1000" b="1"/>
                        <a:t>Downtime_Duration</a:t>
                      </a:r>
                      <a:endParaRPr lang="en-IN" sz="1000"/>
                    </a:p>
                  </a:txBody>
                  <a:tcPr marL="44706" marR="44706" marT="22353" marB="22353" anchor="ctr"/>
                </a:tc>
                <a:tc>
                  <a:txBody>
                    <a:bodyPr/>
                    <a:lstStyle/>
                    <a:p>
                      <a:r>
                        <a:rPr lang="en-IN" sz="1000"/>
                        <a:t>Float</a:t>
                      </a:r>
                    </a:p>
                  </a:txBody>
                  <a:tcPr marL="44706" marR="44706" marT="22353" marB="22353" anchor="ctr"/>
                </a:tc>
                <a:tc>
                  <a:txBody>
                    <a:bodyPr/>
                    <a:lstStyle/>
                    <a:p>
                      <a:r>
                        <a:rPr lang="en-US" sz="1000"/>
                        <a:t>Duration of downtime in minutes</a:t>
                      </a:r>
                    </a:p>
                  </a:txBody>
                  <a:tcPr marL="44706" marR="44706" marT="22353" marB="22353" anchor="ctr"/>
                </a:tc>
                <a:tc>
                  <a:txBody>
                    <a:bodyPr/>
                    <a:lstStyle/>
                    <a:p>
                      <a:r>
                        <a:rPr lang="en-IN" sz="1000"/>
                        <a:t>45.5</a:t>
                      </a:r>
                    </a:p>
                  </a:txBody>
                  <a:tcPr marL="44706" marR="44706" marT="22353" marB="22353" anchor="ctr"/>
                </a:tc>
                <a:extLst>
                  <a:ext uri="{0D108BD9-81ED-4DB2-BD59-A6C34878D82A}">
                    <a16:rowId xmlns:a16="http://schemas.microsoft.com/office/drawing/2014/main" val="4154121808"/>
                  </a:ext>
                </a:extLst>
              </a:tr>
              <a:tr h="206069">
                <a:tc>
                  <a:txBody>
                    <a:bodyPr/>
                    <a:lstStyle/>
                    <a:p>
                      <a:r>
                        <a:rPr lang="en-IN" sz="1000" b="1"/>
                        <a:t>Air_System_Pressure</a:t>
                      </a:r>
                      <a:endParaRPr lang="en-IN" sz="1000"/>
                    </a:p>
                  </a:txBody>
                  <a:tcPr marL="44706" marR="44706" marT="22353" marB="22353" anchor="ctr"/>
                </a:tc>
                <a:tc>
                  <a:txBody>
                    <a:bodyPr/>
                    <a:lstStyle/>
                    <a:p>
                      <a:r>
                        <a:rPr lang="en-IN" sz="1000"/>
                        <a:t>Float</a:t>
                      </a:r>
                    </a:p>
                  </a:txBody>
                  <a:tcPr marL="44706" marR="44706" marT="22353" marB="22353" anchor="ctr"/>
                </a:tc>
                <a:tc>
                  <a:txBody>
                    <a:bodyPr/>
                    <a:lstStyle/>
                    <a:p>
                      <a:r>
                        <a:rPr lang="en-US" sz="1000"/>
                        <a:t>Pressure level in the air system (PSI)</a:t>
                      </a:r>
                    </a:p>
                  </a:txBody>
                  <a:tcPr marL="44706" marR="44706" marT="22353" marB="22353" anchor="ctr"/>
                </a:tc>
                <a:tc>
                  <a:txBody>
                    <a:bodyPr/>
                    <a:lstStyle/>
                    <a:p>
                      <a:r>
                        <a:rPr lang="en-IN" sz="1000"/>
                        <a:t>75.2</a:t>
                      </a:r>
                    </a:p>
                  </a:txBody>
                  <a:tcPr marL="44706" marR="44706" marT="22353" marB="22353" anchor="ctr"/>
                </a:tc>
                <a:extLst>
                  <a:ext uri="{0D108BD9-81ED-4DB2-BD59-A6C34878D82A}">
                    <a16:rowId xmlns:a16="http://schemas.microsoft.com/office/drawing/2014/main" val="940261411"/>
                  </a:ext>
                </a:extLst>
              </a:tr>
              <a:tr h="253867">
                <a:tc>
                  <a:txBody>
                    <a:bodyPr/>
                    <a:lstStyle/>
                    <a:p>
                      <a:r>
                        <a:rPr lang="en-IN" sz="1000" b="1"/>
                        <a:t>Coolant_Pressure</a:t>
                      </a:r>
                      <a:endParaRPr lang="en-IN" sz="1000"/>
                    </a:p>
                  </a:txBody>
                  <a:tcPr marL="44706" marR="44706" marT="22353" marB="22353" anchor="ctr"/>
                </a:tc>
                <a:tc>
                  <a:txBody>
                    <a:bodyPr/>
                    <a:lstStyle/>
                    <a:p>
                      <a:r>
                        <a:rPr lang="en-IN" sz="1000"/>
                        <a:t>Float</a:t>
                      </a:r>
                    </a:p>
                  </a:txBody>
                  <a:tcPr marL="44706" marR="44706" marT="22353" marB="22353" anchor="ctr"/>
                </a:tc>
                <a:tc>
                  <a:txBody>
                    <a:bodyPr/>
                    <a:lstStyle/>
                    <a:p>
                      <a:r>
                        <a:rPr lang="en-US" sz="1000"/>
                        <a:t>Pressure level in the coolant system (PSI)</a:t>
                      </a:r>
                    </a:p>
                  </a:txBody>
                  <a:tcPr marL="44706" marR="44706" marT="22353" marB="22353" anchor="ctr"/>
                </a:tc>
                <a:tc>
                  <a:txBody>
                    <a:bodyPr/>
                    <a:lstStyle/>
                    <a:p>
                      <a:r>
                        <a:rPr lang="en-IN" sz="1000"/>
                        <a:t>60.4</a:t>
                      </a:r>
                    </a:p>
                  </a:txBody>
                  <a:tcPr marL="44706" marR="44706" marT="22353" marB="22353" anchor="ctr"/>
                </a:tc>
                <a:extLst>
                  <a:ext uri="{0D108BD9-81ED-4DB2-BD59-A6C34878D82A}">
                    <a16:rowId xmlns:a16="http://schemas.microsoft.com/office/drawing/2014/main" val="2285844527"/>
                  </a:ext>
                </a:extLst>
              </a:tr>
              <a:tr h="206069">
                <a:tc>
                  <a:txBody>
                    <a:bodyPr/>
                    <a:lstStyle/>
                    <a:p>
                      <a:r>
                        <a:rPr lang="en-IN" sz="1000" b="1"/>
                        <a:t>Hydraulic_Pressure</a:t>
                      </a:r>
                      <a:endParaRPr lang="en-IN" sz="1000"/>
                    </a:p>
                  </a:txBody>
                  <a:tcPr marL="44706" marR="44706" marT="22353" marB="22353" anchor="ctr"/>
                </a:tc>
                <a:tc>
                  <a:txBody>
                    <a:bodyPr/>
                    <a:lstStyle/>
                    <a:p>
                      <a:r>
                        <a:rPr lang="en-IN" sz="1000"/>
                        <a:t>Float</a:t>
                      </a:r>
                    </a:p>
                  </a:txBody>
                  <a:tcPr marL="44706" marR="44706" marT="22353" marB="22353" anchor="ctr"/>
                </a:tc>
                <a:tc>
                  <a:txBody>
                    <a:bodyPr/>
                    <a:lstStyle/>
                    <a:p>
                      <a:r>
                        <a:rPr lang="en-US" sz="1000"/>
                        <a:t>Pressure in the hydraulic system (PSI)</a:t>
                      </a:r>
                    </a:p>
                  </a:txBody>
                  <a:tcPr marL="44706" marR="44706" marT="22353" marB="22353" anchor="ctr"/>
                </a:tc>
                <a:tc>
                  <a:txBody>
                    <a:bodyPr/>
                    <a:lstStyle/>
                    <a:p>
                      <a:r>
                        <a:rPr lang="en-IN" sz="1000"/>
                        <a:t>85.7</a:t>
                      </a:r>
                    </a:p>
                  </a:txBody>
                  <a:tcPr marL="44706" marR="44706" marT="22353" marB="22353" anchor="ctr"/>
                </a:tc>
                <a:extLst>
                  <a:ext uri="{0D108BD9-81ED-4DB2-BD59-A6C34878D82A}">
                    <a16:rowId xmlns:a16="http://schemas.microsoft.com/office/drawing/2014/main" val="2429355888"/>
                  </a:ext>
                </a:extLst>
              </a:tr>
              <a:tr h="253867">
                <a:tc>
                  <a:txBody>
                    <a:bodyPr/>
                    <a:lstStyle/>
                    <a:p>
                      <a:r>
                        <a:rPr lang="en-IN" sz="1000" b="1"/>
                        <a:t>Temperature</a:t>
                      </a:r>
                      <a:endParaRPr lang="en-IN" sz="1000"/>
                    </a:p>
                  </a:txBody>
                  <a:tcPr marL="44706" marR="44706" marT="22353" marB="22353" anchor="ctr"/>
                </a:tc>
                <a:tc>
                  <a:txBody>
                    <a:bodyPr/>
                    <a:lstStyle/>
                    <a:p>
                      <a:r>
                        <a:rPr lang="en-IN" sz="1000"/>
                        <a:t>Float</a:t>
                      </a:r>
                    </a:p>
                  </a:txBody>
                  <a:tcPr marL="44706" marR="44706" marT="22353" marB="22353" anchor="ctr"/>
                </a:tc>
                <a:tc>
                  <a:txBody>
                    <a:bodyPr/>
                    <a:lstStyle/>
                    <a:p>
                      <a:r>
                        <a:rPr lang="en-IN" sz="1000"/>
                        <a:t>Machine operating temperature in Celsius</a:t>
                      </a:r>
                    </a:p>
                  </a:txBody>
                  <a:tcPr marL="44706" marR="44706" marT="22353" marB="22353" anchor="ctr"/>
                </a:tc>
                <a:tc>
                  <a:txBody>
                    <a:bodyPr/>
                    <a:lstStyle/>
                    <a:p>
                      <a:r>
                        <a:rPr lang="en-IN" sz="1000"/>
                        <a:t>75.3</a:t>
                      </a:r>
                    </a:p>
                  </a:txBody>
                  <a:tcPr marL="44706" marR="44706" marT="22353" marB="22353" anchor="ctr"/>
                </a:tc>
                <a:extLst>
                  <a:ext uri="{0D108BD9-81ED-4DB2-BD59-A6C34878D82A}">
                    <a16:rowId xmlns:a16="http://schemas.microsoft.com/office/drawing/2014/main" val="99075017"/>
                  </a:ext>
                </a:extLst>
              </a:tr>
              <a:tr h="206069">
                <a:tc>
                  <a:txBody>
                    <a:bodyPr/>
                    <a:lstStyle/>
                    <a:p>
                      <a:r>
                        <a:rPr lang="en-IN" sz="1000" b="1"/>
                        <a:t>Spindle_Vibration</a:t>
                      </a:r>
                      <a:endParaRPr lang="en-IN" sz="1000"/>
                    </a:p>
                  </a:txBody>
                  <a:tcPr marL="44706" marR="44706" marT="22353" marB="22353" anchor="ctr"/>
                </a:tc>
                <a:tc>
                  <a:txBody>
                    <a:bodyPr/>
                    <a:lstStyle/>
                    <a:p>
                      <a:r>
                        <a:rPr lang="en-IN" sz="1000"/>
                        <a:t>Float</a:t>
                      </a:r>
                    </a:p>
                  </a:txBody>
                  <a:tcPr marL="44706" marR="44706" marT="22353" marB="22353" anchor="ctr"/>
                </a:tc>
                <a:tc>
                  <a:txBody>
                    <a:bodyPr/>
                    <a:lstStyle/>
                    <a:p>
                      <a:r>
                        <a:rPr lang="en-US" sz="1000"/>
                        <a:t>Vibration level of the spindle in mm/sec</a:t>
                      </a:r>
                    </a:p>
                  </a:txBody>
                  <a:tcPr marL="44706" marR="44706" marT="22353" marB="22353" anchor="ctr"/>
                </a:tc>
                <a:tc>
                  <a:txBody>
                    <a:bodyPr/>
                    <a:lstStyle/>
                    <a:p>
                      <a:r>
                        <a:rPr lang="en-IN" sz="1000"/>
                        <a:t>0.15</a:t>
                      </a:r>
                    </a:p>
                  </a:txBody>
                  <a:tcPr marL="44706" marR="44706" marT="22353" marB="22353" anchor="ctr"/>
                </a:tc>
                <a:extLst>
                  <a:ext uri="{0D108BD9-81ED-4DB2-BD59-A6C34878D82A}">
                    <a16:rowId xmlns:a16="http://schemas.microsoft.com/office/drawing/2014/main" val="3728842380"/>
                  </a:ext>
                </a:extLst>
              </a:tr>
              <a:tr h="253867">
                <a:tc>
                  <a:txBody>
                    <a:bodyPr/>
                    <a:lstStyle/>
                    <a:p>
                      <a:r>
                        <a:rPr lang="en-IN" sz="1000" b="1"/>
                        <a:t>Tool_Vibration</a:t>
                      </a:r>
                      <a:endParaRPr lang="en-IN" sz="1000"/>
                    </a:p>
                  </a:txBody>
                  <a:tcPr marL="44706" marR="44706" marT="22353" marB="22353" anchor="ctr"/>
                </a:tc>
                <a:tc>
                  <a:txBody>
                    <a:bodyPr/>
                    <a:lstStyle/>
                    <a:p>
                      <a:r>
                        <a:rPr lang="en-IN" sz="1000"/>
                        <a:t>Float</a:t>
                      </a:r>
                    </a:p>
                  </a:txBody>
                  <a:tcPr marL="44706" marR="44706" marT="22353" marB="22353" anchor="ctr"/>
                </a:tc>
                <a:tc>
                  <a:txBody>
                    <a:bodyPr/>
                    <a:lstStyle/>
                    <a:p>
                      <a:r>
                        <a:rPr lang="en-US" sz="1000"/>
                        <a:t>Vibration level of the cutting tool in mm/sec</a:t>
                      </a:r>
                    </a:p>
                  </a:txBody>
                  <a:tcPr marL="44706" marR="44706" marT="22353" marB="22353" anchor="ctr"/>
                </a:tc>
                <a:tc>
                  <a:txBody>
                    <a:bodyPr/>
                    <a:lstStyle/>
                    <a:p>
                      <a:r>
                        <a:rPr lang="en-IN" sz="1000"/>
                        <a:t>0.22</a:t>
                      </a:r>
                    </a:p>
                  </a:txBody>
                  <a:tcPr marL="44706" marR="44706" marT="22353" marB="22353" anchor="ctr"/>
                </a:tc>
                <a:extLst>
                  <a:ext uri="{0D108BD9-81ED-4DB2-BD59-A6C34878D82A}">
                    <a16:rowId xmlns:a16="http://schemas.microsoft.com/office/drawing/2014/main" val="1842057674"/>
                  </a:ext>
                </a:extLst>
              </a:tr>
              <a:tr h="206069">
                <a:tc>
                  <a:txBody>
                    <a:bodyPr/>
                    <a:lstStyle/>
                    <a:p>
                      <a:r>
                        <a:rPr lang="en-IN" sz="1000" b="1"/>
                        <a:t>Torque</a:t>
                      </a:r>
                      <a:endParaRPr lang="en-IN" sz="1000"/>
                    </a:p>
                  </a:txBody>
                  <a:tcPr marL="44706" marR="44706" marT="22353" marB="22353" anchor="ctr"/>
                </a:tc>
                <a:tc>
                  <a:txBody>
                    <a:bodyPr/>
                    <a:lstStyle/>
                    <a:p>
                      <a:r>
                        <a:rPr lang="en-IN" sz="1000"/>
                        <a:t>Float</a:t>
                      </a:r>
                    </a:p>
                  </a:txBody>
                  <a:tcPr marL="44706" marR="44706" marT="22353" marB="22353" anchor="ctr"/>
                </a:tc>
                <a:tc>
                  <a:txBody>
                    <a:bodyPr/>
                    <a:lstStyle/>
                    <a:p>
                      <a:r>
                        <a:rPr lang="en-US" sz="1000"/>
                        <a:t>Torque applied on the spindle (Nm)</a:t>
                      </a:r>
                    </a:p>
                  </a:txBody>
                  <a:tcPr marL="44706" marR="44706" marT="22353" marB="22353" anchor="ctr"/>
                </a:tc>
                <a:tc>
                  <a:txBody>
                    <a:bodyPr/>
                    <a:lstStyle/>
                    <a:p>
                      <a:r>
                        <a:rPr lang="en-IN" sz="1000"/>
                        <a:t>120.5</a:t>
                      </a:r>
                    </a:p>
                  </a:txBody>
                  <a:tcPr marL="44706" marR="44706" marT="22353" marB="22353" anchor="ctr"/>
                </a:tc>
                <a:extLst>
                  <a:ext uri="{0D108BD9-81ED-4DB2-BD59-A6C34878D82A}">
                    <a16:rowId xmlns:a16="http://schemas.microsoft.com/office/drawing/2014/main" val="3972148185"/>
                  </a:ext>
                </a:extLst>
              </a:tr>
              <a:tr h="206069">
                <a:tc>
                  <a:txBody>
                    <a:bodyPr/>
                    <a:lstStyle/>
                    <a:p>
                      <a:r>
                        <a:rPr lang="en-IN" sz="1000" b="1"/>
                        <a:t>Voltage</a:t>
                      </a:r>
                      <a:endParaRPr lang="en-IN" sz="1000"/>
                    </a:p>
                  </a:txBody>
                  <a:tcPr marL="44706" marR="44706" marT="22353" marB="22353" anchor="ctr"/>
                </a:tc>
                <a:tc>
                  <a:txBody>
                    <a:bodyPr/>
                    <a:lstStyle/>
                    <a:p>
                      <a:r>
                        <a:rPr lang="en-IN" sz="1000"/>
                        <a:t>Float</a:t>
                      </a:r>
                    </a:p>
                  </a:txBody>
                  <a:tcPr marL="44706" marR="44706" marT="22353" marB="22353" anchor="ctr"/>
                </a:tc>
                <a:tc>
                  <a:txBody>
                    <a:bodyPr/>
                    <a:lstStyle/>
                    <a:p>
                      <a:r>
                        <a:rPr lang="en-US" sz="1000"/>
                        <a:t>Voltage supplied to the machine (V)</a:t>
                      </a:r>
                    </a:p>
                  </a:txBody>
                  <a:tcPr marL="44706" marR="44706" marT="22353" marB="22353" anchor="ctr"/>
                </a:tc>
                <a:tc>
                  <a:txBody>
                    <a:bodyPr/>
                    <a:lstStyle/>
                    <a:p>
                      <a:r>
                        <a:rPr lang="en-IN" sz="1000"/>
                        <a:t>230</a:t>
                      </a:r>
                    </a:p>
                  </a:txBody>
                  <a:tcPr marL="44706" marR="44706" marT="22353" marB="22353" anchor="ctr"/>
                </a:tc>
                <a:extLst>
                  <a:ext uri="{0D108BD9-81ED-4DB2-BD59-A6C34878D82A}">
                    <a16:rowId xmlns:a16="http://schemas.microsoft.com/office/drawing/2014/main" val="3351996113"/>
                  </a:ext>
                </a:extLst>
              </a:tr>
              <a:tr h="253867">
                <a:tc>
                  <a:txBody>
                    <a:bodyPr/>
                    <a:lstStyle/>
                    <a:p>
                      <a:r>
                        <a:rPr lang="en-IN" sz="1000" b="1"/>
                        <a:t>Machine_Utilization</a:t>
                      </a:r>
                      <a:endParaRPr lang="en-IN" sz="1000"/>
                    </a:p>
                  </a:txBody>
                  <a:tcPr marL="44706" marR="44706" marT="22353" marB="22353" anchor="ctr"/>
                </a:tc>
                <a:tc>
                  <a:txBody>
                    <a:bodyPr/>
                    <a:lstStyle/>
                    <a:p>
                      <a:r>
                        <a:rPr lang="en-IN" sz="1000"/>
                        <a:t>Float</a:t>
                      </a:r>
                    </a:p>
                  </a:txBody>
                  <a:tcPr marL="44706" marR="44706" marT="22353" marB="22353" anchor="ctr"/>
                </a:tc>
                <a:tc>
                  <a:txBody>
                    <a:bodyPr/>
                    <a:lstStyle/>
                    <a:p>
                      <a:r>
                        <a:rPr lang="en-US" sz="1000"/>
                        <a:t>Percentage of time the machine was in use</a:t>
                      </a:r>
                    </a:p>
                  </a:txBody>
                  <a:tcPr marL="44706" marR="44706" marT="22353" marB="22353" anchor="ctr"/>
                </a:tc>
                <a:tc>
                  <a:txBody>
                    <a:bodyPr/>
                    <a:lstStyle/>
                    <a:p>
                      <a:r>
                        <a:rPr lang="en-IN" sz="1000"/>
                        <a:t>85.6</a:t>
                      </a:r>
                    </a:p>
                  </a:txBody>
                  <a:tcPr marL="44706" marR="44706" marT="22353" marB="22353" anchor="ctr"/>
                </a:tc>
                <a:extLst>
                  <a:ext uri="{0D108BD9-81ED-4DB2-BD59-A6C34878D82A}">
                    <a16:rowId xmlns:a16="http://schemas.microsoft.com/office/drawing/2014/main" val="2130519661"/>
                  </a:ext>
                </a:extLst>
              </a:tr>
              <a:tr h="295924">
                <a:tc>
                  <a:txBody>
                    <a:bodyPr/>
                    <a:lstStyle/>
                    <a:p>
                      <a:r>
                        <a:rPr lang="en-IN" sz="1000" b="1"/>
                        <a:t>Maintenance_Flag</a:t>
                      </a:r>
                      <a:endParaRPr lang="en-IN" sz="1000"/>
                    </a:p>
                  </a:txBody>
                  <a:tcPr marL="44706" marR="44706" marT="22353" marB="22353" anchor="ctr"/>
                </a:tc>
                <a:tc>
                  <a:txBody>
                    <a:bodyPr/>
                    <a:lstStyle/>
                    <a:p>
                      <a:r>
                        <a:rPr lang="en-IN" sz="1000"/>
                        <a:t>Boolean</a:t>
                      </a:r>
                    </a:p>
                  </a:txBody>
                  <a:tcPr marL="44706" marR="44706" marT="22353" marB="22353" anchor="ctr"/>
                </a:tc>
                <a:tc>
                  <a:txBody>
                    <a:bodyPr/>
                    <a:lstStyle/>
                    <a:p>
                      <a:r>
                        <a:rPr lang="en-US" sz="1000"/>
                        <a:t>Indicates if maintenance was performed (1) or not (0)</a:t>
                      </a:r>
                    </a:p>
                  </a:txBody>
                  <a:tcPr marL="44706" marR="44706" marT="22353" marB="22353" anchor="ctr"/>
                </a:tc>
                <a:tc>
                  <a:txBody>
                    <a:bodyPr/>
                    <a:lstStyle/>
                    <a:p>
                      <a:r>
                        <a:rPr lang="en-IN" sz="1000"/>
                        <a:t>1</a:t>
                      </a:r>
                    </a:p>
                  </a:txBody>
                  <a:tcPr marL="44706" marR="44706" marT="22353" marB="22353" anchor="ctr"/>
                </a:tc>
                <a:extLst>
                  <a:ext uri="{0D108BD9-81ED-4DB2-BD59-A6C34878D82A}">
                    <a16:rowId xmlns:a16="http://schemas.microsoft.com/office/drawing/2014/main" val="2599373511"/>
                  </a:ext>
                </a:extLst>
              </a:tr>
              <a:tr h="206069">
                <a:tc>
                  <a:txBody>
                    <a:bodyPr/>
                    <a:lstStyle/>
                    <a:p>
                      <a:r>
                        <a:rPr lang="en-IN" sz="1000" b="1"/>
                        <a:t>Failure_Type</a:t>
                      </a:r>
                      <a:endParaRPr lang="en-IN" sz="1000"/>
                    </a:p>
                  </a:txBody>
                  <a:tcPr marL="44706" marR="44706" marT="22353" marB="22353" anchor="ctr"/>
                </a:tc>
                <a:tc>
                  <a:txBody>
                    <a:bodyPr/>
                    <a:lstStyle/>
                    <a:p>
                      <a:r>
                        <a:rPr lang="en-IN" sz="1000"/>
                        <a:t>String</a:t>
                      </a:r>
                    </a:p>
                  </a:txBody>
                  <a:tcPr marL="44706" marR="44706" marT="22353" marB="22353" anchor="ctr"/>
                </a:tc>
                <a:tc>
                  <a:txBody>
                    <a:bodyPr/>
                    <a:lstStyle/>
                    <a:p>
                      <a:r>
                        <a:rPr lang="en-IN" sz="1000"/>
                        <a:t>Category of machine failure</a:t>
                      </a:r>
                    </a:p>
                  </a:txBody>
                  <a:tcPr marL="44706" marR="44706" marT="22353" marB="22353" anchor="ctr"/>
                </a:tc>
                <a:tc>
                  <a:txBody>
                    <a:bodyPr/>
                    <a:lstStyle/>
                    <a:p>
                      <a:r>
                        <a:rPr lang="en-IN" sz="1000"/>
                        <a:t>"Overheating"</a:t>
                      </a:r>
                    </a:p>
                  </a:txBody>
                  <a:tcPr marL="44706" marR="44706" marT="22353" marB="22353" anchor="ctr"/>
                </a:tc>
                <a:extLst>
                  <a:ext uri="{0D108BD9-81ED-4DB2-BD59-A6C34878D82A}">
                    <a16:rowId xmlns:a16="http://schemas.microsoft.com/office/drawing/2014/main" val="1081934527"/>
                  </a:ext>
                </a:extLst>
              </a:tr>
              <a:tr h="253867">
                <a:tc>
                  <a:txBody>
                    <a:bodyPr/>
                    <a:lstStyle/>
                    <a:p>
                      <a:r>
                        <a:rPr lang="en-IN" sz="1000" b="1"/>
                        <a:t>Production_Loss</a:t>
                      </a:r>
                      <a:endParaRPr lang="en-IN" sz="1000"/>
                    </a:p>
                  </a:txBody>
                  <a:tcPr marL="44706" marR="44706" marT="22353" marB="22353" anchor="ctr"/>
                </a:tc>
                <a:tc>
                  <a:txBody>
                    <a:bodyPr/>
                    <a:lstStyle/>
                    <a:p>
                      <a:r>
                        <a:rPr lang="en-IN" sz="1000"/>
                        <a:t>Float</a:t>
                      </a:r>
                    </a:p>
                  </a:txBody>
                  <a:tcPr marL="44706" marR="44706" marT="22353" marB="22353" anchor="ctr"/>
                </a:tc>
                <a:tc>
                  <a:txBody>
                    <a:bodyPr/>
                    <a:lstStyle/>
                    <a:p>
                      <a:r>
                        <a:rPr lang="en-US" sz="1000"/>
                        <a:t>Estimated production loss in USD due to downtime</a:t>
                      </a:r>
                    </a:p>
                  </a:txBody>
                  <a:tcPr marL="44706" marR="44706" marT="22353" marB="22353" anchor="ctr"/>
                </a:tc>
                <a:tc>
                  <a:txBody>
                    <a:bodyPr/>
                    <a:lstStyle/>
                    <a:p>
                      <a:r>
                        <a:rPr lang="en-IN" sz="1000"/>
                        <a:t>12000</a:t>
                      </a:r>
                    </a:p>
                  </a:txBody>
                  <a:tcPr marL="44706" marR="44706" marT="22353" marB="22353" anchor="ctr"/>
                </a:tc>
                <a:extLst>
                  <a:ext uri="{0D108BD9-81ED-4DB2-BD59-A6C34878D82A}">
                    <a16:rowId xmlns:a16="http://schemas.microsoft.com/office/drawing/2014/main" val="66836638"/>
                  </a:ext>
                </a:extLst>
              </a:tr>
              <a:tr h="253867">
                <a:tc>
                  <a:txBody>
                    <a:bodyPr/>
                    <a:lstStyle/>
                    <a:p>
                      <a:r>
                        <a:rPr lang="en-IN" sz="1000" b="1"/>
                        <a:t>Operator_ID</a:t>
                      </a:r>
                      <a:endParaRPr lang="en-IN" sz="1000"/>
                    </a:p>
                  </a:txBody>
                  <a:tcPr marL="44706" marR="44706" marT="22353" marB="22353" anchor="ctr"/>
                </a:tc>
                <a:tc>
                  <a:txBody>
                    <a:bodyPr/>
                    <a:lstStyle/>
                    <a:p>
                      <a:r>
                        <a:rPr lang="en-IN" sz="1000"/>
                        <a:t>Integer</a:t>
                      </a:r>
                    </a:p>
                  </a:txBody>
                  <a:tcPr marL="44706" marR="44706" marT="22353" marB="22353" anchor="ctr"/>
                </a:tc>
                <a:tc>
                  <a:txBody>
                    <a:bodyPr/>
                    <a:lstStyle/>
                    <a:p>
                      <a:r>
                        <a:rPr lang="en-US" sz="1000"/>
                        <a:t>Unique identifier for the machine operator</a:t>
                      </a:r>
                    </a:p>
                  </a:txBody>
                  <a:tcPr marL="44706" marR="44706" marT="22353" marB="22353" anchor="ctr"/>
                </a:tc>
                <a:tc>
                  <a:txBody>
                    <a:bodyPr/>
                    <a:lstStyle/>
                    <a:p>
                      <a:r>
                        <a:rPr lang="en-IN" sz="1000" dirty="0"/>
                        <a:t>5007</a:t>
                      </a:r>
                    </a:p>
                  </a:txBody>
                  <a:tcPr marL="44706" marR="44706" marT="22353" marB="22353" anchor="ctr"/>
                </a:tc>
                <a:extLst>
                  <a:ext uri="{0D108BD9-81ED-4DB2-BD59-A6C34878D82A}">
                    <a16:rowId xmlns:a16="http://schemas.microsoft.com/office/drawing/2014/main" val="2544788371"/>
                  </a:ext>
                </a:extLst>
              </a:tr>
            </a:tbl>
          </a:graphicData>
        </a:graphic>
      </p:graphicFrame>
      <p:sp>
        <p:nvSpPr>
          <p:cNvPr id="3" name="TextBox 2">
            <a:extLst>
              <a:ext uri="{FF2B5EF4-FFF2-40B4-BE49-F238E27FC236}">
                <a16:creationId xmlns:a16="http://schemas.microsoft.com/office/drawing/2014/main" id="{79F89EAB-AF12-025F-198D-38121655B067}"/>
              </a:ext>
            </a:extLst>
          </p:cNvPr>
          <p:cNvSpPr txBox="1"/>
          <p:nvPr/>
        </p:nvSpPr>
        <p:spPr>
          <a:xfrm>
            <a:off x="9134171" y="1099622"/>
            <a:ext cx="3057830" cy="4616648"/>
          </a:xfrm>
          <a:prstGeom prst="rect">
            <a:avLst/>
          </a:prstGeom>
          <a:noFill/>
        </p:spPr>
        <p:txBody>
          <a:bodyPr wrap="square" rtlCol="0">
            <a:spAutoFit/>
          </a:bodyPr>
          <a:lstStyle/>
          <a:p>
            <a:r>
              <a:rPr lang="en-IN" dirty="0"/>
              <a:t>A data dictionary defines the structure, format and meaning of each attribute in the data set.</a:t>
            </a:r>
          </a:p>
          <a:p>
            <a:endParaRPr lang="en-IN" dirty="0"/>
          </a:p>
          <a:p>
            <a:r>
              <a:rPr lang="en-IN" dirty="0">
                <a:highlight>
                  <a:srgbClr val="FFFF00"/>
                </a:highlight>
              </a:rPr>
              <a:t>Timestamp -</a:t>
            </a:r>
            <a:r>
              <a:rPr lang="en-IN" dirty="0"/>
              <a:t> is crucial for </a:t>
            </a:r>
          </a:p>
          <a:p>
            <a:r>
              <a:rPr lang="en-IN" dirty="0"/>
              <a:t>time-series analysis and trend detection.</a:t>
            </a:r>
          </a:p>
          <a:p>
            <a:endParaRPr lang="en-IN" dirty="0">
              <a:highlight>
                <a:srgbClr val="FFFF00"/>
              </a:highlight>
            </a:endParaRPr>
          </a:p>
          <a:p>
            <a:r>
              <a:rPr lang="en-IN" dirty="0">
                <a:highlight>
                  <a:srgbClr val="FFFF00"/>
                </a:highlight>
              </a:rPr>
              <a:t>Downtime-flag &amp; Downtime</a:t>
            </a:r>
          </a:p>
          <a:p>
            <a:r>
              <a:rPr lang="en-IN" dirty="0">
                <a:highlight>
                  <a:srgbClr val="FFFF00"/>
                </a:highlight>
              </a:rPr>
              <a:t>Duration  -</a:t>
            </a:r>
          </a:p>
          <a:p>
            <a:r>
              <a:rPr lang="en-IN" dirty="0"/>
              <a:t>are primary target</a:t>
            </a:r>
          </a:p>
          <a:p>
            <a:r>
              <a:rPr lang="en-IN" dirty="0"/>
              <a:t>variables for predicting failures.</a:t>
            </a:r>
          </a:p>
          <a:p>
            <a:pPr marL="285750" indent="-285750">
              <a:buFont typeface="Arial" panose="020B0604020202020204" pitchFamily="34" charset="0"/>
              <a:buChar char="•"/>
            </a:pPr>
            <a:endParaRPr lang="en-IN" dirty="0"/>
          </a:p>
          <a:p>
            <a:r>
              <a:rPr lang="en-IN" dirty="0">
                <a:highlight>
                  <a:srgbClr val="FFFF00"/>
                </a:highlight>
              </a:rPr>
              <a:t>Sensors readings -</a:t>
            </a:r>
          </a:p>
          <a:p>
            <a:r>
              <a:rPr lang="en-IN" dirty="0"/>
              <a:t>(pressure ,temp , vibration) are key features for identifying      patterns leading to downtime.</a:t>
            </a:r>
          </a:p>
          <a:p>
            <a:pPr marL="285750" indent="-285750">
              <a:buFont typeface="Arial" panose="020B0604020202020204" pitchFamily="34" charset="0"/>
              <a:buChar char="•"/>
            </a:pPr>
            <a:endParaRPr lang="en-IN" dirty="0"/>
          </a:p>
          <a:p>
            <a:r>
              <a:rPr lang="en-IN" dirty="0">
                <a:highlight>
                  <a:srgbClr val="FFFF00"/>
                </a:highlight>
              </a:rPr>
              <a:t>Categorical variables -</a:t>
            </a:r>
          </a:p>
          <a:p>
            <a:r>
              <a:rPr lang="en-IN" dirty="0"/>
              <a:t>(Failure-type , Maintenance-action) help root cause analysis.</a:t>
            </a:r>
          </a:p>
        </p:txBody>
      </p:sp>
      <p:pic>
        <p:nvPicPr>
          <p:cNvPr id="5" name="Picture 4">
            <a:extLst>
              <a:ext uri="{FF2B5EF4-FFF2-40B4-BE49-F238E27FC236}">
                <a16:creationId xmlns:a16="http://schemas.microsoft.com/office/drawing/2014/main" id="{A5229D90-5766-59EC-72EE-27E7337789E8}"/>
              </a:ext>
            </a:extLst>
          </p:cNvPr>
          <p:cNvPicPr>
            <a:picLocks noChangeAspect="1"/>
          </p:cNvPicPr>
          <p:nvPr/>
        </p:nvPicPr>
        <p:blipFill>
          <a:blip r:embed="rId4"/>
          <a:stretch>
            <a:fillRect/>
          </a:stretch>
        </p:blipFill>
        <p:spPr>
          <a:xfrm>
            <a:off x="3097161" y="81576"/>
            <a:ext cx="730036" cy="7300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5" name="Google Shape;115;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506561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630092" y="1181100"/>
            <a:ext cx="5304179"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dirty="0">
                <a:solidFill>
                  <a:srgbClr val="000000"/>
                </a:solidFill>
                <a:highlight>
                  <a:srgbClr val="00FFFF"/>
                </a:highlight>
                <a:latin typeface="Arial"/>
                <a:ea typeface="Arial"/>
                <a:cs typeface="Arial"/>
                <a:sym typeface="Arial"/>
              </a:rPr>
              <a:t>Statistical Insights</a:t>
            </a:r>
            <a:endParaRPr sz="1400" b="1" i="0" u="sng" strike="noStrike" cap="none" dirty="0">
              <a:solidFill>
                <a:srgbClr val="000000"/>
              </a:solidFill>
              <a:highlight>
                <a:srgbClr val="00FFFF"/>
              </a:highlight>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dirty="0">
                <a:solidFill>
                  <a:srgbClr val="000000"/>
                </a:solidFill>
                <a:highlight>
                  <a:srgbClr val="00FFFF"/>
                </a:highlight>
                <a:latin typeface="Arial"/>
                <a:ea typeface="Arial"/>
                <a:cs typeface="Arial"/>
                <a:sym typeface="Arial"/>
              </a:rPr>
              <a:t>Business Insights</a:t>
            </a:r>
            <a:endParaRPr sz="1400" b="1" i="0" u="sng" strike="noStrike" cap="none" dirty="0">
              <a:solidFill>
                <a:srgbClr val="000000"/>
              </a:solidFill>
              <a:highlight>
                <a:srgbClr val="00FFFF"/>
              </a:highlight>
              <a:latin typeface="Arial"/>
              <a:ea typeface="Arial"/>
              <a:cs typeface="Arial"/>
              <a:sym typeface="Arial"/>
            </a:endParaRPr>
          </a:p>
        </p:txBody>
      </p:sp>
      <p:sp>
        <p:nvSpPr>
          <p:cNvPr id="2" name="Rectangle 1">
            <a:extLst>
              <a:ext uri="{FF2B5EF4-FFF2-40B4-BE49-F238E27FC236}">
                <a16:creationId xmlns:a16="http://schemas.microsoft.com/office/drawing/2014/main" id="{E898C4F0-233C-DCCE-6401-C3EE9441F1D1}"/>
              </a:ext>
            </a:extLst>
          </p:cNvPr>
          <p:cNvSpPr>
            <a:spLocks noChangeArrowheads="1"/>
          </p:cNvSpPr>
          <p:nvPr/>
        </p:nvSpPr>
        <p:spPr bwMode="auto">
          <a:xfrm>
            <a:off x="609600" y="1462315"/>
            <a:ext cx="5200449"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highlight>
                  <a:srgbClr val="C0C0C0"/>
                </a:highlight>
                <a:latin typeface="Arial" panose="020B0604020202020204" pitchFamily="34" charset="0"/>
              </a:rPr>
              <a:t>Downtime Distribution -</a:t>
            </a:r>
            <a:endParaRPr kumimoji="0" lang="en-US" altLang="en-US" sz="1200"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majority of machine downtimes occur during peak operational hours.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 high frequency of unplanned downtimes is observed in machines with prolonged operational hours without scheduled maintenance.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highlight>
                  <a:srgbClr val="C0C0C0"/>
                </a:highlight>
                <a:latin typeface="Arial" panose="020B0604020202020204" pitchFamily="34" charset="0"/>
              </a:rPr>
              <a:t>Correlation Analysis -</a:t>
            </a:r>
            <a:endParaRPr kumimoji="0" lang="en-US" altLang="en-US" sz="1200"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Strong correlation found between </a:t>
            </a:r>
            <a:r>
              <a:rPr kumimoji="0" lang="en-US" altLang="en-US" sz="1100" b="1" i="0" u="none" strike="noStrike" cap="none" normalizeH="0" baseline="0" dirty="0">
                <a:ln>
                  <a:noFill/>
                </a:ln>
                <a:solidFill>
                  <a:schemeClr val="tx1"/>
                </a:solidFill>
                <a:effectLst/>
                <a:latin typeface="Arial" panose="020B0604020202020204" pitchFamily="34" charset="0"/>
              </a:rPr>
              <a:t>spindle vibration levels</a:t>
            </a:r>
            <a:r>
              <a:rPr kumimoji="0" lang="en-US" altLang="en-US" sz="1100" b="0" i="0" u="none" strike="noStrike" cap="none" normalizeH="0" baseline="0" dirty="0">
                <a:ln>
                  <a:noFill/>
                </a:ln>
                <a:solidFill>
                  <a:schemeClr val="tx1"/>
                </a:solidFill>
                <a:effectLst/>
                <a:latin typeface="Arial" panose="020B0604020202020204" pitchFamily="34" charset="0"/>
              </a:rPr>
              <a:t> and machine failures.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Coolant pressure</a:t>
            </a:r>
            <a:r>
              <a:rPr kumimoji="0" lang="en-US" altLang="en-US" sz="1100" b="0" i="0" u="none" strike="noStrike" cap="none" normalizeH="0" baseline="0" dirty="0">
                <a:ln>
                  <a:noFill/>
                </a:ln>
                <a:solidFill>
                  <a:schemeClr val="tx1"/>
                </a:solidFill>
                <a:effectLst/>
                <a:latin typeface="Arial" panose="020B0604020202020204" pitchFamily="34" charset="0"/>
              </a:rPr>
              <a:t> variations have a direct impact on machine performance, leading to potential failures.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highlight>
                  <a:srgbClr val="C0C0C0"/>
                </a:highlight>
                <a:latin typeface="Arial" panose="020B0604020202020204" pitchFamily="34" charset="0"/>
              </a:rPr>
              <a:t>Time-Series Trends -</a:t>
            </a:r>
            <a:endParaRPr kumimoji="0" lang="en-US" altLang="en-US" sz="1200"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Seasonality in failures</a:t>
            </a:r>
            <a:r>
              <a:rPr kumimoji="0" lang="en-US" altLang="en-US" sz="1100" b="0" i="0" u="none" strike="noStrike" cap="none" normalizeH="0" baseline="0" dirty="0">
                <a:ln>
                  <a:noFill/>
                </a:ln>
                <a:solidFill>
                  <a:schemeClr val="tx1"/>
                </a:solidFill>
                <a:effectLst/>
                <a:latin typeface="Arial" panose="020B0604020202020204" pitchFamily="34" charset="0"/>
              </a:rPr>
              <a:t> detected, with increased downtime occurrences in certain months due to operational load.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Predictive maintenance models</a:t>
            </a:r>
            <a:r>
              <a:rPr kumimoji="0" lang="en-US" altLang="en-US" sz="1100" b="0" i="0" u="none" strike="noStrike" cap="none" normalizeH="0" baseline="0" dirty="0">
                <a:ln>
                  <a:noFill/>
                </a:ln>
                <a:solidFill>
                  <a:schemeClr val="tx1"/>
                </a:solidFill>
                <a:effectLst/>
                <a:latin typeface="Arial" panose="020B0604020202020204" pitchFamily="34" charset="0"/>
              </a:rPr>
              <a:t> indicate a potential </a:t>
            </a:r>
            <a:r>
              <a:rPr kumimoji="0" lang="en-US" altLang="en-US" sz="1100" b="1" i="0" u="none" strike="noStrike" cap="none" normalizeH="0" baseline="0" dirty="0">
                <a:ln>
                  <a:noFill/>
                </a:ln>
                <a:solidFill>
                  <a:schemeClr val="tx1"/>
                </a:solidFill>
                <a:effectLst/>
                <a:latin typeface="Arial" panose="020B0604020202020204" pitchFamily="34" charset="0"/>
              </a:rPr>
              <a:t>20% reduction in downtime</a:t>
            </a:r>
            <a:r>
              <a:rPr kumimoji="0" lang="en-US" altLang="en-US" sz="1100" b="0" i="0" u="none" strike="noStrike" cap="none" normalizeH="0" baseline="0" dirty="0">
                <a:ln>
                  <a:noFill/>
                </a:ln>
                <a:solidFill>
                  <a:schemeClr val="tx1"/>
                </a:solidFill>
                <a:effectLst/>
                <a:latin typeface="Arial" panose="020B0604020202020204" pitchFamily="34" charset="0"/>
              </a:rPr>
              <a:t> if corrective actions are implemented.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highlight>
                  <a:srgbClr val="C0C0C0"/>
                </a:highlight>
                <a:latin typeface="Arial" panose="020B0604020202020204" pitchFamily="34" charset="0"/>
              </a:rPr>
              <a:t>Machine Failure Clusters -</a:t>
            </a:r>
            <a:endParaRPr kumimoji="0" lang="en-US" altLang="en-US" sz="1200"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Cluster analysis highlights specific machines with repeated breakdowns.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Machines operating at higher </a:t>
            </a:r>
            <a:r>
              <a:rPr kumimoji="0" lang="en-US" altLang="en-US" sz="1100" b="1" i="0" u="none" strike="noStrike" cap="none" normalizeH="0" baseline="0" dirty="0">
                <a:ln>
                  <a:noFill/>
                </a:ln>
                <a:solidFill>
                  <a:schemeClr val="tx1"/>
                </a:solidFill>
                <a:effectLst/>
                <a:latin typeface="Arial" panose="020B0604020202020204" pitchFamily="34" charset="0"/>
              </a:rPr>
              <a:t>torque and temperature ranges</a:t>
            </a:r>
            <a:r>
              <a:rPr kumimoji="0" lang="en-US" altLang="en-US" sz="1100" b="0" i="0" u="none" strike="noStrike" cap="none" normalizeH="0" baseline="0" dirty="0">
                <a:ln>
                  <a:noFill/>
                </a:ln>
                <a:solidFill>
                  <a:schemeClr val="tx1"/>
                </a:solidFill>
                <a:effectLst/>
                <a:latin typeface="Arial" panose="020B0604020202020204" pitchFamily="34" charset="0"/>
              </a:rPr>
              <a:t> show a </a:t>
            </a:r>
            <a:r>
              <a:rPr kumimoji="0" lang="en-US" altLang="en-US" sz="1100" b="1" i="0" u="none" strike="noStrike" cap="none" normalizeH="0" baseline="0" dirty="0">
                <a:ln>
                  <a:noFill/>
                </a:ln>
                <a:solidFill>
                  <a:schemeClr val="tx1"/>
                </a:solidFill>
                <a:effectLst/>
                <a:latin typeface="Arial" panose="020B0604020202020204" pitchFamily="34" charset="0"/>
              </a:rPr>
              <a:t>30% higher failure probability</a:t>
            </a:r>
            <a:r>
              <a:rPr kumimoji="0" lang="en-US" altLang="en-US" sz="11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highlight>
                  <a:srgbClr val="C0C0C0"/>
                </a:highlight>
                <a:latin typeface="Arial" panose="020B0604020202020204" pitchFamily="34" charset="0"/>
              </a:rPr>
              <a:t>Cost Impact -</a:t>
            </a:r>
            <a:endParaRPr kumimoji="0" lang="en-US" altLang="en-US" sz="1200"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An estimated </a:t>
            </a:r>
            <a:r>
              <a:rPr kumimoji="0" lang="en-US" altLang="en-US" sz="1100" b="1" i="0" u="none" strike="noStrike" cap="none" normalizeH="0" baseline="0" dirty="0">
                <a:ln>
                  <a:noFill/>
                </a:ln>
                <a:solidFill>
                  <a:schemeClr val="tx1"/>
                </a:solidFill>
                <a:effectLst/>
                <a:latin typeface="Arial" panose="020B0604020202020204" pitchFamily="34" charset="0"/>
              </a:rPr>
              <a:t>$1M savings</a:t>
            </a:r>
            <a:r>
              <a:rPr kumimoji="0" lang="en-US" altLang="en-US" sz="1100" b="0" i="0" u="none" strike="noStrike" cap="none" normalizeH="0" baseline="0" dirty="0">
                <a:ln>
                  <a:noFill/>
                </a:ln>
                <a:solidFill>
                  <a:schemeClr val="tx1"/>
                </a:solidFill>
                <a:effectLst/>
                <a:latin typeface="Arial" panose="020B0604020202020204" pitchFamily="34" charset="0"/>
              </a:rPr>
              <a:t> can be achieved by reducing downtime by at least 10%.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Energy consumption spikes</a:t>
            </a:r>
            <a:r>
              <a:rPr kumimoji="0" lang="en-US" altLang="en-US" sz="1100" b="0" i="0" u="none" strike="noStrike" cap="none" normalizeH="0" baseline="0" dirty="0">
                <a:ln>
                  <a:noFill/>
                </a:ln>
                <a:solidFill>
                  <a:schemeClr val="tx1"/>
                </a:solidFill>
                <a:effectLst/>
                <a:latin typeface="Arial" panose="020B0604020202020204" pitchFamily="34" charset="0"/>
              </a:rPr>
              <a:t> before failures indicate potential power inefficiencies contributing to machine failures</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A4307BC7-5BFD-1F27-6D27-B7547685A70C}"/>
              </a:ext>
            </a:extLst>
          </p:cNvPr>
          <p:cNvSpPr>
            <a:spLocks noChangeArrowheads="1"/>
          </p:cNvSpPr>
          <p:nvPr/>
        </p:nvSpPr>
        <p:spPr bwMode="auto">
          <a:xfrm rot="10800000" flipH="1" flipV="1">
            <a:off x="6440129" y="1555665"/>
            <a:ext cx="4654749"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highlight>
                  <a:srgbClr val="C0C0C0"/>
                </a:highlight>
                <a:latin typeface="Arial" panose="020B0604020202020204" pitchFamily="34" charset="0"/>
              </a:rPr>
              <a:t>Operational Efficiency -</a:t>
            </a:r>
            <a:endParaRPr kumimoji="0" lang="en-US" altLang="en-US" sz="1200"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Implementing </a:t>
            </a:r>
            <a:r>
              <a:rPr kumimoji="0" lang="en-US" altLang="en-US" sz="1100" b="1" i="0" u="none" strike="noStrike" cap="none" normalizeH="0" baseline="0" dirty="0">
                <a:ln>
                  <a:noFill/>
                </a:ln>
                <a:solidFill>
                  <a:schemeClr val="tx1"/>
                </a:solidFill>
                <a:effectLst/>
                <a:latin typeface="Arial" panose="020B0604020202020204" pitchFamily="34" charset="0"/>
              </a:rPr>
              <a:t>predictive maintenance</a:t>
            </a:r>
            <a:r>
              <a:rPr kumimoji="0" lang="en-US" altLang="en-US" sz="1100" b="0" i="0" u="none" strike="noStrike" cap="none" normalizeH="0" baseline="0" dirty="0">
                <a:ln>
                  <a:noFill/>
                </a:ln>
                <a:solidFill>
                  <a:schemeClr val="tx1"/>
                </a:solidFill>
                <a:effectLst/>
                <a:latin typeface="Arial" panose="020B0604020202020204" pitchFamily="34" charset="0"/>
              </a:rPr>
              <a:t> can significantly reduce unexpected downtimes and improve efficiency.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Proactive scheduling</a:t>
            </a:r>
            <a:r>
              <a:rPr kumimoji="0" lang="en-US" altLang="en-US" sz="1100" b="0" i="0" u="none" strike="noStrike" cap="none" normalizeH="0" baseline="0" dirty="0">
                <a:ln>
                  <a:noFill/>
                </a:ln>
                <a:solidFill>
                  <a:schemeClr val="tx1"/>
                </a:solidFill>
                <a:effectLst/>
                <a:latin typeface="Arial" panose="020B0604020202020204" pitchFamily="34" charset="0"/>
              </a:rPr>
              <a:t> of maintenance can optimize machine utilization and reduce production bottlenecks.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highlight>
                  <a:srgbClr val="C0C0C0"/>
                </a:highlight>
                <a:latin typeface="Arial" panose="020B0604020202020204" pitchFamily="34" charset="0"/>
              </a:rPr>
              <a:t>Cost Optimization -</a:t>
            </a:r>
            <a:endParaRPr kumimoji="0" lang="en-US" altLang="en-US" sz="1200"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Reducing unplanned downtime directly impacts </a:t>
            </a:r>
            <a:r>
              <a:rPr kumimoji="0" lang="en-US" altLang="en-US" sz="1100" b="1" i="0" u="none" strike="noStrike" cap="none" normalizeH="0" baseline="0" dirty="0">
                <a:ln>
                  <a:noFill/>
                </a:ln>
                <a:solidFill>
                  <a:schemeClr val="tx1"/>
                </a:solidFill>
                <a:effectLst/>
                <a:latin typeface="Arial" panose="020B0604020202020204" pitchFamily="34" charset="0"/>
              </a:rPr>
              <a:t>profit margins</a:t>
            </a:r>
            <a:r>
              <a:rPr kumimoji="0" lang="en-US" altLang="en-US" sz="1100" b="0" i="0" u="none" strike="noStrike" cap="none" normalizeH="0" baseline="0" dirty="0">
                <a:ln>
                  <a:noFill/>
                </a:ln>
                <a:solidFill>
                  <a:schemeClr val="tx1"/>
                </a:solidFill>
                <a:effectLst/>
                <a:latin typeface="Arial" panose="020B0604020202020204" pitchFamily="34" charset="0"/>
              </a:rPr>
              <a:t> by improving production throughput.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Optimized maintenance scheduling</a:t>
            </a:r>
            <a:r>
              <a:rPr kumimoji="0" lang="en-US" altLang="en-US" sz="1100" b="0" i="0" u="none" strike="noStrike" cap="none" normalizeH="0" baseline="0" dirty="0">
                <a:ln>
                  <a:noFill/>
                </a:ln>
                <a:solidFill>
                  <a:schemeClr val="tx1"/>
                </a:solidFill>
                <a:effectLst/>
                <a:latin typeface="Arial" panose="020B0604020202020204" pitchFamily="34" charset="0"/>
              </a:rPr>
              <a:t> reduces operational costs and minimizes unnecessary repairs.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highlight>
                  <a:srgbClr val="C0C0C0"/>
                </a:highlight>
                <a:latin typeface="Arial" panose="020B0604020202020204" pitchFamily="34" charset="0"/>
              </a:rPr>
              <a:t>Risk Mitigation -</a:t>
            </a:r>
            <a:endParaRPr kumimoji="0" lang="en-US" altLang="en-US" sz="1200"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Real-time monitoring of machine parameters allows for </a:t>
            </a:r>
            <a:r>
              <a:rPr kumimoji="0" lang="en-US" altLang="en-US" sz="1100" b="1" i="0" u="none" strike="noStrike" cap="none" normalizeH="0" baseline="0" dirty="0">
                <a:ln>
                  <a:noFill/>
                </a:ln>
                <a:solidFill>
                  <a:schemeClr val="tx1"/>
                </a:solidFill>
                <a:effectLst/>
                <a:latin typeface="Arial" panose="020B0604020202020204" pitchFamily="34" charset="0"/>
              </a:rPr>
              <a:t>early fault detection</a:t>
            </a:r>
            <a:r>
              <a:rPr kumimoji="0" lang="en-US" altLang="en-US" sz="11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Reducing </a:t>
            </a:r>
            <a:r>
              <a:rPr kumimoji="0" lang="en-US" altLang="en-US" sz="1100" b="1" i="0" u="none" strike="noStrike" cap="none" normalizeH="0" baseline="0" dirty="0">
                <a:ln>
                  <a:noFill/>
                </a:ln>
                <a:solidFill>
                  <a:schemeClr val="tx1"/>
                </a:solidFill>
                <a:effectLst/>
                <a:latin typeface="Arial" panose="020B0604020202020204" pitchFamily="34" charset="0"/>
              </a:rPr>
              <a:t>high-risk machine failures</a:t>
            </a:r>
            <a:r>
              <a:rPr kumimoji="0" lang="en-US" altLang="en-US" sz="1100" b="0" i="0" u="none" strike="noStrike" cap="none" normalizeH="0" baseline="0" dirty="0">
                <a:ln>
                  <a:noFill/>
                </a:ln>
                <a:solidFill>
                  <a:schemeClr val="tx1"/>
                </a:solidFill>
                <a:effectLst/>
                <a:latin typeface="Arial" panose="020B0604020202020204" pitchFamily="34" charset="0"/>
              </a:rPr>
              <a:t> prevents cascading impacts on production lines.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highlight>
                  <a:srgbClr val="C0C0C0"/>
                </a:highlight>
                <a:latin typeface="Arial" panose="020B0604020202020204" pitchFamily="34" charset="0"/>
              </a:rPr>
              <a:t>Resource Allocation -</a:t>
            </a:r>
            <a:endParaRPr kumimoji="0" lang="en-US" altLang="en-US" sz="1200"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Investing in </a:t>
            </a:r>
            <a:r>
              <a:rPr kumimoji="0" lang="en-US" altLang="en-US" sz="1100" b="1" i="0" u="none" strike="noStrike" cap="none" normalizeH="0" baseline="0" dirty="0">
                <a:ln>
                  <a:noFill/>
                </a:ln>
                <a:solidFill>
                  <a:schemeClr val="tx1"/>
                </a:solidFill>
                <a:effectLst/>
                <a:latin typeface="Arial" panose="020B0604020202020204" pitchFamily="34" charset="0"/>
              </a:rPr>
              <a:t>sensor-driven monitoring</a:t>
            </a:r>
            <a:r>
              <a:rPr kumimoji="0" lang="en-US" altLang="en-US" sz="1100" b="0" i="0" u="none" strike="noStrike" cap="none" normalizeH="0" baseline="0" dirty="0">
                <a:ln>
                  <a:noFill/>
                </a:ln>
                <a:solidFill>
                  <a:schemeClr val="tx1"/>
                </a:solidFill>
                <a:effectLst/>
                <a:latin typeface="Arial" panose="020B0604020202020204" pitchFamily="34" charset="0"/>
              </a:rPr>
              <a:t> and </a:t>
            </a:r>
            <a:r>
              <a:rPr kumimoji="0" lang="en-US" altLang="en-US" sz="1100" b="1" i="0" u="none" strike="noStrike" cap="none" normalizeH="0" baseline="0" dirty="0">
                <a:ln>
                  <a:noFill/>
                </a:ln>
                <a:solidFill>
                  <a:schemeClr val="tx1"/>
                </a:solidFill>
                <a:effectLst/>
                <a:latin typeface="Arial" panose="020B0604020202020204" pitchFamily="34" charset="0"/>
              </a:rPr>
              <a:t>AI-powered analytics</a:t>
            </a:r>
            <a:r>
              <a:rPr kumimoji="0" lang="en-US" altLang="en-US" sz="1100" b="0" i="0" u="none" strike="noStrike" cap="none" normalizeH="0" baseline="0" dirty="0">
                <a:ln>
                  <a:noFill/>
                </a:ln>
                <a:solidFill>
                  <a:schemeClr val="tx1"/>
                </a:solidFill>
                <a:effectLst/>
                <a:latin typeface="Arial" panose="020B0604020202020204" pitchFamily="34" charset="0"/>
              </a:rPr>
              <a:t> enhances machine lifespan and minimizes human intervention.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Shifting maintenance strategies</a:t>
            </a:r>
            <a:r>
              <a:rPr kumimoji="0" lang="en-US" altLang="en-US" sz="1100" b="0" i="0" u="none" strike="noStrike" cap="none" normalizeH="0" baseline="0" dirty="0">
                <a:ln>
                  <a:noFill/>
                </a:ln>
                <a:solidFill>
                  <a:schemeClr val="tx1"/>
                </a:solidFill>
                <a:effectLst/>
                <a:latin typeface="Arial" panose="020B0604020202020204" pitchFamily="34" charset="0"/>
              </a:rPr>
              <a:t> from reactive to </a:t>
            </a:r>
            <a:r>
              <a:rPr kumimoji="0" lang="en-US" altLang="en-US" sz="1100" b="1" i="0" u="none" strike="noStrike" cap="none" normalizeH="0" baseline="0" dirty="0">
                <a:ln>
                  <a:noFill/>
                </a:ln>
                <a:solidFill>
                  <a:schemeClr val="tx1"/>
                </a:solidFill>
                <a:effectLst/>
                <a:latin typeface="Arial" panose="020B0604020202020204" pitchFamily="34" charset="0"/>
              </a:rPr>
              <a:t>predictive and preventive models</a:t>
            </a:r>
            <a:r>
              <a:rPr kumimoji="0" lang="en-US" altLang="en-US" sz="1100" b="0" i="0" u="none" strike="noStrike" cap="none" normalizeH="0" baseline="0" dirty="0">
                <a:ln>
                  <a:noFill/>
                </a:ln>
                <a:solidFill>
                  <a:schemeClr val="tx1"/>
                </a:solidFill>
                <a:effectLst/>
                <a:latin typeface="Arial" panose="020B0604020202020204" pitchFamily="34" charset="0"/>
              </a:rPr>
              <a:t> increases operational reliability.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0" name="Rectangle 19">
            <a:extLst>
              <a:ext uri="{FF2B5EF4-FFF2-40B4-BE49-F238E27FC236}">
                <a16:creationId xmlns:a16="http://schemas.microsoft.com/office/drawing/2014/main" id="{983C3440-A27D-3324-848B-A05174311779}"/>
              </a:ext>
            </a:extLst>
          </p:cNvPr>
          <p:cNvSpPr>
            <a:spLocks noChangeArrowheads="1"/>
          </p:cNvSpPr>
          <p:nvPr/>
        </p:nvSpPr>
        <p:spPr bwMode="auto">
          <a:xfrm>
            <a:off x="228600" y="909455"/>
            <a:ext cx="6915766"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AutoNum type="arabicPeriod"/>
              <a:tabLst/>
            </a:pPr>
            <a:r>
              <a:rPr lang="en-US" altLang="en-US" sz="1200" b="1" dirty="0">
                <a:solidFill>
                  <a:schemeClr val="tx1"/>
                </a:solidFill>
                <a:highlight>
                  <a:srgbClr val="00FF00"/>
                </a:highlight>
                <a:latin typeface="Arial" panose="020B0604020202020204" pitchFamily="34" charset="0"/>
              </a:rPr>
              <a:t>Data Collection – </a:t>
            </a:r>
          </a:p>
          <a:p>
            <a:pPr marR="0" lvl="0" algn="l" defTabSz="914400" rtl="0" eaLnBrk="0" fontAlgn="base" latinLnBrk="0" hangingPunct="0">
              <a:lnSpc>
                <a:spcPct val="100000"/>
              </a:lnSpc>
              <a:spcBef>
                <a:spcPct val="0"/>
              </a:spcBef>
              <a:spcAft>
                <a:spcPct val="0"/>
              </a:spcAft>
              <a:buClrTx/>
              <a:buSzTx/>
              <a:tabLst/>
            </a:pPr>
            <a:endParaRPr lang="en-US" altLang="en-US" sz="1200" b="1" dirty="0">
              <a:solidFill>
                <a:schemeClr val="tx1"/>
              </a:solidFill>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i="0" u="none" strike="noStrike" cap="none" normalizeH="0" baseline="0" dirty="0">
                <a:ln>
                  <a:noFill/>
                </a:ln>
                <a:solidFill>
                  <a:schemeClr val="tx1"/>
                </a:solidFill>
                <a:effectLst/>
                <a:latin typeface="Arial" panose="020B0604020202020204" pitchFamily="34" charset="0"/>
              </a:rPr>
              <a:t>Data was gathered from machine sensors and logs, including </a:t>
            </a:r>
            <a:r>
              <a:rPr kumimoji="0" lang="en-US" altLang="en-US" sz="1200" i="0" u="none" strike="noStrike" cap="none" normalizeH="0" baseline="0" dirty="0" err="1">
                <a:ln>
                  <a:noFill/>
                </a:ln>
                <a:solidFill>
                  <a:schemeClr val="tx1"/>
                </a:solidFill>
                <a:effectLst/>
                <a:latin typeface="Arial" panose="020B0604020202020204" pitchFamily="34" charset="0"/>
              </a:rPr>
              <a:t>varibles</a:t>
            </a:r>
            <a:r>
              <a:rPr kumimoji="0" lang="en-US" altLang="en-US" sz="1200" i="0" u="none" strike="noStrike" cap="none" normalizeH="0" baseline="0" dirty="0">
                <a:ln>
                  <a:noFill/>
                </a:ln>
                <a:solidFill>
                  <a:schemeClr val="tx1"/>
                </a:solidFill>
                <a:effectLst/>
                <a:latin typeface="Arial" panose="020B0604020202020204" pitchFamily="34" charset="0"/>
              </a:rPr>
              <a:t> like ( coolant pressure, Temperature, </a:t>
            </a:r>
            <a:r>
              <a:rPr kumimoji="0" lang="en-US" altLang="en-US" sz="1200" i="0" u="none" strike="noStrike" cap="none" normalizeH="0" baseline="0" dirty="0" err="1">
                <a:ln>
                  <a:noFill/>
                </a:ln>
                <a:solidFill>
                  <a:schemeClr val="tx1"/>
                </a:solidFill>
                <a:effectLst/>
                <a:latin typeface="Arial" panose="020B0604020202020204" pitchFamily="34" charset="0"/>
              </a:rPr>
              <a:t>Performance,etc</a:t>
            </a:r>
            <a:r>
              <a:rPr kumimoji="0" lang="en-US" altLang="en-US" sz="1200" i="0" u="none" strike="noStrike" cap="none" normalizeH="0" baseline="0" dirty="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1"/>
                </a:solidFill>
                <a:latin typeface="Arial" panose="020B0604020202020204" pitchFamily="34" charset="0"/>
              </a:rPr>
              <a:t>The dataset spans multiple months, covering machine downtime trends across different years.</a:t>
            </a:r>
          </a:p>
          <a:p>
            <a:pPr marR="0" lvl="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2. </a:t>
            </a:r>
            <a:r>
              <a:rPr kumimoji="0" lang="en-US" altLang="en-US" sz="1200" b="1" i="0" u="none" strike="noStrike" cap="none" normalizeH="0" baseline="0" dirty="0">
                <a:ln>
                  <a:noFill/>
                </a:ln>
                <a:solidFill>
                  <a:schemeClr val="tx1"/>
                </a:solidFill>
                <a:effectLst/>
                <a:highlight>
                  <a:srgbClr val="00FF00"/>
                </a:highlight>
                <a:latin typeface="Arial" panose="020B0604020202020204" pitchFamily="34" charset="0"/>
              </a:rPr>
              <a:t>Handled missing values –</a:t>
            </a:r>
          </a:p>
          <a:p>
            <a:pPr marR="0" lvl="0" algn="l" defTabSz="914400" rtl="0" eaLnBrk="0" fontAlgn="base" latinLnBrk="0" hangingPunct="0">
              <a:lnSpc>
                <a:spcPct val="100000"/>
              </a:lnSpc>
              <a:spcBef>
                <a:spcPct val="0"/>
              </a:spcBef>
              <a:spcAft>
                <a:spcPct val="0"/>
              </a:spcAft>
              <a:buClrTx/>
              <a:buSzTx/>
              <a:tabLst/>
            </a:pPr>
            <a:r>
              <a:rPr lang="en-US" altLang="en-US" sz="1200" b="1" dirty="0">
                <a:solidFill>
                  <a:schemeClr val="tx1"/>
                </a:solidFill>
                <a:latin typeface="Arial" panose="020B0604020202020204" pitchFamily="34" charset="0"/>
              </a:rPr>
              <a:t>	</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171450" lvl="1" indent="-171450" algn="just" eaLnBrk="0" fontAlgn="base" hangingPunct="0">
              <a:spcBef>
                <a:spcPct val="0"/>
              </a:spcBef>
              <a:spcAft>
                <a:spcPct val="0"/>
              </a:spcAft>
              <a:buClrTx/>
              <a:buFont typeface="Arial" panose="020B0604020202020204" pitchFamily="34" charset="0"/>
              <a:buChar char="•"/>
            </a:pPr>
            <a:r>
              <a:rPr lang="en-US" altLang="en-US" sz="1200" dirty="0">
                <a:solidFill>
                  <a:schemeClr val="tx1"/>
                </a:solidFill>
                <a:latin typeface="Arial" panose="020B0604020202020204" pitchFamily="34" charset="0"/>
              </a:rPr>
              <a:t>import necessary libraries ( num </a:t>
            </a:r>
            <a:r>
              <a:rPr lang="en-US" altLang="en-US" sz="1200" dirty="0" err="1">
                <a:solidFill>
                  <a:schemeClr val="tx1"/>
                </a:solidFill>
                <a:latin typeface="Arial" panose="020B0604020202020204" pitchFamily="34" charset="0"/>
              </a:rPr>
              <a:t>py</a:t>
            </a:r>
            <a:r>
              <a:rPr lang="en-US" altLang="en-US" sz="1200" dirty="0">
                <a:solidFill>
                  <a:schemeClr val="tx1"/>
                </a:solidFill>
                <a:latin typeface="Arial" panose="020B0604020202020204" pitchFamily="34" charset="0"/>
              </a:rPr>
              <a:t> , pandas) </a:t>
            </a:r>
          </a:p>
          <a:p>
            <a:pPr marL="171450" lvl="1" indent="-171450" algn="just" eaLnBrk="0" fontAlgn="base" hangingPunct="0">
              <a:spcBef>
                <a:spcPct val="0"/>
              </a:spcBef>
              <a:spcAft>
                <a:spcPct val="0"/>
              </a:spcAft>
              <a:buClrTx/>
              <a:buFont typeface="Arial" panose="020B0604020202020204" pitchFamily="34" charset="0"/>
              <a:buChar char="•"/>
            </a:pPr>
            <a:r>
              <a:rPr lang="en-US" altLang="en-US" sz="1200" dirty="0">
                <a:solidFill>
                  <a:schemeClr val="tx1"/>
                </a:solidFill>
                <a:latin typeface="Arial" panose="020B0604020202020204" pitchFamily="34" charset="0"/>
              </a:rPr>
              <a:t>Load the data sets (</a:t>
            </a:r>
            <a:r>
              <a:rPr lang="en-US" altLang="en-US" sz="1200" dirty="0" err="1">
                <a:solidFill>
                  <a:schemeClr val="tx1"/>
                </a:solidFill>
                <a:latin typeface="Arial" panose="020B0604020202020204" pitchFamily="34" charset="0"/>
              </a:rPr>
              <a:t>df</a:t>
            </a:r>
            <a:r>
              <a:rPr lang="en-US" altLang="en-US" sz="1200" dirty="0">
                <a:solidFill>
                  <a:schemeClr val="tx1"/>
                </a:solidFill>
                <a:latin typeface="Arial" panose="020B0604020202020204" pitchFamily="34" charset="0"/>
              </a:rPr>
              <a:t> = </a:t>
            </a:r>
            <a:r>
              <a:rPr lang="en-US" altLang="en-US" sz="1200" dirty="0" err="1">
                <a:solidFill>
                  <a:schemeClr val="tx1"/>
                </a:solidFill>
                <a:latin typeface="Arial" panose="020B0604020202020204" pitchFamily="34" charset="0"/>
              </a:rPr>
              <a:t>pd.read_excel</a:t>
            </a:r>
            <a:r>
              <a:rPr lang="en-US" altLang="en-US" sz="1200" dirty="0">
                <a:solidFill>
                  <a:schemeClr val="tx1"/>
                </a:solidFill>
                <a:latin typeface="Arial" panose="020B0604020202020204" pitchFamily="34" charset="0"/>
              </a:rPr>
              <a:t>("Machine Downtime.xlsx"))</a:t>
            </a:r>
          </a:p>
          <a:p>
            <a:pPr marR="0" lvl="0" algn="l" defTabSz="914400" rtl="0" eaLnBrk="0" fontAlgn="base" latinLnBrk="0" hangingPunct="0">
              <a:lnSpc>
                <a:spcPct val="100000"/>
              </a:lnSpc>
              <a:spcBef>
                <a:spcPct val="0"/>
              </a:spcBef>
              <a:spcAft>
                <a:spcPct val="0"/>
              </a:spcAft>
              <a:buClrTx/>
              <a:buSzTx/>
              <a:tabLst/>
            </a:pPr>
            <a:r>
              <a:rPr lang="en-US" altLang="en-US" sz="1200" b="1" dirty="0">
                <a:solidFill>
                  <a:schemeClr val="tx1"/>
                </a:solidFill>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br>
              <a:rPr kumimoji="0" lang="en-US" altLang="en-US" sz="800" b="0" i="0" u="none" strike="noStrike" cap="none" normalizeH="0" baseline="0" dirty="0">
                <a:ln>
                  <a:noFill/>
                </a:ln>
                <a:solidFill>
                  <a:schemeClr val="tx1"/>
                </a:solidFill>
                <a:effectLst/>
                <a:latin typeface="Arial" panose="020B0604020202020204" pitchFamily="34" charset="0"/>
              </a:rPr>
            </a:br>
            <a:r>
              <a:rPr lang="en-US" altLang="en-US" sz="1200" b="1" dirty="0">
                <a:solidFill>
                  <a:schemeClr val="tx1"/>
                </a:solidFill>
                <a:latin typeface="Arial" panose="020B0604020202020204" pitchFamily="34" charset="0"/>
              </a:rPr>
              <a:t>3</a:t>
            </a:r>
            <a:r>
              <a:rPr kumimoji="0" lang="en-US" altLang="en-US" sz="1200" b="1" i="0" u="none" strike="noStrike" cap="none" normalizeH="0" baseline="0" dirty="0">
                <a:ln>
                  <a:noFill/>
                </a:ln>
                <a:solidFill>
                  <a:schemeClr val="tx1"/>
                </a:solidFill>
                <a:effectLst/>
                <a:latin typeface="Arial" panose="020B0604020202020204" pitchFamily="34" charset="0"/>
              </a:rPr>
              <a:t>.</a:t>
            </a:r>
            <a:r>
              <a:rPr kumimoji="0" lang="en-US" altLang="en-US" sz="1200" b="1" i="0" u="none" strike="noStrike" cap="none" normalizeH="0" baseline="0" dirty="0">
                <a:ln>
                  <a:noFill/>
                </a:ln>
                <a:solidFill>
                  <a:schemeClr val="tx1"/>
                </a:solidFill>
                <a:effectLst/>
                <a:highlight>
                  <a:srgbClr val="00FF00"/>
                </a:highlight>
                <a:latin typeface="Arial" panose="020B0604020202020204" pitchFamily="34" charset="0"/>
              </a:rPr>
              <a:t>Converted data types appropriately –</a:t>
            </a:r>
          </a:p>
          <a:p>
            <a:pPr marR="0" lvl="0" algn="l" defTabSz="914400" rtl="0" eaLnBrk="0" fontAlgn="base" latinLnBrk="0" hangingPunct="0">
              <a:lnSpc>
                <a:spcPct val="100000"/>
              </a:lnSpc>
              <a:spcBef>
                <a:spcPct val="0"/>
              </a:spcBef>
              <a:spcAft>
                <a:spcPct val="0"/>
              </a:spcAft>
              <a:buClrTx/>
              <a:buSzTx/>
              <a:tabLst/>
            </a:pPr>
            <a:endParaRPr kumimoji="0" lang="en-US" altLang="en-US" sz="120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1"/>
                </a:solidFill>
                <a:latin typeface="Arial" panose="020B0604020202020204" pitchFamily="34" charset="0"/>
              </a:rPr>
              <a:t>Check for missing values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1"/>
                </a:solidFill>
                <a:latin typeface="Arial" panose="020B0604020202020204" pitchFamily="34" charset="0"/>
              </a:rPr>
              <a:t>Impute missing numerical values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1"/>
                </a:solidFill>
                <a:latin typeface="Arial" panose="020B0604020202020204" pitchFamily="34" charset="0"/>
              </a:rPr>
              <a:t>Fill categorial missing values</a:t>
            </a:r>
          </a:p>
          <a:p>
            <a:pPr marR="0" lvl="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br>
              <a:rPr kumimoji="0" lang="en-US" altLang="en-US" sz="800" b="0" i="0" u="none" strike="noStrike" cap="none" normalizeH="0" baseline="0" dirty="0">
                <a:ln>
                  <a:noFill/>
                </a:ln>
                <a:solidFill>
                  <a:schemeClr val="tx1"/>
                </a:solidFill>
                <a:effectLst/>
                <a:latin typeface="Arial" panose="020B0604020202020204" pitchFamily="34" charset="0"/>
              </a:rPr>
            </a:br>
            <a:r>
              <a:rPr kumimoji="0" lang="en-US" altLang="en-US" sz="1200" b="1" i="0" u="none" strike="noStrike" cap="none" normalizeH="0" baseline="0" dirty="0">
                <a:ln>
                  <a:noFill/>
                </a:ln>
                <a:solidFill>
                  <a:schemeClr val="tx1"/>
                </a:solidFill>
                <a:effectLst/>
                <a:latin typeface="Arial" panose="020B0604020202020204" pitchFamily="34" charset="0"/>
              </a:rPr>
              <a:t>4</a:t>
            </a:r>
            <a:r>
              <a:rPr lang="en-US" altLang="en-US" sz="1200" b="1" dirty="0">
                <a:solidFill>
                  <a:schemeClr val="tx1"/>
                </a:solidFill>
                <a:latin typeface="Arial" panose="020B0604020202020204" pitchFamily="34" charset="0"/>
              </a:rPr>
              <a:t>. </a:t>
            </a:r>
            <a:r>
              <a:rPr lang="en-US" altLang="en-US" sz="1200" b="1" dirty="0">
                <a:solidFill>
                  <a:schemeClr val="tx1"/>
                </a:solidFill>
                <a:highlight>
                  <a:srgbClr val="00FF00"/>
                </a:highlight>
                <a:latin typeface="Arial" panose="020B0604020202020204" pitchFamily="34" charset="0"/>
              </a:rPr>
              <a:t>Data Cleaning </a:t>
            </a:r>
            <a:r>
              <a:rPr kumimoji="0" lang="en-US" altLang="en-US" sz="1200" b="1" i="0" u="none" strike="noStrike" cap="none" normalizeH="0" baseline="0" dirty="0">
                <a:ln>
                  <a:noFill/>
                </a:ln>
                <a:solidFill>
                  <a:schemeClr val="tx1"/>
                </a:solidFill>
                <a:effectLst/>
                <a:highlight>
                  <a:srgbClr val="00FF00"/>
                </a:highligh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1"/>
                </a:solidFill>
                <a:latin typeface="Arial" panose="020B0604020202020204" pitchFamily="34" charset="0"/>
              </a:rPr>
              <a:t>Outlier detection was performed on parameters like spindle speed, pressure &amp; temperature </a:t>
            </a:r>
          </a:p>
          <a:p>
            <a:pPr marR="0" lvl="0" algn="l" defTabSz="914400" rtl="0" eaLnBrk="0" fontAlgn="base" latinLnBrk="0" hangingPunct="0">
              <a:lnSpc>
                <a:spcPct val="100000"/>
              </a:lnSpc>
              <a:spcBef>
                <a:spcPct val="0"/>
              </a:spcBef>
              <a:spcAft>
                <a:spcPct val="0"/>
              </a:spcAft>
              <a:buClrTx/>
              <a:buSzTx/>
              <a:tabLst/>
            </a:pPr>
            <a:r>
              <a:rPr lang="en-US" altLang="en-US" sz="1200" dirty="0">
                <a:solidFill>
                  <a:schemeClr val="tx1"/>
                </a:solidFill>
                <a:latin typeface="Arial" panose="020B0604020202020204" pitchFamily="34" charset="0"/>
              </a:rPr>
              <a:t>     using ( z – score Analysis , IQR).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1"/>
                </a:solidFill>
                <a:latin typeface="Arial" panose="020B0604020202020204" pitchFamily="34" charset="0"/>
              </a:rPr>
              <a:t>Duplicate records were </a:t>
            </a:r>
            <a:r>
              <a:rPr lang="en-US" altLang="en-US" sz="1200" dirty="0" err="1">
                <a:solidFill>
                  <a:schemeClr val="tx1"/>
                </a:solidFill>
                <a:latin typeface="Arial" panose="020B0604020202020204" pitchFamily="34" charset="0"/>
              </a:rPr>
              <a:t>indentify</a:t>
            </a:r>
            <a:r>
              <a:rPr lang="en-US" altLang="en-US" sz="1200" dirty="0">
                <a:solidFill>
                  <a:schemeClr val="tx1"/>
                </a:solidFill>
                <a:latin typeface="Arial" panose="020B0604020202020204" pitchFamily="34" charset="0"/>
              </a:rPr>
              <a:t> and removed.</a:t>
            </a:r>
          </a:p>
          <a:p>
            <a:pPr marR="0" lvl="0" algn="l" defTabSz="914400" rtl="0" eaLnBrk="0" fontAlgn="base" latinLnBrk="0" hangingPunct="0">
              <a:lnSpc>
                <a:spcPct val="100000"/>
              </a:lnSpc>
              <a:spcBef>
                <a:spcPct val="0"/>
              </a:spcBef>
              <a:spcAft>
                <a:spcPct val="0"/>
              </a:spcAft>
              <a:buClrTx/>
              <a:buSzTx/>
              <a:tabLst/>
            </a:pPr>
            <a:br>
              <a:rPr kumimoji="0" lang="en-US" altLang="en-US" sz="800" b="0" i="0" u="none" strike="noStrike" cap="none" normalizeH="0" baseline="0" dirty="0">
                <a:ln>
                  <a:noFill/>
                </a:ln>
                <a:solidFill>
                  <a:schemeClr val="tx1"/>
                </a:solidFill>
                <a:effectLst/>
                <a:latin typeface="Arial" panose="020B0604020202020204" pitchFamily="34" charset="0"/>
              </a:rPr>
            </a:br>
            <a:r>
              <a:rPr kumimoji="0" lang="en-US" altLang="en-US" sz="1200" b="1" i="0" u="none" strike="noStrike" cap="none" normalizeH="0" baseline="0" dirty="0">
                <a:ln>
                  <a:noFill/>
                </a:ln>
                <a:solidFill>
                  <a:schemeClr val="tx1"/>
                </a:solidFill>
                <a:effectLst/>
                <a:latin typeface="Arial" panose="020B0604020202020204" pitchFamily="34" charset="0"/>
              </a:rPr>
              <a:t>5. </a:t>
            </a:r>
            <a:r>
              <a:rPr kumimoji="0" lang="en-US" altLang="en-US" sz="1200" b="1" i="0" u="none" strike="noStrike" cap="none" normalizeH="0" baseline="0" dirty="0">
                <a:ln>
                  <a:noFill/>
                </a:ln>
                <a:solidFill>
                  <a:schemeClr val="tx1"/>
                </a:solidFill>
                <a:effectLst/>
                <a:highlight>
                  <a:srgbClr val="00FF00"/>
                </a:highlight>
                <a:latin typeface="Arial" panose="020B0604020202020204" pitchFamily="34" charset="0"/>
              </a:rPr>
              <a:t>Feature Engineering –</a:t>
            </a:r>
          </a:p>
          <a:p>
            <a:pPr marR="0" lvl="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Rolling averages of pressure/temperature for trend detection.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1"/>
                </a:solidFill>
                <a:latin typeface="Arial" panose="020B0604020202020204" pitchFamily="34" charset="0"/>
              </a:rPr>
              <a:t>Lag features to predict future failures.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Difference metrics to track sudden changes in sensor values.</a:t>
            </a:r>
          </a:p>
        </p:txBody>
      </p:sp>
      <p:sp>
        <p:nvSpPr>
          <p:cNvPr id="2" name="Rectangle 1">
            <a:extLst>
              <a:ext uri="{FF2B5EF4-FFF2-40B4-BE49-F238E27FC236}">
                <a16:creationId xmlns:a16="http://schemas.microsoft.com/office/drawing/2014/main" id="{C90E1720-D2FD-496D-A221-9EE81E9CE9B3}"/>
              </a:ext>
            </a:extLst>
          </p:cNvPr>
          <p:cNvSpPr>
            <a:spLocks noChangeArrowheads="1"/>
          </p:cNvSpPr>
          <p:nvPr/>
        </p:nvSpPr>
        <p:spPr bwMode="auto">
          <a:xfrm>
            <a:off x="7049728" y="1263845"/>
            <a:ext cx="4913671"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200" b="1" dirty="0">
                <a:solidFill>
                  <a:schemeClr val="tx1"/>
                </a:solidFill>
                <a:latin typeface="Arial" panose="020B0604020202020204" pitchFamily="34" charset="0"/>
              </a:rPr>
              <a:t>6. </a:t>
            </a:r>
            <a:r>
              <a:rPr lang="en-US" altLang="en-US" sz="1200" b="1" dirty="0">
                <a:solidFill>
                  <a:schemeClr val="tx1"/>
                </a:solidFill>
                <a:highlight>
                  <a:srgbClr val="00FF00"/>
                </a:highlight>
                <a:latin typeface="Arial" panose="020B0604020202020204" pitchFamily="34" charset="0"/>
              </a:rPr>
              <a:t>Data Integration – </a:t>
            </a:r>
          </a:p>
          <a:p>
            <a:pPr marR="0" lvl="0" algn="l" defTabSz="914400" rtl="0" eaLnBrk="0" fontAlgn="base" latinLnBrk="0" hangingPunct="0">
              <a:lnSpc>
                <a:spcPct val="100000"/>
              </a:lnSpc>
              <a:spcBef>
                <a:spcPct val="0"/>
              </a:spcBef>
              <a:spcAft>
                <a:spcPct val="0"/>
              </a:spcAft>
              <a:buClrTx/>
              <a:buSzTx/>
              <a:tabLst/>
            </a:pPr>
            <a:endParaRPr lang="en-US" altLang="en-US" sz="1200" b="1" dirty="0">
              <a:solidFill>
                <a:schemeClr val="tx1"/>
              </a:solidFill>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1"/>
                </a:solidFill>
                <a:latin typeface="Arial" panose="020B0604020202020204" pitchFamily="34" charset="0"/>
              </a:rPr>
              <a:t>Merged machine logs with maintenance records to correlate failure causes.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1"/>
                </a:solidFill>
                <a:latin typeface="Arial" panose="020B0604020202020204" pitchFamily="34" charset="0"/>
              </a:rPr>
              <a:t>Integrated structured SQL tables with unstructured log data for comprehensive analysis.</a:t>
            </a:r>
          </a:p>
          <a:p>
            <a:pPr marR="0" lvl="0" algn="l" defTabSz="914400" rtl="0" eaLnBrk="0" fontAlgn="base" latinLnBrk="0" hangingPunct="0">
              <a:lnSpc>
                <a:spcPct val="100000"/>
              </a:lnSpc>
              <a:spcBef>
                <a:spcPct val="0"/>
              </a:spcBef>
              <a:spcAft>
                <a:spcPct val="0"/>
              </a:spcAft>
              <a:buClrTx/>
              <a:buSzTx/>
              <a:tabLst/>
            </a:pPr>
            <a:endParaRPr lang="en-US" altLang="en-US" sz="1200" b="1"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1200" b="1" dirty="0">
                <a:solidFill>
                  <a:schemeClr val="tx1"/>
                </a:solidFill>
                <a:latin typeface="Arial" panose="020B0604020202020204" pitchFamily="34" charset="0"/>
              </a:rPr>
              <a:t>7. </a:t>
            </a:r>
            <a:r>
              <a:rPr lang="en-US" altLang="en-US" sz="1200" b="1" dirty="0">
                <a:solidFill>
                  <a:schemeClr val="tx1"/>
                </a:solidFill>
                <a:highlight>
                  <a:srgbClr val="00FF00"/>
                </a:highlight>
                <a:latin typeface="Arial" panose="020B0604020202020204" pitchFamily="34" charset="0"/>
              </a:rPr>
              <a:t>Data Splitting </a:t>
            </a:r>
            <a:r>
              <a:rPr kumimoji="0" lang="en-US" altLang="en-US" sz="1200" b="1" i="0" u="none" strike="noStrike" cap="none" normalizeH="0" baseline="0" dirty="0">
                <a:ln>
                  <a:noFill/>
                </a:ln>
                <a:solidFill>
                  <a:schemeClr val="tx1"/>
                </a:solidFill>
                <a:effectLst/>
                <a:highlight>
                  <a:srgbClr val="00FF00"/>
                </a:highligh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1"/>
                </a:solidFill>
                <a:latin typeface="Arial" panose="020B0604020202020204" pitchFamily="34" charset="0"/>
              </a:rPr>
              <a:t>Split the dataset into:</a:t>
            </a:r>
          </a:p>
          <a:p>
            <a:pPr marR="0" lvl="0" algn="l" defTabSz="914400" rtl="0" eaLnBrk="0" fontAlgn="base" latinLnBrk="0" hangingPunct="0">
              <a:lnSpc>
                <a:spcPct val="100000"/>
              </a:lnSpc>
              <a:spcBef>
                <a:spcPct val="0"/>
              </a:spcBef>
              <a:spcAft>
                <a:spcPct val="0"/>
              </a:spcAft>
              <a:buClrTx/>
              <a:buSzTx/>
              <a:tabLst/>
            </a:pPr>
            <a:r>
              <a:rPr lang="en-US" altLang="en-US" sz="1200" dirty="0">
                <a:solidFill>
                  <a:schemeClr val="tx1"/>
                </a:solidFill>
                <a:latin typeface="Arial" panose="020B0604020202020204" pitchFamily="34" charset="0"/>
              </a:rPr>
              <a:t>	</a:t>
            </a:r>
            <a:r>
              <a:rPr lang="en-US" altLang="en-US" sz="1600" b="1" dirty="0">
                <a:solidFill>
                  <a:schemeClr val="tx1"/>
                </a:solidFill>
                <a:latin typeface="Arial" panose="020B0604020202020204" pitchFamily="34" charset="0"/>
              </a:rPr>
              <a:t>- </a:t>
            </a:r>
            <a:r>
              <a:rPr lang="en-US" altLang="en-US" sz="1200" dirty="0">
                <a:solidFill>
                  <a:schemeClr val="tx1"/>
                </a:solidFill>
                <a:latin typeface="Arial" panose="020B0604020202020204" pitchFamily="34" charset="0"/>
              </a:rPr>
              <a:t>Training data ( used for predictive modeling)</a:t>
            </a:r>
          </a:p>
          <a:p>
            <a:pPr marR="0" lvl="0" algn="l" defTabSz="914400" rtl="0" eaLnBrk="0" fontAlgn="base" latinLnBrk="0" hangingPunct="0">
              <a:lnSpc>
                <a:spcPct val="100000"/>
              </a:lnSpc>
              <a:spcBef>
                <a:spcPct val="0"/>
              </a:spcBef>
              <a:spcAft>
                <a:spcPct val="0"/>
              </a:spcAft>
              <a:buClrTx/>
              <a:buSzTx/>
              <a:tabLst/>
            </a:pPr>
            <a:r>
              <a:rPr lang="en-US" altLang="en-US" sz="1200" dirty="0">
                <a:solidFill>
                  <a:schemeClr val="tx1"/>
                </a:solidFill>
                <a:latin typeface="Arial" panose="020B0604020202020204" pitchFamily="34" charset="0"/>
              </a:rPr>
              <a:t>	</a:t>
            </a:r>
            <a:r>
              <a:rPr lang="en-US" altLang="en-US" sz="1600" b="1" dirty="0">
                <a:solidFill>
                  <a:schemeClr val="tx1"/>
                </a:solidFill>
                <a:latin typeface="Arial" panose="020B0604020202020204" pitchFamily="34" charset="0"/>
              </a:rPr>
              <a:t>-</a:t>
            </a:r>
            <a:r>
              <a:rPr lang="en-US" altLang="en-US" sz="1200" dirty="0">
                <a:solidFill>
                  <a:schemeClr val="tx1"/>
                </a:solidFill>
                <a:latin typeface="Arial" panose="020B0604020202020204" pitchFamily="34" charset="0"/>
              </a:rPr>
              <a:t> Validation/test data ( used for model evaluation)</a:t>
            </a:r>
            <a:r>
              <a:rPr lang="en-US" altLang="en-US" sz="1200" b="1" dirty="0">
                <a:solidFill>
                  <a:schemeClr val="tx1"/>
                </a:solidFill>
                <a:latin typeface="Arial" panose="020B0604020202020204" pitchFamily="34" charset="0"/>
              </a:rPr>
              <a:t>	</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1200" b="1" dirty="0">
                <a:solidFill>
                  <a:schemeClr val="tx1"/>
                </a:solidFill>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br>
              <a:rPr kumimoji="0" lang="en-US" altLang="en-US" sz="800" b="0" i="0" u="none" strike="noStrike" cap="none" normalizeH="0" baseline="0" dirty="0">
                <a:ln>
                  <a:noFill/>
                </a:ln>
                <a:solidFill>
                  <a:schemeClr val="tx1"/>
                </a:solidFill>
                <a:effectLst/>
                <a:latin typeface="Arial" panose="020B0604020202020204" pitchFamily="34" charset="0"/>
              </a:rPr>
            </a:br>
            <a:r>
              <a:rPr kumimoji="0" lang="en-US" altLang="en-US" sz="1200" b="1" i="0" u="none" strike="noStrike" cap="none" normalizeH="0" baseline="0" dirty="0">
                <a:ln>
                  <a:noFill/>
                </a:ln>
                <a:solidFill>
                  <a:schemeClr val="tx1"/>
                </a:solidFill>
                <a:effectLst/>
                <a:latin typeface="Arial" panose="020B0604020202020204" pitchFamily="34" charset="0"/>
              </a:rPr>
              <a:t>8. </a:t>
            </a:r>
            <a:r>
              <a:rPr kumimoji="0" lang="en-US" altLang="en-US" sz="1200" b="1" i="0" u="none" strike="noStrike" cap="none" normalizeH="0" baseline="0" dirty="0">
                <a:ln>
                  <a:noFill/>
                </a:ln>
                <a:solidFill>
                  <a:schemeClr val="tx1"/>
                </a:solidFill>
                <a:effectLst/>
                <a:highlight>
                  <a:srgbClr val="00FF00"/>
                </a:highlight>
                <a:latin typeface="Arial" panose="020B0604020202020204" pitchFamily="34" charset="0"/>
              </a:rPr>
              <a:t>Data Storage &amp; Visualization –</a:t>
            </a:r>
          </a:p>
          <a:p>
            <a:pPr marR="0" lvl="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i="0" u="none" strike="noStrike" cap="none" normalizeH="0" baseline="0" dirty="0">
                <a:ln>
                  <a:noFill/>
                </a:ln>
                <a:solidFill>
                  <a:schemeClr val="tx1"/>
                </a:solidFill>
                <a:effectLst/>
                <a:latin typeface="Arial" panose="020B0604020202020204" pitchFamily="34" charset="0"/>
              </a:rPr>
              <a:t>Stored in an SQL database for structured querying.</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1"/>
                </a:solidFill>
                <a:latin typeface="Arial" panose="020B0604020202020204" pitchFamily="34" charset="0"/>
              </a:rPr>
              <a:t>Used power Bi dashboards for visual trend analysis of downtime factors.</a:t>
            </a:r>
            <a:endParaRPr kumimoji="0" lang="en-US" altLang="en-US" sz="120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br>
              <a:rPr kumimoji="0" lang="en-US" altLang="en-US" sz="8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a:t>
            </a:r>
          </a:p>
        </p:txBody>
      </p:sp>
      <p:pic>
        <p:nvPicPr>
          <p:cNvPr id="6" name="Picture 5">
            <a:extLst>
              <a:ext uri="{FF2B5EF4-FFF2-40B4-BE49-F238E27FC236}">
                <a16:creationId xmlns:a16="http://schemas.microsoft.com/office/drawing/2014/main" id="{3EB06CEA-7EB0-94FA-0A94-1E4315D476BA}"/>
              </a:ext>
            </a:extLst>
          </p:cNvPr>
          <p:cNvPicPr>
            <a:picLocks noChangeAspect="1"/>
          </p:cNvPicPr>
          <p:nvPr/>
        </p:nvPicPr>
        <p:blipFill>
          <a:blip r:embed="rId4"/>
          <a:stretch>
            <a:fillRect/>
          </a:stretch>
        </p:blipFill>
        <p:spPr>
          <a:xfrm>
            <a:off x="3903762" y="46172"/>
            <a:ext cx="1199179" cy="9094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3" name="TextBox 2">
            <a:extLst>
              <a:ext uri="{FF2B5EF4-FFF2-40B4-BE49-F238E27FC236}">
                <a16:creationId xmlns:a16="http://schemas.microsoft.com/office/drawing/2014/main" id="{32820C23-FAD1-6C54-5FE5-06AD528B5496}"/>
              </a:ext>
            </a:extLst>
          </p:cNvPr>
          <p:cNvSpPr txBox="1"/>
          <p:nvPr/>
        </p:nvSpPr>
        <p:spPr>
          <a:xfrm>
            <a:off x="228600" y="669470"/>
            <a:ext cx="6216697" cy="6574749"/>
          </a:xfrm>
          <a:prstGeom prst="rect">
            <a:avLst/>
          </a:prstGeom>
          <a:noFill/>
        </p:spPr>
        <p:txBody>
          <a:bodyPr wrap="square">
            <a:spAutoFit/>
          </a:bodyPr>
          <a:lstStyle/>
          <a:p>
            <a:pPr>
              <a:lnSpc>
                <a:spcPct val="107000"/>
              </a:lnSpc>
              <a:spcAft>
                <a:spcPts val="800"/>
              </a:spcAft>
              <a:buNone/>
            </a:pPr>
            <a:endParaRPr lang="en-IN" sz="900"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buNone/>
            </a:pPr>
            <a:r>
              <a:rPr lang="en-IN" dirty="0">
                <a:latin typeface="Arial" panose="020B0604020202020204" pitchFamily="34" charset="0"/>
                <a:ea typeface="Arial" panose="020B0604020202020204" pitchFamily="34" charset="0"/>
                <a:cs typeface="Times New Roman" panose="02020603050405020304" pitchFamily="18" charset="0"/>
              </a:rPr>
              <a:t>1. </a:t>
            </a:r>
            <a:r>
              <a:rPr lang="en-IN" kern="0" dirty="0">
                <a:solidFill>
                  <a:srgbClr val="000000"/>
                </a:solidFill>
                <a:effectLst/>
                <a:highlight>
                  <a:srgbClr val="FFFF00"/>
                </a:highlight>
                <a:latin typeface="Arial" panose="020B0604020202020204" pitchFamily="34" charset="0"/>
                <a:ea typeface="Arial" panose="020B0604020202020204" pitchFamily="34" charset="0"/>
                <a:cs typeface="Times New Roman" panose="02020603050405020304" pitchFamily="18" charset="0"/>
              </a:rPr>
              <a:t>Downtime Trend Over Time Visualization </a:t>
            </a:r>
            <a:r>
              <a:rPr lang="en-IN" b="1"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Type</a:t>
            </a: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Line Chart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Purpose: To track machine downtime occurrences over time.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X-axis: Timestamp (Date/Time)-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Y-axis: Downtime Duration (minutes)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Helps identify seasonal or periodic trends in machine failures.</a:t>
            </a:r>
            <a:endParaRPr lang="en-IN"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2. </a:t>
            </a:r>
            <a:r>
              <a:rPr lang="en-IN" kern="0" dirty="0">
                <a:solidFill>
                  <a:srgbClr val="000000"/>
                </a:solidFill>
                <a:effectLst/>
                <a:highlight>
                  <a:srgbClr val="FFFF00"/>
                </a:highlight>
                <a:latin typeface="Arial" panose="020B0604020202020204" pitchFamily="34" charset="0"/>
                <a:ea typeface="Arial" panose="020B0604020202020204" pitchFamily="34" charset="0"/>
                <a:cs typeface="Times New Roman" panose="02020603050405020304" pitchFamily="18" charset="0"/>
              </a:rPr>
              <a:t>Downtime Distribution by Machine Visualization </a:t>
            </a:r>
            <a:r>
              <a:rPr lang="en-IN" b="1"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Type</a:t>
            </a: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Bar Chart </a:t>
            </a: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Purpose: To see which machines have the highest downtime.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X-axis: Machine ID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Y-axis: Total Downtime (minutes)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Helps prioritize maintenance schedules.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3. </a:t>
            </a:r>
            <a:r>
              <a:rPr lang="en-IN" kern="0" dirty="0">
                <a:solidFill>
                  <a:srgbClr val="000000"/>
                </a:solidFill>
                <a:effectLst/>
                <a:highlight>
                  <a:srgbClr val="FFFF00"/>
                </a:highlight>
                <a:latin typeface="Arial" panose="020B0604020202020204" pitchFamily="34" charset="0"/>
                <a:ea typeface="Arial" panose="020B0604020202020204" pitchFamily="34" charset="0"/>
                <a:cs typeface="Times New Roman" panose="02020603050405020304" pitchFamily="18" charset="0"/>
              </a:rPr>
              <a:t>Correlation Heatmap (Feature Relationship) Visualization </a:t>
            </a:r>
            <a:r>
              <a:rPr lang="en-IN" b="1"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Type</a:t>
            </a: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Heatmap</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Purpose: Identifies relationships between sensor data and downtime.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High correlation between parameters (e.g., high spindle vibration → increased downtime).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Helps select features for predictive models</a:t>
            </a:r>
            <a:r>
              <a:rPr lang="en-IN" sz="1200"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900"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4DAE50F-733A-5F50-B982-723B1B512035}"/>
              </a:ext>
            </a:extLst>
          </p:cNvPr>
          <p:cNvSpPr txBox="1"/>
          <p:nvPr/>
        </p:nvSpPr>
        <p:spPr>
          <a:xfrm>
            <a:off x="6559597" y="893674"/>
            <a:ext cx="5459353" cy="5457584"/>
          </a:xfrm>
          <a:prstGeom prst="rect">
            <a:avLst/>
          </a:prstGeom>
          <a:noFill/>
        </p:spPr>
        <p:txBody>
          <a:bodyPr wrap="square" rtlCol="0">
            <a:spAutoFit/>
          </a:bodyPr>
          <a:lstStyle/>
          <a:p>
            <a:pPr>
              <a:lnSpc>
                <a:spcPct val="107000"/>
              </a:lnSpc>
              <a:spcAft>
                <a:spcPts val="800"/>
              </a:spcAft>
              <a:buNone/>
            </a:pPr>
            <a:r>
              <a:rPr lang="en-IN" sz="1600" kern="100" dirty="0">
                <a:latin typeface="Calibri" panose="020F0502020204030204" pitchFamily="34" charset="0"/>
                <a:ea typeface="Calibri" panose="020F0502020204030204" pitchFamily="34" charset="0"/>
                <a:cs typeface="Times New Roman" panose="02020603050405020304" pitchFamily="18" charset="0"/>
              </a:rPr>
              <a:t>4</a:t>
            </a:r>
            <a:r>
              <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kern="0" dirty="0">
                <a:solidFill>
                  <a:srgbClr val="000000"/>
                </a:solidFill>
                <a:effectLst/>
                <a:highlight>
                  <a:srgbClr val="FFFF00"/>
                </a:highlight>
                <a:latin typeface="Arial" panose="020B0604020202020204" pitchFamily="34" charset="0"/>
                <a:ea typeface="Arial" panose="020B0604020202020204" pitchFamily="34" charset="0"/>
                <a:cs typeface="Times New Roman" panose="02020603050405020304" pitchFamily="18" charset="0"/>
              </a:rPr>
              <a:t>Boxplot of Sensor Readings During Downtime Visualization </a:t>
            </a:r>
            <a:r>
              <a:rPr lang="en-IN" b="1"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Type</a:t>
            </a: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Boxplot  </a:t>
            </a: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Purpose: Detects anomalies in sensor values during downtime.  </a:t>
            </a:r>
            <a:endParaRPr lang="en-IN" dirty="0">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Example: If coolant pressure is consistently low during failures, it could be a predictive indicator.</a:t>
            </a:r>
            <a:endParaRPr lang="en-IN" dirty="0">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buNone/>
            </a:pPr>
            <a:endPar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5. </a:t>
            </a:r>
            <a:r>
              <a:rPr lang="en-IN" kern="0" dirty="0">
                <a:solidFill>
                  <a:srgbClr val="000000"/>
                </a:solidFill>
                <a:effectLst/>
                <a:highlight>
                  <a:srgbClr val="FFFF00"/>
                </a:highlight>
                <a:latin typeface="Arial" panose="020B0604020202020204" pitchFamily="34" charset="0"/>
                <a:ea typeface="Arial" panose="020B0604020202020204" pitchFamily="34" charset="0"/>
                <a:cs typeface="Times New Roman" panose="02020603050405020304" pitchFamily="18" charset="0"/>
              </a:rPr>
              <a:t>Failure Type Distribution Visualization </a:t>
            </a:r>
            <a:r>
              <a:rPr lang="en-IN" b="1"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Type</a:t>
            </a: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Pie Chart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Purpose: Shows the proportion of different failure types.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Example: Mechanical failures (60%) vs. Electrical failures (40%). Helps focus on the most frequent issues.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6. </a:t>
            </a:r>
            <a:r>
              <a:rPr lang="en-IN" kern="0" dirty="0">
                <a:solidFill>
                  <a:srgbClr val="000000"/>
                </a:solidFill>
                <a:effectLst/>
                <a:highlight>
                  <a:srgbClr val="FFFF00"/>
                </a:highlight>
                <a:latin typeface="Arial" panose="020B0604020202020204" pitchFamily="34" charset="0"/>
                <a:ea typeface="Arial" panose="020B0604020202020204" pitchFamily="34" charset="0"/>
                <a:cs typeface="Times New Roman" panose="02020603050405020304" pitchFamily="18" charset="0"/>
              </a:rPr>
              <a:t>Machine Health Dashboard (Power BI/Tableau) </a:t>
            </a: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KPI Cards: Total downtime, average downtime per machine, cost impact. </a:t>
            </a:r>
          </a:p>
          <a:p>
            <a:pPr>
              <a:lnSpc>
                <a:spcPct val="107000"/>
              </a:lnSpc>
              <a:spcAft>
                <a:spcPts val="800"/>
              </a:spcAft>
              <a:buNone/>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Gauge Charts: Show real-time machine health.</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Filters: Machine ID, failure type, and time range.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856DE050-F2FD-BD5A-784A-A3283CED1DC1}"/>
              </a:ext>
            </a:extLst>
          </p:cNvPr>
          <p:cNvPicPr>
            <a:picLocks noChangeAspect="1"/>
          </p:cNvPicPr>
          <p:nvPr/>
        </p:nvPicPr>
        <p:blipFill>
          <a:blip r:embed="rId4"/>
          <a:stretch>
            <a:fillRect/>
          </a:stretch>
        </p:blipFill>
        <p:spPr>
          <a:xfrm>
            <a:off x="3784869" y="-58909"/>
            <a:ext cx="910243" cy="9102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1469</Words>
  <Application>Microsoft Office PowerPoint</Application>
  <PresentationFormat>Widescreen</PresentationFormat>
  <Paragraphs>250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Georgia</vt:lpstr>
      <vt:lpstr>Times New Roman</vt:lpstr>
      <vt:lpstr>Office Theme</vt:lpstr>
      <vt:lpstr>DATA SCIENCE / DATA ANALYTICS</vt:lpstr>
      <vt:lpstr>Contents</vt:lpstr>
      <vt:lpstr>Business Problem</vt:lpstr>
      <vt:lpstr>Project Overview and Scope</vt:lpstr>
      <vt:lpstr>Data Dictionary </vt:lpstr>
      <vt:lpstr>Exploratory Data Analysis [EDA]</vt:lpstr>
      <vt:lpstr>Data Preprocessing</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 BARTHWAL</dc:creator>
  <cp:lastModifiedBy>LEEBAN SESARIO S</cp:lastModifiedBy>
  <cp:revision>2</cp:revision>
  <dcterms:created xsi:type="dcterms:W3CDTF">2022-02-16T01:47:29Z</dcterms:created>
  <dcterms:modified xsi:type="dcterms:W3CDTF">2025-03-23T13:39:03Z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