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4" r:id="rId3"/>
    <p:sldId id="334" r:id="rId4"/>
    <p:sldId id="372" r:id="rId5"/>
    <p:sldId id="367" r:id="rId6"/>
    <p:sldId id="328" r:id="rId7"/>
    <p:sldId id="338" r:id="rId8"/>
    <p:sldId id="339" r:id="rId9"/>
    <p:sldId id="340" r:id="rId10"/>
    <p:sldId id="341" r:id="rId11"/>
    <p:sldId id="342" r:id="rId12"/>
    <p:sldId id="344" r:id="rId13"/>
    <p:sldId id="343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68" r:id="rId29"/>
    <p:sldId id="359" r:id="rId30"/>
    <p:sldId id="360" r:id="rId31"/>
    <p:sldId id="361" r:id="rId32"/>
    <p:sldId id="365" r:id="rId33"/>
    <p:sldId id="362" r:id="rId34"/>
    <p:sldId id="363" r:id="rId35"/>
    <p:sldId id="366" r:id="rId36"/>
    <p:sldId id="373" r:id="rId37"/>
    <p:sldId id="295" r:id="rId38"/>
    <p:sldId id="324" r:id="rId39"/>
    <p:sldId id="298" r:id="rId40"/>
    <p:sldId id="299" r:id="rId41"/>
    <p:sldId id="337" r:id="rId42"/>
    <p:sldId id="300" r:id="rId43"/>
    <p:sldId id="301" r:id="rId44"/>
    <p:sldId id="329" r:id="rId45"/>
    <p:sldId id="303" r:id="rId46"/>
    <p:sldId id="330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31" r:id="rId55"/>
    <p:sldId id="312" r:id="rId56"/>
    <p:sldId id="335" r:id="rId57"/>
    <p:sldId id="336" r:id="rId58"/>
    <p:sldId id="313" r:id="rId59"/>
    <p:sldId id="314" r:id="rId60"/>
    <p:sldId id="332" r:id="rId61"/>
    <p:sldId id="315" r:id="rId62"/>
    <p:sldId id="316" r:id="rId63"/>
    <p:sldId id="317" r:id="rId64"/>
    <p:sldId id="318" r:id="rId65"/>
    <p:sldId id="319" r:id="rId66"/>
    <p:sldId id="320" r:id="rId67"/>
    <p:sldId id="371" r:id="rId68"/>
    <p:sldId id="321" r:id="rId69"/>
    <p:sldId id="322" r:id="rId70"/>
    <p:sldId id="323" r:id="rId71"/>
    <p:sldId id="375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FFFFF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22355-DF67-4C63-B602-752F039AB482}" v="1715" dt="2021-09-23T01:50:10.330"/>
    <p1510:client id="{AE9F84DA-FEA1-4601-94AD-8A5B2D91CA73}" v="648" dt="2021-09-17T08:24:17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4BEFC-DAB8-4476-8EFD-205D6DA8A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C98F5-5CF4-4DE0-B4A4-81DA46A9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85F4-77C1-4FBD-9B25-93AFF796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01A2A-E06B-4638-AE5C-4824CE9C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ABCA2-6D1A-48CB-890E-B8A0C821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8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866A-A745-407B-A476-B2CEA030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C0D58-5F50-4FE8-B095-50D84FAA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2A8E-6627-40DB-A650-2554C516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78E67-3DB3-451B-9C43-FA2D9B20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4EAA8-A2B7-4728-AD75-A1299E00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B2727D-6C87-4ADC-A8DC-66158C44C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8AA15-9FD1-422E-BF45-150520DFF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F45D8-FF69-41ED-9546-A1AE1D40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8CE8B-F0FD-4BAF-910C-A0E8B7A6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D160-9175-4FCA-808C-2011910C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9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711F-F394-424D-9AC5-8E6EAF53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F4591-BBD6-4E0F-9F1F-EF7E51C1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FF775-FCFA-4C4C-8F97-E3AF1539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051EA-EB5B-4A82-8AB2-2AD31031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6E94B-E190-4531-8EC8-AD7A42B5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739DD-3926-4648-A56C-E06AD7E7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D9FF5-8E8A-445C-A9D3-0764DDED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B8FBC-B4E9-44C3-9FB6-5E22472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5E6A5-0430-4963-A6EE-B475123D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8278-7036-44EE-9129-F584C9F6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AB6A5-3701-4626-91B9-2DC88FD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E4290-031B-43CB-A3E8-CBED31ECC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1A0E7-36CC-42E0-A014-FADA2648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4C0EB-07E6-44E9-9AF7-759AA322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DF174-C8AA-4CFC-8E6D-4E9CE4A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B1416-5B1B-4B23-B6A9-19EA9C3C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6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8D7A-0229-4D2B-87B3-01F53B5E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9849E-7A45-4D73-9BBF-E38B35B9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2E05F-2AFA-47C9-8C0F-39AF208F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A0B11-160E-4A63-A945-59D5C51E8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48851-C804-48D1-B458-DBB314687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9B19AD-1E5B-48BD-9F99-8813AB4B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F2EC0-A5AB-4052-8163-3670970B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90E4B4-959D-4FAC-BD60-2A61BACF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FD316-CCB8-4DBB-A168-685CAEAE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660944-96A3-426D-B053-5CDC63F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3044E-C037-4212-B8E8-237F312C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C4D3B-E3E4-4F76-AC98-4B497DBD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0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0D635E-C2A6-459C-8929-775566C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E28514-19FA-4DB5-BF85-57ACB792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0F5F2-8F2A-4B02-9FA9-9A5C4F00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BD487-E8FB-4791-A285-8B073735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ACE40-1E65-4A97-A031-B41408DC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1259F-B535-4FF3-A2F5-390C5449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F57E6-680A-46AB-8EA9-EAFEE5FC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78C81-8DFA-41EE-BB21-CFFADBC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D9B9D-2497-43A6-8042-8E335DB4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D376F-4BB1-4201-B1BF-24F2B670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9A11B-84F1-4781-AD33-06670894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8C48C-210E-4CBC-851D-4792B489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7CFD8-510D-4BEA-9CC0-7A6899A2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66D63-E1ED-4354-ACDD-FCE09555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3145B-765C-46DC-97F7-0605148B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1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5B8E06-3A64-46DF-9410-37309697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BDA02-CA4D-486A-9C73-EEEA8710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4C3A2-9C12-4DBF-A851-29F61E932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254F7-226B-4B73-BAA7-10217C5F3F0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10E9F-2367-4235-8479-B6242C6D1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4B43-6580-4C78-B961-93E0FE03F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2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B4C280-6CDC-44A1-9A28-51F144144C27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942DD23A-29C4-48C6-A633-5837E0EC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5" y="3688223"/>
            <a:ext cx="4713514" cy="234399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427D5-4641-4B86-A963-495E3CB3D4BD}"/>
              </a:ext>
            </a:extLst>
          </p:cNvPr>
          <p:cNvSpPr/>
          <p:nvPr/>
        </p:nvSpPr>
        <p:spPr>
          <a:xfrm>
            <a:off x="4735286" y="1611086"/>
            <a:ext cx="4354285" cy="2133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ea typeface="맑은 고딕"/>
              </a:rPr>
              <a:t>건축잡</a:t>
            </a:r>
            <a:r>
              <a:rPr lang="ko-KR" altLang="en-US" sz="2800" b="1" dirty="0">
                <a:ea typeface="맑은 고딕"/>
              </a:rPr>
              <a:t>(가제)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52B5F-EFE5-4FDE-906A-57F16499245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표지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7E24E-78DC-48BC-9004-97EF65655578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B3ADA-33A2-4D62-9E0F-D60FBC019F4B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782EA-7762-4569-923B-6513927CC632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00724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50163"/>
              </p:ext>
            </p:extLst>
          </p:nvPr>
        </p:nvGraphicFramePr>
        <p:xfrm>
          <a:off x="9940408" y="231211"/>
          <a:ext cx="2199758" cy="646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홈으로 가기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클릭 시 </a:t>
                      </a:r>
                      <a:r>
                        <a:rPr lang="en-US" altLang="ko-KR" sz="1000" dirty="0"/>
                        <a:t>HOME</a:t>
                      </a:r>
                      <a:r>
                        <a:rPr lang="ko-KR" altLang="en-US" sz="1000" dirty="0"/>
                        <a:t>화면으로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개인 회원가입 양식으로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기업 회원가입 양식으로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기업회원가입 시 필요한 기업 정보 입력란이다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기업이 채용을 진행할 때 필요한 채용정보 입력란이다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 시 필요한 필수항목 동의 및 개인정보 수집 동의 등을 나열한 것이다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카카오톡 알림 수신 동의 여부이다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8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정확한 정보 입력 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가입하기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회원가입이 완료된다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부정확한 정보 입력 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가입하기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정보를 확인 후 입력하라는 문구를 출력한다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324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필수정보를 입력하지 않을 경우 회원가입이 진행되지 않는다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채용정보를 회원가입 시 필수적으로 </a:t>
                      </a:r>
                      <a:r>
                        <a:rPr lang="ko-KR" altLang="en-US" sz="1000" dirty="0" err="1">
                          <a:solidFill>
                            <a:srgbClr val="00B050"/>
                          </a:solidFill>
                        </a:rPr>
                        <a:t>작성해야하는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 지 판단 필요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00B050"/>
                          </a:solidFill>
                        </a:rPr>
                        <a:t>기술잡은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 필수작성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95E5BEC-F0E5-4C19-A9E4-668A5986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30" y="1093471"/>
            <a:ext cx="3945669" cy="56563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38C9EF-2FB8-40CD-B50D-667C8714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99" y="1100137"/>
            <a:ext cx="3158690" cy="568166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BBBF888-4FB5-4CA9-87A4-CCE32A59CCC5}"/>
              </a:ext>
            </a:extLst>
          </p:cNvPr>
          <p:cNvSpPr/>
          <p:nvPr/>
        </p:nvSpPr>
        <p:spPr>
          <a:xfrm rot="10800000" flipH="1" flipV="1">
            <a:off x="5309020" y="114300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C58F14-0C8A-46F2-A8FE-8EC422ED9B38}"/>
              </a:ext>
            </a:extLst>
          </p:cNvPr>
          <p:cNvSpPr/>
          <p:nvPr/>
        </p:nvSpPr>
        <p:spPr>
          <a:xfrm rot="10800000" flipH="1" flipV="1">
            <a:off x="2593875" y="194912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DF8B07-7704-4866-903A-4AB516718938}"/>
              </a:ext>
            </a:extLst>
          </p:cNvPr>
          <p:cNvSpPr/>
          <p:nvPr/>
        </p:nvSpPr>
        <p:spPr>
          <a:xfrm rot="10800000" flipH="1" flipV="1">
            <a:off x="4163148" y="194912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C280B7-2A3F-446B-B944-BC300B74FA12}"/>
              </a:ext>
            </a:extLst>
          </p:cNvPr>
          <p:cNvSpPr/>
          <p:nvPr/>
        </p:nvSpPr>
        <p:spPr>
          <a:xfrm rot="10800000" flipH="1" flipV="1">
            <a:off x="2179735" y="223905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376BAF-C17A-4CB1-A757-4F15520EDBA5}"/>
              </a:ext>
            </a:extLst>
          </p:cNvPr>
          <p:cNvSpPr/>
          <p:nvPr/>
        </p:nvSpPr>
        <p:spPr>
          <a:xfrm rot="10800000" flipH="1" flipV="1">
            <a:off x="2192862" y="5643615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5AD7DC-EED0-4256-A682-83D7E800BB32}"/>
              </a:ext>
            </a:extLst>
          </p:cNvPr>
          <p:cNvSpPr/>
          <p:nvPr/>
        </p:nvSpPr>
        <p:spPr>
          <a:xfrm rot="10800000" flipH="1" flipV="1">
            <a:off x="6656339" y="43388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58AF42-60F7-4C0C-87A0-AE956C6AF2E8}"/>
              </a:ext>
            </a:extLst>
          </p:cNvPr>
          <p:cNvSpPr/>
          <p:nvPr/>
        </p:nvSpPr>
        <p:spPr>
          <a:xfrm rot="10800000" flipH="1" flipV="1">
            <a:off x="6600683" y="583954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14DD1F0-049F-4D1A-BA0F-189889439120}"/>
              </a:ext>
            </a:extLst>
          </p:cNvPr>
          <p:cNvSpPr/>
          <p:nvPr/>
        </p:nvSpPr>
        <p:spPr>
          <a:xfrm rot="10800000" flipH="1" flipV="1">
            <a:off x="7681924" y="655597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D3E1E-49DF-4B53-8CC1-110BACFB46E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6C651-4D5A-46CB-A15A-216CDC513D9A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3B5713-A97F-4EBB-9EA9-69DD86C7375E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60557-7168-4424-9061-5E3A35299BC8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372207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44547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개인회원가입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09345"/>
              </p:ext>
            </p:extLst>
          </p:nvPr>
        </p:nvGraphicFramePr>
        <p:xfrm>
          <a:off x="9940408" y="231211"/>
          <a:ext cx="2199758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개인회원가입 시 필요한 개인 정보 입력란이다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개인회원이 인재등록 시에 필요한 이력 관련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필수정보를 입력하지 않을 경우 회원가입이 진행되지 않는다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다른 모든 기능은 앞서 기술한 기업회원가입 화면과 동일하다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F651557-A56A-4FE2-B51E-377F9CC8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3708399" cy="56387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9BB8A9-A818-4753-BCC5-F0FB7B9BF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21" y="1143000"/>
            <a:ext cx="3787668" cy="559916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0D8156D-4E79-4F47-A54D-5AE388F63C34}"/>
              </a:ext>
            </a:extLst>
          </p:cNvPr>
          <p:cNvSpPr/>
          <p:nvPr/>
        </p:nvSpPr>
        <p:spPr>
          <a:xfrm rot="10800000" flipH="1" flipV="1">
            <a:off x="2206058" y="235296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1ED7-3D44-4466-A281-AD084EB07DE2}"/>
              </a:ext>
            </a:extLst>
          </p:cNvPr>
          <p:cNvSpPr/>
          <p:nvPr/>
        </p:nvSpPr>
        <p:spPr>
          <a:xfrm rot="10800000" flipH="1" flipV="1">
            <a:off x="2195035" y="549078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7FAB1-4452-4262-8DA7-6AA67CB9A68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22FEBD-4DEF-477C-BF95-A48603C0D57C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BCB66-27A0-4DD6-BD5F-0B85701C08A7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9DA2D-E76B-498A-B422-07F61F5C180D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294433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39032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채용정보</a:t>
                      </a: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92097"/>
              </p:ext>
            </p:extLst>
          </p:nvPr>
        </p:nvGraphicFramePr>
        <p:xfrm>
          <a:off x="9940408" y="231212"/>
          <a:ext cx="219975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299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971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자신이 근무하고 싶은 직종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지역 등을 선택하고 검색 버튼을 누를 경우 이에 해당하는 기업들의 목록이 나열된다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1420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회원이 검색 설정한 직종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경력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지역 등의 키워드들이 나열된다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‘x’</a:t>
                      </a:r>
                      <a:r>
                        <a:rPr lang="ko-KR" altLang="en-US" sz="1200" dirty="0"/>
                        <a:t>버튼을 클릭해 해당 키워드를 삭제하면 남은 키워드로 채용중인 기업들을 </a:t>
                      </a:r>
                      <a:r>
                        <a:rPr lang="ko-KR" altLang="en-US" sz="1200" dirty="0" err="1"/>
                        <a:t>재검색한다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82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키워드로 나열된 채용정보들을 </a:t>
                      </a:r>
                      <a:r>
                        <a:rPr lang="ko-KR" altLang="en-US" sz="1200" dirty="0" err="1"/>
                        <a:t>최신순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추천순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경력순</a:t>
                      </a:r>
                      <a:r>
                        <a:rPr lang="ko-KR" altLang="en-US" sz="1200" dirty="0"/>
                        <a:t> 등으로 정렬 시켜 확인할 수 있도록 도와준다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6728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사용자가 설정한 조건에 부합하는 채용중인 기업들이 나열되어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하나의 기업을 클릭할 경우 상세채용정보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7BBA033-7C1F-48A0-8695-052E0FA7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71" y="1143001"/>
            <a:ext cx="6348657" cy="563639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2E4B4DE-8017-428A-83E5-4E293A61C3EA}"/>
              </a:ext>
            </a:extLst>
          </p:cNvPr>
          <p:cNvSpPr/>
          <p:nvPr/>
        </p:nvSpPr>
        <p:spPr>
          <a:xfrm rot="10800000" flipH="1" flipV="1">
            <a:off x="3159670" y="19580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3D8546-13EE-49B6-9FDD-12FF3C239C9A}"/>
              </a:ext>
            </a:extLst>
          </p:cNvPr>
          <p:cNvSpPr/>
          <p:nvPr/>
        </p:nvSpPr>
        <p:spPr>
          <a:xfrm rot="10800000" flipH="1" flipV="1">
            <a:off x="3108870" y="24181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A96720C-3C90-4C65-9C2A-3698BE826864}"/>
              </a:ext>
            </a:extLst>
          </p:cNvPr>
          <p:cNvSpPr/>
          <p:nvPr/>
        </p:nvSpPr>
        <p:spPr>
          <a:xfrm rot="10800000" flipH="1" flipV="1">
            <a:off x="3030643" y="32863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D969D1-77D2-4F6D-B316-68526A38909C}"/>
              </a:ext>
            </a:extLst>
          </p:cNvPr>
          <p:cNvSpPr/>
          <p:nvPr/>
        </p:nvSpPr>
        <p:spPr>
          <a:xfrm rot="10800000" flipH="1" flipV="1">
            <a:off x="3108869" y="353957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785CD-07AB-479A-BD53-C92CDBA8853D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7C226-C4CB-405D-87FD-683A655F7B5D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260F9-5711-4051-957E-F48944378685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D6C0B4-C2B1-499A-AA56-8EC50AC38D9E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156601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42752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상세채용정보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&lt;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채용정보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상세채용정보</a:t>
                      </a: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&lt;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상체재용정보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72408"/>
              </p:ext>
            </p:extLst>
          </p:nvPr>
        </p:nvGraphicFramePr>
        <p:xfrm>
          <a:off x="9940408" y="231211"/>
          <a:ext cx="2199758" cy="558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기업과 유사한 기업들을 확인할 수 있는 기능을 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선택한 기업의 채용정보가 상세하게 나열된다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해당기업을 관심기업으로 설정한다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관심기업으로 설정된 기업은 마이페이지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관심기업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에서 확인 가능하다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기업의 전화번호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회사위치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담당자 이름 등을 확인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비용을 지불하지 않을 경우 상세채용정보 화면 확인이 불가능하다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OR</a:t>
                      </a:r>
                    </a:p>
                    <a:p>
                      <a:pPr marL="0" indent="0" algn="ctr" latinLnBrk="1">
                        <a:buFont typeface="+mj-lt"/>
                        <a:buNone/>
                      </a:pP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비용을 지불하지 않을 경우 상세채용정보 화면은 확인 가능하지만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번 확인이 불가능하다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1409C71-FDEF-414B-A7C3-E25DC8C1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74" y="1143001"/>
            <a:ext cx="7587715" cy="563879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AE9C233-8DCD-4B2A-9A49-8ACC11455BF8}"/>
              </a:ext>
            </a:extLst>
          </p:cNvPr>
          <p:cNvSpPr/>
          <p:nvPr/>
        </p:nvSpPr>
        <p:spPr>
          <a:xfrm rot="10800000" flipH="1" flipV="1">
            <a:off x="7568139" y="277466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175C82-7BF6-4101-BDE8-C99C984EDA3F}"/>
              </a:ext>
            </a:extLst>
          </p:cNvPr>
          <p:cNvSpPr/>
          <p:nvPr/>
        </p:nvSpPr>
        <p:spPr>
          <a:xfrm>
            <a:off x="4014407" y="2568099"/>
            <a:ext cx="3366613" cy="242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3706F4-0331-47EB-9512-C519EAC1559A}"/>
              </a:ext>
            </a:extLst>
          </p:cNvPr>
          <p:cNvSpPr/>
          <p:nvPr/>
        </p:nvSpPr>
        <p:spPr>
          <a:xfrm rot="10800000" flipH="1" flipV="1">
            <a:off x="3898081" y="246649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AA5517-56BB-47AD-A992-BC0686B25C73}"/>
              </a:ext>
            </a:extLst>
          </p:cNvPr>
          <p:cNvSpPr/>
          <p:nvPr/>
        </p:nvSpPr>
        <p:spPr>
          <a:xfrm rot="10800000" flipH="1" flipV="1">
            <a:off x="8246257" y="235296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9A87A3-5961-46DE-89C6-EBF676F8BD65}"/>
              </a:ext>
            </a:extLst>
          </p:cNvPr>
          <p:cNvSpPr/>
          <p:nvPr/>
        </p:nvSpPr>
        <p:spPr>
          <a:xfrm>
            <a:off x="2325041" y="2413150"/>
            <a:ext cx="1573039" cy="2743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A802BF-81DB-46CB-AB80-AE5DC515580E}"/>
              </a:ext>
            </a:extLst>
          </p:cNvPr>
          <p:cNvSpPr/>
          <p:nvPr/>
        </p:nvSpPr>
        <p:spPr>
          <a:xfrm flipH="1">
            <a:off x="8369300" y="2413150"/>
            <a:ext cx="1383988" cy="240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0A6DF3-AABF-4B2C-B059-5D004B624F3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F29F19-4107-4DCA-A6FC-76D14A549C7D}"/>
              </a:ext>
            </a:extLst>
          </p:cNvPr>
          <p:cNvSpPr/>
          <p:nvPr/>
        </p:nvSpPr>
        <p:spPr>
          <a:xfrm rot="10800000" flipH="1" flipV="1">
            <a:off x="2208714" y="23098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173A0-5DFE-4299-97AA-65B0F75B80E2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28C2CF-D03B-4E99-80F8-89A7C0B3741E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0E886-D4F9-4FD5-82F3-C7F062B401F8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294021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5423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&lt;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개인정보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95534"/>
              </p:ext>
            </p:extLst>
          </p:nvPr>
        </p:nvGraphicFramePr>
        <p:xfrm>
          <a:off x="9940408" y="231212"/>
          <a:ext cx="2199758" cy="57837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2134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잘못 입력하거나 입력하지 않은 정보들을 수정할 수 있는 기능을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현재 화면인 개인정보 수정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비밀번호를 변경할 수 있는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28828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카카오톡 알림 여부를 설정할 수 있는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67648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인재등록을 위한 이력서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32335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자신이 설정한 관심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최근 본 기업을 확인할 수 있는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9617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지원현황이 필요한지 판단 보류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98585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회원탈퇴를 위한 화면으로 이동한다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수정하기 버튼 클릭 시 변경된 내용으로 개인정보가 수정된다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2134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571713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0B720B5-CDAF-46B7-A482-A8B75BD1A79E}"/>
              </a:ext>
            </a:extLst>
          </p:cNvPr>
          <p:cNvSpPr/>
          <p:nvPr/>
        </p:nvSpPr>
        <p:spPr>
          <a:xfrm rot="10800000" flipH="1" flipV="1">
            <a:off x="3216528" y="2853166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29D75AC-D713-412E-8D87-BC12C017F0FE}"/>
              </a:ext>
            </a:extLst>
          </p:cNvPr>
          <p:cNvSpPr/>
          <p:nvPr/>
        </p:nvSpPr>
        <p:spPr>
          <a:xfrm rot="10800000" flipH="1" flipV="1">
            <a:off x="3226800" y="3006735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E706389-EE71-416D-B2DC-2186AC1FBA54}"/>
              </a:ext>
            </a:extLst>
          </p:cNvPr>
          <p:cNvSpPr/>
          <p:nvPr/>
        </p:nvSpPr>
        <p:spPr>
          <a:xfrm rot="10800000" flipH="1" flipV="1">
            <a:off x="3216528" y="3172772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473B9-13FA-422B-91C4-B32C412274FD}"/>
              </a:ext>
            </a:extLst>
          </p:cNvPr>
          <p:cNvSpPr/>
          <p:nvPr/>
        </p:nvSpPr>
        <p:spPr>
          <a:xfrm rot="10800000" flipH="1" flipV="1">
            <a:off x="3216528" y="3319165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3A4B47-C155-4FE0-8353-F6C0951086E4}"/>
              </a:ext>
            </a:extLst>
          </p:cNvPr>
          <p:cNvSpPr/>
          <p:nvPr/>
        </p:nvSpPr>
        <p:spPr>
          <a:xfrm rot="10800000" flipH="1" flipV="1">
            <a:off x="3216528" y="3635245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9A0781-7083-462F-9243-2A76396244F1}"/>
              </a:ext>
            </a:extLst>
          </p:cNvPr>
          <p:cNvSpPr/>
          <p:nvPr/>
        </p:nvSpPr>
        <p:spPr>
          <a:xfrm rot="10800000" flipH="1" flipV="1">
            <a:off x="3216528" y="3479642"/>
            <a:ext cx="173923" cy="1463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F54A95-2A9D-4A7A-B0A7-53E176BCCA76}"/>
              </a:ext>
            </a:extLst>
          </p:cNvPr>
          <p:cNvSpPr/>
          <p:nvPr/>
        </p:nvSpPr>
        <p:spPr>
          <a:xfrm rot="10800000" flipH="1" flipV="1">
            <a:off x="6096000" y="4119399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756AF4-E807-400C-85E1-3E23A8028690}"/>
              </a:ext>
            </a:extLst>
          </p:cNvPr>
          <p:cNvSpPr/>
          <p:nvPr/>
        </p:nvSpPr>
        <p:spPr>
          <a:xfrm rot="10800000" flipH="1" flipV="1">
            <a:off x="4321428" y="19042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16611C-CEE4-4AD7-96A3-EEA904246897}"/>
              </a:ext>
            </a:extLst>
          </p:cNvPr>
          <p:cNvGrpSpPr/>
          <p:nvPr/>
        </p:nvGrpSpPr>
        <p:grpSpPr>
          <a:xfrm>
            <a:off x="2928256" y="1143001"/>
            <a:ext cx="6241143" cy="5638796"/>
            <a:chOff x="2928256" y="1143001"/>
            <a:chExt cx="6241143" cy="56387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D45379E-2A71-499D-8541-B8F28F547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256" y="1143001"/>
              <a:ext cx="6241143" cy="563879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1252C6-7060-4F94-8551-B9DFF8F9DA70}"/>
                </a:ext>
              </a:extLst>
            </p:cNvPr>
            <p:cNvSpPr/>
            <p:nvPr/>
          </p:nvSpPr>
          <p:spPr>
            <a:xfrm>
              <a:off x="3406875" y="2368707"/>
              <a:ext cx="786841" cy="189947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E0E0E0"/>
                  </a:solidFill>
                </a:ln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9B2A5D7C-EDC5-4F77-A770-D644635FA132}"/>
              </a:ext>
            </a:extLst>
          </p:cNvPr>
          <p:cNvSpPr/>
          <p:nvPr/>
        </p:nvSpPr>
        <p:spPr>
          <a:xfrm rot="10800000" flipH="1" flipV="1">
            <a:off x="3226800" y="2692252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4019332-82C6-43F2-A0E9-BF57FAF5269A}"/>
              </a:ext>
            </a:extLst>
          </p:cNvPr>
          <p:cNvSpPr/>
          <p:nvPr/>
        </p:nvSpPr>
        <p:spPr>
          <a:xfrm rot="10800000" flipH="1" flipV="1">
            <a:off x="3216528" y="27043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829493-5543-4B0C-A888-AEE0A3A825D8}"/>
              </a:ext>
            </a:extLst>
          </p:cNvPr>
          <p:cNvSpPr/>
          <p:nvPr/>
        </p:nvSpPr>
        <p:spPr>
          <a:xfrm rot="10800000" flipH="1" flipV="1">
            <a:off x="3226800" y="2857873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E13BEDA-37D1-4839-ADF9-69489BC04E9E}"/>
              </a:ext>
            </a:extLst>
          </p:cNvPr>
          <p:cNvSpPr/>
          <p:nvPr/>
        </p:nvSpPr>
        <p:spPr>
          <a:xfrm rot="10800000" flipH="1" flipV="1">
            <a:off x="3216528" y="3023910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B8D313C-B352-41EA-BBAD-D80DD00FE24F}"/>
              </a:ext>
            </a:extLst>
          </p:cNvPr>
          <p:cNvSpPr/>
          <p:nvPr/>
        </p:nvSpPr>
        <p:spPr>
          <a:xfrm rot="10800000" flipH="1" flipV="1">
            <a:off x="3216528" y="3170303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905041C-D48A-464F-B8FB-58D67D997E9F}"/>
              </a:ext>
            </a:extLst>
          </p:cNvPr>
          <p:cNvSpPr/>
          <p:nvPr/>
        </p:nvSpPr>
        <p:spPr>
          <a:xfrm rot="10800000" flipH="1" flipV="1">
            <a:off x="3216528" y="3316472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3B5AADD-2C8D-4D5C-8771-E250E81A3A42}"/>
              </a:ext>
            </a:extLst>
          </p:cNvPr>
          <p:cNvSpPr/>
          <p:nvPr/>
        </p:nvSpPr>
        <p:spPr>
          <a:xfrm rot="10800000" flipH="1" flipV="1">
            <a:off x="3216528" y="3479642"/>
            <a:ext cx="173923" cy="1463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94D4D1A-7317-4453-8DA2-0D439FCE06D7}"/>
              </a:ext>
            </a:extLst>
          </p:cNvPr>
          <p:cNvSpPr/>
          <p:nvPr/>
        </p:nvSpPr>
        <p:spPr>
          <a:xfrm rot="10800000" flipH="1" flipV="1">
            <a:off x="3227161" y="3651566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15C9EAC-58D1-4A50-B0E2-6B29C3E9A7F6}"/>
              </a:ext>
            </a:extLst>
          </p:cNvPr>
          <p:cNvSpPr/>
          <p:nvPr/>
        </p:nvSpPr>
        <p:spPr>
          <a:xfrm rot="10800000" flipH="1" flipV="1">
            <a:off x="4321428" y="19042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D3D5DB4-5830-4EE7-95EA-F0952B6D1860}"/>
              </a:ext>
            </a:extLst>
          </p:cNvPr>
          <p:cNvSpPr/>
          <p:nvPr/>
        </p:nvSpPr>
        <p:spPr>
          <a:xfrm rot="10800000" flipH="1" flipV="1">
            <a:off x="6090782" y="41140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79FBFD-4553-4045-9850-6A5A89F74FB5}"/>
              </a:ext>
            </a:extLst>
          </p:cNvPr>
          <p:cNvSpPr txBox="1"/>
          <p:nvPr/>
        </p:nvSpPr>
        <p:spPr>
          <a:xfrm>
            <a:off x="6050955" y="4082417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CC803-E5D9-4EE1-B572-C85094B4E97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4442F8-AA3B-45BD-8B23-54EC0D9F331B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03215C-6DB3-4C2D-B65E-72A99EDF113C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A2C245-37C5-4B72-8159-37FC44A8910D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275961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38035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&lt;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91368"/>
              </p:ext>
            </p:extLst>
          </p:nvPr>
        </p:nvGraphicFramePr>
        <p:xfrm>
          <a:off x="9940408" y="231211"/>
          <a:ext cx="2199758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비밀번호와 변경할 비밀번호를 입력할 수 있는 입력란이다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비밀번호와 변경할 비밀번호 입력 후 변경하기 클릭 시 해당 번호로 비밀번호가 변경된다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B8252ACC-8F4C-4805-A64B-9FF92E7FB343}"/>
              </a:ext>
            </a:extLst>
          </p:cNvPr>
          <p:cNvSpPr/>
          <p:nvPr/>
        </p:nvSpPr>
        <p:spPr>
          <a:xfrm rot="10800000" flipH="1" flipV="1">
            <a:off x="4397628" y="18026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9F7E94-EC81-4FEF-BD4C-969995918AA1}"/>
              </a:ext>
            </a:extLst>
          </p:cNvPr>
          <p:cNvSpPr/>
          <p:nvPr/>
        </p:nvSpPr>
        <p:spPr>
          <a:xfrm rot="10800000" flipH="1" flipV="1">
            <a:off x="6047138" y="31234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AD7D7F-9E3D-45F3-917D-5E412F752B87}"/>
              </a:ext>
            </a:extLst>
          </p:cNvPr>
          <p:cNvGrpSpPr/>
          <p:nvPr/>
        </p:nvGrpSpPr>
        <p:grpSpPr>
          <a:xfrm>
            <a:off x="3115376" y="1143001"/>
            <a:ext cx="5914324" cy="5638797"/>
            <a:chOff x="3115376" y="1143001"/>
            <a:chExt cx="5914324" cy="56387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14B7EC-6B63-426B-90DD-E256E9623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5376" y="1143001"/>
              <a:ext cx="5914324" cy="563879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12CDA4-9A9B-4BA2-8DE9-DFDD59784C0C}"/>
                </a:ext>
              </a:extLst>
            </p:cNvPr>
            <p:cNvSpPr/>
            <p:nvPr/>
          </p:nvSpPr>
          <p:spPr>
            <a:xfrm>
              <a:off x="3417508" y="2347441"/>
              <a:ext cx="786841" cy="189947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E0E0E0"/>
                  </a:solidFill>
                </a:ln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6BF59FA-7AFF-41DF-8DBD-893B2622523A}"/>
              </a:ext>
            </a:extLst>
          </p:cNvPr>
          <p:cNvSpPr/>
          <p:nvPr/>
        </p:nvSpPr>
        <p:spPr>
          <a:xfrm rot="10800000" flipH="1" flipV="1">
            <a:off x="4369270" y="1816779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7CFA156-0AAF-45E9-82D9-3DB989670C33}"/>
              </a:ext>
            </a:extLst>
          </p:cNvPr>
          <p:cNvSpPr/>
          <p:nvPr/>
        </p:nvSpPr>
        <p:spPr>
          <a:xfrm rot="10800000" flipH="1" flipV="1">
            <a:off x="6018780" y="3137579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8B0E8-664A-4E96-857D-245FA718C06C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9F2DD-0FA5-4A72-8FCE-1D30D398A92B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2750D-599C-4209-84EE-10E322573346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18D4D-BEA9-460B-B06C-69F030D01469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312573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6717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카톡 알림 받기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&lt;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카톡 알림 받기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08707"/>
              </p:ext>
            </p:extLst>
          </p:nvPr>
        </p:nvGraphicFramePr>
        <p:xfrm>
          <a:off x="9940408" y="231211"/>
          <a:ext cx="2199758" cy="323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카카오톡 알림에 관한 내용을 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수신 동의를 누를 경우 카카오톡으로 해당 사이트의 알림이 발송된다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374DF700-44A1-4FCC-96A9-74D957CE66A9}"/>
              </a:ext>
            </a:extLst>
          </p:cNvPr>
          <p:cNvSpPr/>
          <p:nvPr/>
        </p:nvSpPr>
        <p:spPr>
          <a:xfrm rot="10800000" flipH="1" flipV="1">
            <a:off x="3672641" y="25511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D78677-DB0F-409E-9783-264DA790E726}"/>
              </a:ext>
            </a:extLst>
          </p:cNvPr>
          <p:cNvGrpSpPr/>
          <p:nvPr/>
        </p:nvGrpSpPr>
        <p:grpSpPr>
          <a:xfrm>
            <a:off x="2128105" y="1100040"/>
            <a:ext cx="7595784" cy="5681758"/>
            <a:chOff x="2128105" y="1100040"/>
            <a:chExt cx="7595784" cy="568175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5D7481E-FBD3-4A29-B033-332CAF044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8105" y="1100040"/>
              <a:ext cx="7595784" cy="56817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58007E-775A-44A2-BB61-B21709D16D0E}"/>
                </a:ext>
              </a:extLst>
            </p:cNvPr>
            <p:cNvSpPr/>
            <p:nvPr/>
          </p:nvSpPr>
          <p:spPr>
            <a:xfrm>
              <a:off x="2579977" y="3435786"/>
              <a:ext cx="952078" cy="370153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E0E0E0"/>
                  </a:solidFill>
                </a:ln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A9516D2-036C-48D7-9243-A0A5C798EF22}"/>
              </a:ext>
            </a:extLst>
          </p:cNvPr>
          <p:cNvSpPr/>
          <p:nvPr/>
        </p:nvSpPr>
        <p:spPr>
          <a:xfrm rot="10800000" flipH="1" flipV="1">
            <a:off x="3665551" y="257597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2DB3-001A-481C-91F1-ABB0E7D633BC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42F52-AA32-434E-B1BA-74B3313FCE27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08A3D-415B-4273-86F9-4B6EAAC51AFF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9C9FE-B565-42E5-A948-DE53FB007C68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139822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90821"/>
              </p:ext>
            </p:extLst>
          </p:nvPr>
        </p:nvGraphicFramePr>
        <p:xfrm>
          <a:off x="2128105" y="231212"/>
          <a:ext cx="7625184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이력서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&lt;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이력서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77936"/>
              </p:ext>
            </p:extLst>
          </p:nvPr>
        </p:nvGraphicFramePr>
        <p:xfrm>
          <a:off x="9940408" y="231211"/>
          <a:ext cx="2199758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개인 회원이 채용등록을 진행하기 위해 필요한 이력서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 입력란이다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이력서를 모두 입력 후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수정하기를 누를 경우 해당 이력서로 인재채용 공고에 등록된다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필수사항을 입력하지 않을 경우 인재채용에 등록되지 않는다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E4D1C66-182E-455D-98A1-CC61F5A27C2D}"/>
              </a:ext>
            </a:extLst>
          </p:cNvPr>
          <p:cNvSpPr/>
          <p:nvPr/>
        </p:nvSpPr>
        <p:spPr>
          <a:xfrm rot="10800000" flipH="1" flipV="1">
            <a:off x="3748841" y="21193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E75B883-D135-4B3A-9F1D-773FC49EED05}"/>
              </a:ext>
            </a:extLst>
          </p:cNvPr>
          <p:cNvSpPr/>
          <p:nvPr/>
        </p:nvSpPr>
        <p:spPr>
          <a:xfrm rot="10800000" flipH="1" flipV="1">
            <a:off x="5863347" y="642022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048C6E-64B5-4EB4-99CD-47EA66A9F91D}"/>
              </a:ext>
            </a:extLst>
          </p:cNvPr>
          <p:cNvGrpSpPr/>
          <p:nvPr/>
        </p:nvGrpSpPr>
        <p:grpSpPr>
          <a:xfrm>
            <a:off x="2128105" y="1143000"/>
            <a:ext cx="7625184" cy="5638797"/>
            <a:chOff x="2128105" y="1143000"/>
            <a:chExt cx="7625184" cy="56387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6F430A5-9DD5-4D9A-A6A6-91811A522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8105" y="1143000"/>
              <a:ext cx="7625184" cy="563879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ADF8AA5-8E08-4D08-8FA6-0305C8B62E12}"/>
                </a:ext>
              </a:extLst>
            </p:cNvPr>
            <p:cNvSpPr/>
            <p:nvPr/>
          </p:nvSpPr>
          <p:spPr>
            <a:xfrm>
              <a:off x="2611869" y="2826367"/>
              <a:ext cx="952078" cy="252820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E0E0E0"/>
                  </a:solidFill>
                </a:ln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A5F4F0A1-C264-46CA-B309-5E09500A25F7}"/>
              </a:ext>
            </a:extLst>
          </p:cNvPr>
          <p:cNvSpPr/>
          <p:nvPr/>
        </p:nvSpPr>
        <p:spPr>
          <a:xfrm rot="10800000" flipH="1" flipV="1">
            <a:off x="3763020" y="215480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58CFC27-0F66-4D98-8D4D-D3BBAA209E30}"/>
              </a:ext>
            </a:extLst>
          </p:cNvPr>
          <p:cNvSpPr/>
          <p:nvPr/>
        </p:nvSpPr>
        <p:spPr>
          <a:xfrm rot="10800000" flipH="1" flipV="1">
            <a:off x="5877526" y="645566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F8937-9D00-4246-A498-1035684033B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B5C52-921C-424F-8B39-0B8572ABC2B3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F5613-AA0F-49B2-BBE5-9D18B951B9CA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7FAA0-D54A-4CB2-BA98-FEF814619BE5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357580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03016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&lt;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기업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3540"/>
              </p:ext>
            </p:extLst>
          </p:nvPr>
        </p:nvGraphicFramePr>
        <p:xfrm>
          <a:off x="9940408" y="231211"/>
          <a:ext cx="2199758" cy="6050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관심기업과 최근 본 인재 중 자신이 원하는 항목을 선택할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/>
                        <a:t>관심기업 선택 시 사용자가 설정한 관심기업들이 나열된다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/>
                        <a:t>최근 본 채용정보 선택 시 사용자가 최근에 본 기업들이 나열된다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사용자의 선택에 따라 관심기업 또는 최근 본 기업들이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지원하기를 누를 경우 개인회원 마이페이지의 지원현황에 추가되고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기업회원의 지원자관리에 해당 개인회원이 추가된다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56E05758-4D56-4318-943E-869AF4BD32A5}"/>
              </a:ext>
            </a:extLst>
          </p:cNvPr>
          <p:cNvSpPr/>
          <p:nvPr/>
        </p:nvSpPr>
        <p:spPr>
          <a:xfrm rot="10800000" flipH="1" flipV="1">
            <a:off x="6224446" y="22496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375A0D-4CCB-480C-A897-C6B67E709F3A}"/>
              </a:ext>
            </a:extLst>
          </p:cNvPr>
          <p:cNvSpPr/>
          <p:nvPr/>
        </p:nvSpPr>
        <p:spPr>
          <a:xfrm rot="10800000" flipH="1" flipV="1">
            <a:off x="3939341" y="29812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645D31-26A3-4EDB-A242-3CDD844A6B76}"/>
              </a:ext>
            </a:extLst>
          </p:cNvPr>
          <p:cNvSpPr/>
          <p:nvPr/>
        </p:nvSpPr>
        <p:spPr>
          <a:xfrm rot="10800000" flipH="1" flipV="1">
            <a:off x="7659909" y="3378755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A1CDA8-1CCE-4DF9-9B42-8D4389315B26}"/>
              </a:ext>
            </a:extLst>
          </p:cNvPr>
          <p:cNvGrpSpPr/>
          <p:nvPr/>
        </p:nvGrpSpPr>
        <p:grpSpPr>
          <a:xfrm>
            <a:off x="2153823" y="1014316"/>
            <a:ext cx="7599465" cy="5767482"/>
            <a:chOff x="2153823" y="1014316"/>
            <a:chExt cx="7599465" cy="57674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DF3C09F-E82B-4276-BEFA-F70CF7D73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3823" y="1014316"/>
              <a:ext cx="7599465" cy="576748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E00D8B-B579-47FF-875B-1E7D520E2BBB}"/>
                </a:ext>
              </a:extLst>
            </p:cNvPr>
            <p:cNvSpPr/>
            <p:nvPr/>
          </p:nvSpPr>
          <p:spPr>
            <a:xfrm>
              <a:off x="2696935" y="2918599"/>
              <a:ext cx="952078" cy="305912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E0E0E0"/>
                  </a:solidFill>
                </a:ln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1150F15D-566C-4FD1-8080-D1B978D2B3DC}"/>
              </a:ext>
            </a:extLst>
          </p:cNvPr>
          <p:cNvSpPr/>
          <p:nvPr/>
        </p:nvSpPr>
        <p:spPr>
          <a:xfrm rot="10800000" flipH="1" flipV="1">
            <a:off x="6217354" y="223195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DC64BA-F19E-4CF2-BE1E-87877BF54D29}"/>
              </a:ext>
            </a:extLst>
          </p:cNvPr>
          <p:cNvSpPr/>
          <p:nvPr/>
        </p:nvSpPr>
        <p:spPr>
          <a:xfrm rot="10800000" flipH="1" flipV="1">
            <a:off x="3932249" y="296350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EAA678-F93E-45B9-93A5-8A961981C8B6}"/>
              </a:ext>
            </a:extLst>
          </p:cNvPr>
          <p:cNvSpPr/>
          <p:nvPr/>
        </p:nvSpPr>
        <p:spPr>
          <a:xfrm rot="10800000" flipH="1" flipV="1">
            <a:off x="7652817" y="3361028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C3C39-BED9-4202-A0D3-F0118885BE2B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38349-A920-4316-B958-09ED553CEFF5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9AAB-03C8-4F62-B0CC-C537F791424A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5AED54-B7C6-4BAB-84BE-5E4303AE42AC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238856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4283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&lt;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67359"/>
              </p:ext>
            </p:extLst>
          </p:nvPr>
        </p:nvGraphicFramePr>
        <p:xfrm>
          <a:off x="9940408" y="231211"/>
          <a:ext cx="2199758" cy="4511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회원탈퇴 시 유의사항들에 관련된 내용이 기술되어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유의사항에 동의를 해야 회원탈퇴를 진행할 수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동의를 하지 않을 경우 회원탈퇴가 불가하다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회원탈퇴 처리된다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CDE039FE-619A-474E-B95D-FF84E867DDDB}"/>
              </a:ext>
            </a:extLst>
          </p:cNvPr>
          <p:cNvSpPr/>
          <p:nvPr/>
        </p:nvSpPr>
        <p:spPr>
          <a:xfrm rot="10800000" flipH="1" flipV="1">
            <a:off x="3545641" y="22496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B8CDB3-AF0B-41BD-AFF1-22C5D0E41CD3}"/>
              </a:ext>
            </a:extLst>
          </p:cNvPr>
          <p:cNvSpPr/>
          <p:nvPr/>
        </p:nvSpPr>
        <p:spPr>
          <a:xfrm rot="10800000" flipH="1" flipV="1">
            <a:off x="5449137" y="58945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AA9B43-294F-4A24-A376-0B98747A1538}"/>
              </a:ext>
            </a:extLst>
          </p:cNvPr>
          <p:cNvSpPr/>
          <p:nvPr/>
        </p:nvSpPr>
        <p:spPr>
          <a:xfrm rot="10800000" flipH="1" flipV="1">
            <a:off x="5869741" y="63644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DC9A62-D650-4D28-A66B-D3BC123A9CA8}"/>
              </a:ext>
            </a:extLst>
          </p:cNvPr>
          <p:cNvGrpSpPr/>
          <p:nvPr/>
        </p:nvGrpSpPr>
        <p:grpSpPr>
          <a:xfrm>
            <a:off x="2128105" y="1143000"/>
            <a:ext cx="7625184" cy="5635205"/>
            <a:chOff x="2128105" y="1143000"/>
            <a:chExt cx="7625184" cy="56352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3DCF3C3-274B-427E-A79B-9CBF0818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8105" y="1143000"/>
              <a:ext cx="7625184" cy="56352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849E19-F824-4DA3-9ADA-1D30FB8DD96A}"/>
                </a:ext>
              </a:extLst>
            </p:cNvPr>
            <p:cNvSpPr/>
            <p:nvPr/>
          </p:nvSpPr>
          <p:spPr>
            <a:xfrm>
              <a:off x="2441747" y="3079542"/>
              <a:ext cx="952078" cy="278102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E0E0E0"/>
                  </a:solidFill>
                </a:ln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50432037-6841-4C03-B549-A6187FF2749A}"/>
              </a:ext>
            </a:extLst>
          </p:cNvPr>
          <p:cNvSpPr/>
          <p:nvPr/>
        </p:nvSpPr>
        <p:spPr>
          <a:xfrm rot="10800000" flipH="1" flipV="1">
            <a:off x="3549179" y="224259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9DE635-BD96-4EB5-A325-01028B1E882E}"/>
              </a:ext>
            </a:extLst>
          </p:cNvPr>
          <p:cNvSpPr/>
          <p:nvPr/>
        </p:nvSpPr>
        <p:spPr>
          <a:xfrm rot="10800000" flipH="1" flipV="1">
            <a:off x="5452675" y="588749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9F6092-CCFE-4F3C-8262-C24B51F8163B}"/>
              </a:ext>
            </a:extLst>
          </p:cNvPr>
          <p:cNvSpPr/>
          <p:nvPr/>
        </p:nvSpPr>
        <p:spPr>
          <a:xfrm rot="10800000" flipH="1" flipV="1">
            <a:off x="5873279" y="635739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27A14-C9D9-489E-8298-BC2FBD9E779C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1C842-EB41-4DF1-B8F2-97FF6650F119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94C0E5-89DF-46CE-ABA6-3FD4CFBE1D7D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0D0D6-DF80-47CA-8697-59997BE25F04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183129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B4C280-6CDC-44A1-9A28-51F144144C27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1B55B-E001-4490-B694-3B181AE03FC0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5AA28-DB65-497F-959D-1E40DF9AA8A1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2307F-E569-4027-8DF1-5F31DA2EF9CD}"/>
              </a:ext>
            </a:extLst>
          </p:cNvPr>
          <p:cNvSpPr txBox="1"/>
          <p:nvPr/>
        </p:nvSpPr>
        <p:spPr>
          <a:xfrm>
            <a:off x="2860158" y="561977"/>
            <a:ext cx="1441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INDEX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E67C7-8B7A-4023-81C0-F8F69EB9C434}"/>
              </a:ext>
            </a:extLst>
          </p:cNvPr>
          <p:cNvSpPr txBox="1"/>
          <p:nvPr/>
        </p:nvSpPr>
        <p:spPr>
          <a:xfrm>
            <a:off x="2860158" y="1531088"/>
            <a:ext cx="3219151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/>
              <a:t>건축잡</a:t>
            </a:r>
            <a:r>
              <a:rPr lang="ko-KR" altLang="en-US" dirty="0"/>
              <a:t> </a:t>
            </a:r>
            <a:r>
              <a:rPr lang="ko-KR" altLang="en-US" dirty="0" err="1"/>
              <a:t>사이트맵</a:t>
            </a:r>
            <a:endParaRPr lang="en-US" altLang="ko-KR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/>
              <a:t>건축잡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및 기능정의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/>
              <a:t>건축잡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및 기능정의</a:t>
            </a:r>
            <a:r>
              <a:rPr lang="en-US" altLang="ko-KR" dirty="0"/>
              <a:t>(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</a:p>
          <a:p>
            <a:pPr>
              <a:lnSpc>
                <a:spcPct val="300000"/>
              </a:lnSpc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68F49-F6A7-4007-8F86-251B3AA05699}"/>
              </a:ext>
            </a:extLst>
          </p:cNvPr>
          <p:cNvSpPr txBox="1"/>
          <p:nvPr/>
        </p:nvSpPr>
        <p:spPr>
          <a:xfrm>
            <a:off x="182555" y="1647508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9DCE3-0B16-4DD6-B907-282748611CAA}"/>
              </a:ext>
            </a:extLst>
          </p:cNvPr>
          <p:cNvSpPr txBox="1"/>
          <p:nvPr/>
        </p:nvSpPr>
        <p:spPr>
          <a:xfrm>
            <a:off x="193440" y="3784559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19281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07521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75526"/>
              </p:ext>
            </p:extLst>
          </p:nvPr>
        </p:nvGraphicFramePr>
        <p:xfrm>
          <a:off x="9940408" y="231210"/>
          <a:ext cx="2199758" cy="4280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690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2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기업회원을 위한 메뉴 목록이다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각 버튼 클릭 시 해당 사용자의 마이페이지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채용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지원자 관리 화면으로 이동한다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2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신규 등록된 인재들의 목록들이 나열된다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인재 클릭 시 해당 인재의 상세인재정보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690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799232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1,2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번을 제외한 모든 기능은 앞서 기술한 개인회원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HOME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화면과 동일하다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DEB2D67-E4DD-4592-9E8D-8BF2BAC4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4" cy="562529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1364046-17CE-4607-9E77-150D2F2FFEDB}"/>
              </a:ext>
            </a:extLst>
          </p:cNvPr>
          <p:cNvSpPr/>
          <p:nvPr/>
        </p:nvSpPr>
        <p:spPr>
          <a:xfrm rot="10800000" flipH="1" flipV="1">
            <a:off x="6873041" y="29795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E6ECF2-9136-495B-A5E2-9A3C274A2754}"/>
              </a:ext>
            </a:extLst>
          </p:cNvPr>
          <p:cNvSpPr/>
          <p:nvPr/>
        </p:nvSpPr>
        <p:spPr>
          <a:xfrm rot="10800000" flipH="1" flipV="1">
            <a:off x="2438712" y="332571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1464B-F74F-466D-ADDD-C0A9A250E38E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978B8-0A22-4ABC-BD1F-8EFED2313B52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9A0E2-BF4A-4D75-AE35-6DE88292976E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93FF5-2147-4434-A369-22C81D37854D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437142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9AC8C1-4D4D-4366-8379-843AE3B8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238057"/>
            <a:ext cx="7625184" cy="5478728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8664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기업정보 수정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65741"/>
              </p:ext>
            </p:extLst>
          </p:nvPr>
        </p:nvGraphicFramePr>
        <p:xfrm>
          <a:off x="9940408" y="231212"/>
          <a:ext cx="2199758" cy="65818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503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기업정보를 수정할 수 있는 입력란이다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현 화면인 기업정보 수정 화면으로 이동한다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채용공고 등록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수정 화면으로 이동한다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클릭 시 비밀번호를 변경할 수 있는 화면으로 이동한다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클릭 시 카카오톡 알림 여부를 설정할 수 있는 화면으로 이동한다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700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클릭 시 기업이 설정한 관심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최근 본 인재를 확인할 수 있는 화면으로 이동한다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기업에 지원한 인재들을 확인할 수 있는 화면</a:t>
                      </a: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지원하기 기능 보류</a:t>
                      </a:r>
                      <a:endParaRPr lang="en-US" altLang="ko-KR" sz="10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6016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클릭 시 회원탈퇴를 위한 화면으로 이동한다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77541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수정하기 버튼 클릭 시 변경된 내용으로 개인정보가 수정된다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82235"/>
                  </a:ext>
                </a:extLst>
              </a:tr>
              <a:tr h="3503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026841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67696311-9BD8-461D-A5D3-425EC8B45AF9}"/>
              </a:ext>
            </a:extLst>
          </p:cNvPr>
          <p:cNvSpPr/>
          <p:nvPr/>
        </p:nvSpPr>
        <p:spPr>
          <a:xfrm rot="10800000" flipH="1" flipV="1">
            <a:off x="3698041" y="25511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2D92D2-A198-4E67-9043-46BB8D1F2F80}"/>
              </a:ext>
            </a:extLst>
          </p:cNvPr>
          <p:cNvSpPr/>
          <p:nvPr/>
        </p:nvSpPr>
        <p:spPr>
          <a:xfrm rot="10800000" flipH="1" flipV="1">
            <a:off x="2335591" y="4020416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76CE85-D618-4623-A5EB-85419481CBF9}"/>
              </a:ext>
            </a:extLst>
          </p:cNvPr>
          <p:cNvSpPr/>
          <p:nvPr/>
        </p:nvSpPr>
        <p:spPr>
          <a:xfrm rot="10800000" flipH="1" flipV="1">
            <a:off x="2333915" y="4248175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55756D-4AB6-47E5-8516-22209AA48904}"/>
              </a:ext>
            </a:extLst>
          </p:cNvPr>
          <p:cNvSpPr/>
          <p:nvPr/>
        </p:nvSpPr>
        <p:spPr>
          <a:xfrm rot="10800000" flipH="1" flipV="1">
            <a:off x="2335230" y="4478298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2A7363-F5C3-439A-9408-EA3CE486A2E2}"/>
              </a:ext>
            </a:extLst>
          </p:cNvPr>
          <p:cNvSpPr/>
          <p:nvPr/>
        </p:nvSpPr>
        <p:spPr>
          <a:xfrm rot="10800000" flipH="1" flipV="1">
            <a:off x="2333916" y="471209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8F33DC-6489-466F-996B-C4ED1F77ABED}"/>
              </a:ext>
            </a:extLst>
          </p:cNvPr>
          <p:cNvSpPr/>
          <p:nvPr/>
        </p:nvSpPr>
        <p:spPr>
          <a:xfrm rot="10800000" flipH="1" flipV="1">
            <a:off x="2333917" y="494222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7E0F7D-BBB3-44AC-BA77-9432413B49A5}"/>
              </a:ext>
            </a:extLst>
          </p:cNvPr>
          <p:cNvSpPr/>
          <p:nvPr/>
        </p:nvSpPr>
        <p:spPr>
          <a:xfrm rot="10800000" flipH="1" flipV="1">
            <a:off x="2335590" y="5400316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C64BED-6289-48A7-91FE-F9448CF3DDC2}"/>
              </a:ext>
            </a:extLst>
          </p:cNvPr>
          <p:cNvSpPr/>
          <p:nvPr/>
        </p:nvSpPr>
        <p:spPr>
          <a:xfrm rot="10800000" flipH="1" flipV="1">
            <a:off x="6013494" y="62087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674CB4-1CD5-4D0F-853C-6CB9BEFADF19}"/>
              </a:ext>
            </a:extLst>
          </p:cNvPr>
          <p:cNvSpPr/>
          <p:nvPr/>
        </p:nvSpPr>
        <p:spPr>
          <a:xfrm>
            <a:off x="2569499" y="3378262"/>
            <a:ext cx="949878" cy="32105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9ABEAF-3F84-4F47-AE26-A55B361E03C3}"/>
              </a:ext>
            </a:extLst>
          </p:cNvPr>
          <p:cNvSpPr/>
          <p:nvPr/>
        </p:nvSpPr>
        <p:spPr>
          <a:xfrm rot="10800000" flipH="1" flipV="1">
            <a:off x="2333914" y="5157917"/>
            <a:ext cx="173923" cy="1463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C6D407-DFA3-40EA-805D-7359D5E2B51F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95EA9C-87BB-4D01-8DDE-096DCB79C215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C3412-4A99-46B0-BD28-1808BB4205CE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B2979-DDF4-4A34-AB46-0F1C7F66B0AC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420959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35117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채용공고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채용공고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92095"/>
              </p:ext>
            </p:extLst>
          </p:nvPr>
        </p:nvGraphicFramePr>
        <p:xfrm>
          <a:off x="9940408" y="231211"/>
          <a:ext cx="2199758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기업 회원이 채용등록을 진행하기 위해 필요한 채용공고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 입력란이다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채용공고를 모두 입력한 후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수정하기 클릭 시 해당 기업이 채용정보화면에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필수사항 </a:t>
                      </a: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미입력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시 채용공고에 등록되지 않는다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05F986E-86EA-4460-817B-A02ECD8E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35" y="1149159"/>
            <a:ext cx="6348657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9765E5D-E954-4A47-8D96-560296042A8A}"/>
              </a:ext>
            </a:extLst>
          </p:cNvPr>
          <p:cNvSpPr/>
          <p:nvPr/>
        </p:nvSpPr>
        <p:spPr>
          <a:xfrm rot="10800000" flipH="1" flipV="1">
            <a:off x="3964741" y="20050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DB9CE5-82F4-4F5B-991A-C631B8BE9579}"/>
              </a:ext>
            </a:extLst>
          </p:cNvPr>
          <p:cNvSpPr/>
          <p:nvPr/>
        </p:nvSpPr>
        <p:spPr>
          <a:xfrm rot="10800000" flipH="1" flipV="1">
            <a:off x="6121400" y="63611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8971A-447A-44F0-935C-48F8C2889BC7}"/>
              </a:ext>
            </a:extLst>
          </p:cNvPr>
          <p:cNvSpPr/>
          <p:nvPr/>
        </p:nvSpPr>
        <p:spPr>
          <a:xfrm>
            <a:off x="2971560" y="2623327"/>
            <a:ext cx="888059" cy="22583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0CCBE7-33F6-4DF7-A2BE-D8D0207889E8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A3091-B953-4466-82AE-C70DC2438F90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A362A-9746-4B7F-98D9-4E499C083E35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C0CB5-BBB2-4F51-928E-D057C9D7FBCA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76826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6834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43647"/>
              </p:ext>
            </p:extLst>
          </p:nvPr>
        </p:nvGraphicFramePr>
        <p:xfrm>
          <a:off x="9940408" y="231211"/>
          <a:ext cx="2199758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비밀번호와 변경할 비밀번호를 입력할 수 있는 입력란이다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비밀번호와 변경할 비밀번호 입력 후 변경하기 클릭 시 해당번호로 비밀번호가 변경된다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C99FA11-06D3-4681-96E8-9DC16C14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1"/>
            <a:ext cx="7625184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342945F-BB2D-4C6A-9D6F-7CE52D2D249B}"/>
              </a:ext>
            </a:extLst>
          </p:cNvPr>
          <p:cNvSpPr/>
          <p:nvPr/>
        </p:nvSpPr>
        <p:spPr>
          <a:xfrm rot="10800000" flipH="1" flipV="1">
            <a:off x="3672641" y="277466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B153CE-0C04-4E90-A823-ADB415B78205}"/>
              </a:ext>
            </a:extLst>
          </p:cNvPr>
          <p:cNvSpPr/>
          <p:nvPr/>
        </p:nvSpPr>
        <p:spPr>
          <a:xfrm rot="10800000" flipH="1" flipV="1">
            <a:off x="6005073" y="53070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65DBCD-FF3C-43BF-8436-C31FA885360D}"/>
              </a:ext>
            </a:extLst>
          </p:cNvPr>
          <p:cNvSpPr/>
          <p:nvPr/>
        </p:nvSpPr>
        <p:spPr>
          <a:xfrm>
            <a:off x="2437723" y="3800058"/>
            <a:ext cx="1044866" cy="38847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18E2-1346-4FB9-B57E-1D5A91148021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032E5-D8DA-4B16-BB44-56090896D184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B2927-7D87-4D73-A9C2-018C93404D98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56030-F3A0-4A75-9E1A-699A18C0BCFC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79038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3217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카톡 알림 받기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카톡 알림 받기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58983"/>
              </p:ext>
            </p:extLst>
          </p:nvPr>
        </p:nvGraphicFramePr>
        <p:xfrm>
          <a:off x="9940408" y="231211"/>
          <a:ext cx="2199758" cy="3596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카카오톡 알림에 관한 내용들이 기술되어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수신 동의를 누를 경우 카카오톡으로 해당 사이트의 알림이 발송된다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0C81A48-4DAF-4ADE-856F-14AD667B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1"/>
            <a:ext cx="7622610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8EAD5F5-54EF-4B0B-84F3-A18A3008EBBF}"/>
              </a:ext>
            </a:extLst>
          </p:cNvPr>
          <p:cNvSpPr/>
          <p:nvPr/>
        </p:nvSpPr>
        <p:spPr>
          <a:xfrm rot="10800000" flipH="1" flipV="1">
            <a:off x="3685341" y="27289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7F2EF5-B12E-4034-A6AE-130636C13C49}"/>
              </a:ext>
            </a:extLst>
          </p:cNvPr>
          <p:cNvSpPr/>
          <p:nvPr/>
        </p:nvSpPr>
        <p:spPr>
          <a:xfrm>
            <a:off x="2458207" y="3695430"/>
            <a:ext cx="1044866" cy="38847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B8E85-2765-4B75-92B0-38219FC4C550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2186A2-43E4-47D2-9CC0-21F669A3CAB9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E05115-943B-4486-8C3F-06F1B86DBB78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5364FC-5207-454A-9427-3DF3EFB7C47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956981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75795"/>
              </p:ext>
            </p:extLst>
          </p:nvPr>
        </p:nvGraphicFramePr>
        <p:xfrm>
          <a:off x="2128105" y="231212"/>
          <a:ext cx="7625184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지원자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지원자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70471"/>
              </p:ext>
            </p:extLst>
          </p:nvPr>
        </p:nvGraphicFramePr>
        <p:xfrm>
          <a:off x="9940408" y="231211"/>
          <a:ext cx="2199758" cy="560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관심 인재와 최근 본 인재 중 자신이 원하는 항목을 선택할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관심인재 선택 시 기업이 관심설정한 인재들이 나열된다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최근 본 인재 선택 시 기업이 최근 열람한 인재들이 나열된다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기업회원이 지정한 관심있는 인재와 최근 본 인재들이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열람하기 클릭 시 해당 인재의 이력서를 열람할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8B08491-6902-47C0-8D62-3EF586C0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0"/>
            <a:ext cx="7625184" cy="563879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BF808C4-1BB5-40D1-9AC4-4A69BA290289}"/>
              </a:ext>
            </a:extLst>
          </p:cNvPr>
          <p:cNvSpPr/>
          <p:nvPr/>
        </p:nvSpPr>
        <p:spPr>
          <a:xfrm rot="10800000" flipH="1" flipV="1">
            <a:off x="6593641" y="25892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62DAE-6352-4532-9CBD-F08F8E68B3F4}"/>
              </a:ext>
            </a:extLst>
          </p:cNvPr>
          <p:cNvSpPr/>
          <p:nvPr/>
        </p:nvSpPr>
        <p:spPr>
          <a:xfrm rot="10800000" flipH="1" flipV="1">
            <a:off x="3769881" y="35524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DEB045-36D3-41AD-AD6A-B25EF63ED279}"/>
              </a:ext>
            </a:extLst>
          </p:cNvPr>
          <p:cNvSpPr/>
          <p:nvPr/>
        </p:nvSpPr>
        <p:spPr>
          <a:xfrm rot="10800000" flipH="1" flipV="1">
            <a:off x="7706809" y="385911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0C2791-2FD0-4B99-A8F4-7758DE81304D}"/>
              </a:ext>
            </a:extLst>
          </p:cNvPr>
          <p:cNvSpPr/>
          <p:nvPr/>
        </p:nvSpPr>
        <p:spPr>
          <a:xfrm>
            <a:off x="2415675" y="3479169"/>
            <a:ext cx="1044866" cy="35316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5361E-0BD6-46FD-833E-B6731E2C2B91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505BCA-B4BE-4E34-A9CB-BB701DAE54DC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A38BCA-B7A2-4412-A5A2-D0FBB3FB5D37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70BD6-5E1C-4380-8EAE-CC6E4CD696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260090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36542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63480"/>
              </p:ext>
            </p:extLst>
          </p:nvPr>
        </p:nvGraphicFramePr>
        <p:xfrm>
          <a:off x="9940408" y="231211"/>
          <a:ext cx="2199758" cy="4511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회원탈퇴 시 유의사항들에 관련된 내용이 기술되어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2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dirty="0"/>
                        <a:t>유의사항에 동의를 해야 회원탈퇴를 진행할 수 있다</a:t>
                      </a:r>
                      <a:r>
                        <a:rPr lang="en-US" altLang="ko-KR" sz="1200" u="none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dirty="0"/>
                        <a:t>동의를 하지 않을 경우 회원탈퇴가 불가하다</a:t>
                      </a:r>
                      <a:r>
                        <a:rPr lang="en-US" altLang="ko-KR" sz="1200" u="none" dirty="0"/>
                        <a:t>.</a:t>
                      </a:r>
                      <a:endParaRPr lang="ko-KR" alt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3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none" dirty="0"/>
                        <a:t>클릭 시 회원탈퇴 처리된다</a:t>
                      </a:r>
                      <a:r>
                        <a:rPr lang="en-US" altLang="ko-KR" sz="1200" u="none" dirty="0"/>
                        <a:t>.</a:t>
                      </a:r>
                      <a:endParaRPr lang="ko-KR" alt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2F5B659-7001-4B68-A2DB-4BB0596F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071467"/>
            <a:ext cx="7625183" cy="571033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FC12C97-00C8-41D8-8F9E-E34DB50900EC}"/>
              </a:ext>
            </a:extLst>
          </p:cNvPr>
          <p:cNvSpPr/>
          <p:nvPr/>
        </p:nvSpPr>
        <p:spPr>
          <a:xfrm rot="10800000" flipH="1" flipV="1">
            <a:off x="3596441" y="22496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DD2A1-3CCF-48FD-9189-6D3F3781BD88}"/>
              </a:ext>
            </a:extLst>
          </p:cNvPr>
          <p:cNvSpPr/>
          <p:nvPr/>
        </p:nvSpPr>
        <p:spPr>
          <a:xfrm>
            <a:off x="2505703" y="3133715"/>
            <a:ext cx="949878" cy="32105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476365-96C3-457C-A818-E30AD2391E3B}"/>
              </a:ext>
            </a:extLst>
          </p:cNvPr>
          <p:cNvSpPr/>
          <p:nvPr/>
        </p:nvSpPr>
        <p:spPr>
          <a:xfrm rot="10800000" flipH="1" flipV="1">
            <a:off x="5518943" y="595032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06192B-C01B-44D9-9C4D-CB4E12722936}"/>
              </a:ext>
            </a:extLst>
          </p:cNvPr>
          <p:cNvSpPr/>
          <p:nvPr/>
        </p:nvSpPr>
        <p:spPr>
          <a:xfrm rot="10800000" flipH="1" flipV="1">
            <a:off x="5939547" y="642022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DE2CC8-0037-47D4-9223-D8F369F1F58D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703A5-EF40-48AF-92B8-71BD4D1813CE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0E33C-FF62-49D1-A2F6-DEF367C8BB3E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E7668-1A58-44C9-87A1-2FFDC59CE73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63831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2328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인재정보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인재정보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인재정보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10422"/>
              </p:ext>
            </p:extLst>
          </p:nvPr>
        </p:nvGraphicFramePr>
        <p:xfrm>
          <a:off x="9940408" y="231211"/>
          <a:ext cx="2199758" cy="6271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기업이 채용하고 싶은 인재의 직종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경력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지역 등을 선택하고 검색 버튼 클릭 시 이에 해당하는 기업들의 목록들을 보여준다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기업이 검색 설정한 직종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경력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지역 등의 키워드들이 나열되고 해당 조건으로 인재를 검색한다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‘x’</a:t>
                      </a:r>
                      <a:r>
                        <a:rPr lang="ko-KR" altLang="en-US" sz="1050" dirty="0"/>
                        <a:t>버튼을 클릭해 해당 키워드를 삭제하면 남은 키워드로 구직중인 인재들을 </a:t>
                      </a:r>
                      <a:r>
                        <a:rPr lang="ko-KR" altLang="en-US" sz="1050" dirty="0" err="1"/>
                        <a:t>재검색한다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해당 키워드로 나열된 인재들을 </a:t>
                      </a:r>
                      <a:r>
                        <a:rPr lang="ko-KR" altLang="en-US" sz="1050" dirty="0" err="1"/>
                        <a:t>최신순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추천순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경력순</a:t>
                      </a:r>
                      <a:r>
                        <a:rPr lang="ko-KR" altLang="en-US" sz="1050" dirty="0"/>
                        <a:t> 등으로 정렬시킨다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기업이 검색한 조건의 인재들이 나열된다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목록에 있는 인재 중 하나를 클릭할 시에 해당 인재의 상세인재정보를 보여준다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68E6827-3D41-44FC-B3FB-800FB275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30863"/>
            <a:ext cx="7625184" cy="549592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D96DF3B-F719-4C32-AA5C-244AED976FB3}"/>
              </a:ext>
            </a:extLst>
          </p:cNvPr>
          <p:cNvSpPr/>
          <p:nvPr/>
        </p:nvSpPr>
        <p:spPr>
          <a:xfrm rot="10800000" flipH="1" flipV="1">
            <a:off x="2102705" y="185698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BF8C65-05FE-468D-B467-645E9DE02264}"/>
              </a:ext>
            </a:extLst>
          </p:cNvPr>
          <p:cNvSpPr/>
          <p:nvPr/>
        </p:nvSpPr>
        <p:spPr>
          <a:xfrm rot="10800000" flipH="1" flipV="1">
            <a:off x="2101539" y="22750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AE9C08-0239-4F45-A8BE-EBC46E54B2C4}"/>
              </a:ext>
            </a:extLst>
          </p:cNvPr>
          <p:cNvSpPr/>
          <p:nvPr/>
        </p:nvSpPr>
        <p:spPr>
          <a:xfrm rot="10800000" flipH="1" flipV="1">
            <a:off x="1997911" y="302588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38B22-715E-4EBC-9C07-D06313F1AC69}"/>
              </a:ext>
            </a:extLst>
          </p:cNvPr>
          <p:cNvSpPr/>
          <p:nvPr/>
        </p:nvSpPr>
        <p:spPr>
          <a:xfrm rot="10800000" flipH="1" flipV="1">
            <a:off x="2048711" y="336797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C831B-50DF-4A08-A69B-833218474F7A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463BF-DAC5-4B39-B8F4-62559CFABB19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1D381-BEA0-4C1F-A3AB-239D6151DD8B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DFAB0-A339-4998-AEC3-C085C77581A6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791572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33103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상세인재정보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인재정보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상세인재정보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19643"/>
              </p:ext>
            </p:extLst>
          </p:nvPr>
        </p:nvGraphicFramePr>
        <p:xfrm>
          <a:off x="9940408" y="231211"/>
          <a:ext cx="2199758" cy="4511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인재의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나이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구직분야 등의 이력 정보가 나열된다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관심인재 추가 시 마이페이지 관심인재 화면에서 해당 인재를 확인할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해당 인재의 연락처를 확인할 수 있다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유료 무료 판단 보류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03F7724-C14A-4ED6-9F40-311E5ED3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061594"/>
            <a:ext cx="7625184" cy="572020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342E79B-8E2B-4E13-BECD-F7CF6CE0D396}"/>
              </a:ext>
            </a:extLst>
          </p:cNvPr>
          <p:cNvSpPr/>
          <p:nvPr/>
        </p:nvSpPr>
        <p:spPr>
          <a:xfrm rot="10800000" flipH="1" flipV="1">
            <a:off x="2928205" y="251738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6AA4C7-64A9-4686-9A9A-C72AA04FE42A}"/>
              </a:ext>
            </a:extLst>
          </p:cNvPr>
          <p:cNvSpPr/>
          <p:nvPr/>
        </p:nvSpPr>
        <p:spPr>
          <a:xfrm rot="10800000" flipH="1" flipV="1">
            <a:off x="5236411" y="5564441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A63376-2FFD-4082-BF45-40D412CDA255}"/>
              </a:ext>
            </a:extLst>
          </p:cNvPr>
          <p:cNvSpPr/>
          <p:nvPr/>
        </p:nvSpPr>
        <p:spPr>
          <a:xfrm rot="10800000" flipH="1" flipV="1">
            <a:off x="8059005" y="272394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F175F-2948-4BA7-AB45-BC654FFA76E8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5B262-5DD6-485C-AF26-B05539B9F5AF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EF926-1D0B-4F98-B587-D43DFC5696AB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F7570-9307-4F28-822C-C54537AC065D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546293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2969"/>
              </p:ext>
            </p:extLst>
          </p:nvPr>
        </p:nvGraphicFramePr>
        <p:xfrm>
          <a:off x="2128105" y="231212"/>
          <a:ext cx="7625184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90862"/>
              </p:ext>
            </p:extLst>
          </p:nvPr>
        </p:nvGraphicFramePr>
        <p:xfrm>
          <a:off x="9940408" y="231211"/>
          <a:ext cx="2199758" cy="5974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공지사항으로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사용자가 키워드를 입력한 후 검색 시 해당 키워드와 관련된 공지사항들을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공지사항들을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최근날짜순으로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하나의 공지사항 클릭 시 상세공지사항 화면으로 이동하여 해당 공지사항을 상세하게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F4BAF15-5C2B-4308-8252-065740BD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1"/>
            <a:ext cx="7625184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DCF8569-40FC-4814-84E6-7217B0C3CEA7}"/>
              </a:ext>
            </a:extLst>
          </p:cNvPr>
          <p:cNvSpPr/>
          <p:nvPr/>
        </p:nvSpPr>
        <p:spPr>
          <a:xfrm rot="10800000" flipH="1" flipV="1">
            <a:off x="2999049" y="190659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71575C4-E1E1-41B3-B2BC-6A3210636E44}"/>
              </a:ext>
            </a:extLst>
          </p:cNvPr>
          <p:cNvSpPr/>
          <p:nvPr/>
        </p:nvSpPr>
        <p:spPr>
          <a:xfrm rot="10800000" flipH="1" flipV="1">
            <a:off x="3661759" y="190659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FFCCFB4-D2A0-467C-8FAE-D208C18832FA}"/>
              </a:ext>
            </a:extLst>
          </p:cNvPr>
          <p:cNvSpPr/>
          <p:nvPr/>
        </p:nvSpPr>
        <p:spPr>
          <a:xfrm rot="10800000" flipH="1" flipV="1">
            <a:off x="6401569" y="207505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8AC726-CDF0-49AD-B760-BF373FE0A0C5}"/>
              </a:ext>
            </a:extLst>
          </p:cNvPr>
          <p:cNvSpPr/>
          <p:nvPr/>
        </p:nvSpPr>
        <p:spPr>
          <a:xfrm rot="10800000" flipH="1" flipV="1">
            <a:off x="2220435" y="25578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F9D080-BDAF-4B36-B604-F8622D0D3DFF}"/>
              </a:ext>
            </a:extLst>
          </p:cNvPr>
          <p:cNvSpPr/>
          <p:nvPr/>
        </p:nvSpPr>
        <p:spPr>
          <a:xfrm rot="10800000" flipH="1" flipV="1">
            <a:off x="2234934" y="190659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CC9A3D-EAE3-4020-A8A4-2596F9CB11FC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BA1A1-91EB-433E-8722-7951AB286DF4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44304-0529-4637-A8E8-BA9063D8F60E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F804DC-ABBD-47CC-BE3C-7B00E9169167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40321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9CAE-2413-4E1F-A923-7F615F23AE69}"/>
              </a:ext>
            </a:extLst>
          </p:cNvPr>
          <p:cNvSpPr txBox="1"/>
          <p:nvPr/>
        </p:nvSpPr>
        <p:spPr>
          <a:xfrm>
            <a:off x="2203076" y="376518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ea typeface="맑은 고딕"/>
              </a:rPr>
              <a:t>건축잡</a:t>
            </a:r>
            <a:endParaRPr lang="en-US" altLang="ko-KR" b="1" dirty="0">
              <a:ea typeface="맑은 고딕"/>
            </a:endParaRPr>
          </a:p>
          <a:p>
            <a:r>
              <a:rPr lang="ko-KR" altLang="en-US" b="1" dirty="0" err="1">
                <a:ea typeface="맑은 고딕"/>
              </a:rPr>
              <a:t>Site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Map</a:t>
            </a:r>
            <a:endParaRPr lang="en-US" altLang="ko-KR" b="1" dirty="0">
              <a:ea typeface="맑은 고딕"/>
            </a:endParaRPr>
          </a:p>
          <a:p>
            <a:endParaRPr lang="en-US" altLang="ko-KR" sz="1200" b="1" dirty="0">
              <a:ea typeface="맑은 고딕"/>
            </a:endParaRPr>
          </a:p>
          <a:p>
            <a:endParaRPr lang="ko-KR" altLang="en-US" sz="1200" b="1" dirty="0"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350086-D29B-42A0-84C1-DB947EF808C5}"/>
              </a:ext>
            </a:extLst>
          </p:cNvPr>
          <p:cNvSpPr/>
          <p:nvPr/>
        </p:nvSpPr>
        <p:spPr>
          <a:xfrm>
            <a:off x="2163402" y="3305317"/>
            <a:ext cx="1322294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메인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5B4542-A2BF-4136-81B5-06214938CE5B}"/>
              </a:ext>
            </a:extLst>
          </p:cNvPr>
          <p:cNvSpPr/>
          <p:nvPr/>
        </p:nvSpPr>
        <p:spPr>
          <a:xfrm>
            <a:off x="4238666" y="316849"/>
            <a:ext cx="1325670" cy="33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채용정보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3FC3CC-E8F5-41F9-AA98-C05FB14A5E28}"/>
              </a:ext>
            </a:extLst>
          </p:cNvPr>
          <p:cNvSpPr/>
          <p:nvPr/>
        </p:nvSpPr>
        <p:spPr>
          <a:xfrm>
            <a:off x="4238666" y="1270297"/>
            <a:ext cx="1325670" cy="33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0A5AF4-331E-473F-9AD3-D633A6627250}"/>
              </a:ext>
            </a:extLst>
          </p:cNvPr>
          <p:cNvSpPr/>
          <p:nvPr/>
        </p:nvSpPr>
        <p:spPr>
          <a:xfrm>
            <a:off x="4238666" y="3567651"/>
            <a:ext cx="1325670" cy="36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0DBF22-6E48-4392-8EDB-59693290F92F}"/>
              </a:ext>
            </a:extLst>
          </p:cNvPr>
          <p:cNvSpPr/>
          <p:nvPr/>
        </p:nvSpPr>
        <p:spPr>
          <a:xfrm>
            <a:off x="6095468" y="2413465"/>
            <a:ext cx="1574645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마이페이지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B8E111-CA01-480D-B039-0621E11F1F00}"/>
              </a:ext>
            </a:extLst>
          </p:cNvPr>
          <p:cNvSpPr/>
          <p:nvPr/>
        </p:nvSpPr>
        <p:spPr>
          <a:xfrm>
            <a:off x="4238400" y="5966482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이용안내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69BD37-B9F9-4567-9DC0-440A1D7B941E}"/>
              </a:ext>
            </a:extLst>
          </p:cNvPr>
          <p:cNvSpPr/>
          <p:nvPr/>
        </p:nvSpPr>
        <p:spPr>
          <a:xfrm>
            <a:off x="4238666" y="2413527"/>
            <a:ext cx="1325670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5F1C51-F246-4434-89F0-B50DAC29ADE1}"/>
              </a:ext>
            </a:extLst>
          </p:cNvPr>
          <p:cNvSpPr/>
          <p:nvPr/>
        </p:nvSpPr>
        <p:spPr>
          <a:xfrm>
            <a:off x="6096000" y="317712"/>
            <a:ext cx="1574645" cy="332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 상세정보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03CF44-2F15-4A01-8CA2-398B4A033DAC}"/>
              </a:ext>
            </a:extLst>
          </p:cNvPr>
          <p:cNvSpPr/>
          <p:nvPr/>
        </p:nvSpPr>
        <p:spPr>
          <a:xfrm>
            <a:off x="8218153" y="270272"/>
            <a:ext cx="1573855" cy="433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정보열람 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결제 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C1F03F-21E7-4581-AA13-21C5DCAB463E}"/>
              </a:ext>
            </a:extLst>
          </p:cNvPr>
          <p:cNvSpPr/>
          <p:nvPr/>
        </p:nvSpPr>
        <p:spPr>
          <a:xfrm>
            <a:off x="6095469" y="1260514"/>
            <a:ext cx="1574645" cy="35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 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376FFC-758E-4FC9-88D9-5899DFAD246B}"/>
              </a:ext>
            </a:extLst>
          </p:cNvPr>
          <p:cNvSpPr/>
          <p:nvPr/>
        </p:nvSpPr>
        <p:spPr>
          <a:xfrm>
            <a:off x="7952805" y="1766678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개인정보 페이지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80FCB-8FFA-4FEA-97F7-8FD8EACCDF7B}"/>
              </a:ext>
            </a:extLst>
          </p:cNvPr>
          <p:cNvSpPr/>
          <p:nvPr/>
        </p:nvSpPr>
        <p:spPr>
          <a:xfrm>
            <a:off x="7952539" y="3475039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기업정보 페이지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5FCED9-03C7-4B83-A445-7F1EE94407EB}"/>
              </a:ext>
            </a:extLst>
          </p:cNvPr>
          <p:cNvSpPr/>
          <p:nvPr/>
        </p:nvSpPr>
        <p:spPr>
          <a:xfrm>
            <a:off x="6095472" y="5966485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FAQ</a:t>
            </a:r>
            <a:endParaRPr lang="ko-KR" altLang="en-US" sz="13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3F0110-FFB7-4A23-93F8-37F85E683BF1}"/>
              </a:ext>
            </a:extLst>
          </p:cNvPr>
          <p:cNvSpPr/>
          <p:nvPr/>
        </p:nvSpPr>
        <p:spPr>
          <a:xfrm>
            <a:off x="6095736" y="3345237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기업회원가입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C0F889-6DC5-43C6-8E27-2176FEAE3BFB}"/>
              </a:ext>
            </a:extLst>
          </p:cNvPr>
          <p:cNvSpPr/>
          <p:nvPr/>
        </p:nvSpPr>
        <p:spPr>
          <a:xfrm>
            <a:off x="6095737" y="3807584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개인회원가입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4375DFC-3C1C-496C-A1E2-6F947CBE7D66}"/>
              </a:ext>
            </a:extLst>
          </p:cNvPr>
          <p:cNvCxnSpPr>
            <a:cxnSpLocks/>
          </p:cNvCxnSpPr>
          <p:nvPr/>
        </p:nvCxnSpPr>
        <p:spPr>
          <a:xfrm flipV="1">
            <a:off x="3485696" y="494388"/>
            <a:ext cx="752970" cy="30064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18F099D-3DA2-4CED-A208-CD2544A25CC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3485696" y="1437202"/>
            <a:ext cx="752970" cy="20530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7450085-0CB2-4853-B851-8CEE522616DE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3485696" y="3490214"/>
            <a:ext cx="752704" cy="26611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A8DB94-B17A-41FE-966F-BC7FF98B6A34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3485696" y="3490214"/>
            <a:ext cx="752970" cy="262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D4BC6A9-F74C-4F05-BAF4-883AC76C80D4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 flipV="1">
            <a:off x="3485696" y="2598423"/>
            <a:ext cx="752970" cy="8917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8C750F6-4A9C-42C3-8187-A8BC0B69E95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564336" y="483754"/>
            <a:ext cx="53166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2F15564-35E9-4611-B614-CB716EAC97A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670645" y="483754"/>
            <a:ext cx="547508" cy="3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3D8076-B66A-4278-BF8D-4F514A018672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5564336" y="1437202"/>
            <a:ext cx="531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887EFDA-FC0C-44FB-BB3F-3A61D62E9A84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7670113" y="1948446"/>
            <a:ext cx="282692" cy="6499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F94E869-EC34-4CBF-9E96-36521F55BA04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7670113" y="2598362"/>
            <a:ext cx="282426" cy="1056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AF4307F-5B44-4F68-9204-E471C837CDD6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5564070" y="6151379"/>
            <a:ext cx="5314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131D958-C47A-4B73-B6F3-758ABF442520}"/>
              </a:ext>
            </a:extLst>
          </p:cNvPr>
          <p:cNvCxnSpPr>
            <a:stCxn id="40" idx="1"/>
            <a:endCxn id="27" idx="3"/>
          </p:cNvCxnSpPr>
          <p:nvPr/>
        </p:nvCxnSpPr>
        <p:spPr>
          <a:xfrm rot="10800000" flipV="1">
            <a:off x="5564336" y="3530132"/>
            <a:ext cx="531400" cy="2224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CF4FD764-2D1E-4576-ABBA-7ABECC24FC1C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>
            <a:off x="5564337" y="3752548"/>
            <a:ext cx="531401" cy="2399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10647E-325A-4945-9608-C02D9AEFC3E9}"/>
              </a:ext>
            </a:extLst>
          </p:cNvPr>
          <p:cNvSpPr/>
          <p:nvPr/>
        </p:nvSpPr>
        <p:spPr>
          <a:xfrm>
            <a:off x="6095469" y="6375457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1:1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문의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36AED09-D83F-4506-9E97-1AB5F2496092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 flipV="1">
            <a:off x="5564071" y="5726553"/>
            <a:ext cx="531399" cy="42482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A4427ECA-81FB-45E8-8212-7CAAA3909505}"/>
              </a:ext>
            </a:extLst>
          </p:cNvPr>
          <p:cNvCxnSpPr>
            <a:cxnSpLocks/>
            <a:stCxn id="69" idx="1"/>
            <a:endCxn id="31" idx="3"/>
          </p:cNvCxnSpPr>
          <p:nvPr/>
        </p:nvCxnSpPr>
        <p:spPr>
          <a:xfrm rot="10800000">
            <a:off x="5564071" y="6151379"/>
            <a:ext cx="531399" cy="4089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E549C9-7F05-4F34-B4BC-D62AF162AB82}"/>
              </a:ext>
            </a:extLst>
          </p:cNvPr>
          <p:cNvSpPr/>
          <p:nvPr/>
        </p:nvSpPr>
        <p:spPr>
          <a:xfrm>
            <a:off x="8217363" y="6377420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문의 작성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87313-1522-444E-BD71-3ACA418E5901}"/>
              </a:ext>
            </a:extLst>
          </p:cNvPr>
          <p:cNvCxnSpPr>
            <a:stCxn id="69" idx="3"/>
            <a:endCxn id="75" idx="1"/>
          </p:cNvCxnSpPr>
          <p:nvPr/>
        </p:nvCxnSpPr>
        <p:spPr>
          <a:xfrm>
            <a:off x="7670114" y="6560353"/>
            <a:ext cx="547249" cy="1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6FA62B-190F-4C59-8B1E-EC2781B0F9CE}"/>
              </a:ext>
            </a:extLst>
          </p:cNvPr>
          <p:cNvSpPr/>
          <p:nvPr/>
        </p:nvSpPr>
        <p:spPr>
          <a:xfrm>
            <a:off x="10072658" y="1312804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개인정보 수정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57CE45-2AF3-4477-80C4-6CF970D8DF73}"/>
              </a:ext>
            </a:extLst>
          </p:cNvPr>
          <p:cNvSpPr/>
          <p:nvPr/>
        </p:nvSpPr>
        <p:spPr>
          <a:xfrm>
            <a:off x="7952865" y="3030620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회원탈퇴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2890D5-5439-4FD7-9FDB-BA636CEEF173}"/>
              </a:ext>
            </a:extLst>
          </p:cNvPr>
          <p:cNvSpPr/>
          <p:nvPr/>
        </p:nvSpPr>
        <p:spPr>
          <a:xfrm>
            <a:off x="10324462" y="302374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지원 페이지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689DBEF-E47D-43F3-8060-611401EE0666}"/>
              </a:ext>
            </a:extLst>
          </p:cNvPr>
          <p:cNvCxnSpPr>
            <a:stCxn id="25" idx="3"/>
            <a:endCxn id="102" idx="1"/>
          </p:cNvCxnSpPr>
          <p:nvPr/>
        </p:nvCxnSpPr>
        <p:spPr>
          <a:xfrm flipV="1">
            <a:off x="9792008" y="484142"/>
            <a:ext cx="532454" cy="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0A61691-3BFA-4E9F-92D1-A59E1A23DE15}"/>
              </a:ext>
            </a:extLst>
          </p:cNvPr>
          <p:cNvSpPr/>
          <p:nvPr/>
        </p:nvSpPr>
        <p:spPr>
          <a:xfrm>
            <a:off x="10074168" y="2802164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기업정보 수정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22BF83-5866-43AE-AEA4-4A7E02929E07}"/>
              </a:ext>
            </a:extLst>
          </p:cNvPr>
          <p:cNvSpPr/>
          <p:nvPr/>
        </p:nvSpPr>
        <p:spPr>
          <a:xfrm>
            <a:off x="10074167" y="3263894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 등록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수정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BA72865-B075-488B-BE42-32DF2F64D4AB}"/>
              </a:ext>
            </a:extLst>
          </p:cNvPr>
          <p:cNvSpPr/>
          <p:nvPr/>
        </p:nvSpPr>
        <p:spPr>
          <a:xfrm>
            <a:off x="10074166" y="3720318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rgbClr val="FF0000"/>
                </a:solidFill>
                <a:ea typeface="맑은 고딕"/>
              </a:rPr>
              <a:t>지원자 관리</a:t>
            </a: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474D1DAB-6AC0-48D1-A8A2-F05EDCC6071D}"/>
              </a:ext>
            </a:extLst>
          </p:cNvPr>
          <p:cNvCxnSpPr>
            <a:cxnSpLocks/>
            <a:stCxn id="84" idx="1"/>
            <a:endCxn id="35" idx="3"/>
          </p:cNvCxnSpPr>
          <p:nvPr/>
        </p:nvCxnSpPr>
        <p:spPr>
          <a:xfrm rot="10800000" flipV="1">
            <a:off x="9842492" y="1494572"/>
            <a:ext cx="230166" cy="4538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344004DD-F837-4B93-90FB-74AFB99D74CF}"/>
              </a:ext>
            </a:extLst>
          </p:cNvPr>
          <p:cNvCxnSpPr>
            <a:cxnSpLocks/>
            <a:stCxn id="119" idx="1"/>
            <a:endCxn id="37" idx="3"/>
          </p:cNvCxnSpPr>
          <p:nvPr/>
        </p:nvCxnSpPr>
        <p:spPr>
          <a:xfrm rot="10800000" flipV="1">
            <a:off x="9842226" y="2983932"/>
            <a:ext cx="231942" cy="670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C85B3AC-12DF-4C85-95F3-E3F91123F461}"/>
              </a:ext>
            </a:extLst>
          </p:cNvPr>
          <p:cNvCxnSpPr>
            <a:cxnSpLocks/>
            <a:stCxn id="120" idx="1"/>
            <a:endCxn id="37" idx="3"/>
          </p:cNvCxnSpPr>
          <p:nvPr/>
        </p:nvCxnSpPr>
        <p:spPr>
          <a:xfrm rot="10800000" flipV="1">
            <a:off x="9842227" y="3445662"/>
            <a:ext cx="231941" cy="2089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4A23473-D471-456F-B38F-EE6432E81915}"/>
              </a:ext>
            </a:extLst>
          </p:cNvPr>
          <p:cNvCxnSpPr>
            <a:cxnSpLocks/>
            <a:stCxn id="121" idx="1"/>
            <a:endCxn id="37" idx="3"/>
          </p:cNvCxnSpPr>
          <p:nvPr/>
        </p:nvCxnSpPr>
        <p:spPr>
          <a:xfrm rot="10800000">
            <a:off x="9842226" y="3654564"/>
            <a:ext cx="231940" cy="2475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DBEEE72-D068-4D66-9EB8-5B360C5A9F31}"/>
              </a:ext>
            </a:extLst>
          </p:cNvPr>
          <p:cNvSpPr/>
          <p:nvPr/>
        </p:nvSpPr>
        <p:spPr>
          <a:xfrm>
            <a:off x="10057972" y="892025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 등록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수정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CDB7342-E08C-4DC0-B41B-6079937859E0}"/>
              </a:ext>
            </a:extLst>
          </p:cNvPr>
          <p:cNvCxnSpPr>
            <a:cxnSpLocks/>
            <a:stCxn id="173" idx="1"/>
            <a:endCxn id="35" idx="3"/>
          </p:cNvCxnSpPr>
          <p:nvPr/>
        </p:nvCxnSpPr>
        <p:spPr>
          <a:xfrm rot="10800000" flipV="1">
            <a:off x="9842492" y="1073792"/>
            <a:ext cx="215480" cy="874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81A5CA1-F01E-44E5-A927-1D955BF68B18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 flipV="1">
            <a:off x="5564336" y="2598362"/>
            <a:ext cx="531132" cy="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993961-E3AF-4CB1-87A1-320198C6A4D5}"/>
              </a:ext>
            </a:extLst>
          </p:cNvPr>
          <p:cNvSpPr/>
          <p:nvPr/>
        </p:nvSpPr>
        <p:spPr>
          <a:xfrm>
            <a:off x="4238400" y="4666867"/>
            <a:ext cx="1325670" cy="36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ID/PW 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찾기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26D555B-1B87-4231-9DA6-FC45124E282A}"/>
              </a:ext>
            </a:extLst>
          </p:cNvPr>
          <p:cNvCxnSpPr>
            <a:stCxn id="67" idx="1"/>
            <a:endCxn id="17" idx="3"/>
          </p:cNvCxnSpPr>
          <p:nvPr/>
        </p:nvCxnSpPr>
        <p:spPr>
          <a:xfrm rot="10800000">
            <a:off x="3485696" y="3490214"/>
            <a:ext cx="752704" cy="13615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B41F86-8D10-4BB7-A425-BBEBEF0833A0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73FCA26-5FE5-439A-8D92-99F8A249FE53}"/>
              </a:ext>
            </a:extLst>
          </p:cNvPr>
          <p:cNvSpPr/>
          <p:nvPr/>
        </p:nvSpPr>
        <p:spPr>
          <a:xfrm>
            <a:off x="10057970" y="1730354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관심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 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최근 본 기업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785F706-0AC7-4A7B-BF11-CAFC5B613FCC}"/>
              </a:ext>
            </a:extLst>
          </p:cNvPr>
          <p:cNvSpPr/>
          <p:nvPr/>
        </p:nvSpPr>
        <p:spPr>
          <a:xfrm>
            <a:off x="7952539" y="2176085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카톡 </a:t>
            </a:r>
            <a:r>
              <a:rPr lang="ko-KR" altLang="en-US" sz="1300" dirty="0" err="1">
                <a:solidFill>
                  <a:schemeClr val="tx1"/>
                </a:solidFill>
                <a:ea typeface="맑은 고딕"/>
              </a:rPr>
              <a:t>알림받기</a:t>
            </a:r>
            <a:endParaRPr lang="ko-KR" altLang="en-US" sz="13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1B1F72-A53F-465E-9D1C-934865919F78}"/>
              </a:ext>
            </a:extLst>
          </p:cNvPr>
          <p:cNvCxnSpPr>
            <a:stCxn id="124" idx="1"/>
            <a:endCxn id="35" idx="3"/>
          </p:cNvCxnSpPr>
          <p:nvPr/>
        </p:nvCxnSpPr>
        <p:spPr>
          <a:xfrm rot="10800000" flipV="1">
            <a:off x="9842492" y="1909878"/>
            <a:ext cx="215478" cy="385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8AD0916-F3A7-4C26-935F-2D29B274F209}"/>
              </a:ext>
            </a:extLst>
          </p:cNvPr>
          <p:cNvSpPr/>
          <p:nvPr/>
        </p:nvSpPr>
        <p:spPr>
          <a:xfrm>
            <a:off x="10072658" y="2161762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rgbClr val="FF0000"/>
                </a:solidFill>
                <a:ea typeface="맑은 고딕"/>
              </a:rPr>
              <a:t>지원현황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CDF39A9-4F4F-4141-AB63-8C3ADD23B723}"/>
              </a:ext>
            </a:extLst>
          </p:cNvPr>
          <p:cNvCxnSpPr>
            <a:stCxn id="126" idx="1"/>
            <a:endCxn id="30" idx="3"/>
          </p:cNvCxnSpPr>
          <p:nvPr/>
        </p:nvCxnSpPr>
        <p:spPr>
          <a:xfrm rot="10800000" flipV="1">
            <a:off x="7670113" y="2355610"/>
            <a:ext cx="282426" cy="2427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4D52491-78F1-4624-9EA4-A5CB30C7983F}"/>
              </a:ext>
            </a:extLst>
          </p:cNvPr>
          <p:cNvCxnSpPr>
            <a:cxnSpLocks/>
            <a:stCxn id="116" idx="1"/>
            <a:endCxn id="35" idx="3"/>
          </p:cNvCxnSpPr>
          <p:nvPr/>
        </p:nvCxnSpPr>
        <p:spPr>
          <a:xfrm rot="10800000">
            <a:off x="9842492" y="1948447"/>
            <a:ext cx="230166" cy="3928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CD00D1-1F81-4B16-9CA2-33B0B9A06558}"/>
              </a:ext>
            </a:extLst>
          </p:cNvPr>
          <p:cNvSpPr/>
          <p:nvPr/>
        </p:nvSpPr>
        <p:spPr>
          <a:xfrm>
            <a:off x="7952538" y="2582926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비밀번호 변경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E9C8176-0414-4468-B1E8-45ECC017A5CB}"/>
              </a:ext>
            </a:extLst>
          </p:cNvPr>
          <p:cNvCxnSpPr>
            <a:stCxn id="86" idx="1"/>
            <a:endCxn id="30" idx="3"/>
          </p:cNvCxnSpPr>
          <p:nvPr/>
        </p:nvCxnSpPr>
        <p:spPr>
          <a:xfrm rot="10800000">
            <a:off x="7670113" y="2598363"/>
            <a:ext cx="282752" cy="61178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7218D8E-CE8C-47FF-81ED-7850AF309740}"/>
              </a:ext>
            </a:extLst>
          </p:cNvPr>
          <p:cNvCxnSpPr>
            <a:stCxn id="98" idx="1"/>
            <a:endCxn id="30" idx="3"/>
          </p:cNvCxnSpPr>
          <p:nvPr/>
        </p:nvCxnSpPr>
        <p:spPr>
          <a:xfrm rot="10800000">
            <a:off x="7670114" y="2598362"/>
            <a:ext cx="282425" cy="1663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0560297-1348-4E9A-9164-9F5E6363B862}"/>
              </a:ext>
            </a:extLst>
          </p:cNvPr>
          <p:cNvSpPr/>
          <p:nvPr/>
        </p:nvSpPr>
        <p:spPr>
          <a:xfrm>
            <a:off x="10072657" y="4187659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관심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 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최근 본 기업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50A10E8-C1B3-4D4E-8497-8D25385BCF84}"/>
              </a:ext>
            </a:extLst>
          </p:cNvPr>
          <p:cNvCxnSpPr>
            <a:stCxn id="37" idx="3"/>
            <a:endCxn id="118" idx="1"/>
          </p:cNvCxnSpPr>
          <p:nvPr/>
        </p:nvCxnSpPr>
        <p:spPr>
          <a:xfrm>
            <a:off x="9842226" y="3654564"/>
            <a:ext cx="230431" cy="7126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060EADC-5B1D-4781-A2C5-5FC5CD1DA018}"/>
              </a:ext>
            </a:extLst>
          </p:cNvPr>
          <p:cNvSpPr/>
          <p:nvPr/>
        </p:nvSpPr>
        <p:spPr>
          <a:xfrm>
            <a:off x="8201511" y="5575050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공지사항 세부내역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1726EE2-9D69-4CCA-8F3C-D3CC270E6400}"/>
              </a:ext>
            </a:extLst>
          </p:cNvPr>
          <p:cNvSpPr/>
          <p:nvPr/>
        </p:nvSpPr>
        <p:spPr>
          <a:xfrm>
            <a:off x="6095468" y="5566620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공지사항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EA433D-D09D-4F88-BA74-0E3149D4FEE5}"/>
              </a:ext>
            </a:extLst>
          </p:cNvPr>
          <p:cNvSpPr/>
          <p:nvPr/>
        </p:nvSpPr>
        <p:spPr>
          <a:xfrm>
            <a:off x="8201511" y="5982585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문의내역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F6E31B8-1A83-4BC1-99BD-1F6ED6A17CD4}"/>
              </a:ext>
            </a:extLst>
          </p:cNvPr>
          <p:cNvCxnSpPr>
            <a:stCxn id="130" idx="1"/>
            <a:endCxn id="69" idx="3"/>
          </p:cNvCxnSpPr>
          <p:nvPr/>
        </p:nvCxnSpPr>
        <p:spPr>
          <a:xfrm rot="10800000" flipV="1">
            <a:off x="7670115" y="6167481"/>
            <a:ext cx="531397" cy="3928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64D67C3-09BF-4919-A591-1BFCD0B6F492}"/>
              </a:ext>
            </a:extLst>
          </p:cNvPr>
          <p:cNvCxnSpPr>
            <a:stCxn id="127" idx="1"/>
            <a:endCxn id="128" idx="3"/>
          </p:cNvCxnSpPr>
          <p:nvPr/>
        </p:nvCxnSpPr>
        <p:spPr>
          <a:xfrm flipH="1" flipV="1">
            <a:off x="7670113" y="5751516"/>
            <a:ext cx="531398" cy="8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C1BBA6B-EDAC-4D0F-BB39-9C1BAAEE91A3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097587-73B0-42CB-A98F-1C1538946E7B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D4D77A-479F-4061-8FCF-9B010F851DA7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/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/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2B455B-C8CA-47ED-B53F-E08E71E2341F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7CADC8-CF54-4CFE-A139-1F8281EDB48C}"/>
              </a:ext>
            </a:extLst>
          </p:cNvPr>
          <p:cNvSpPr/>
          <p:nvPr/>
        </p:nvSpPr>
        <p:spPr>
          <a:xfrm>
            <a:off x="10302313" y="5944841"/>
            <a:ext cx="1889687" cy="89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지원현황과 지원자 관리는 필수 페이지는 아니라고 판단</a:t>
            </a:r>
          </a:p>
        </p:txBody>
      </p:sp>
    </p:spTree>
    <p:extLst>
      <p:ext uri="{BB962C8B-B14F-4D97-AF65-F5344CB8AC3E}">
        <p14:creationId xmlns:p14="http://schemas.microsoft.com/office/powerpoint/2010/main" val="2006704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53648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상세공지사항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상세공지사항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72568"/>
              </p:ext>
            </p:extLst>
          </p:nvPr>
        </p:nvGraphicFramePr>
        <p:xfrm>
          <a:off x="9940408" y="231211"/>
          <a:ext cx="219975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공지사항의 제목과 게시일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세부내용들을 보여준다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8110333-BCB4-4FD2-B8D6-0ED789C2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3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3427ED-F04D-471D-A568-B9D13186B1D3}"/>
              </a:ext>
            </a:extLst>
          </p:cNvPr>
          <p:cNvSpPr/>
          <p:nvPr/>
        </p:nvSpPr>
        <p:spPr>
          <a:xfrm rot="10800000" flipH="1" flipV="1">
            <a:off x="2231460" y="25765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09E90-B891-42D1-A200-55FF602A3D05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A0252-C17E-4FFD-99BF-7DF090B74CA8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69FB4-959C-4567-9991-E3F958300844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C6212D-A62B-4CA0-A299-33B8E1671827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407344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53053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42345"/>
              </p:ext>
            </p:extLst>
          </p:nvPr>
        </p:nvGraphicFramePr>
        <p:xfrm>
          <a:off x="9940408" y="231211"/>
          <a:ext cx="2199758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회원가입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입사지원 등 각 항목을 클릭할 시에 그에 해당하는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들이 항목 하단에 나열된다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나열된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 중 하나를 클릭할 시 해당 내용을 확인할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다음페이지 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1437C31-FDD2-4965-8ADA-571E5E74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05" y="1143001"/>
            <a:ext cx="7599784" cy="56387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7F5EA2-6214-4828-9E8E-A80490D7BA5D}"/>
              </a:ext>
            </a:extLst>
          </p:cNvPr>
          <p:cNvSpPr/>
          <p:nvPr/>
        </p:nvSpPr>
        <p:spPr>
          <a:xfrm>
            <a:off x="2438710" y="2540001"/>
            <a:ext cx="5981390" cy="29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D18FC7-0C44-457F-82F5-24859D6154FF}"/>
              </a:ext>
            </a:extLst>
          </p:cNvPr>
          <p:cNvSpPr/>
          <p:nvPr/>
        </p:nvSpPr>
        <p:spPr>
          <a:xfrm rot="10800000" flipH="1" flipV="1">
            <a:off x="2322384" y="24562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5FE22E-0E82-4A66-AC30-F3EB1AA23E62}"/>
              </a:ext>
            </a:extLst>
          </p:cNvPr>
          <p:cNvSpPr/>
          <p:nvPr/>
        </p:nvSpPr>
        <p:spPr>
          <a:xfrm rot="10800000" flipH="1" flipV="1">
            <a:off x="2288299" y="283027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250D5-6A57-4C82-9BFE-4066C40572D3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F0954-1CA3-4AE5-B78E-76A478D19B71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C9E07-071A-4278-ADA6-ACB908852E3C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6601FA-2F2E-495C-BD80-7A6C6465B4F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931803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38334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24437"/>
              </p:ext>
            </p:extLst>
          </p:nvPr>
        </p:nvGraphicFramePr>
        <p:xfrm>
          <a:off x="9940408" y="231211"/>
          <a:ext cx="219975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9758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1437C31-FDD2-4965-8ADA-571E5E74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05" y="1143001"/>
            <a:ext cx="7599784" cy="56387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55042-E371-44F1-A24F-1D72E39389F7}"/>
              </a:ext>
            </a:extLst>
          </p:cNvPr>
          <p:cNvSpPr/>
          <p:nvPr/>
        </p:nvSpPr>
        <p:spPr>
          <a:xfrm>
            <a:off x="2112133" y="1059251"/>
            <a:ext cx="7625182" cy="58166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B68111-B943-4C1E-81C5-521F62A40F1E}"/>
              </a:ext>
            </a:extLst>
          </p:cNvPr>
          <p:cNvSpPr/>
          <p:nvPr/>
        </p:nvSpPr>
        <p:spPr>
          <a:xfrm>
            <a:off x="2362200" y="2806700"/>
            <a:ext cx="5969000" cy="39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378370-52BF-4F26-8253-9967D741CCE5}"/>
              </a:ext>
            </a:extLst>
          </p:cNvPr>
          <p:cNvCxnSpPr/>
          <p:nvPr/>
        </p:nvCxnSpPr>
        <p:spPr>
          <a:xfrm>
            <a:off x="3517900" y="3202670"/>
            <a:ext cx="647700" cy="58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8F36FB-4CE5-4E71-B4F5-E58BF26F6DB8}"/>
              </a:ext>
            </a:extLst>
          </p:cNvPr>
          <p:cNvSpPr/>
          <p:nvPr/>
        </p:nvSpPr>
        <p:spPr>
          <a:xfrm>
            <a:off x="4165600" y="3278872"/>
            <a:ext cx="5587687" cy="3579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22029D-45F6-4A86-A1CE-9200B388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37" y="3545571"/>
            <a:ext cx="5401613" cy="30457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D5BB5C-7F6F-48EE-8C0C-9FDED54A0358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85C191-CDF3-4C29-AAC1-ABAB413D5796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3E6599-28EC-4A35-A753-729373375F16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82B69-E88B-4E91-B79C-07DFA5628970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431457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26103"/>
              </p:ext>
            </p:extLst>
          </p:nvPr>
        </p:nvGraphicFramePr>
        <p:xfrm>
          <a:off x="2128105" y="231212"/>
          <a:ext cx="7625184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09563"/>
              </p:ext>
            </p:extLst>
          </p:nvPr>
        </p:nvGraphicFramePr>
        <p:xfrm>
          <a:off x="9940408" y="231211"/>
          <a:ext cx="2199758" cy="311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관리자에게 직접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문의를 작성할 수 있는 양식이 나타난다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사용자가 문의했던 내역들을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문의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문의 내용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답변 받을 이메일을 입력할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전송 버튼 클릭 시 해당 문의가 관리자에게 전송된다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30B7C93-F451-4C7C-BE84-15750C22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4404"/>
            <a:ext cx="7625184" cy="563739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41E0C43-8CDD-4810-8907-4B86C6C2105A}"/>
              </a:ext>
            </a:extLst>
          </p:cNvPr>
          <p:cNvSpPr/>
          <p:nvPr/>
        </p:nvSpPr>
        <p:spPr>
          <a:xfrm rot="10800000" flipH="1" flipV="1">
            <a:off x="3243542" y="24435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3EB546-CBCA-41DC-992F-D980B1DB2EED}"/>
              </a:ext>
            </a:extLst>
          </p:cNvPr>
          <p:cNvSpPr/>
          <p:nvPr/>
        </p:nvSpPr>
        <p:spPr>
          <a:xfrm rot="10800000" flipH="1" flipV="1">
            <a:off x="6197600" y="24435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332C65-AD40-447C-AFC4-2A53F5AB4FFE}"/>
              </a:ext>
            </a:extLst>
          </p:cNvPr>
          <p:cNvSpPr/>
          <p:nvPr/>
        </p:nvSpPr>
        <p:spPr>
          <a:xfrm rot="10800000" flipH="1" flipV="1">
            <a:off x="2438711" y="28779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5023BF-B8B9-4C5F-B924-1C874BEC2E38}"/>
              </a:ext>
            </a:extLst>
          </p:cNvPr>
          <p:cNvSpPr/>
          <p:nvPr/>
        </p:nvSpPr>
        <p:spPr>
          <a:xfrm rot="10800000" flipH="1" flipV="1">
            <a:off x="4951284" y="55169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4F501-C510-46FC-9452-4D2820ADA2AA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177F6B-3FEB-4C48-A7E1-3BB965AC8800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2FEED-3584-4C30-88A6-8DD1FEB23659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F47DF-D26E-4869-9772-C59D0F68FC9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41091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09108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문의내역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83452"/>
              </p:ext>
            </p:extLst>
          </p:nvPr>
        </p:nvGraphicFramePr>
        <p:xfrm>
          <a:off x="9940408" y="231211"/>
          <a:ext cx="2199758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사용자가 관리자에게 전송한 문의들을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하나의 문의를 클릭할 시에 문의한 내용을 보여준다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69A3548-4130-40CC-974F-709E475D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3" cy="56387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3219A8B-C3A8-4E7B-9B61-BDC6B84FD676}"/>
              </a:ext>
            </a:extLst>
          </p:cNvPr>
          <p:cNvSpPr/>
          <p:nvPr/>
        </p:nvSpPr>
        <p:spPr>
          <a:xfrm rot="10800000" flipH="1" flipV="1">
            <a:off x="2322386" y="28779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F0C69-6863-4547-B836-9C3378C632CB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28829-6610-4979-BE27-E3A8C8571A76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2BF010-0798-4D5D-98C7-C8EED3E1F38D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B20E6-36CF-48CC-A438-5A0B2137E622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345744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97401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문의내역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19717"/>
              </p:ext>
            </p:extLst>
          </p:nvPr>
        </p:nvGraphicFramePr>
        <p:xfrm>
          <a:off x="9940408" y="231211"/>
          <a:ext cx="219975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9758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69A3548-4130-40CC-974F-709E475D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3" cy="56387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7672AA-4356-4501-8742-D98CD1D60158}"/>
              </a:ext>
            </a:extLst>
          </p:cNvPr>
          <p:cNvSpPr/>
          <p:nvPr/>
        </p:nvSpPr>
        <p:spPr>
          <a:xfrm>
            <a:off x="2128105" y="1041400"/>
            <a:ext cx="7625182" cy="58166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D816BF-B4C9-4181-BC79-AA55978E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3278872"/>
            <a:ext cx="5587687" cy="36045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E4C8ED-D871-4B07-8256-984FCCDB6B95}"/>
              </a:ext>
            </a:extLst>
          </p:cNvPr>
          <p:cNvSpPr/>
          <p:nvPr/>
        </p:nvSpPr>
        <p:spPr>
          <a:xfrm>
            <a:off x="2362200" y="2806700"/>
            <a:ext cx="5969000" cy="39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9EF02F-EA54-43EA-8393-38AE332A8E4F}"/>
              </a:ext>
            </a:extLst>
          </p:cNvPr>
          <p:cNvCxnSpPr/>
          <p:nvPr/>
        </p:nvCxnSpPr>
        <p:spPr>
          <a:xfrm>
            <a:off x="3517900" y="3202670"/>
            <a:ext cx="647700" cy="58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70BB4-F217-4DCF-9FC3-31398E7E2CE7}"/>
              </a:ext>
            </a:extLst>
          </p:cNvPr>
          <p:cNvSpPr/>
          <p:nvPr/>
        </p:nvSpPr>
        <p:spPr>
          <a:xfrm>
            <a:off x="4165600" y="3278872"/>
            <a:ext cx="5587687" cy="3579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B8D6F-3BBC-43A5-AC57-649A69CC3382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C3EC7-1791-455B-9225-00019EA70D21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259780-8457-4251-AAF9-ACAA4DFFEE75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9DED7F-C9DC-4DF6-9D14-EF58F5F48FD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427177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C275FB91-944E-4188-BF16-001AF5AA0E84}"/>
              </a:ext>
            </a:extLst>
          </p:cNvPr>
          <p:cNvSpPr/>
          <p:nvPr/>
        </p:nvSpPr>
        <p:spPr>
          <a:xfrm>
            <a:off x="6096000" y="2466753"/>
            <a:ext cx="1929579" cy="1924493"/>
          </a:xfrm>
          <a:prstGeom prst="diamond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704FF-5F63-4FB6-8154-529A309CAA0E}"/>
              </a:ext>
            </a:extLst>
          </p:cNvPr>
          <p:cNvSpPr txBox="1"/>
          <p:nvPr/>
        </p:nvSpPr>
        <p:spPr>
          <a:xfrm>
            <a:off x="6348895" y="2928004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건축잡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UI/</a:t>
            </a:r>
            <a:r>
              <a:rPr lang="ko-KR" altLang="en-US" dirty="0">
                <a:solidFill>
                  <a:schemeClr val="bg1"/>
                </a:solidFill>
              </a:rPr>
              <a:t>기능정의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FC6AA-805F-4E88-8459-3B134F357C04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3A56C-68F7-48F6-B922-352CBF1F4B40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A3EA3-FC19-4C8C-8F9F-A2FB55C6FDA7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9A7E5E-839D-4D54-9F85-7E0A8C761CA6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568491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7490CE-EE09-4E4A-8FF9-C0F319C7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005" y="1184875"/>
            <a:ext cx="3166068" cy="5268022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91787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b="1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14862"/>
              </p:ext>
            </p:extLst>
          </p:nvPr>
        </p:nvGraphicFramePr>
        <p:xfrm>
          <a:off x="9940408" y="231211"/>
          <a:ext cx="2199758" cy="546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마이페이지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검색어를 입력하고 </a:t>
                      </a:r>
                      <a:r>
                        <a:rPr lang="ko-KR" altLang="en-US" sz="1000" dirty="0" err="1"/>
                        <a:t>검색시</a:t>
                      </a:r>
                      <a:r>
                        <a:rPr lang="ko-KR" altLang="en-US" sz="1000" dirty="0"/>
                        <a:t> 시스템 전체에 대한 검색이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좌우로 </a:t>
                      </a:r>
                      <a:r>
                        <a:rPr lang="en-US" altLang="ko-KR" sz="1000" dirty="0" err="1">
                          <a:solidFill>
                            <a:srgbClr val="00B050"/>
                          </a:solidFill>
                        </a:rPr>
                        <a:t>gui</a:t>
                      </a:r>
                      <a:r>
                        <a:rPr lang="ko-KR" altLang="en-US" sz="1000" dirty="0" err="1">
                          <a:solidFill>
                            <a:srgbClr val="00B050"/>
                          </a:solidFill>
                        </a:rPr>
                        <a:t>를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00B050"/>
                          </a:solidFill>
                        </a:rPr>
                        <a:t>스와이프할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 수 있다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신규 등록순으로 기업들이 나열된다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클릭 시 기업 상세정보화면으로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클릭 시  </a:t>
                      </a:r>
                      <a:r>
                        <a:rPr lang="en-US" altLang="ko-KR" sz="1000" dirty="0"/>
                        <a:t>HOME</a:t>
                      </a:r>
                      <a:r>
                        <a:rPr lang="ko-KR" altLang="en-US" sz="1000" dirty="0"/>
                        <a:t>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3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클릭 시 상세검색화면으로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클릭 시 관심기업화면으로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클릭 시 지원현황화면으로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7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클릭 시 최근 본 기업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903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로그인시</a:t>
                      </a:r>
                      <a:r>
                        <a:rPr lang="ko-KR" altLang="en-US" sz="1000" dirty="0"/>
                        <a:t> 상세검색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sz="1000" dirty="0"/>
                        <a:t>), </a:t>
                      </a:r>
                      <a:r>
                        <a:rPr lang="ko-KR" altLang="en-US" sz="1000" dirty="0"/>
                        <a:t>관심기업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ko-KR" sz="1000" dirty="0"/>
                        <a:t>), </a:t>
                      </a:r>
                      <a:r>
                        <a:rPr lang="ko-KR" altLang="en-US" sz="1000" dirty="0"/>
                        <a:t>지원현황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ko-KR" sz="1000" dirty="0"/>
                        <a:t>), </a:t>
                      </a:r>
                      <a:r>
                        <a:rPr lang="ko-KR" altLang="en-US" sz="1000" dirty="0"/>
                        <a:t>최근 본 기업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클릭할 경우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로그인화면으로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이동한다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8152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0ADE138-3F89-425C-A784-8BBE372054B5}"/>
              </a:ext>
            </a:extLst>
          </p:cNvPr>
          <p:cNvSpPr/>
          <p:nvPr/>
        </p:nvSpPr>
        <p:spPr>
          <a:xfrm rot="10800000" flipH="1" flipV="1">
            <a:off x="4616302" y="596928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ECAF96-7E02-43AD-B113-934013DDC50F}"/>
              </a:ext>
            </a:extLst>
          </p:cNvPr>
          <p:cNvSpPr/>
          <p:nvPr/>
        </p:nvSpPr>
        <p:spPr>
          <a:xfrm rot="10800000" flipH="1" flipV="1">
            <a:off x="4583644" y="147348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0BEFD80-F314-48A8-8B05-9FCA1196174C}"/>
              </a:ext>
            </a:extLst>
          </p:cNvPr>
          <p:cNvSpPr/>
          <p:nvPr/>
        </p:nvSpPr>
        <p:spPr>
          <a:xfrm rot="10800000" flipH="1" flipV="1">
            <a:off x="7189240" y="117500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552EB15-C9E8-45FE-960F-F2B62C3FF76C}"/>
              </a:ext>
            </a:extLst>
          </p:cNvPr>
          <p:cNvSpPr/>
          <p:nvPr/>
        </p:nvSpPr>
        <p:spPr>
          <a:xfrm rot="10800000" flipH="1" flipV="1">
            <a:off x="4496558" y="310633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AF1AA5-26C7-4F46-8AB1-3ED0DF2DD5CA}"/>
              </a:ext>
            </a:extLst>
          </p:cNvPr>
          <p:cNvSpPr/>
          <p:nvPr/>
        </p:nvSpPr>
        <p:spPr>
          <a:xfrm rot="10800000" flipH="1" flipV="1">
            <a:off x="5258558" y="596927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688A4AF-8EB9-4DE8-9ADE-EA978ED752FE}"/>
              </a:ext>
            </a:extLst>
          </p:cNvPr>
          <p:cNvSpPr/>
          <p:nvPr/>
        </p:nvSpPr>
        <p:spPr>
          <a:xfrm rot="10800000" flipH="1" flipV="1">
            <a:off x="5846386" y="596927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322E81-F279-41A3-8702-A7B0B3768B72}"/>
              </a:ext>
            </a:extLst>
          </p:cNvPr>
          <p:cNvSpPr/>
          <p:nvPr/>
        </p:nvSpPr>
        <p:spPr>
          <a:xfrm rot="10800000" flipH="1" flipV="1">
            <a:off x="6423329" y="596927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23B65C-2F97-4DB6-B7D2-9AF2375954A2}"/>
              </a:ext>
            </a:extLst>
          </p:cNvPr>
          <p:cNvSpPr/>
          <p:nvPr/>
        </p:nvSpPr>
        <p:spPr>
          <a:xfrm rot="10800000" flipH="1" flipV="1">
            <a:off x="7054700" y="596927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9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1D22-18B6-4E7B-BD09-A50070A09099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7FE6C10-D257-4D5F-9B96-46D281157759}"/>
              </a:ext>
            </a:extLst>
          </p:cNvPr>
          <p:cNvSpPr/>
          <p:nvPr/>
        </p:nvSpPr>
        <p:spPr>
          <a:xfrm rot="10800000" flipH="1" flipV="1">
            <a:off x="1979340" y="120706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51513-4D7A-4709-A6A1-C4FFA21DD257}"/>
              </a:ext>
            </a:extLst>
          </p:cNvPr>
          <p:cNvSpPr txBox="1"/>
          <p:nvPr/>
        </p:nvSpPr>
        <p:spPr>
          <a:xfrm>
            <a:off x="2153392" y="1156462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C909406-3078-41FE-A116-733B63D9F567}"/>
              </a:ext>
            </a:extLst>
          </p:cNvPr>
          <p:cNvSpPr/>
          <p:nvPr/>
        </p:nvSpPr>
        <p:spPr>
          <a:xfrm rot="10800000" flipH="1" flipV="1">
            <a:off x="1983009" y="1491492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987815-967E-42F2-ABEC-50CAE36852AA}"/>
              </a:ext>
            </a:extLst>
          </p:cNvPr>
          <p:cNvSpPr txBox="1"/>
          <p:nvPr/>
        </p:nvSpPr>
        <p:spPr>
          <a:xfrm>
            <a:off x="2136357" y="1449453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Ambiguous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판단 보류 부분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05B859-1A1F-4056-8FA6-432626D2319F}"/>
              </a:ext>
            </a:extLst>
          </p:cNvPr>
          <p:cNvSpPr/>
          <p:nvPr/>
        </p:nvSpPr>
        <p:spPr>
          <a:xfrm rot="10800000" flipH="1" flipV="1">
            <a:off x="4538283" y="2142340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7678AC-B899-48D9-A60D-8CB22AAD98FB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FDBA47-2E12-4AA9-AA1B-C3A88D9D50AD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780ADD-DC31-422B-AFEC-53937BF5E058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32B782-7D18-4B4D-8A81-0BCCFD74C576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131094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D9A28B-C104-4A8B-865E-516A7038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84" y="1266649"/>
            <a:ext cx="3143139" cy="5190745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8010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79062"/>
              </p:ext>
            </p:extLst>
          </p:nvPr>
        </p:nvGraphicFramePr>
        <p:xfrm>
          <a:off x="9940408" y="231211"/>
          <a:ext cx="2199758" cy="60807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미로그인 상태에서 클릭 시 로그인 화면으로 이동한다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로그인 상태에서 클릭 시 나의 정보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이전 화면</a:t>
                      </a:r>
                      <a:r>
                        <a:rPr lang="en-US" altLang="ko-KR" sz="1000" dirty="0"/>
                        <a:t>(Home)</a:t>
                      </a:r>
                      <a:r>
                        <a:rPr lang="ko-KR" altLang="en-US" sz="1000" dirty="0"/>
                        <a:t>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최근 본 기업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관심기업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9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이력서 관리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815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클릭 시 나의 정보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735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클릭 시 나의 정보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카톡알림받기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225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클릭 시 지원현황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389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클릭 시 공지사항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1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클릭 시 </a:t>
                      </a:r>
                      <a:r>
                        <a:rPr lang="en-US" altLang="ko-KR" sz="1000" dirty="0"/>
                        <a:t>FAQ </a:t>
                      </a:r>
                      <a:r>
                        <a:rPr lang="ko-KR" altLang="en-US" sz="1000" dirty="0"/>
                        <a:t>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453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클릭 시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문의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15893"/>
                  </a:ext>
                </a:extLst>
              </a:tr>
              <a:tr h="3708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2489"/>
                  </a:ext>
                </a:extLst>
              </a:tr>
              <a:tr h="370838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64687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CE10D5A3-70FD-46A4-A5F3-6226B6810068}"/>
              </a:ext>
            </a:extLst>
          </p:cNvPr>
          <p:cNvSpPr/>
          <p:nvPr/>
        </p:nvSpPr>
        <p:spPr>
          <a:xfrm rot="10800000" flipH="1" flipV="1">
            <a:off x="4860344" y="126664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1C53DD-A581-4423-AB9C-CB32F8E642E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4BB5C1-0691-40BB-836B-DCE9FB731025}"/>
              </a:ext>
            </a:extLst>
          </p:cNvPr>
          <p:cNvSpPr/>
          <p:nvPr/>
        </p:nvSpPr>
        <p:spPr>
          <a:xfrm rot="10800000" flipH="1" flipV="1">
            <a:off x="7025084" y="126664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7A314A-43F4-4A81-9C6F-0DEBB967A741}"/>
              </a:ext>
            </a:extLst>
          </p:cNvPr>
          <p:cNvSpPr/>
          <p:nvPr/>
        </p:nvSpPr>
        <p:spPr>
          <a:xfrm rot="10800000" flipH="1" flipV="1">
            <a:off x="4310284" y="185498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510931-E763-4C0A-AE06-334E1BE9C3C0}"/>
              </a:ext>
            </a:extLst>
          </p:cNvPr>
          <p:cNvSpPr/>
          <p:nvPr/>
        </p:nvSpPr>
        <p:spPr>
          <a:xfrm rot="10800000" flipH="1" flipV="1">
            <a:off x="5335521" y="185498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B41EC7-85EB-46FA-A75C-B4B942C4BB1C}"/>
              </a:ext>
            </a:extLst>
          </p:cNvPr>
          <p:cNvSpPr/>
          <p:nvPr/>
        </p:nvSpPr>
        <p:spPr>
          <a:xfrm rot="10800000" flipH="1" flipV="1">
            <a:off x="6448768" y="185498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E0680A-93D2-4512-A006-001DF84375BC}"/>
              </a:ext>
            </a:extLst>
          </p:cNvPr>
          <p:cNvSpPr/>
          <p:nvPr/>
        </p:nvSpPr>
        <p:spPr>
          <a:xfrm rot="10800000" flipH="1" flipV="1">
            <a:off x="4319986" y="237942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2381FFB-A3E3-41CC-AF77-54077604DB16}"/>
              </a:ext>
            </a:extLst>
          </p:cNvPr>
          <p:cNvSpPr/>
          <p:nvPr/>
        </p:nvSpPr>
        <p:spPr>
          <a:xfrm rot="10800000" flipH="1" flipV="1">
            <a:off x="5338355" y="23818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B64D84-535C-4925-B72A-60F18641E700}"/>
              </a:ext>
            </a:extLst>
          </p:cNvPr>
          <p:cNvSpPr/>
          <p:nvPr/>
        </p:nvSpPr>
        <p:spPr>
          <a:xfrm rot="10800000" flipH="1" flipV="1">
            <a:off x="6434849" y="2379420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849D703-C004-4FA3-8481-629F6A28B1D2}"/>
              </a:ext>
            </a:extLst>
          </p:cNvPr>
          <p:cNvSpPr/>
          <p:nvPr/>
        </p:nvSpPr>
        <p:spPr>
          <a:xfrm rot="10800000" flipH="1" flipV="1">
            <a:off x="4193957" y="292558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018952-43BE-4418-B6CA-38095377CD43}"/>
              </a:ext>
            </a:extLst>
          </p:cNvPr>
          <p:cNvSpPr/>
          <p:nvPr/>
        </p:nvSpPr>
        <p:spPr>
          <a:xfrm rot="10800000" flipH="1" flipV="1">
            <a:off x="4181452" y="332571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A073BD-CFF5-4616-9B33-92560FA86DDC}"/>
              </a:ext>
            </a:extLst>
          </p:cNvPr>
          <p:cNvSpPr/>
          <p:nvPr/>
        </p:nvSpPr>
        <p:spPr>
          <a:xfrm rot="10800000" flipH="1" flipV="1">
            <a:off x="4193956" y="370418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EEA59-88E6-4A4D-9C0F-368665B0E3E0}"/>
              </a:ext>
            </a:extLst>
          </p:cNvPr>
          <p:cNvSpPr txBox="1"/>
          <p:nvPr/>
        </p:nvSpPr>
        <p:spPr>
          <a:xfrm>
            <a:off x="4097037" y="3283185"/>
            <a:ext cx="44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EE9BD-9BBC-4D5B-BB66-32F976DD9E66}"/>
              </a:ext>
            </a:extLst>
          </p:cNvPr>
          <p:cNvSpPr txBox="1"/>
          <p:nvPr/>
        </p:nvSpPr>
        <p:spPr>
          <a:xfrm>
            <a:off x="4107670" y="3660639"/>
            <a:ext cx="44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35E76A-41EB-4BCB-B786-61D7DAF6B4BB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C5976-D30F-429F-B0F8-495264102D03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94FC31-5ED4-42C4-9057-EAC3F3511258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2DDBB-1549-4556-B64F-F68F3C94093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706066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73903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46329"/>
              </p:ext>
            </p:extLst>
          </p:nvPr>
        </p:nvGraphicFramePr>
        <p:xfrm>
          <a:off x="9940408" y="231211"/>
          <a:ext cx="2199758" cy="4363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이전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입력란이다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정확한 정보 입력 후 클릭 시 로그인이 된 후  </a:t>
                      </a:r>
                      <a:r>
                        <a:rPr lang="en-US" altLang="ko-KR" sz="1000" dirty="0"/>
                        <a:t>HOME</a:t>
                      </a:r>
                      <a:r>
                        <a:rPr lang="ko-KR" altLang="en-US" sz="1000" dirty="0"/>
                        <a:t>화면으로 이동한다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부정확한 정보 입력 후 클릭 시 아이디와 패스워드를 확인하라는 문구를 출력한다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자동로그인 체크 시 앱을 실행할 때 자동으로 로그인이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비밀번호 찾기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카카오톡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기타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rgbClr val="00B050"/>
                          </a:solidFill>
                        </a:rPr>
                        <a:t>sns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로 로그인할 수 있도록 도와주는 기능이다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가입하기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클릭 시 회원가입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7879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9AE63C9-BD50-4AC2-B227-4DA2C3AE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008" y="1138237"/>
            <a:ext cx="3275239" cy="545238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C498B2E-2DF0-4710-940D-4D600351ACDC}"/>
              </a:ext>
            </a:extLst>
          </p:cNvPr>
          <p:cNvSpPr/>
          <p:nvPr/>
        </p:nvSpPr>
        <p:spPr>
          <a:xfrm rot="10800000" flipH="1" flipV="1">
            <a:off x="4589008" y="127646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E206B2-4317-442C-94CD-A77BDB36A8C1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A84F22-971C-40FA-B276-17404AFD2B3A}"/>
              </a:ext>
            </a:extLst>
          </p:cNvPr>
          <p:cNvSpPr/>
          <p:nvPr/>
        </p:nvSpPr>
        <p:spPr>
          <a:xfrm rot="10800000" flipH="1" flipV="1">
            <a:off x="5330708" y="484072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994E16-2B18-4937-A7FE-FC1F38E5690C}"/>
              </a:ext>
            </a:extLst>
          </p:cNvPr>
          <p:cNvSpPr/>
          <p:nvPr/>
        </p:nvSpPr>
        <p:spPr>
          <a:xfrm rot="10800000" flipH="1" flipV="1">
            <a:off x="4625384" y="315133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44135F-F10A-4789-A3A9-89AD9898980C}"/>
              </a:ext>
            </a:extLst>
          </p:cNvPr>
          <p:cNvSpPr/>
          <p:nvPr/>
        </p:nvSpPr>
        <p:spPr>
          <a:xfrm rot="10800000" flipH="1" flipV="1">
            <a:off x="5738902" y="405864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555534-EE4C-4A65-9AB9-CDE324D9AE48}"/>
              </a:ext>
            </a:extLst>
          </p:cNvPr>
          <p:cNvSpPr/>
          <p:nvPr/>
        </p:nvSpPr>
        <p:spPr>
          <a:xfrm rot="10800000" flipH="1" flipV="1">
            <a:off x="4614750" y="435635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972625-DD32-4310-A585-F564C02CEC2C}"/>
              </a:ext>
            </a:extLst>
          </p:cNvPr>
          <p:cNvSpPr/>
          <p:nvPr/>
        </p:nvSpPr>
        <p:spPr>
          <a:xfrm rot="10800000" flipH="1" flipV="1">
            <a:off x="5997413" y="435635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512F215-A29D-470F-B0D1-B45C56BD32E2}"/>
              </a:ext>
            </a:extLst>
          </p:cNvPr>
          <p:cNvSpPr/>
          <p:nvPr/>
        </p:nvSpPr>
        <p:spPr>
          <a:xfrm rot="10800000" flipH="1" flipV="1">
            <a:off x="6306330" y="531968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2BF82-2E5F-4B48-BAF0-08D3EC9AA7AD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17F85-215F-4AA6-B6CD-AC70B42C954D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FF234-0E9F-4ED8-8083-5F41D4E5BC98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05B35-5D2F-4DC8-8FDA-3D5E8BC9C397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32405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C275FB91-944E-4188-BF16-001AF5AA0E84}"/>
              </a:ext>
            </a:extLst>
          </p:cNvPr>
          <p:cNvSpPr/>
          <p:nvPr/>
        </p:nvSpPr>
        <p:spPr>
          <a:xfrm>
            <a:off x="6096000" y="2466753"/>
            <a:ext cx="1929579" cy="1924493"/>
          </a:xfrm>
          <a:prstGeom prst="diamond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704FF-5F63-4FB6-8154-529A309CAA0E}"/>
              </a:ext>
            </a:extLst>
          </p:cNvPr>
          <p:cNvSpPr txBox="1"/>
          <p:nvPr/>
        </p:nvSpPr>
        <p:spPr>
          <a:xfrm>
            <a:off x="6348895" y="2928004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건축잡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UI/</a:t>
            </a:r>
            <a:r>
              <a:rPr lang="ko-KR" altLang="en-US" dirty="0">
                <a:solidFill>
                  <a:schemeClr val="bg1"/>
                </a:solidFill>
              </a:rPr>
              <a:t>기능정의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웹사이트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BD3D-B292-4CD2-90C5-9423E8C9647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E698C-3144-42A2-ABCC-8795F86A31D8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CA578-B6DA-4C50-9ECB-4510911DF59F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C7A37-781E-4C51-ABEE-AF3AD8AF6577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2112685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FFE84C-DEE2-497D-8D04-76ED975C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12" y="962372"/>
            <a:ext cx="2199758" cy="5878243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97026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8752"/>
              </p:ext>
            </p:extLst>
          </p:nvPr>
        </p:nvGraphicFramePr>
        <p:xfrm>
          <a:off x="9940408" y="231211"/>
          <a:ext cx="2199758" cy="6228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기업 회원가입 양식으로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포함한 개인정보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 찾기 클릭 시 주소를 찾는 창이 생성된다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인증번호 전송 클릭 시 입력한 번호로 인증번호를 전송한다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입력한 인증번호를 확인한다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정확한 정보 입력 시 회원가입이 완료되고 로그인 창으로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잘못된 정보 입력 시 개인정보를 다시 입력하는 문구 출력한다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200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개인 정보 입력란의 모든 정보를 입력해야 가입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개인은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이력서 등록 없이 회원가입이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8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1B37A574-27BE-4ADF-ADC5-52180761B85C}"/>
              </a:ext>
            </a:extLst>
          </p:cNvPr>
          <p:cNvSpPr/>
          <p:nvPr/>
        </p:nvSpPr>
        <p:spPr>
          <a:xfrm rot="10800000" flipH="1" flipV="1">
            <a:off x="4930434" y="106180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2E1862-CC25-4439-8821-313FAF9EE75F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685F73-2519-4C9B-83A4-29DEB004E425}"/>
              </a:ext>
            </a:extLst>
          </p:cNvPr>
          <p:cNvSpPr/>
          <p:nvPr/>
        </p:nvSpPr>
        <p:spPr>
          <a:xfrm rot="10800000" flipH="1" flipV="1">
            <a:off x="5979672" y="137591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57B3F-C609-4849-A619-871A7D2FF74E}"/>
              </a:ext>
            </a:extLst>
          </p:cNvPr>
          <p:cNvSpPr/>
          <p:nvPr/>
        </p:nvSpPr>
        <p:spPr>
          <a:xfrm rot="10800000" flipH="1" flipV="1">
            <a:off x="4930434" y="193438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388BF5-9677-482B-A3BF-59E4F972EFE7}"/>
              </a:ext>
            </a:extLst>
          </p:cNvPr>
          <p:cNvSpPr/>
          <p:nvPr/>
        </p:nvSpPr>
        <p:spPr>
          <a:xfrm rot="10800000" flipH="1" flipV="1">
            <a:off x="5878152" y="32529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061725-77CD-4AFC-A7FB-0F244E110F4A}"/>
              </a:ext>
            </a:extLst>
          </p:cNvPr>
          <p:cNvSpPr/>
          <p:nvPr/>
        </p:nvSpPr>
        <p:spPr>
          <a:xfrm rot="10800000" flipH="1" flipV="1">
            <a:off x="6226591" y="376861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14FD0EF-F851-4542-8703-2FDFB5571F93}"/>
              </a:ext>
            </a:extLst>
          </p:cNvPr>
          <p:cNvSpPr/>
          <p:nvPr/>
        </p:nvSpPr>
        <p:spPr>
          <a:xfrm rot="10800000" flipH="1" flipV="1">
            <a:off x="6228410" y="40427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D928653-0D63-4680-86BB-5B614169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87" y="4657891"/>
            <a:ext cx="1731776" cy="11832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EC6CECD0-A1FE-4845-AD9F-9166AF2FBA92}"/>
              </a:ext>
            </a:extLst>
          </p:cNvPr>
          <p:cNvSpPr/>
          <p:nvPr/>
        </p:nvSpPr>
        <p:spPr>
          <a:xfrm rot="10800000" flipH="1" flipV="1">
            <a:off x="5701110" y="652350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3D7AE-EF79-404F-A56A-692887C97F3D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E89A0-D826-41E7-AF91-0316A6AF26A4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44126D-D6F7-49E9-B02C-9E4DC15B0C2C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93F6BE-E7F4-48F1-BDAF-F5554568ED0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199003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8537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56483"/>
              </p:ext>
            </p:extLst>
          </p:nvPr>
        </p:nvGraphicFramePr>
        <p:xfrm>
          <a:off x="9940408" y="231211"/>
          <a:ext cx="2199758" cy="6228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기업 회원가입 양식으로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포함한 개인정보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 찾기 클릭 시 주소를 찾는 창이 생성된다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인증번호 전송 클릭 시 입력한 번호로 인증번호를 전송한다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입력한 인증번호를 확인한다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정확한 정보 입력 시 회원가입이 완료되고 로그인 창으로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잘못된 정보 입력 시 개인정보를 다시 입력하는 문구 출력한다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200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개인 정보 입력란의 모든 정보를 입력해야 가입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개인은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이력서 등록 없이 회원가입이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821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32E1862-CC25-4439-8821-313FAF9EE75F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69F09E-E2E6-438A-A15F-C9791D51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40" y="2008241"/>
            <a:ext cx="2980149" cy="33265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6E32374-6E86-4075-BB24-91537E65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12" y="962372"/>
            <a:ext cx="2199758" cy="5878243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DC86DC1B-E587-43C9-8B2C-073898B6ADB6}"/>
              </a:ext>
            </a:extLst>
          </p:cNvPr>
          <p:cNvSpPr/>
          <p:nvPr/>
        </p:nvSpPr>
        <p:spPr>
          <a:xfrm rot="10800000" flipH="1" flipV="1">
            <a:off x="3927134" y="106180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6D2E9FD-24C9-434A-8BD0-3DD0A654FC1D}"/>
              </a:ext>
            </a:extLst>
          </p:cNvPr>
          <p:cNvSpPr/>
          <p:nvPr/>
        </p:nvSpPr>
        <p:spPr>
          <a:xfrm rot="10800000" flipH="1" flipV="1">
            <a:off x="4976372" y="137591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CBCC7D4-347C-4F7E-8C69-8D74D98FC728}"/>
              </a:ext>
            </a:extLst>
          </p:cNvPr>
          <p:cNvSpPr/>
          <p:nvPr/>
        </p:nvSpPr>
        <p:spPr>
          <a:xfrm rot="10800000" flipH="1" flipV="1">
            <a:off x="3927134" y="193438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77511E6-50E5-4FFB-BA10-B591A1CA3382}"/>
              </a:ext>
            </a:extLst>
          </p:cNvPr>
          <p:cNvSpPr/>
          <p:nvPr/>
        </p:nvSpPr>
        <p:spPr>
          <a:xfrm rot="10800000" flipH="1" flipV="1">
            <a:off x="4874852" y="32529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9410DBC-737D-45B5-A487-C1C1F45D60EF}"/>
              </a:ext>
            </a:extLst>
          </p:cNvPr>
          <p:cNvSpPr/>
          <p:nvPr/>
        </p:nvSpPr>
        <p:spPr>
          <a:xfrm rot="10800000" flipH="1" flipV="1">
            <a:off x="5223291" y="376861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2D39A1F-DF46-45A5-AFE2-E128590DD7F3}"/>
              </a:ext>
            </a:extLst>
          </p:cNvPr>
          <p:cNvSpPr/>
          <p:nvPr/>
        </p:nvSpPr>
        <p:spPr>
          <a:xfrm rot="10800000" flipH="1" flipV="1">
            <a:off x="5225110" y="40427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C6F9C6A-A1BF-43E9-AC8F-D91A8CAE1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87" y="4657891"/>
            <a:ext cx="1731776" cy="118320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05B49FA9-18A3-4268-9F4F-1E8B4C260EAF}"/>
              </a:ext>
            </a:extLst>
          </p:cNvPr>
          <p:cNvSpPr/>
          <p:nvPr/>
        </p:nvSpPr>
        <p:spPr>
          <a:xfrm rot="10800000" flipH="1" flipV="1">
            <a:off x="4697810" y="652350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E6580E-EFFD-4AD3-A5C3-1E798ECE4637}"/>
              </a:ext>
            </a:extLst>
          </p:cNvPr>
          <p:cNvSpPr/>
          <p:nvPr/>
        </p:nvSpPr>
        <p:spPr>
          <a:xfrm>
            <a:off x="2859207" y="993193"/>
            <a:ext cx="3831763" cy="5816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5153D8-DE41-48B4-A31B-C7F9D705F6A2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5600613" y="3398455"/>
            <a:ext cx="1172527" cy="27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4536AB-C88B-432C-B417-D7ED515BAE99}"/>
              </a:ext>
            </a:extLst>
          </p:cNvPr>
          <p:cNvSpPr/>
          <p:nvPr/>
        </p:nvSpPr>
        <p:spPr>
          <a:xfrm>
            <a:off x="4976372" y="3234045"/>
            <a:ext cx="624241" cy="328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FE27E-9447-4816-BB87-63D73E5FBB72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D22B79-9DDD-41C6-BC49-5F8D789E97FD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0F265-03AE-41D9-AD6F-8D2D66081604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2F890-3A18-4BD0-BA20-675D674D97CE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165733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95532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77266"/>
              </p:ext>
            </p:extLst>
          </p:nvPr>
        </p:nvGraphicFramePr>
        <p:xfrm>
          <a:off x="9940408" y="231211"/>
          <a:ext cx="2199758" cy="6705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개인 회원가입 양식으로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포함한 기업정보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채용제목을 포함한 기업에 필요한 인재 요구 사항들을 입력한다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회원가입 시 필수적으로 채용정보를 입력해야 하는지에 대한 판단 보류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정확한 정보 입력 시 회원가입이 완료되고 로그인 창으로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잘못된 정보 입력 시 개인정보를 다시 입력하는 문구를 출력한다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주소 찾기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전송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버튼의 기능은 회원가입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화면의 기능과 동일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기업 회원의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ID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는 사업자 번호로 입력해야 함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3C03CDB-9682-45DF-9955-631F628E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62" y="1097527"/>
            <a:ext cx="2581275" cy="5524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394A8B-C216-4F04-A5DE-AEAAEE30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167" y="1081853"/>
            <a:ext cx="2581275" cy="554017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1749BA7-26BA-4490-B838-2D44889B3D7A}"/>
              </a:ext>
            </a:extLst>
          </p:cNvPr>
          <p:cNvSpPr/>
          <p:nvPr/>
        </p:nvSpPr>
        <p:spPr>
          <a:xfrm rot="10800000" flipH="1" flipV="1">
            <a:off x="2949053" y="146077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B6FF12-97DC-44A1-B0A2-F8E788FDF720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2BB006-8A8D-4BC5-990F-D76501F19534}"/>
              </a:ext>
            </a:extLst>
          </p:cNvPr>
          <p:cNvSpPr/>
          <p:nvPr/>
        </p:nvSpPr>
        <p:spPr>
          <a:xfrm rot="10800000" flipH="1" flipV="1">
            <a:off x="2988555" y="21554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0616A5-3311-4F33-9E26-1B0FDE0ADA96}"/>
              </a:ext>
            </a:extLst>
          </p:cNvPr>
          <p:cNvSpPr/>
          <p:nvPr/>
        </p:nvSpPr>
        <p:spPr>
          <a:xfrm rot="10800000" flipH="1" flipV="1">
            <a:off x="2962257" y="5072299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37953B-6E42-4E3E-AED4-07476E16C68E}"/>
              </a:ext>
            </a:extLst>
          </p:cNvPr>
          <p:cNvSpPr/>
          <p:nvPr/>
        </p:nvSpPr>
        <p:spPr>
          <a:xfrm rot="10800000" flipH="1" flipV="1">
            <a:off x="2885270" y="10975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909FC7-4847-42B4-8D8B-01E2867FB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74" y="4227512"/>
            <a:ext cx="2055508" cy="140438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93C5EC3-242A-48A5-AD39-826E2084B158}"/>
              </a:ext>
            </a:extLst>
          </p:cNvPr>
          <p:cNvSpPr/>
          <p:nvPr/>
        </p:nvSpPr>
        <p:spPr>
          <a:xfrm rot="10800000" flipH="1" flipV="1">
            <a:off x="6887455" y="62575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AAC02-5BCD-43C7-85D5-78999AEB3CE7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1DFAF-90E6-4818-B320-CFA437AD6CEC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5968B8-9D80-477A-BDEC-E4E12A7C9BE9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40B08-900C-4371-A810-4D087B4E78E4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608325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55256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아이디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6A5CCDA-4567-46A6-B143-890749B6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96" y="1144471"/>
            <a:ext cx="3279321" cy="54823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3B7020-F21F-4E12-8DB8-C70EA46334CB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5098C1-6EDA-4C50-BB91-02D4A1B03B7A}"/>
              </a:ext>
            </a:extLst>
          </p:cNvPr>
          <p:cNvSpPr/>
          <p:nvPr/>
        </p:nvSpPr>
        <p:spPr>
          <a:xfrm rot="10800000" flipH="1" flipV="1">
            <a:off x="4505830" y="130249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30A4C3-5454-44E8-BC2E-5DC6F1AAC1F2}"/>
              </a:ext>
            </a:extLst>
          </p:cNvPr>
          <p:cNvSpPr/>
          <p:nvPr/>
        </p:nvSpPr>
        <p:spPr>
          <a:xfrm rot="10800000" flipH="1" flipV="1">
            <a:off x="6263527" y="174389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49526-49C5-405F-A489-CD79B0448E84}"/>
              </a:ext>
            </a:extLst>
          </p:cNvPr>
          <p:cNvSpPr/>
          <p:nvPr/>
        </p:nvSpPr>
        <p:spPr>
          <a:xfrm rot="10800000" flipH="1" flipV="1">
            <a:off x="4579625" y="314963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439762-84D8-43F2-A354-C9D60742CD63}"/>
              </a:ext>
            </a:extLst>
          </p:cNvPr>
          <p:cNvSpPr/>
          <p:nvPr/>
        </p:nvSpPr>
        <p:spPr>
          <a:xfrm rot="10800000" flipH="1" flipV="1">
            <a:off x="5556561" y="409000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7F8214C-9122-462F-81CE-2F32B6DF48DE}"/>
              </a:ext>
            </a:extLst>
          </p:cNvPr>
          <p:cNvSpPr/>
          <p:nvPr/>
        </p:nvSpPr>
        <p:spPr>
          <a:xfrm rot="10800000" flipH="1" flipV="1">
            <a:off x="5528233" y="461289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2" name="표 20">
            <a:extLst>
              <a:ext uri="{FF2B5EF4-FFF2-40B4-BE49-F238E27FC236}">
                <a16:creationId xmlns:a16="http://schemas.microsoft.com/office/drawing/2014/main" id="{8AA780A1-ADA6-4A56-B5B4-163EE270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25938"/>
              </p:ext>
            </p:extLst>
          </p:nvPr>
        </p:nvGraphicFramePr>
        <p:xfrm>
          <a:off x="9940408" y="231211"/>
          <a:ext cx="2199758" cy="6156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휴대폰 인증을 통한 아이디 찾기 양식으로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 찾기 진행을 위한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정확한 정보 입력 시 아이디를 확인시켜주는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부정확한 정보 입력 시 이름과 이메일을 다시 확인해보라는 문구 출력한다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클릭 시 개인회원 비밀번호 찾기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514562-6E8C-468B-8CC4-AE07634D7F87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8B920-8F30-45BF-92A4-B41CCDD800BB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15D0E-213D-49A4-92A0-18255F2738F9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8115F-C994-40FC-87A3-BAB56B4BF823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383017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D836690-9E60-4270-B95E-49BC2509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26" y="1143904"/>
            <a:ext cx="3263317" cy="5461618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28260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아이디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휴대폰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F3B7020-F21F-4E12-8DB8-C70EA46334CB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0">
            <a:extLst>
              <a:ext uri="{FF2B5EF4-FFF2-40B4-BE49-F238E27FC236}">
                <a16:creationId xmlns:a16="http://schemas.microsoft.com/office/drawing/2014/main" id="{8AA780A1-ADA6-4A56-B5B4-163EE270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62498"/>
              </p:ext>
            </p:extLst>
          </p:nvPr>
        </p:nvGraphicFramePr>
        <p:xfrm>
          <a:off x="9940408" y="231211"/>
          <a:ext cx="2199758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이메일 인증을 통한 아이디 찾기 양식으로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아이디 찾기 진행을 위한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다른 기능은 앞서 기술한 개인회원 아이디 찾기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 인증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과 동일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23A52882-037A-440D-9F80-3F1D0A35C01D}"/>
              </a:ext>
            </a:extLst>
          </p:cNvPr>
          <p:cNvSpPr/>
          <p:nvPr/>
        </p:nvSpPr>
        <p:spPr>
          <a:xfrm rot="10800000" flipH="1" flipV="1">
            <a:off x="4622156" y="17471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ACFCFDC-08B8-4517-A1FD-F07954A416D1}"/>
              </a:ext>
            </a:extLst>
          </p:cNvPr>
          <p:cNvSpPr/>
          <p:nvPr/>
        </p:nvSpPr>
        <p:spPr>
          <a:xfrm rot="10800000" flipH="1" flipV="1">
            <a:off x="4622156" y="318310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AAFAF-B1DB-414C-B7A1-20AB00E39A7A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B1F97-4CA1-49F4-870E-43578881EB40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366EC-2FCF-43FA-AA5F-7D3C2282DB0D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5CC30-76C1-45B2-AA47-2830C8439D4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564321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28818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비밀번호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F9191ED-D03D-42F6-A9D1-572FDF89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36" y="1264104"/>
            <a:ext cx="3227614" cy="5429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E1ADD-D551-4629-AB26-D5165686D99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81A731-3D7B-4DC9-9DB3-7E4E0B8DBF43}"/>
              </a:ext>
            </a:extLst>
          </p:cNvPr>
          <p:cNvSpPr/>
          <p:nvPr/>
        </p:nvSpPr>
        <p:spPr>
          <a:xfrm rot="10800000" flipH="1" flipV="1">
            <a:off x="6404558" y="182895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93C757B-E08D-46F3-A53B-A4A1E5E6A89A}"/>
              </a:ext>
            </a:extLst>
          </p:cNvPr>
          <p:cNvSpPr/>
          <p:nvPr/>
        </p:nvSpPr>
        <p:spPr>
          <a:xfrm rot="10800000" flipH="1" flipV="1">
            <a:off x="4764441" y="28779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56A584-4721-419C-8E6F-AB4FAF67DAD4}"/>
              </a:ext>
            </a:extLst>
          </p:cNvPr>
          <p:cNvSpPr/>
          <p:nvPr/>
        </p:nvSpPr>
        <p:spPr>
          <a:xfrm rot="10800000" flipH="1" flipV="1">
            <a:off x="6636789" y="39787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7CBE2E-D681-4AED-BB26-5F38EFE27659}"/>
              </a:ext>
            </a:extLst>
          </p:cNvPr>
          <p:cNvSpPr/>
          <p:nvPr/>
        </p:nvSpPr>
        <p:spPr>
          <a:xfrm rot="10800000" flipH="1" flipV="1">
            <a:off x="5584784" y="459453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BE8471-0BB2-48DC-8059-A2AC1F828EE6}"/>
              </a:ext>
            </a:extLst>
          </p:cNvPr>
          <p:cNvSpPr/>
          <p:nvPr/>
        </p:nvSpPr>
        <p:spPr>
          <a:xfrm rot="10800000" flipH="1" flipV="1">
            <a:off x="5720104" y="503688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C2CA5F-5B71-4497-AA1E-F7E25A1813F5}"/>
              </a:ext>
            </a:extLst>
          </p:cNvPr>
          <p:cNvSpPr/>
          <p:nvPr/>
        </p:nvSpPr>
        <p:spPr>
          <a:xfrm rot="10800000" flipH="1" flipV="1">
            <a:off x="4648114" y="13505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20">
            <a:extLst>
              <a:ext uri="{FF2B5EF4-FFF2-40B4-BE49-F238E27FC236}">
                <a16:creationId xmlns:a16="http://schemas.microsoft.com/office/drawing/2014/main" id="{293B8661-3DF9-4220-A47B-14780D1DA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97928"/>
              </p:ext>
            </p:extLst>
          </p:nvPr>
        </p:nvGraphicFramePr>
        <p:xfrm>
          <a:off x="9940408" y="231211"/>
          <a:ext cx="2199758" cy="4942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휴대폰 인증을 통한 비밀번호 찾기 양식으로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진행을 위한 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인증번호 전송 버튼 클릭 시 해당 이메일로 인증번호를 전송한다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정확한 정보 입력 시 비밀번호 재설정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부정확한 정보 입력 시 이름과 이메일을 다시 확인해보라는 문구 출력한다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클릭 시 개인회원 아이디 찾기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87716FA-6F0F-4BB0-A7A5-E589A35DED92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80ACC7-02E8-4E4A-8254-B0A1A5661672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1BDA5-D1DD-4C7A-9713-25BBF2D3C26B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BA235-08C6-4CD6-84D9-5AFD1B87B07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387397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EAFAC1-B48A-446E-B825-1DD966B2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95" y="1169842"/>
            <a:ext cx="3180351" cy="5362684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02388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비밀번호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휴대폰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C1E1ADD-D551-4629-AB26-D5165686D99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93C757B-E08D-46F3-A53B-A4A1E5E6A89A}"/>
              </a:ext>
            </a:extLst>
          </p:cNvPr>
          <p:cNvSpPr/>
          <p:nvPr/>
        </p:nvSpPr>
        <p:spPr>
          <a:xfrm rot="10800000" flipH="1" flipV="1">
            <a:off x="4732542" y="283541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BE8471-0BB2-48DC-8059-A2AC1F828EE6}"/>
              </a:ext>
            </a:extLst>
          </p:cNvPr>
          <p:cNvSpPr/>
          <p:nvPr/>
        </p:nvSpPr>
        <p:spPr>
          <a:xfrm rot="10800000" flipH="1" flipV="1">
            <a:off x="4764441" y="177479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20">
            <a:extLst>
              <a:ext uri="{FF2B5EF4-FFF2-40B4-BE49-F238E27FC236}">
                <a16:creationId xmlns:a16="http://schemas.microsoft.com/office/drawing/2014/main" id="{293B8661-3DF9-4220-A47B-14780D1DA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41164"/>
              </p:ext>
            </p:extLst>
          </p:nvPr>
        </p:nvGraphicFramePr>
        <p:xfrm>
          <a:off x="9940408" y="231211"/>
          <a:ext cx="2199758" cy="3688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이메일 인증을 통한 비밀번호 찾기 양식으로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진행을 위한 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다른 기능은 앞서 기술한 개인회원 비밀번호 찾기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 인증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과 동일하다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367351-888C-4DEC-8B13-FEFDC4F6BE93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7DE24-08E3-4539-B386-30DE8D95BA33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661B0-BF4A-4FCD-BDCC-C3542660500D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B4B1C-3ACE-41E9-9E8D-2FFBB430FCC6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812632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80508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직무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직무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61C989-1EF7-4794-A1D4-549811E2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91" y="1184501"/>
            <a:ext cx="3212646" cy="53598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C92019-5A38-4D3D-B1B2-20CC0513C17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64589F-E238-4D01-9BFB-66CFF2F4E26B}"/>
              </a:ext>
            </a:extLst>
          </p:cNvPr>
          <p:cNvSpPr/>
          <p:nvPr/>
        </p:nvSpPr>
        <p:spPr>
          <a:xfrm rot="10800000" flipH="1" flipV="1">
            <a:off x="4554991" y="132312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EABEA0-9AF3-42AD-B859-4C9DF0EA77FE}"/>
              </a:ext>
            </a:extLst>
          </p:cNvPr>
          <p:cNvSpPr/>
          <p:nvPr/>
        </p:nvSpPr>
        <p:spPr>
          <a:xfrm rot="10800000" flipH="1" flipV="1">
            <a:off x="7238290" y="132312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7DC7BB-E49D-438D-8B9F-7A956167348E}"/>
              </a:ext>
            </a:extLst>
          </p:cNvPr>
          <p:cNvSpPr/>
          <p:nvPr/>
        </p:nvSpPr>
        <p:spPr>
          <a:xfrm rot="10800000" flipH="1" flipV="1">
            <a:off x="5701110" y="243954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C92C8E-3A1B-4854-8DF9-58466F51C99D}"/>
              </a:ext>
            </a:extLst>
          </p:cNvPr>
          <p:cNvSpPr/>
          <p:nvPr/>
        </p:nvSpPr>
        <p:spPr>
          <a:xfrm rot="10800000" flipH="1" flipV="1">
            <a:off x="6503037" y="557021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FE4C79A-3646-4C37-8D11-86B780C6F828}"/>
              </a:ext>
            </a:extLst>
          </p:cNvPr>
          <p:cNvSpPr/>
          <p:nvPr/>
        </p:nvSpPr>
        <p:spPr>
          <a:xfrm rot="10800000" flipH="1" flipV="1">
            <a:off x="4483460" y="596955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AAF806-F8EA-46E0-918D-DB9C73F13317}"/>
              </a:ext>
            </a:extLst>
          </p:cNvPr>
          <p:cNvSpPr/>
          <p:nvPr/>
        </p:nvSpPr>
        <p:spPr>
          <a:xfrm rot="10800000" flipH="1" flipV="1">
            <a:off x="5824370" y="596955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C4748E98-36FC-4FE3-A6DB-E5C40CEF6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71077"/>
              </p:ext>
            </p:extLst>
          </p:nvPr>
        </p:nvGraphicFramePr>
        <p:xfrm>
          <a:off x="9940408" y="231211"/>
          <a:ext cx="2199758" cy="6162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기업 검색 기능이다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(HOME)</a:t>
                      </a:r>
                      <a:r>
                        <a:rPr lang="ko-KR" altLang="en-US" sz="1200" dirty="0"/>
                        <a:t>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검색하고 싶은 조건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직무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부합하는 요소를 체크할 수 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검색 키워드는 사용자가 선택한 검색 조건을 보여준다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키워드 옆 </a:t>
                      </a:r>
                      <a:r>
                        <a:rPr lang="en-US" altLang="ko-KR" sz="1200" dirty="0"/>
                        <a:t>‘x‘</a:t>
                      </a:r>
                      <a:r>
                        <a:rPr lang="ko-KR" altLang="en-US" sz="1200" dirty="0"/>
                        <a:t>버튼을 이용하여 키워드 삭제가 가능하다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선택했던 키워드들을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초기화시킨다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클릭 시 검색 키워드 조건으로 기업을 검색한다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요소들은 중복체크가 가능하다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001309-D1E1-49C1-9975-2EAEA24767D1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5D4E6-FE54-4348-B633-F270A8F0DAAD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5B84CE-25B2-4FAD-BC34-27A9E8D40E09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462A4-29EC-4A3A-8879-BDC5873C0924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642907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34404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지역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지역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81945A79-671A-4F5A-B15A-4F6777E7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1264104"/>
            <a:ext cx="3156857" cy="52877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8D33ED-80C3-4C19-9773-F60AE0F582FE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D89B520-DC82-41E2-B578-EC6E2B4D6E20}"/>
              </a:ext>
            </a:extLst>
          </p:cNvPr>
          <p:cNvSpPr/>
          <p:nvPr/>
        </p:nvSpPr>
        <p:spPr>
          <a:xfrm rot="10800000" flipH="1" flipV="1">
            <a:off x="5584784" y="245017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0329A4FC-25E5-462F-9400-1EF974CEA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02735"/>
              </p:ext>
            </p:extLst>
          </p:nvPr>
        </p:nvGraphicFramePr>
        <p:xfrm>
          <a:off x="9940408" y="231211"/>
          <a:ext cx="2199758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사용자는 검색하고 싶은 조건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지역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부합하는 요소를 체크한다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다른 모든 기능은 앞서 기술한 상세검색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직무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와 동일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A64EAA7-D20C-4B98-AA6D-1ED1F2988209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4C272-DB49-45E5-9A48-FC2D2096FC9C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06139-0191-44F5-AACA-E3168A6CE5CE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39096-B8ED-444B-9504-8619A15EDB02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987353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3530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B6A87406-0DB4-463C-B20E-360A6157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7" y="1348468"/>
            <a:ext cx="3111953" cy="51407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1B0D24-9C71-4E81-A074-C8ACA4B1222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5A3F39-BBF7-4555-B606-AA3F64CAD2A3}"/>
              </a:ext>
            </a:extLst>
          </p:cNvPr>
          <p:cNvSpPr/>
          <p:nvPr/>
        </p:nvSpPr>
        <p:spPr>
          <a:xfrm rot="10800000" flipH="1" flipV="1">
            <a:off x="5701110" y="248207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394BF59B-462A-449D-B4D6-E588BA85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64705"/>
              </p:ext>
            </p:extLst>
          </p:nvPr>
        </p:nvGraphicFramePr>
        <p:xfrm>
          <a:off x="9940408" y="231211"/>
          <a:ext cx="2199758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사용자는 검색하고 싶은 조건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경력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부합하는 요소를 체크한다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다른 모든 기능은 앞서 기술한 상세검색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직무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와 동일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5B4161-A19B-4D4E-870E-628F14B15D6C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6F78F-C8BC-4CA1-9C35-E7295F237A4C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C6C90-C3BE-4755-A4FC-4359A2599358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77143-9054-47CC-8E3C-2F47B26E24F7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85079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8FC183-6ADC-4E8E-BB5C-437EB8CE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97" y="1787833"/>
            <a:ext cx="4319668" cy="3188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85570-0707-453F-8C12-07BD020B7AD1}"/>
              </a:ext>
            </a:extLst>
          </p:cNvPr>
          <p:cNvSpPr txBox="1"/>
          <p:nvPr/>
        </p:nvSpPr>
        <p:spPr>
          <a:xfrm>
            <a:off x="3851933" y="49760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개인회원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A9CB57-5F49-453C-BD0E-8EAADB9A7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42" y="1787833"/>
            <a:ext cx="4319668" cy="31867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CCE3D7-9110-4CB1-B229-9FD364ECAE2E}"/>
              </a:ext>
            </a:extLst>
          </p:cNvPr>
          <p:cNvSpPr txBox="1"/>
          <p:nvPr/>
        </p:nvSpPr>
        <p:spPr>
          <a:xfrm>
            <a:off x="8732278" y="49745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기업회원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E1912C-2BB3-46CD-9217-ECCAF7B8A07A}"/>
              </a:ext>
            </a:extLst>
          </p:cNvPr>
          <p:cNvCxnSpPr/>
          <p:nvPr/>
        </p:nvCxnSpPr>
        <p:spPr>
          <a:xfrm>
            <a:off x="6804837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B455A4-464F-4A8B-9C06-36D58141888C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049B8-06D9-43C5-A8A5-7F9A1EB8B2AA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293AC-F416-4E0A-BC09-D396FF3E7A1C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C456D-3B05-403E-8488-74BE8076C2C9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FBE6A7-63B5-4A0B-B7EE-B0BBBA2FA2A2}"/>
              </a:ext>
            </a:extLst>
          </p:cNvPr>
          <p:cNvSpPr/>
          <p:nvPr/>
        </p:nvSpPr>
        <p:spPr>
          <a:xfrm rot="10800000" flipH="1" flipV="1">
            <a:off x="2408391" y="586412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F0C87-2E83-4228-A84E-BE9BF26FF2F9}"/>
              </a:ext>
            </a:extLst>
          </p:cNvPr>
          <p:cNvSpPr txBox="1"/>
          <p:nvPr/>
        </p:nvSpPr>
        <p:spPr>
          <a:xfrm>
            <a:off x="2582443" y="5813522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0B9758-03DB-4698-B4FE-1607F38E96A7}"/>
              </a:ext>
            </a:extLst>
          </p:cNvPr>
          <p:cNvSpPr/>
          <p:nvPr/>
        </p:nvSpPr>
        <p:spPr>
          <a:xfrm rot="10800000" flipH="1" flipV="1">
            <a:off x="2412060" y="6148552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AA2D40-180F-48FF-B60E-FC0A7A900068}"/>
              </a:ext>
            </a:extLst>
          </p:cNvPr>
          <p:cNvSpPr txBox="1"/>
          <p:nvPr/>
        </p:nvSpPr>
        <p:spPr>
          <a:xfrm>
            <a:off x="2565408" y="6106513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Ambiguous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판단 보류 부분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691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5764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 결과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9ED222DE-EAD5-4CBF-A47B-CD8596F9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47" y="1328057"/>
            <a:ext cx="3156857" cy="5257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81BAD4-0A38-4534-AD35-C747675DFE23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0D3855-B95E-451B-B165-A2D1E13DD9F5}"/>
              </a:ext>
            </a:extLst>
          </p:cNvPr>
          <p:cNvSpPr/>
          <p:nvPr/>
        </p:nvSpPr>
        <p:spPr>
          <a:xfrm rot="10800000" flipH="1" flipV="1">
            <a:off x="6484634" y="214793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636431-B6A7-4DAF-A5AC-59632B3C174E}"/>
              </a:ext>
            </a:extLst>
          </p:cNvPr>
          <p:cNvSpPr/>
          <p:nvPr/>
        </p:nvSpPr>
        <p:spPr>
          <a:xfrm rot="10800000" flipH="1" flipV="1">
            <a:off x="7175961" y="140248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EC45CA-B96D-4BE6-ADE7-2B3EB1E20EE6}"/>
              </a:ext>
            </a:extLst>
          </p:cNvPr>
          <p:cNvSpPr/>
          <p:nvPr/>
        </p:nvSpPr>
        <p:spPr>
          <a:xfrm rot="10800000" flipH="1" flipV="1">
            <a:off x="4469547" y="246691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53499419-A1C1-4ED9-A876-7D5F93AA7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92541"/>
              </p:ext>
            </p:extLst>
          </p:nvPr>
        </p:nvGraphicFramePr>
        <p:xfrm>
          <a:off x="9940408" y="231211"/>
          <a:ext cx="2199758" cy="5064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사용자는 검색하고 싶은 조건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경력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부합하는 요소를 체크한다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검색 키워드는 사용자가 선택한 검색 조건을 보여준다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키워드 옆 </a:t>
                      </a:r>
                      <a:r>
                        <a:rPr lang="en-US" altLang="ko-KR" sz="1200" dirty="0"/>
                        <a:t>‘x‘</a:t>
                      </a:r>
                      <a:r>
                        <a:rPr lang="ko-KR" altLang="en-US" sz="1200" dirty="0"/>
                        <a:t>버튼을 이용하여 키워드 삭제가 가능하다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0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상세검색 결과를 통해 나오게 된 기업들이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3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448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다른 모든 기능은 앞서 기술한 상세검색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직무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와 동일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최근 </a:t>
                      </a:r>
                      <a:r>
                        <a:rPr lang="ko-KR" altLang="en-US" sz="1200" dirty="0" err="1">
                          <a:solidFill>
                            <a:srgbClr val="00B050"/>
                          </a:solidFill>
                        </a:rPr>
                        <a:t>등록순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관심도순 등 정렬 방법 유무 여부 보류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9B50ADF-57E6-43DB-8795-BCA9C7F6D2C3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F1DFE-3F64-41AF-857C-BF895FED4C62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26617-B2B8-435B-A2AB-09924B647F0E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B0DB68-0F5C-47E3-9A5B-7C3FA0206537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313839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48804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 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관심기업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관심기업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65D7DE6E-BA06-44DC-B1A1-15D1B10B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82" y="1268867"/>
            <a:ext cx="2996292" cy="50713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B51A87-1C13-4CFA-A577-DEB392B569F1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BEC1BB-B99B-47BF-B369-AC0F78E84736}"/>
              </a:ext>
            </a:extLst>
          </p:cNvPr>
          <p:cNvSpPr/>
          <p:nvPr/>
        </p:nvSpPr>
        <p:spPr>
          <a:xfrm rot="10800000" flipH="1" flipV="1">
            <a:off x="6201679" y="19684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5133B20-76B2-42D6-92A5-00DF10B05473}"/>
              </a:ext>
            </a:extLst>
          </p:cNvPr>
          <p:cNvSpPr/>
          <p:nvPr/>
        </p:nvSpPr>
        <p:spPr>
          <a:xfrm rot="10800000" flipH="1" flipV="1">
            <a:off x="7111955" y="13539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86DEF3-D0A2-4DB6-B515-F29283A4AFD0}"/>
              </a:ext>
            </a:extLst>
          </p:cNvPr>
          <p:cNvSpPr/>
          <p:nvPr/>
        </p:nvSpPr>
        <p:spPr>
          <a:xfrm rot="10800000" flipH="1" flipV="1">
            <a:off x="4537982" y="250944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1" name="표 20">
            <a:extLst>
              <a:ext uri="{FF2B5EF4-FFF2-40B4-BE49-F238E27FC236}">
                <a16:creationId xmlns:a16="http://schemas.microsoft.com/office/drawing/2014/main" id="{49C16AD8-777C-460B-9DB0-F80A09826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87782"/>
              </p:ext>
            </p:extLst>
          </p:nvPr>
        </p:nvGraphicFramePr>
        <p:xfrm>
          <a:off x="9940408" y="231211"/>
          <a:ext cx="2199758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(HOME)</a:t>
                      </a:r>
                      <a:r>
                        <a:rPr lang="ko-KR" altLang="en-US" sz="1200" dirty="0"/>
                        <a:t>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최근 본 기업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관심설정을 </a:t>
                      </a:r>
                      <a:r>
                        <a:rPr lang="ko-KR" altLang="en-US" sz="1200" dirty="0" err="1"/>
                        <a:t>해둔</a:t>
                      </a:r>
                      <a:r>
                        <a:rPr lang="ko-KR" altLang="en-US" sz="1200" dirty="0"/>
                        <a:t> 기업들을 나열한 목록이다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3DDCAE8-0A37-4F6F-961B-44267649DC21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BBD4D-2BCF-4041-B5B7-9117EE682F04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BC9F7-E242-484A-9DD4-C0E8755C9EEC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FEF08-BDB8-4A6B-9741-71992B8E895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547483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26442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기업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기업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ECCDD48E-6B15-4509-972D-35225940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29" y="1217839"/>
            <a:ext cx="3102427" cy="51516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A54A4F-9BBE-4066-B9EE-309149FD4576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44B7A2-793E-4ED5-9728-FF8FB4F4FA35}"/>
              </a:ext>
            </a:extLst>
          </p:cNvPr>
          <p:cNvSpPr/>
          <p:nvPr/>
        </p:nvSpPr>
        <p:spPr>
          <a:xfrm rot="10800000" flipH="1" flipV="1">
            <a:off x="4900383" y="191401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4EF639-DD58-4D2D-A0B4-2F4F943B24DB}"/>
              </a:ext>
            </a:extLst>
          </p:cNvPr>
          <p:cNvSpPr/>
          <p:nvPr/>
        </p:nvSpPr>
        <p:spPr>
          <a:xfrm rot="10800000" flipH="1" flipV="1">
            <a:off x="7186383" y="131859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44B302-027A-4968-AFDA-C923C36B6C10}"/>
              </a:ext>
            </a:extLst>
          </p:cNvPr>
          <p:cNvSpPr/>
          <p:nvPr/>
        </p:nvSpPr>
        <p:spPr>
          <a:xfrm rot="10800000" flipH="1" flipV="1">
            <a:off x="4528963" y="247754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3674327B-6510-4BB6-85AC-B027D77F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04900"/>
              </p:ext>
            </p:extLst>
          </p:nvPr>
        </p:nvGraphicFramePr>
        <p:xfrm>
          <a:off x="9940408" y="231211"/>
          <a:ext cx="2199758" cy="3596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(HOME)</a:t>
                      </a:r>
                      <a:r>
                        <a:rPr lang="ko-KR" altLang="en-US" sz="1200" dirty="0"/>
                        <a:t>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관심 기업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최근 본 기업들을 나열한 목록이다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0F8B15C-70E2-4501-8828-A2C56599B82D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CB143-026B-4B28-9805-72CB9EE23E16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23485-1BBE-4B3B-830D-916F13396C89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03CA53-8C3C-4048-8D75-37CD55DA2C33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992597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08872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3A3353F-5B87-4C25-8ADC-43D661C7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7" y="1382486"/>
            <a:ext cx="3101067" cy="51489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502699-AB17-490B-92C8-A97BF7ECEBDF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F720B2-ABD6-47CB-A023-5C0FFA4BCAE6}"/>
              </a:ext>
            </a:extLst>
          </p:cNvPr>
          <p:cNvSpPr/>
          <p:nvPr/>
        </p:nvSpPr>
        <p:spPr>
          <a:xfrm rot="10800000" flipH="1" flipV="1">
            <a:off x="4545467" y="13824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440E6E-0B03-4D79-A13B-6ABCA4E8EB93}"/>
              </a:ext>
            </a:extLst>
          </p:cNvPr>
          <p:cNvSpPr/>
          <p:nvPr/>
        </p:nvSpPr>
        <p:spPr>
          <a:xfrm rot="10800000" flipH="1" flipV="1">
            <a:off x="5430277" y="174389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7BB9E3A-1899-4E06-852D-E7075E41427F}"/>
              </a:ext>
            </a:extLst>
          </p:cNvPr>
          <p:cNvSpPr/>
          <p:nvPr/>
        </p:nvSpPr>
        <p:spPr>
          <a:xfrm rot="10800000" flipH="1" flipV="1">
            <a:off x="6529072" y="174389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F465812-333A-41F6-B881-EA2DB94C37A1}"/>
              </a:ext>
            </a:extLst>
          </p:cNvPr>
          <p:cNvSpPr/>
          <p:nvPr/>
        </p:nvSpPr>
        <p:spPr>
          <a:xfrm rot="10800000" flipH="1" flipV="1">
            <a:off x="4429140" y="21585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6" name="표 20">
            <a:extLst>
              <a:ext uri="{FF2B5EF4-FFF2-40B4-BE49-F238E27FC236}">
                <a16:creationId xmlns:a16="http://schemas.microsoft.com/office/drawing/2014/main" id="{56D5E6C6-BA8C-4E2B-9D32-2B3172AD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25666"/>
              </p:ext>
            </p:extLst>
          </p:nvPr>
        </p:nvGraphicFramePr>
        <p:xfrm>
          <a:off x="9940408" y="231211"/>
          <a:ext cx="2199758" cy="496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화면으로 이동한다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공지사항들이 </a:t>
                      </a:r>
                      <a:r>
                        <a:rPr lang="ko-KR" altLang="en-US" sz="1200" dirty="0" err="1"/>
                        <a:t>최근날짜순으로</a:t>
                      </a:r>
                      <a:r>
                        <a:rPr lang="ko-KR" altLang="en-US" sz="1200" dirty="0"/>
                        <a:t> 나열되어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해당 공지사항의 자세한 내용을 확인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50883B-9538-47E6-933E-0F019E203B23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A8F0A-0CA4-428D-B981-BB3FF7774238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B482B-672B-48F1-8029-8EA8C78F1DE1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55783B-B096-45F9-B627-AD7BEAA782FD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935698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CE1FAD-3D45-4650-BC38-9CC867F5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58" y="1306580"/>
            <a:ext cx="3238198" cy="5392480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41653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세부내역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 세부내역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9502699-AB17-490B-92C8-A97BF7ECEBDF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F720B2-ABD6-47CB-A023-5C0FFA4BCAE6}"/>
              </a:ext>
            </a:extLst>
          </p:cNvPr>
          <p:cNvSpPr/>
          <p:nvPr/>
        </p:nvSpPr>
        <p:spPr>
          <a:xfrm rot="10800000" flipH="1" flipV="1">
            <a:off x="4606901" y="145714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6" name="표 20">
            <a:extLst>
              <a:ext uri="{FF2B5EF4-FFF2-40B4-BE49-F238E27FC236}">
                <a16:creationId xmlns:a16="http://schemas.microsoft.com/office/drawing/2014/main" id="{56D5E6C6-BA8C-4E2B-9D32-2B3172AD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09532"/>
              </p:ext>
            </p:extLst>
          </p:nvPr>
        </p:nvGraphicFramePr>
        <p:xfrm>
          <a:off x="9940408" y="231211"/>
          <a:ext cx="2199758" cy="3322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공지사항의 제목과 게시일 세부내용들을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D538A704-668A-4867-A25C-1A42A6304B7D}"/>
              </a:ext>
            </a:extLst>
          </p:cNvPr>
          <p:cNvSpPr/>
          <p:nvPr/>
        </p:nvSpPr>
        <p:spPr>
          <a:xfrm rot="10800000" flipH="1" flipV="1">
            <a:off x="4570270" y="207715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7125E-EE15-42EC-937D-08156DB3A953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4AEFB-15F1-498A-894A-3D5B94F11DC8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3011F-2832-4F33-B9A8-8DB4D4D89312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73D72-30BC-4FAA-AA8A-C7BE8E03269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802902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2440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FAQ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D0C5E34-7CC2-4CF6-A064-32A72B59CE35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DEC0763B-3A32-46BF-A0FC-5D53C135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30290"/>
              </p:ext>
            </p:extLst>
          </p:nvPr>
        </p:nvGraphicFramePr>
        <p:xfrm>
          <a:off x="9940408" y="231211"/>
          <a:ext cx="2199758" cy="624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대상 회원에 따라 다른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볼 수 있도록 다음과 같은 창이 생성된다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각 항목을 클릭 시 그에 해당하는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들이 하단에 나열된다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어떠한 항목을 넣을 지 판단 보류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3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 나열되고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다음과 같이 해당 내용을 확인할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13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2279F632-839A-4112-B106-1D2E105D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68" y="1314460"/>
            <a:ext cx="3127092" cy="5147477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0E519C5-69E8-4E88-93AC-0BA83279CA61}"/>
              </a:ext>
            </a:extLst>
          </p:cNvPr>
          <p:cNvSpPr/>
          <p:nvPr/>
        </p:nvSpPr>
        <p:spPr>
          <a:xfrm rot="10800000" flipH="1" flipV="1">
            <a:off x="2635389" y="177721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7C0CD5-B9DB-49CA-B056-110316D342A6}"/>
              </a:ext>
            </a:extLst>
          </p:cNvPr>
          <p:cNvSpPr/>
          <p:nvPr/>
        </p:nvSpPr>
        <p:spPr>
          <a:xfrm rot="10800000" flipH="1" flipV="1">
            <a:off x="4716972" y="176657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E8D02AF-9F7F-4209-9896-3EAE8DAB4805}"/>
              </a:ext>
            </a:extLst>
          </p:cNvPr>
          <p:cNvSpPr/>
          <p:nvPr/>
        </p:nvSpPr>
        <p:spPr>
          <a:xfrm rot="10800000" flipH="1" flipV="1">
            <a:off x="2833268" y="133986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BB6BD8-33F1-40B0-98A4-5088E1FA4C8D}"/>
              </a:ext>
            </a:extLst>
          </p:cNvPr>
          <p:cNvSpPr/>
          <p:nvPr/>
        </p:nvSpPr>
        <p:spPr>
          <a:xfrm rot="10800000" flipH="1" flipV="1">
            <a:off x="2716941" y="295996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F5F81FF-79BF-4334-BB8E-E116329E7A87}"/>
              </a:ext>
            </a:extLst>
          </p:cNvPr>
          <p:cNvSpPr/>
          <p:nvPr/>
        </p:nvSpPr>
        <p:spPr>
          <a:xfrm rot="10800000" flipH="1" flipV="1">
            <a:off x="2577903" y="343769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22E523-931F-47C9-9D8F-F3AB89BBE5A3}"/>
              </a:ext>
            </a:extLst>
          </p:cNvPr>
          <p:cNvSpPr/>
          <p:nvPr/>
        </p:nvSpPr>
        <p:spPr>
          <a:xfrm rot="10800000" flipH="1" flipV="1">
            <a:off x="4822665" y="215166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72EBC-FA2D-42D6-BD03-5DC08AF24E6A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E4569-7604-4D5B-AAF7-CCB12AC7B9A8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55B3A-CE9C-4416-A06C-F09E873FD974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AD304-6DAF-46D5-A93A-0175BBCFC6F6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98445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BD156E5-A037-41DF-AB35-24CF08CA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68" y="1314460"/>
            <a:ext cx="3127092" cy="5147477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61503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FAQ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D0C5E34-7CC2-4CF6-A064-32A72B59CE35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3AABC1-DCC2-40A5-ACBE-1937791BE9D6}"/>
              </a:ext>
            </a:extLst>
          </p:cNvPr>
          <p:cNvSpPr/>
          <p:nvPr/>
        </p:nvSpPr>
        <p:spPr>
          <a:xfrm rot="10800000" flipH="1" flipV="1">
            <a:off x="2635389" y="177721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F78DCA-F47B-42E2-9542-C6B304D08FBF}"/>
              </a:ext>
            </a:extLst>
          </p:cNvPr>
          <p:cNvSpPr/>
          <p:nvPr/>
        </p:nvSpPr>
        <p:spPr>
          <a:xfrm rot="10800000" flipH="1" flipV="1">
            <a:off x="4716972" y="176657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7295A4-CBD7-4FEB-9F26-4F3A73599D1A}"/>
              </a:ext>
            </a:extLst>
          </p:cNvPr>
          <p:cNvSpPr/>
          <p:nvPr/>
        </p:nvSpPr>
        <p:spPr>
          <a:xfrm rot="10800000" flipH="1" flipV="1">
            <a:off x="2833268" y="133986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DEC0763B-3A32-46BF-A0FC-5D53C1353273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624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대상 회원에 따라 다른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볼 수 있도록 다음과 같은 창이 생성된다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각 항목을 클릭 시 그에 해당하는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들이 하단에 나열된다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어떠한 항목을 넣을 지 판단 보류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3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 나열되고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다음과 같이 해당 내용을 확인할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13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45737F05-5A34-485F-A8F8-BF23CA180573}"/>
              </a:ext>
            </a:extLst>
          </p:cNvPr>
          <p:cNvSpPr/>
          <p:nvPr/>
        </p:nvSpPr>
        <p:spPr>
          <a:xfrm rot="10800000" flipH="1" flipV="1">
            <a:off x="2716941" y="295996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D96C1B-A8A6-4CA2-8E3D-60422832CAE4}"/>
              </a:ext>
            </a:extLst>
          </p:cNvPr>
          <p:cNvSpPr/>
          <p:nvPr/>
        </p:nvSpPr>
        <p:spPr>
          <a:xfrm rot="10800000" flipH="1" flipV="1">
            <a:off x="2577903" y="343769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264E13-B6CC-4ADB-83ED-F231649B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12" y="1443143"/>
            <a:ext cx="3419192" cy="303928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B59852B-122D-4506-9306-62142BFAF8A2}"/>
              </a:ext>
            </a:extLst>
          </p:cNvPr>
          <p:cNvSpPr/>
          <p:nvPr/>
        </p:nvSpPr>
        <p:spPr>
          <a:xfrm rot="10800000" flipH="1" flipV="1">
            <a:off x="4822665" y="215166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5421D1-5BE4-4B33-B98A-4BF8C9E7E7DA}"/>
              </a:ext>
            </a:extLst>
          </p:cNvPr>
          <p:cNvSpPr/>
          <p:nvPr/>
        </p:nvSpPr>
        <p:spPr>
          <a:xfrm>
            <a:off x="2128105" y="1041400"/>
            <a:ext cx="3831763" cy="5816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FD5893-C896-4E85-B2E2-96AD7E0B96CC}"/>
              </a:ext>
            </a:extLst>
          </p:cNvPr>
          <p:cNvSpPr/>
          <p:nvPr/>
        </p:nvSpPr>
        <p:spPr>
          <a:xfrm>
            <a:off x="3806547" y="2140629"/>
            <a:ext cx="1384300" cy="362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5A5A24-9CAD-4485-A076-8B8C4706DAE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190847" y="2322099"/>
            <a:ext cx="9520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E8276A-26F8-4EB1-8767-FD9736BAB902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5E5FF-978C-4186-B8F5-F6ECD1C1D98D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52897-3D78-493B-917A-CC804599B1F2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D17CA-9754-49AC-ADC2-E4B709EA4642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292085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BD156E5-A037-41DF-AB35-24CF08CA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68" y="1314460"/>
            <a:ext cx="3127092" cy="5147477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497668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FAQ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D0C5E34-7CC2-4CF6-A064-32A72B59CE35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3AABC1-DCC2-40A5-ACBE-1937791BE9D6}"/>
              </a:ext>
            </a:extLst>
          </p:cNvPr>
          <p:cNvSpPr/>
          <p:nvPr/>
        </p:nvSpPr>
        <p:spPr>
          <a:xfrm rot="10800000" flipH="1" flipV="1">
            <a:off x="2635389" y="177721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F78DCA-F47B-42E2-9542-C6B304D08FBF}"/>
              </a:ext>
            </a:extLst>
          </p:cNvPr>
          <p:cNvSpPr/>
          <p:nvPr/>
        </p:nvSpPr>
        <p:spPr>
          <a:xfrm rot="10800000" flipH="1" flipV="1">
            <a:off x="4716972" y="176657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59852B-122D-4506-9306-62142BFAF8A2}"/>
              </a:ext>
            </a:extLst>
          </p:cNvPr>
          <p:cNvSpPr/>
          <p:nvPr/>
        </p:nvSpPr>
        <p:spPr>
          <a:xfrm rot="10800000" flipH="1" flipV="1">
            <a:off x="4822665" y="215166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7295A4-CBD7-4FEB-9F26-4F3A73599D1A}"/>
              </a:ext>
            </a:extLst>
          </p:cNvPr>
          <p:cNvSpPr/>
          <p:nvPr/>
        </p:nvSpPr>
        <p:spPr>
          <a:xfrm rot="10800000" flipH="1" flipV="1">
            <a:off x="2833268" y="133986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DEC0763B-3A32-46BF-A0FC-5D53C1353273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624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대상 회원에 따라 다른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볼 수 있도록 다음과 같은 창이 생성된다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각 항목을 클릭 시 그에 해당하는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들이 하단에 나열된다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어떠한 항목을 넣을 지 판단 보류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3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 나열되고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다음과 같이 해당 내용을 확인할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13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45737F05-5A34-485F-A8F8-BF23CA180573}"/>
              </a:ext>
            </a:extLst>
          </p:cNvPr>
          <p:cNvSpPr/>
          <p:nvPr/>
        </p:nvSpPr>
        <p:spPr>
          <a:xfrm rot="10800000" flipH="1" flipV="1">
            <a:off x="2716941" y="295996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D96C1B-A8A6-4CA2-8E3D-60422832CAE4}"/>
              </a:ext>
            </a:extLst>
          </p:cNvPr>
          <p:cNvSpPr/>
          <p:nvPr/>
        </p:nvSpPr>
        <p:spPr>
          <a:xfrm rot="10800000" flipH="1" flipV="1">
            <a:off x="2577903" y="343769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74D9F65-15CC-4EB8-BFDE-31C33D64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54" y="3411631"/>
            <a:ext cx="3301106" cy="337016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E8FC4-26B8-4CB7-9119-EF339DF24885}"/>
              </a:ext>
            </a:extLst>
          </p:cNvPr>
          <p:cNvSpPr/>
          <p:nvPr/>
        </p:nvSpPr>
        <p:spPr>
          <a:xfrm>
            <a:off x="2217589" y="979898"/>
            <a:ext cx="3831763" cy="5816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EDDF5F-EBDC-4390-B3C0-6F1F7EEBABAC}"/>
              </a:ext>
            </a:extLst>
          </p:cNvPr>
          <p:cNvCxnSpPr/>
          <p:nvPr/>
        </p:nvCxnSpPr>
        <p:spPr>
          <a:xfrm>
            <a:off x="5907660" y="3644260"/>
            <a:ext cx="4309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6D1355-A10F-4B97-89C9-7A8E0BBCE2F5}"/>
              </a:ext>
            </a:extLst>
          </p:cNvPr>
          <p:cNvSpPr/>
          <p:nvPr/>
        </p:nvSpPr>
        <p:spPr>
          <a:xfrm>
            <a:off x="2780568" y="3411631"/>
            <a:ext cx="3127092" cy="36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A52CB-B72B-4EEC-95C7-37455192404C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5AF4F9-D03F-42CA-BA4F-650D33151418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98968F-C009-4033-8B0E-E1B57DD4D3D4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57E49-6CDC-4819-9048-372C5A2A573B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958772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68175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5BD0DCB1-FE60-43D6-96EF-03CA0DA3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95" y="1269546"/>
            <a:ext cx="3144610" cy="51353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459A4F-5B03-4E34-B3A4-8E028A65A282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02C55F-7211-4535-AF94-675907D7C97B}"/>
              </a:ext>
            </a:extLst>
          </p:cNvPr>
          <p:cNvSpPr/>
          <p:nvPr/>
        </p:nvSpPr>
        <p:spPr>
          <a:xfrm rot="10800000" flipH="1" flipV="1">
            <a:off x="4523695" y="12695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6E1193-B79F-4EA5-AA21-F62560E487CF}"/>
              </a:ext>
            </a:extLst>
          </p:cNvPr>
          <p:cNvSpPr/>
          <p:nvPr/>
        </p:nvSpPr>
        <p:spPr>
          <a:xfrm rot="10800000" flipH="1" flipV="1">
            <a:off x="4313809" y="161405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9650CE5-7384-4AA1-A60F-B66729F9FA86}"/>
              </a:ext>
            </a:extLst>
          </p:cNvPr>
          <p:cNvSpPr/>
          <p:nvPr/>
        </p:nvSpPr>
        <p:spPr>
          <a:xfrm rot="10800000" flipH="1" flipV="1">
            <a:off x="5408505" y="161405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B50268-81B6-4F17-8A3F-47C741DCA7C0}"/>
              </a:ext>
            </a:extLst>
          </p:cNvPr>
          <p:cNvSpPr/>
          <p:nvPr/>
        </p:nvSpPr>
        <p:spPr>
          <a:xfrm rot="10800000" flipH="1" flipV="1">
            <a:off x="4313809" y="204211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F34B07-E5D2-462B-A556-20F26B73FE93}"/>
              </a:ext>
            </a:extLst>
          </p:cNvPr>
          <p:cNvSpPr/>
          <p:nvPr/>
        </p:nvSpPr>
        <p:spPr>
          <a:xfrm rot="10800000" flipH="1" flipV="1">
            <a:off x="4313809" y="247016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385C1371-0B28-4852-9D88-6D7E00122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89970"/>
              </p:ext>
            </p:extLst>
          </p:nvPr>
        </p:nvGraphicFramePr>
        <p:xfrm>
          <a:off x="9940408" y="231211"/>
          <a:ext cx="2199758" cy="469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작성화면으로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문의 내역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4F8F13A-CB62-4A02-9985-6ACE07FE859E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C4735-4BF4-42B0-9EB3-98E9DB2C223D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B1CE5-3D38-4B43-9C8B-87DC221F5BB0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7B45D6-34CC-4F85-BB60-676F324C8FFD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4436857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C49EF3-067C-4A2E-8AD1-CD4D044C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379" y="1390650"/>
            <a:ext cx="2997876" cy="4971735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58647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5747235-5446-4C7E-85EB-F3E10A91E083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83D531-D372-4836-B591-90F2401C3071}"/>
              </a:ext>
            </a:extLst>
          </p:cNvPr>
          <p:cNvSpPr/>
          <p:nvPr/>
        </p:nvSpPr>
        <p:spPr>
          <a:xfrm rot="10800000" flipH="1" flipV="1">
            <a:off x="4593771" y="13906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8166A79-AA43-4E3F-A9C0-05B0F85549CE}"/>
              </a:ext>
            </a:extLst>
          </p:cNvPr>
          <p:cNvSpPr/>
          <p:nvPr/>
        </p:nvSpPr>
        <p:spPr>
          <a:xfrm rot="10800000" flipH="1" flipV="1">
            <a:off x="4572380" y="195954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2EB513-726B-4FC0-B73C-76A8D1CF23A8}"/>
              </a:ext>
            </a:extLst>
          </p:cNvPr>
          <p:cNvSpPr/>
          <p:nvPr/>
        </p:nvSpPr>
        <p:spPr>
          <a:xfrm rot="10800000" flipH="1" flipV="1">
            <a:off x="4572380" y="376114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D1BC444-24BA-4727-87E7-66FC803A2351}"/>
              </a:ext>
            </a:extLst>
          </p:cNvPr>
          <p:cNvSpPr/>
          <p:nvPr/>
        </p:nvSpPr>
        <p:spPr>
          <a:xfrm rot="10800000" flipH="1" flipV="1">
            <a:off x="5583901" y="583743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583355F8-65E5-42DC-A679-F0F54966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8079"/>
              </p:ext>
            </p:extLst>
          </p:nvPr>
        </p:nvGraphicFramePr>
        <p:xfrm>
          <a:off x="9940408" y="231211"/>
          <a:ext cx="2199758" cy="460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(1:1</a:t>
                      </a:r>
                      <a:r>
                        <a:rPr lang="ko-KR" altLang="en-US" sz="1200" dirty="0"/>
                        <a:t>문의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사용자들이 문의를 입력할 수 있는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사용자들이 답변 받을 이메일 주소를 위한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문의하기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 클릭 시 관리자에게 문의가 전송된다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사용자가 작성한 문의는 문의내역에서 확인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9DE937-86A3-4D73-9A32-FB63BE61C03A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A5F8B-337A-472F-B564-F70785F4E59B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E1EF11-E4C5-45CA-8121-66CCFD5F887B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D0970-D313-4624-A7AC-92A213C25293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43321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94719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8664"/>
              </p:ext>
            </p:extLst>
          </p:nvPr>
        </p:nvGraphicFramePr>
        <p:xfrm>
          <a:off x="9940408" y="231212"/>
          <a:ext cx="2199758" cy="61971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023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214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검색을 도와주는 기능이다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471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채용을 진행중인 기업들이 나열된 채용정보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579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구직을 진행중인 인재들의 정보들이 나열된 인재정보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471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이용안내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,FAQ,1:1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이용할 수 있는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43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개인회원과 기업회원 로그인 선택 기능이다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1335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정확한 아이디와 비밀번호를 입력 후 로그인 버튼을 누르면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화면으로 이동하게 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부정확한 정보 입력 후 로그인 버튼을 누를 경우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아이디와 비밀번호를 확인하세요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라는 문구가 출력된다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43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회원가입을 위한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48037"/>
                  </a:ext>
                </a:extLst>
              </a:tr>
              <a:tr h="343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아이디와 비밀번호를 찾기 위한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42589"/>
                  </a:ext>
                </a:extLst>
              </a:tr>
              <a:tr h="729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최신순으로 채용을 진행중인 기업들이 나열된다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해당 기업의 상세정보를 살펴볼 수 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비용을 지불해야 가능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037429"/>
                  </a:ext>
                </a:extLst>
              </a:tr>
              <a:tr h="214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각 버튼 클릭 시 해당 내용을 살펴 볼 수 있는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21191"/>
                  </a:ext>
                </a:extLst>
              </a:tr>
              <a:tr h="214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사이트를 제공하는 기업의 정보를 보여준다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5964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B1D454A-61AD-48D3-84C0-A2FF4C8E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30301"/>
            <a:ext cx="7625184" cy="56514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B21BE8F-2A24-4B92-A12C-65C849341C3C}"/>
              </a:ext>
            </a:extLst>
          </p:cNvPr>
          <p:cNvSpPr/>
          <p:nvPr/>
        </p:nvSpPr>
        <p:spPr>
          <a:xfrm rot="10800000" flipH="1" flipV="1">
            <a:off x="3596595" y="12822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E4991E-B5F3-40C6-AF67-8EAE1D6AADD8}"/>
              </a:ext>
            </a:extLst>
          </p:cNvPr>
          <p:cNvSpPr/>
          <p:nvPr/>
        </p:nvSpPr>
        <p:spPr>
          <a:xfrm rot="10800000" flipH="1" flipV="1">
            <a:off x="2514666" y="19621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80C51C-0A5B-43D1-B0AF-841FD24DB7D2}"/>
              </a:ext>
            </a:extLst>
          </p:cNvPr>
          <p:cNvSpPr/>
          <p:nvPr/>
        </p:nvSpPr>
        <p:spPr>
          <a:xfrm rot="10800000" flipH="1" flipV="1">
            <a:off x="3932341" y="196219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4291DF1-E32E-49FE-893B-F580495746B3}"/>
              </a:ext>
            </a:extLst>
          </p:cNvPr>
          <p:cNvSpPr/>
          <p:nvPr/>
        </p:nvSpPr>
        <p:spPr>
          <a:xfrm rot="10800000" flipH="1" flipV="1">
            <a:off x="5308813" y="19621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442862-8988-4838-8283-194C8365B609}"/>
              </a:ext>
            </a:extLst>
          </p:cNvPr>
          <p:cNvSpPr/>
          <p:nvPr/>
        </p:nvSpPr>
        <p:spPr>
          <a:xfrm rot="10800000" flipH="1" flipV="1">
            <a:off x="7154059" y="228569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91A4C0-DB4F-4A74-8177-556A1C6A3D36}"/>
              </a:ext>
            </a:extLst>
          </p:cNvPr>
          <p:cNvSpPr/>
          <p:nvPr/>
        </p:nvSpPr>
        <p:spPr>
          <a:xfrm rot="10800000" flipH="1" flipV="1">
            <a:off x="6921406" y="25382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86E5F5-45CE-493D-A45C-730FBC6977E3}"/>
              </a:ext>
            </a:extLst>
          </p:cNvPr>
          <p:cNvSpPr/>
          <p:nvPr/>
        </p:nvSpPr>
        <p:spPr>
          <a:xfrm rot="10800000" flipH="1" flipV="1">
            <a:off x="6921406" y="30629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79FED1-0E44-4AC0-BBC0-D6C32CB3955B}"/>
              </a:ext>
            </a:extLst>
          </p:cNvPr>
          <p:cNvSpPr/>
          <p:nvPr/>
        </p:nvSpPr>
        <p:spPr>
          <a:xfrm rot="10800000" flipH="1" flipV="1">
            <a:off x="8101539" y="30629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B793091-4872-414A-8BCD-F50E341498AD}"/>
              </a:ext>
            </a:extLst>
          </p:cNvPr>
          <p:cNvSpPr/>
          <p:nvPr/>
        </p:nvSpPr>
        <p:spPr>
          <a:xfrm rot="10800000" flipH="1" flipV="1">
            <a:off x="2398339" y="338966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74C280-45BA-452E-BA59-6AED1EBB6F31}"/>
              </a:ext>
            </a:extLst>
          </p:cNvPr>
          <p:cNvSpPr/>
          <p:nvPr/>
        </p:nvSpPr>
        <p:spPr>
          <a:xfrm rot="10800000" flipH="1" flipV="1">
            <a:off x="2227116" y="58616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FB6FC00-8C43-4922-853F-97E772B92F2F}"/>
              </a:ext>
            </a:extLst>
          </p:cNvPr>
          <p:cNvSpPr/>
          <p:nvPr/>
        </p:nvSpPr>
        <p:spPr>
          <a:xfrm rot="10800000" flipH="1" flipV="1">
            <a:off x="2227115" y="610489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CC936-2A99-4897-AF02-99BD9A2649CC}"/>
              </a:ext>
            </a:extLst>
          </p:cNvPr>
          <p:cNvSpPr txBox="1"/>
          <p:nvPr/>
        </p:nvSpPr>
        <p:spPr>
          <a:xfrm>
            <a:off x="2177370" y="584324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40CBF-1B49-45E1-8221-D52F14D0B8CA}"/>
              </a:ext>
            </a:extLst>
          </p:cNvPr>
          <p:cNvSpPr txBox="1"/>
          <p:nvPr/>
        </p:nvSpPr>
        <p:spPr>
          <a:xfrm>
            <a:off x="2170280" y="609134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BBDB02-5790-46A9-99A4-C2890B6DB48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0ADB99-D6C8-4226-A4B6-10A61BA3D614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8F369-4E38-4CE0-A2A4-516B8EEF68E2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E29A38-E2BA-4C75-992E-2E03E75462B5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2329629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62006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5747235-5446-4C7E-85EB-F3E10A91E083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583355F8-65E5-42DC-A679-F0F54966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2704"/>
              </p:ext>
            </p:extLst>
          </p:nvPr>
        </p:nvGraphicFramePr>
        <p:xfrm>
          <a:off x="9940408" y="231211"/>
          <a:ext cx="2199758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(1:1</a:t>
                      </a:r>
                      <a:r>
                        <a:rPr lang="ko-KR" altLang="en-US" sz="1200" dirty="0"/>
                        <a:t>문의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관리자에게 전송한 문의제목들이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문의한 내용이 보여지게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401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3A2B854-8C99-4B75-A60C-AA3D1197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631" y="1143001"/>
            <a:ext cx="3106738" cy="5147566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D8AA6F7-2E71-434C-8049-A7CC978DA8E1}"/>
              </a:ext>
            </a:extLst>
          </p:cNvPr>
          <p:cNvSpPr/>
          <p:nvPr/>
        </p:nvSpPr>
        <p:spPr>
          <a:xfrm rot="10800000" flipH="1" flipV="1">
            <a:off x="4477104" y="12763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9FA8676-A22B-4B00-ABB9-ED656ADD7B96}"/>
              </a:ext>
            </a:extLst>
          </p:cNvPr>
          <p:cNvSpPr/>
          <p:nvPr/>
        </p:nvSpPr>
        <p:spPr>
          <a:xfrm rot="10800000" flipH="1" flipV="1">
            <a:off x="4301671" y="16954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7578E0-A791-4357-881C-124ACCAC814F}"/>
              </a:ext>
            </a:extLst>
          </p:cNvPr>
          <p:cNvSpPr/>
          <p:nvPr/>
        </p:nvSpPr>
        <p:spPr>
          <a:xfrm rot="10800000" flipH="1" flipV="1">
            <a:off x="7598569" y="188510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64FF2-A581-44EC-BA81-C611068F369F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657B99-8ECD-4064-8E40-D49AD334DC75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A6DC7-0AA4-4082-B84A-4D4271E5BFD6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ED321-B6BA-4C91-BC2D-F2E5EA1874D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162613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62147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50FC15D-5691-4E51-A328-D1367D86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3" y="1337582"/>
            <a:ext cx="3076575" cy="50428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549AB5-F150-4355-94FA-53616560D7C2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CBC49CB-4AF6-48DC-9945-D4EA5EE12A20}"/>
              </a:ext>
            </a:extLst>
          </p:cNvPr>
          <p:cNvSpPr/>
          <p:nvPr/>
        </p:nvSpPr>
        <p:spPr>
          <a:xfrm rot="10800000" flipH="1" flipV="1">
            <a:off x="4557713" y="133758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888337-44EF-499C-8379-FB9E4B39EB20}"/>
              </a:ext>
            </a:extLst>
          </p:cNvPr>
          <p:cNvSpPr/>
          <p:nvPr/>
        </p:nvSpPr>
        <p:spPr>
          <a:xfrm rot="10800000" flipH="1" flipV="1">
            <a:off x="4436468" y="352908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06E0C7-10F3-4524-9936-2AB94392668D}"/>
              </a:ext>
            </a:extLst>
          </p:cNvPr>
          <p:cNvSpPr/>
          <p:nvPr/>
        </p:nvSpPr>
        <p:spPr>
          <a:xfrm rot="10800000" flipH="1" flipV="1">
            <a:off x="4436468" y="307982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F6E004-5F4B-4025-B5C0-56B7EFB5E1C0}"/>
              </a:ext>
            </a:extLst>
          </p:cNvPr>
          <p:cNvSpPr/>
          <p:nvPr/>
        </p:nvSpPr>
        <p:spPr>
          <a:xfrm rot="10800000" flipH="1" flipV="1">
            <a:off x="4436468" y="396012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875FEB-9E81-4D5E-A2AC-D1B84DCA5DF4}"/>
              </a:ext>
            </a:extLst>
          </p:cNvPr>
          <p:cNvSpPr/>
          <p:nvPr/>
        </p:nvSpPr>
        <p:spPr>
          <a:xfrm rot="10800000" flipH="1" flipV="1">
            <a:off x="7016408" y="446583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6" name="표 20">
            <a:extLst>
              <a:ext uri="{FF2B5EF4-FFF2-40B4-BE49-F238E27FC236}">
                <a16:creationId xmlns:a16="http://schemas.microsoft.com/office/drawing/2014/main" id="{F306C0BD-AD43-435C-843C-F21B4F5BF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04220"/>
              </p:ext>
            </p:extLst>
          </p:nvPr>
        </p:nvGraphicFramePr>
        <p:xfrm>
          <a:off x="9940408" y="231211"/>
          <a:ext cx="2199758" cy="487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나의 정보 수정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비밀번호 변경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회원탈퇴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카톡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알림받기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수락 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개인은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해당 앱의 알림들을 카톡을 통해서 받을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카카오톡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를 입력하지 않은 회원이 카톡 </a:t>
                      </a:r>
                      <a:r>
                        <a:rPr lang="ko-KR" altLang="en-US" sz="1200" dirty="0" err="1">
                          <a:solidFill>
                            <a:srgbClr val="00B050"/>
                          </a:solidFill>
                        </a:rPr>
                        <a:t>알림받기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 동의를 누를 경우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나의 정보에서 카카오톡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를 입력하세요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＇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라는 문구가 출력되며 나의 정보창으로 이동한다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C0A5B22-E78D-4317-B2ED-26CEE34441F1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C17A0-2111-447E-A13C-9B767F364B5D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ED416-3CBB-4EC9-9B34-A53D3AF70C4F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76698-8A4E-4907-99CF-63B8EC30362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053756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55572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3F7650-2ADE-4725-9C9B-E780B7FE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7" y="1447800"/>
            <a:ext cx="2945946" cy="48441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319F7E-5327-4F42-AA1D-A965C9B64EC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E66F35-8BCB-44A9-9858-828C458BFBCF}"/>
              </a:ext>
            </a:extLst>
          </p:cNvPr>
          <p:cNvSpPr/>
          <p:nvPr/>
        </p:nvSpPr>
        <p:spPr>
          <a:xfrm rot="10800000" flipH="1" flipV="1">
            <a:off x="4557096" y="144780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36617C-5E85-4F00-B51F-FF853F40A702}"/>
              </a:ext>
            </a:extLst>
          </p:cNvPr>
          <p:cNvSpPr/>
          <p:nvPr/>
        </p:nvSpPr>
        <p:spPr>
          <a:xfrm rot="10800000" flipH="1" flipV="1">
            <a:off x="4456499" y="217713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F0F44F-70CC-49BA-8A8D-3D02267961CC}"/>
              </a:ext>
            </a:extLst>
          </p:cNvPr>
          <p:cNvSpPr/>
          <p:nvPr/>
        </p:nvSpPr>
        <p:spPr>
          <a:xfrm rot="10800000" flipH="1" flipV="1">
            <a:off x="5442644" y="58161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C1D88EC8-6818-4D7A-8CE0-889782ECE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30009"/>
              </p:ext>
            </p:extLst>
          </p:nvPr>
        </p:nvGraphicFramePr>
        <p:xfrm>
          <a:off x="9940408" y="231211"/>
          <a:ext cx="2199758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사용자의 개인정보들을 수정할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사용자가 변경한 내용으로 정보가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F6A0AD-584A-48CB-8B7D-24315799A9C8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B85C5-7846-4083-908B-80E7C8B873A6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83F3F-C350-4ADF-9AEF-332A8D0D890D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AD6F1-6DF9-42DB-93DD-7D56DFC499E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3811340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54618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890DCFCB-B764-49E1-96A1-39D986E9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24" y="1268867"/>
            <a:ext cx="2970439" cy="49407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324A46-5A57-45DE-B510-F43968E63042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3BB605-6B0B-4601-8827-4A3E8CABA7DC}"/>
              </a:ext>
            </a:extLst>
          </p:cNvPr>
          <p:cNvSpPr/>
          <p:nvPr/>
        </p:nvSpPr>
        <p:spPr>
          <a:xfrm rot="10800000" flipH="1" flipV="1">
            <a:off x="4537997" y="137776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B4CA37-6943-4066-AB16-FF214103614C}"/>
              </a:ext>
            </a:extLst>
          </p:cNvPr>
          <p:cNvSpPr/>
          <p:nvPr/>
        </p:nvSpPr>
        <p:spPr>
          <a:xfrm rot="10800000" flipH="1" flipV="1">
            <a:off x="4482729" y="225426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3E3CF3-704B-49AF-9A21-43C0EB3F80B3}"/>
              </a:ext>
            </a:extLst>
          </p:cNvPr>
          <p:cNvSpPr/>
          <p:nvPr/>
        </p:nvSpPr>
        <p:spPr>
          <a:xfrm rot="10800000" flipH="1" flipV="1">
            <a:off x="5507235" y="433824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AA1D90ED-0024-4E4C-9958-BAEBB42D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78967"/>
              </p:ext>
            </p:extLst>
          </p:nvPr>
        </p:nvGraphicFramePr>
        <p:xfrm>
          <a:off x="9940408" y="231211"/>
          <a:ext cx="2199758" cy="414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비밀번호를 입력하고 변경할 비밀번호 입력하면 비밀번호가 변경된다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변경한 비밀번호로 비밀번호가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6A4A52-E366-48CF-B7D2-68BBFE272240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21A98-A23A-4E16-BA72-A992347D5C11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2B475-60DB-44D1-AB4C-08176CA793A2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35332-6ACB-4BA6-BE30-FA3C9F31822E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911224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59514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탈퇴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8C453D-AB84-4340-9A40-F231171A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57" y="1452563"/>
            <a:ext cx="2982685" cy="49543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38EBEDC-8A20-44A1-ACB0-299AE31AFBE0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2B437C1-8196-46A0-8F4B-7C54B598DEB4}"/>
              </a:ext>
            </a:extLst>
          </p:cNvPr>
          <p:cNvSpPr/>
          <p:nvPr/>
        </p:nvSpPr>
        <p:spPr>
          <a:xfrm rot="10800000" flipH="1" flipV="1">
            <a:off x="4488330" y="160141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C4B69A-00D7-4547-9A4D-CEE2BBB35897}"/>
              </a:ext>
            </a:extLst>
          </p:cNvPr>
          <p:cNvSpPr/>
          <p:nvPr/>
        </p:nvSpPr>
        <p:spPr>
          <a:xfrm rot="10800000" flipH="1" flipV="1">
            <a:off x="4488330" y="505001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B7134A-B2F7-4296-860C-F45A1216B237}"/>
              </a:ext>
            </a:extLst>
          </p:cNvPr>
          <p:cNvSpPr/>
          <p:nvPr/>
        </p:nvSpPr>
        <p:spPr>
          <a:xfrm rot="10800000" flipH="1" flipV="1">
            <a:off x="5038606" y="572047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159EC0-BF47-4B41-BECC-EAA940281FD2}"/>
              </a:ext>
            </a:extLst>
          </p:cNvPr>
          <p:cNvSpPr/>
          <p:nvPr/>
        </p:nvSpPr>
        <p:spPr>
          <a:xfrm rot="10800000" flipH="1" flipV="1">
            <a:off x="6431472" y="572047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CB99AB2E-F54A-43E3-B823-430FFB06B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55592"/>
              </p:ext>
            </p:extLst>
          </p:nvPr>
        </p:nvGraphicFramePr>
        <p:xfrm>
          <a:off x="9940408" y="231211"/>
          <a:ext cx="2199758" cy="560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탈퇴와 관련된 유의사항들이 기술되어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유의사항을 읽고 동의할 경우 회원탈퇴 진행이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동의를 하지 않을 경우 회원탈퇴 진행이 불가능하다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회원 탈퇴를 중단하고 이전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해당 사용자는 회원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탈퇴된다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856608F4-E4A5-4D66-8EEF-527BC0521AF5}"/>
              </a:ext>
            </a:extLst>
          </p:cNvPr>
          <p:cNvSpPr/>
          <p:nvPr/>
        </p:nvSpPr>
        <p:spPr>
          <a:xfrm rot="10800000" flipH="1" flipV="1">
            <a:off x="4488330" y="207330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7BAF03-77E3-46E6-AD63-42AD219B3B0B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61A8FE-BCE0-4556-A892-F5871A150376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D1715-4CD7-4A51-809A-6DE34BBF0460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A40C7-B6FF-479A-880F-DEE9152085DD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711684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32314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이력서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이력서 관리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449D954-5CBE-4C9F-9719-74860CAF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52" y="1449161"/>
            <a:ext cx="2948667" cy="49285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72E1ED-C811-499A-B8C9-E33436C036EA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3C749C6-4641-49B6-8986-FE896A18DF8B}"/>
              </a:ext>
            </a:extLst>
          </p:cNvPr>
          <p:cNvSpPr/>
          <p:nvPr/>
        </p:nvSpPr>
        <p:spPr>
          <a:xfrm rot="10800000" flipH="1" flipV="1">
            <a:off x="4440025" y="155251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6E716D-0CE8-413F-97E2-473BBC25EE8E}"/>
              </a:ext>
            </a:extLst>
          </p:cNvPr>
          <p:cNvSpPr/>
          <p:nvPr/>
        </p:nvSpPr>
        <p:spPr>
          <a:xfrm rot="10800000" flipH="1" flipV="1">
            <a:off x="4381862" y="217998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AAB780-61CB-489E-AC49-5C0724BAE49C}"/>
              </a:ext>
            </a:extLst>
          </p:cNvPr>
          <p:cNvSpPr/>
          <p:nvPr/>
        </p:nvSpPr>
        <p:spPr>
          <a:xfrm rot="10800000" flipH="1" flipV="1">
            <a:off x="5463909" y="59012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9C129DC4-ED15-410B-9B1C-FE79CFCB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21651"/>
              </p:ext>
            </p:extLst>
          </p:nvPr>
        </p:nvGraphicFramePr>
        <p:xfrm>
          <a:off x="9940408" y="231211"/>
          <a:ext cx="2199758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사용자의 이력과 관련된 내용들을 수정할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변경된 내용으로 이력서가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FBBA96E-4F83-4258-8035-EDF3BEDF28DF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13518F-CCC9-4454-92BA-9441A07EBF5D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346FD-FDF4-49F5-986E-77F2657FDC36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E53D1-2EA8-47E9-9CB2-653F0637E37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209649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2542AA-D955-4D5C-9197-516E0860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1386545"/>
            <a:ext cx="2903957" cy="4831896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5090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9B90931-1814-45A0-B62C-5B9811E6B82D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476CF4F-E0AF-4FE7-8BFF-E9D79F061875}"/>
              </a:ext>
            </a:extLst>
          </p:cNvPr>
          <p:cNvSpPr/>
          <p:nvPr/>
        </p:nvSpPr>
        <p:spPr>
          <a:xfrm rot="10800000" flipH="1" flipV="1">
            <a:off x="4584401" y="206966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CB1F6567-526B-4389-A4DF-CC061D23E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43733"/>
              </p:ext>
            </p:extLst>
          </p:nvPr>
        </p:nvGraphicFramePr>
        <p:xfrm>
          <a:off x="9940408" y="231211"/>
          <a:ext cx="2199758" cy="469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최근 본 인재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관심인재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채용공고 등록수정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기업 정보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클릭 시 지원자 관리 화면으로 이동한다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기타 기능은 마이페이지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과 동일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36276C2-9DBE-4A65-9DE7-D2EBABECFD4A}"/>
              </a:ext>
            </a:extLst>
          </p:cNvPr>
          <p:cNvSpPr/>
          <p:nvPr/>
        </p:nvSpPr>
        <p:spPr>
          <a:xfrm rot="10800000" flipH="1" flipV="1">
            <a:off x="5651203" y="207321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3C84B2-25C1-43AB-B04A-6D1E7822182B}"/>
              </a:ext>
            </a:extLst>
          </p:cNvPr>
          <p:cNvSpPr/>
          <p:nvPr/>
        </p:nvSpPr>
        <p:spPr>
          <a:xfrm rot="10800000" flipH="1" flipV="1">
            <a:off x="6485352" y="206966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F61E65-1868-4CCA-8AF8-01A66B29AA5C}"/>
              </a:ext>
            </a:extLst>
          </p:cNvPr>
          <p:cNvSpPr/>
          <p:nvPr/>
        </p:nvSpPr>
        <p:spPr>
          <a:xfrm rot="10800000" flipH="1" flipV="1">
            <a:off x="6485351" y="2531180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F1B2FBE-EA94-4809-9DD8-4533A583039E}"/>
              </a:ext>
            </a:extLst>
          </p:cNvPr>
          <p:cNvSpPr/>
          <p:nvPr/>
        </p:nvSpPr>
        <p:spPr>
          <a:xfrm rot="10800000" flipH="1" flipV="1">
            <a:off x="4584400" y="253118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3754F80-F823-4027-B085-1E86B286B765}"/>
              </a:ext>
            </a:extLst>
          </p:cNvPr>
          <p:cNvSpPr/>
          <p:nvPr/>
        </p:nvSpPr>
        <p:spPr>
          <a:xfrm rot="10800000" flipH="1" flipV="1">
            <a:off x="6369024" y="5735124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CCADEB-DE51-432E-AE8B-384CF76948F1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D3A56-B399-4A0F-926B-A3400B761B4B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D8687-1D82-40AD-83FA-EF4E32513213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E32C2-1340-4791-8310-D4D2757C1260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5572296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1587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A85D728A-DCDE-4146-9647-F1C55339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453924"/>
            <a:ext cx="2895600" cy="48318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B90931-1814-45A0-B62C-5B9811E6B82D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476CF4F-E0AF-4FE7-8BFF-E9D79F061875}"/>
              </a:ext>
            </a:extLst>
          </p:cNvPr>
          <p:cNvSpPr/>
          <p:nvPr/>
        </p:nvSpPr>
        <p:spPr>
          <a:xfrm rot="10800000" flipH="1" flipV="1">
            <a:off x="4531873" y="160567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88AD4C-100E-4CEB-9E43-504D05790A68}"/>
              </a:ext>
            </a:extLst>
          </p:cNvPr>
          <p:cNvSpPr/>
          <p:nvPr/>
        </p:nvSpPr>
        <p:spPr>
          <a:xfrm rot="10800000" flipH="1" flipV="1">
            <a:off x="4471353" y="315120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38CD9D-4C10-4B0D-8311-14A3C8F88E90}"/>
              </a:ext>
            </a:extLst>
          </p:cNvPr>
          <p:cNvSpPr/>
          <p:nvPr/>
        </p:nvSpPr>
        <p:spPr>
          <a:xfrm rot="10800000" flipH="1" flipV="1">
            <a:off x="4471353" y="35959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36A203-2D2C-4FF4-AA62-41FCDF4145BC}"/>
              </a:ext>
            </a:extLst>
          </p:cNvPr>
          <p:cNvSpPr/>
          <p:nvPr/>
        </p:nvSpPr>
        <p:spPr>
          <a:xfrm rot="10800000" flipH="1" flipV="1">
            <a:off x="4471352" y="4035556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31ED49-F916-43F8-8063-80DB04A3CF0B}"/>
              </a:ext>
            </a:extLst>
          </p:cNvPr>
          <p:cNvSpPr/>
          <p:nvPr/>
        </p:nvSpPr>
        <p:spPr>
          <a:xfrm rot="10800000" flipH="1" flipV="1">
            <a:off x="4469217" y="444837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8547CC-61C3-47EA-923A-5C0B0B15276B}"/>
              </a:ext>
            </a:extLst>
          </p:cNvPr>
          <p:cNvSpPr/>
          <p:nvPr/>
        </p:nvSpPr>
        <p:spPr>
          <a:xfrm rot="10800000" flipH="1" flipV="1">
            <a:off x="6896984" y="499418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CB1F6567-526B-4389-A4DF-CC061D23E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42317"/>
              </p:ext>
            </p:extLst>
          </p:nvPr>
        </p:nvGraphicFramePr>
        <p:xfrm>
          <a:off x="9940408" y="231211"/>
          <a:ext cx="2199758" cy="496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기업 정보 수정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채용 수정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클릭 시 지원자 관리 화면으로 이동한다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회원탈퇴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기업도 카톡 알림 받는지에 대한 판단 보류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8C7327D-87FE-4315-8350-CBE6DFCBACBC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A1393-0B38-46DA-83E6-232F787B3A23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95171-29EC-474D-82B2-166D1578BBAD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76975-1609-4EF4-841E-339DA89418C3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9253539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D5A1CA-897A-4F09-B801-FE094BF8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23" y="1455361"/>
            <a:ext cx="3149516" cy="5171427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0130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 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 정보수정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A05FA51-3642-4476-B690-4FC543DDE154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48AA31-339C-407E-8BAD-D81331FD3034}"/>
              </a:ext>
            </a:extLst>
          </p:cNvPr>
          <p:cNvSpPr/>
          <p:nvPr/>
        </p:nvSpPr>
        <p:spPr>
          <a:xfrm rot="10800000" flipH="1" flipV="1">
            <a:off x="4646096" y="160567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39957E-28EA-4433-BC0A-586348545B2D}"/>
              </a:ext>
            </a:extLst>
          </p:cNvPr>
          <p:cNvSpPr/>
          <p:nvPr/>
        </p:nvSpPr>
        <p:spPr>
          <a:xfrm rot="10800000" flipH="1" flipV="1">
            <a:off x="4528171" y="226634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3C479E8-2DAF-4D2D-88AB-E7C83FEEDB77}"/>
              </a:ext>
            </a:extLst>
          </p:cNvPr>
          <p:cNvSpPr/>
          <p:nvPr/>
        </p:nvSpPr>
        <p:spPr>
          <a:xfrm rot="10800000" flipH="1" flipV="1">
            <a:off x="5627316" y="615640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6B81EF1C-3C12-43A5-AC07-CCBA507D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78237"/>
              </p:ext>
            </p:extLst>
          </p:nvPr>
        </p:nvGraphicFramePr>
        <p:xfrm>
          <a:off x="9940408" y="231211"/>
          <a:ext cx="2199758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기업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기업의 정보들을 수정할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변경된 내용으로 기업 정보가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BD81F35-5A8E-4C70-8703-FBC5B08FB59B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80398-FAC5-46CB-9AAB-E39D7EA5F974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89E79-0867-4107-9AF9-7202DE391BC0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6A5595-8662-4CD7-B584-07C61D693B1D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7818068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D95C08-2320-457E-9474-3E06923E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345" y="1440850"/>
            <a:ext cx="3017308" cy="4979179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79954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 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 정보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A0C905F-14D1-4EBC-9180-43D796D765A0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704611-1173-441C-BB6B-C2E631228F16}"/>
              </a:ext>
            </a:extLst>
          </p:cNvPr>
          <p:cNvSpPr/>
          <p:nvPr/>
        </p:nvSpPr>
        <p:spPr>
          <a:xfrm rot="10800000" flipH="1" flipV="1">
            <a:off x="4488740" y="15927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DA8D0C-4FF4-4B27-B502-9AB98397EDE8}"/>
              </a:ext>
            </a:extLst>
          </p:cNvPr>
          <p:cNvSpPr/>
          <p:nvPr/>
        </p:nvSpPr>
        <p:spPr>
          <a:xfrm rot="10800000" flipH="1" flipV="1">
            <a:off x="4383581" y="221793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81D0DCB-0F75-4ED4-B010-8225C4510ED3}"/>
              </a:ext>
            </a:extLst>
          </p:cNvPr>
          <p:cNvSpPr/>
          <p:nvPr/>
        </p:nvSpPr>
        <p:spPr>
          <a:xfrm rot="10800000" flipH="1" flipV="1">
            <a:off x="5424315" y="596503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20495BD0-BF43-41B3-8ECE-8E95C20F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00538"/>
              </p:ext>
            </p:extLst>
          </p:nvPr>
        </p:nvGraphicFramePr>
        <p:xfrm>
          <a:off x="9940408" y="231211"/>
          <a:ext cx="2199758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기업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기업의 채용 정보들을 수정할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변경된 내용으로 채용 정보가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8313FA5-D7AE-407C-8771-32741624972E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DE174-2E06-435F-A55E-6EB9FC3872F9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1C728-894D-4ED1-9079-2D48B852A073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CDB9D5-5C0F-4B92-B867-F7B0DB74007E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37628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77410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1246"/>
              </p:ext>
            </p:extLst>
          </p:nvPr>
        </p:nvGraphicFramePr>
        <p:xfrm>
          <a:off x="9940408" y="231211"/>
          <a:ext cx="2199758" cy="28063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262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9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로그인이 되어 있을 경우 해당 버튼을 누르면 로그아웃이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613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로그인이 되어 있을 경우 각 버튼 클릭 시 마이페이지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최근 본 기업 등 회원의 정보가 담긴 화면으로 이동할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262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672713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로그인이 되어있지 않을 경우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번 기능은 사용이 불가하다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39AC0C2-398D-4FBE-A309-C21D1D54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4" cy="562789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438F440-7D54-47A5-AB64-C5E9D999A675}"/>
              </a:ext>
            </a:extLst>
          </p:cNvPr>
          <p:cNvSpPr/>
          <p:nvPr/>
        </p:nvSpPr>
        <p:spPr>
          <a:xfrm rot="10800000" flipH="1" flipV="1">
            <a:off x="8346088" y="254193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6FCB2F-1D1F-4324-8A88-8A69E27F0AC1}"/>
              </a:ext>
            </a:extLst>
          </p:cNvPr>
          <p:cNvSpPr/>
          <p:nvPr/>
        </p:nvSpPr>
        <p:spPr>
          <a:xfrm rot="10800000" flipH="1" flipV="1">
            <a:off x="6857530" y="29812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C1E68-A342-487D-84D6-D2109398789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EDAD1B-BD37-468B-91FF-C6E948798106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0B552-5625-4266-9A08-7AFD997B361B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69D07-185D-4DAA-9A4A-A8FAE5BFAEAC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5616118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95415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지원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지원 현황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75408E3F-4FA4-404C-9166-642CB356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17" y="1400856"/>
            <a:ext cx="2986767" cy="49162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3D8EDE0-1F36-41E4-9A2D-88A0978667E3}"/>
              </a:ext>
            </a:extLst>
          </p:cNvPr>
          <p:cNvSpPr/>
          <p:nvPr/>
        </p:nvSpPr>
        <p:spPr>
          <a:xfrm rot="10800000" flipH="1" flipV="1">
            <a:off x="4486290" y="129757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64662"/>
              </p:ext>
            </p:extLst>
          </p:nvPr>
        </p:nvGraphicFramePr>
        <p:xfrm>
          <a:off x="9940408" y="231211"/>
          <a:ext cx="2199758" cy="268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지원했던 기업의 합격여부를 확인 가능하다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해당 앱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웹을 통해 지원하는 기능 판단 보류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0BEFB0-6F5B-43FA-B9DF-B1AB119FCA6E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D7E7-CBE8-490F-81A7-15D32AE1DEE9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05C35-1C31-412F-9AF5-5FDADFA381A1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59347-2F17-4B5F-8343-30882CAA5142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4017622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B4C280-6CDC-44A1-9A28-51F144144C27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427D5-4641-4B86-A963-495E3CB3D4BD}"/>
              </a:ext>
            </a:extLst>
          </p:cNvPr>
          <p:cNvSpPr/>
          <p:nvPr/>
        </p:nvSpPr>
        <p:spPr>
          <a:xfrm>
            <a:off x="4756551" y="2362200"/>
            <a:ext cx="4354285" cy="2133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ea typeface="맑은 고딕"/>
              </a:rPr>
              <a:t>Thank</a:t>
            </a:r>
            <a:r>
              <a:rPr lang="ko-KR" altLang="en-US" sz="2800" b="1" dirty="0">
                <a:ea typeface="맑은 고딕"/>
              </a:rPr>
              <a:t> </a:t>
            </a:r>
            <a:r>
              <a:rPr lang="en-US" altLang="ko-KR" sz="2800" b="1" dirty="0">
                <a:ea typeface="맑은 고딕"/>
              </a:rPr>
              <a:t>you</a:t>
            </a:r>
            <a:endParaRPr lang="ko-KR" altLang="en-US" sz="2800" b="1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52B5F-EFE5-4FDE-906A-57F16499245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7E24E-78DC-48BC-9004-97EF65655578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B3ADA-33A2-4D62-9E0F-D60FBC019F4B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782EA-7762-4569-923B-6513927CC632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323839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13509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아이디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94020"/>
              </p:ext>
            </p:extLst>
          </p:nvPr>
        </p:nvGraphicFramePr>
        <p:xfrm>
          <a:off x="9940408" y="231214"/>
          <a:ext cx="2199758" cy="65427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42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599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현재 화면인 아이디 찾기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428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비밀번호 찾기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599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개인회원은 이메일 인증과 휴대폰 인증으로 아이디를 찾을 수 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770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사업자는 아이디가 사업자 번호로 되어있어 아이디를 잊어버릴 확률이 낮아 판단보류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1970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입력란에 정확한 회원 정보 입력 후 버튼 클릭 시 해당 회원의 아이디를 보여주는 팝업이 생성된다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입력란에 부정확한 회원 정보 입력 후 버튼 클릭 시  정보를 다시 확인하라는 문구가 출력된다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42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147824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기업회원의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는 사업자 번호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가입 했을 당시의 이메일과 휴대폰이 기억나지 않을 경우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문의에서 문의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2CF53E6-BFA5-4202-8558-A38F51BC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0"/>
            <a:ext cx="7625183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A3F2CF2-B7A9-492B-8A65-2B40EFDBBB21}"/>
              </a:ext>
            </a:extLst>
          </p:cNvPr>
          <p:cNvSpPr/>
          <p:nvPr/>
        </p:nvSpPr>
        <p:spPr>
          <a:xfrm rot="10800000" flipH="1" flipV="1">
            <a:off x="4401408" y="210599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F7ADDA-048F-4B75-82F5-F45C2866A728}"/>
              </a:ext>
            </a:extLst>
          </p:cNvPr>
          <p:cNvSpPr/>
          <p:nvPr/>
        </p:nvSpPr>
        <p:spPr>
          <a:xfrm rot="10800000" flipH="1" flipV="1">
            <a:off x="6224445" y="21059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44306D-549E-4EE5-8763-A7EA8D93AC43}"/>
              </a:ext>
            </a:extLst>
          </p:cNvPr>
          <p:cNvSpPr/>
          <p:nvPr/>
        </p:nvSpPr>
        <p:spPr>
          <a:xfrm rot="10800000" flipH="1" flipV="1">
            <a:off x="2254777" y="256809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EF78C1-BC3C-41CE-B539-6147A32C0CBF}"/>
              </a:ext>
            </a:extLst>
          </p:cNvPr>
          <p:cNvSpPr/>
          <p:nvPr/>
        </p:nvSpPr>
        <p:spPr>
          <a:xfrm rot="10800000" flipH="1" flipV="1">
            <a:off x="5739941" y="2568099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97299-DE29-45AC-80D3-7B24D217352E}"/>
              </a:ext>
            </a:extLst>
          </p:cNvPr>
          <p:cNvSpPr/>
          <p:nvPr/>
        </p:nvSpPr>
        <p:spPr>
          <a:xfrm rot="10800000" flipH="1" flipV="1">
            <a:off x="5379604" y="446409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55E87-5475-4C9B-B1C6-FEB5AD11F3A7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47953-4DBA-4663-A7AE-5C9C0DC8D08B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C39A09-8205-4F72-A890-D380A8124E16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56A97-8512-4423-832E-675FEA6F040E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264398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48010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2021.10.06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아이디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79139"/>
              </p:ext>
            </p:extLst>
          </p:nvPr>
        </p:nvGraphicFramePr>
        <p:xfrm>
          <a:off x="9940408" y="231211"/>
          <a:ext cx="2199758" cy="6888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개인회원은 이메일 인증과 휴대폰 인증으로 비밀번호를 찾을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이메일과 휴대폰으로 전송된 인증번호를 인증하여 비밀번호 찾기를 진행한다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기업회원은 이메일 주소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기업명 등 모든 정보 입력 후 해당 이메일로 전송된 인증번호를 인증하여 비밀번호 찾기를 진행한다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정확한 정보 입력 후 클릭 시 해당 회원의 비밀번호를 변경할 수 있는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부정확한 정보 입력 후 클릭 시 해당 회원이 입력한 정보를 확인해보라는 문구가 출력된다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24577ED-78E8-4EB5-B693-C42CD94B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1"/>
            <a:ext cx="7625184" cy="563879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79A755C-BA50-4BEB-A5FA-439B1AB93D2E}"/>
              </a:ext>
            </a:extLst>
          </p:cNvPr>
          <p:cNvSpPr/>
          <p:nvPr/>
        </p:nvSpPr>
        <p:spPr>
          <a:xfrm rot="10800000" flipH="1" flipV="1">
            <a:off x="2311362" y="258446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D05FCE3-AEAF-4A06-BA06-AA4E98BBB86F}"/>
              </a:ext>
            </a:extLst>
          </p:cNvPr>
          <p:cNvSpPr/>
          <p:nvPr/>
        </p:nvSpPr>
        <p:spPr>
          <a:xfrm rot="10800000" flipH="1" flipV="1">
            <a:off x="5803104" y="25738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B9E907C-BB22-46FF-80D2-E377FAD6C8E7}"/>
              </a:ext>
            </a:extLst>
          </p:cNvPr>
          <p:cNvSpPr/>
          <p:nvPr/>
        </p:nvSpPr>
        <p:spPr>
          <a:xfrm rot="10800000" flipH="1" flipV="1">
            <a:off x="5379604" y="473744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6B7F9-5422-46AC-B0BB-D5DC3B0A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44" y="4002587"/>
            <a:ext cx="3118028" cy="3322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7D8CFB-5831-48F5-B221-BD6DA356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83" y="4002587"/>
            <a:ext cx="3118028" cy="3322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6755D1-0483-4E18-8F84-B85C277C620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표지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AE6FAC-AA8F-475A-A8BF-2E8DE94C7187}"/>
              </a:ext>
            </a:extLst>
          </p:cNvPr>
          <p:cNvSpPr txBox="1"/>
          <p:nvPr/>
        </p:nvSpPr>
        <p:spPr>
          <a:xfrm>
            <a:off x="193440" y="99966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A0D16C-ABC6-422D-90C0-30E36D6D1B02}"/>
              </a:ext>
            </a:extLst>
          </p:cNvPr>
          <p:cNvSpPr txBox="1"/>
          <p:nvPr/>
        </p:nvSpPr>
        <p:spPr>
          <a:xfrm>
            <a:off x="182555" y="1636875"/>
            <a:ext cx="2188253" cy="1721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건축잡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  <a:p>
            <a:pPr algn="l"/>
            <a:endParaRPr lang="en-US" altLang="ko-KR" sz="16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사이트맵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UI / 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기능정의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맑은 고딕"/>
              </a:rPr>
              <a:t>웹</a:t>
            </a:r>
            <a:r>
              <a:rPr lang="en-US" altLang="ko-KR" sz="1300" b="1" dirty="0">
                <a:solidFill>
                  <a:schemeClr val="bg1"/>
                </a:solidFill>
                <a:ea typeface="맑은 고딕"/>
              </a:rPr>
              <a:t>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UI /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기능정의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앱</a:t>
            </a:r>
            <a:r>
              <a:rPr lang="en-US" altLang="ko-KR" sz="13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endParaRPr lang="ko-KR" altLang="en-US" sz="1300" b="1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67028-3066-4869-90CE-233ED7DC0DD5}"/>
              </a:ext>
            </a:extLst>
          </p:cNvPr>
          <p:cNvSpPr txBox="1"/>
          <p:nvPr/>
        </p:nvSpPr>
        <p:spPr>
          <a:xfrm>
            <a:off x="193440" y="377392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마무리 표지</a:t>
            </a:r>
          </a:p>
        </p:txBody>
      </p:sp>
    </p:spTree>
    <p:extLst>
      <p:ext uri="{BB962C8B-B14F-4D97-AF65-F5344CB8AC3E}">
        <p14:creationId xmlns:p14="http://schemas.microsoft.com/office/powerpoint/2010/main" val="211690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6753</Words>
  <Application>Microsoft Office PowerPoint</Application>
  <PresentationFormat>와이드스크린</PresentationFormat>
  <Paragraphs>2199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B5597</dc:creator>
  <cp:lastModifiedBy>B5597</cp:lastModifiedBy>
  <cp:revision>448</cp:revision>
  <dcterms:created xsi:type="dcterms:W3CDTF">2021-09-13T01:35:28Z</dcterms:created>
  <dcterms:modified xsi:type="dcterms:W3CDTF">2021-10-06T02:39:22Z</dcterms:modified>
</cp:coreProperties>
</file>