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6" r:id="rId3"/>
    <p:sldId id="267" r:id="rId4"/>
    <p:sldId id="268" r:id="rId5"/>
    <p:sldId id="327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1" r:id="rId14"/>
    <p:sldId id="282" r:id="rId15"/>
    <p:sldId id="283" r:id="rId16"/>
    <p:sldId id="284" r:id="rId17"/>
    <p:sldId id="285" r:id="rId18"/>
    <p:sldId id="280" r:id="rId19"/>
    <p:sldId id="286" r:id="rId20"/>
    <p:sldId id="262" r:id="rId21"/>
    <p:sldId id="261" r:id="rId22"/>
    <p:sldId id="264" r:id="rId23"/>
    <p:sldId id="265" r:id="rId24"/>
    <p:sldId id="269" r:id="rId25"/>
    <p:sldId id="333" r:id="rId26"/>
    <p:sldId id="270" r:id="rId27"/>
    <p:sldId id="271" r:id="rId28"/>
    <p:sldId id="334" r:id="rId29"/>
    <p:sldId id="288" r:id="rId30"/>
    <p:sldId id="295" r:id="rId31"/>
    <p:sldId id="324" r:id="rId32"/>
    <p:sldId id="298" r:id="rId33"/>
    <p:sldId id="299" r:id="rId34"/>
    <p:sldId id="337" r:id="rId35"/>
    <p:sldId id="300" r:id="rId36"/>
    <p:sldId id="301" r:id="rId37"/>
    <p:sldId id="329" r:id="rId38"/>
    <p:sldId id="303" r:id="rId39"/>
    <p:sldId id="330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31" r:id="rId48"/>
    <p:sldId id="312" r:id="rId49"/>
    <p:sldId id="335" r:id="rId50"/>
    <p:sldId id="336" r:id="rId51"/>
    <p:sldId id="313" r:id="rId52"/>
    <p:sldId id="314" r:id="rId53"/>
    <p:sldId id="332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67" r:id="rId64"/>
    <p:sldId id="328" r:id="rId65"/>
    <p:sldId id="338" r:id="rId66"/>
    <p:sldId id="339" r:id="rId67"/>
    <p:sldId id="340" r:id="rId68"/>
    <p:sldId id="341" r:id="rId69"/>
    <p:sldId id="342" r:id="rId70"/>
    <p:sldId id="344" r:id="rId71"/>
    <p:sldId id="343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68" r:id="rId87"/>
    <p:sldId id="359" r:id="rId88"/>
    <p:sldId id="360" r:id="rId89"/>
    <p:sldId id="361" r:id="rId90"/>
    <p:sldId id="365" r:id="rId91"/>
    <p:sldId id="362" r:id="rId92"/>
    <p:sldId id="363" r:id="rId93"/>
    <p:sldId id="366" r:id="rId94"/>
    <p:sldId id="364" r:id="rId9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22355-DF67-4C63-B602-752F039AB482}" v="1715" dt="2021-09-23T01:50:10.330"/>
    <p1510:client id="{AE9F84DA-FEA1-4601-94AD-8A5B2D91CA73}" v="648" dt="2021-09-17T08:24:17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1" autoAdjust="0"/>
    <p:restoredTop sz="94660"/>
  </p:normalViewPr>
  <p:slideViewPr>
    <p:cSldViewPr snapToGrid="0">
      <p:cViewPr>
        <p:scale>
          <a:sx n="75" d="100"/>
          <a:sy n="75" d="100"/>
        </p:scale>
        <p:origin x="1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4BEFC-DAB8-4476-8EFD-205D6DA8A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5C98F5-5CF4-4DE0-B4A4-81DA46A93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385F4-77C1-4FBD-9B25-93AFF796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01A2A-E06B-4638-AE5C-4824CE9C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ABCA2-6D1A-48CB-890E-B8A0C821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8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866A-A745-407B-A476-B2CEA030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C0D58-5F50-4FE8-B095-50D84FAA3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62A8E-6627-40DB-A650-2554C516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78E67-3DB3-451B-9C43-FA2D9B20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4EAA8-A2B7-4728-AD75-A1299E00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7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B2727D-6C87-4ADC-A8DC-66158C44C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88AA15-9FD1-422E-BF45-150520DFF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F45D8-FF69-41ED-9546-A1AE1D40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8CE8B-F0FD-4BAF-910C-A0E8B7A6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9D160-9175-4FCA-808C-2011910C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09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7711F-F394-424D-9AC5-8E6EAF53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F4591-BBD6-4E0F-9F1F-EF7E51C1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FF775-FCFA-4C4C-8F97-E3AF1539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051EA-EB5B-4A82-8AB2-2AD31031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6E94B-E190-4531-8EC8-AD7A42B5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6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739DD-3926-4648-A56C-E06AD7E7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9D9FF5-8E8A-445C-A9D3-0764DDED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B8FBC-B4E9-44C3-9FB6-5E22472C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5E6A5-0430-4963-A6EE-B475123D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B8278-7036-44EE-9129-F584C9F6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0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AB6A5-3701-4626-91B9-2DC88FD1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E4290-031B-43CB-A3E8-CBED31ECC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1A0E7-36CC-42E0-A014-FADA2648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4C0EB-07E6-44E9-9AF7-759AA322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DF174-C8AA-4CFC-8E6D-4E9CE4A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B1416-5B1B-4B23-B6A9-19EA9C3C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6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8D7A-0229-4D2B-87B3-01F53B5E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9849E-7A45-4D73-9BBF-E38B35B90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2E05F-2AFA-47C9-8C0F-39AF208F8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A0B11-160E-4A63-A945-59D5C51E8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48851-C804-48D1-B458-DBB314687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9B19AD-1E5B-48BD-9F99-8813AB4B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FF2EC0-A5AB-4052-8163-3670970B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90E4B4-959D-4FAC-BD60-2A61BACF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FD316-CCB8-4DBB-A168-685CAEAE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660944-96A3-426D-B053-5CDC63F3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73044E-C037-4212-B8E8-237F312C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9C4D3B-E3E4-4F76-AC98-4B497DBD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00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0D635E-C2A6-459C-8929-775566C4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E28514-19FA-4DB5-BF85-57ACB792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0F5F2-8F2A-4B02-9FA9-9A5C4F00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2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BD487-E8FB-4791-A285-8B073735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ACE40-1E65-4A97-A031-B41408DC0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A1259F-B535-4FF3-A2F5-390C5449A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F57E6-680A-46AB-8EA9-EAFEE5FC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78C81-8DFA-41EE-BB21-CFFADBCB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D9B9D-2497-43A6-8042-8E335DB4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D376F-4BB1-4201-B1BF-24F2B670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9A11B-84F1-4781-AD33-06670894E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18C48C-210E-4CBC-851D-4792B4893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67CFD8-510D-4BEA-9CC0-7A6899A2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54F7-226B-4B73-BAA7-10217C5F3F0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66D63-E1ED-4354-ACDD-FCE09555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3145B-765C-46DC-97F7-0605148B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1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5B8E06-3A64-46DF-9410-37309697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5BDA02-CA4D-486A-9C73-EEEA8710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4C3A2-9C12-4DBF-A851-29F61E932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254F7-226B-4B73-BAA7-10217C5F3F07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10E9F-2367-4235-8479-B6242C6D1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64B43-6580-4C78-B961-93E0FE03F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6E7E-F722-48DE-B1BE-30BCF9C69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52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ovenapp.io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B4C280-6CDC-44A1-9A28-51F144144C27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942DD23A-29C4-48C6-A633-5837E0EC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85" y="3677590"/>
            <a:ext cx="4713514" cy="234399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427D5-4641-4B86-A963-495E3CB3D4BD}"/>
              </a:ext>
            </a:extLst>
          </p:cNvPr>
          <p:cNvSpPr/>
          <p:nvPr/>
        </p:nvSpPr>
        <p:spPr>
          <a:xfrm>
            <a:off x="4735286" y="1611086"/>
            <a:ext cx="4354285" cy="2133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ea typeface="맑은 고딕"/>
              </a:rPr>
              <a:t>건축잡</a:t>
            </a:r>
            <a:r>
              <a:rPr lang="ko-KR" altLang="en-US" sz="2800" b="1" dirty="0">
                <a:ea typeface="맑은 고딕"/>
              </a:rPr>
              <a:t>(가제)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1B55B-E001-4490-B694-3B181AE03FC0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표지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5AA28-DB65-497F-959D-1E40DF9AA8A1}"/>
              </a:ext>
            </a:extLst>
          </p:cNvPr>
          <p:cNvSpPr txBox="1"/>
          <p:nvPr/>
        </p:nvSpPr>
        <p:spPr>
          <a:xfrm>
            <a:off x="182554" y="816736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목차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4C8FCC-95A8-4C4C-ADA0-00745DAE6594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D97E12C-3D56-484E-B292-CBDFAAD4147D}"/>
              </a:ext>
            </a:extLst>
          </p:cNvPr>
          <p:cNvSpPr txBox="1"/>
          <p:nvPr/>
        </p:nvSpPr>
        <p:spPr>
          <a:xfrm>
            <a:off x="2203075" y="376518"/>
            <a:ext cx="337901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채용공고 등록 화면</a:t>
            </a:r>
            <a:r>
              <a:rPr lang="en-US" altLang="ko-KR" dirty="0">
                <a:ea typeface="맑은 고딕"/>
              </a:rPr>
              <a:t>1</a:t>
            </a:r>
            <a:endParaRPr lang="en-US" altLang="ko-KR" sz="1200" dirty="0">
              <a:ea typeface="맑은 고딕"/>
            </a:endParaRPr>
          </a:p>
          <a:p>
            <a:r>
              <a:rPr lang="en-US" altLang="ko-KR" sz="1200" dirty="0">
                <a:ea typeface="맑은 고딕"/>
              </a:rPr>
              <a:t>(</a:t>
            </a:r>
            <a:r>
              <a:rPr lang="ko-KR" altLang="en-US" sz="1200" dirty="0">
                <a:ea typeface="맑은 고딕"/>
              </a:rPr>
              <a:t>기업회원가입 화면과 동일</a:t>
            </a:r>
            <a:r>
              <a:rPr lang="en-US" altLang="ko-KR" sz="1200" dirty="0">
                <a:ea typeface="맑은 고딕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C29041-8255-4AA7-9FF9-0186DC55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24" y="1207515"/>
            <a:ext cx="8040746" cy="53483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4AE526E-74D5-4EB3-BE84-A55CA4E9E574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27064-1DA8-4EA9-B0BA-418EA7BE3193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A09AA-CE7F-4DC9-8CA3-DE2DC7D8677C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BD6B9-0E5C-4EAA-BF6C-FD757D3DDAAE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1579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7C91F0-B9E0-43B3-8E6C-A9AD9B72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033" y="1143000"/>
            <a:ext cx="7102549" cy="521393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564285-0320-4C6D-BF8E-A11025114E8E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E1270-B74D-45BF-87DF-AB8D390AD0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F8B2C-E636-4B08-A4BE-BE03606916CB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9A5F2-BFC7-454F-9323-E1F870C7F612}"/>
              </a:ext>
            </a:extLst>
          </p:cNvPr>
          <p:cNvSpPr txBox="1"/>
          <p:nvPr/>
        </p:nvSpPr>
        <p:spPr>
          <a:xfrm>
            <a:off x="2203075" y="376518"/>
            <a:ext cx="337901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채용공고 등록 화면</a:t>
            </a:r>
            <a:r>
              <a:rPr lang="en-US" altLang="ko-KR" dirty="0">
                <a:ea typeface="맑은 고딕"/>
              </a:rPr>
              <a:t>2</a:t>
            </a:r>
            <a:endParaRPr lang="en-US" altLang="ko-KR" sz="1200" dirty="0">
              <a:ea typeface="맑은 고딕"/>
            </a:endParaRPr>
          </a:p>
          <a:p>
            <a:r>
              <a:rPr lang="en-US" altLang="ko-KR" sz="1200" dirty="0">
                <a:ea typeface="맑은 고딕"/>
              </a:rPr>
              <a:t>(</a:t>
            </a:r>
            <a:r>
              <a:rPr lang="ko-KR" altLang="en-US" sz="1200" dirty="0">
                <a:ea typeface="맑은 고딕"/>
              </a:rPr>
              <a:t>기업회원가입 화면과 동일</a:t>
            </a:r>
            <a:r>
              <a:rPr lang="en-US" altLang="ko-KR" sz="1200" dirty="0">
                <a:ea typeface="맑은 고딕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CC2F3-0CA8-499A-B707-9E6BB4CFAE03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3677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906217-2576-457C-B98E-F0C737B8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263" y="1379603"/>
            <a:ext cx="8350098" cy="53296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A4C7FD2-6606-4A74-A4DF-C5E96AD7DAA0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20A20-B869-4AF5-ABC1-F872B1CD18FE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90309-5BEA-44CD-A95E-7CFE2FF65796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3CC8C-44E7-41F6-9AA8-5479733973D5}"/>
              </a:ext>
            </a:extLst>
          </p:cNvPr>
          <p:cNvSpPr txBox="1"/>
          <p:nvPr/>
        </p:nvSpPr>
        <p:spPr>
          <a:xfrm>
            <a:off x="2203075" y="376518"/>
            <a:ext cx="337901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채용공고 등록 화면</a:t>
            </a:r>
            <a:r>
              <a:rPr lang="en-US" altLang="ko-KR" dirty="0">
                <a:ea typeface="맑은 고딕"/>
              </a:rPr>
              <a:t>3</a:t>
            </a:r>
            <a:endParaRPr lang="en-US" altLang="ko-KR" sz="1200" dirty="0">
              <a:ea typeface="맑은 고딕"/>
            </a:endParaRPr>
          </a:p>
          <a:p>
            <a:r>
              <a:rPr lang="en-US" altLang="ko-KR" sz="1200" dirty="0">
                <a:ea typeface="맑은 고딕"/>
              </a:rPr>
              <a:t>(</a:t>
            </a:r>
            <a:r>
              <a:rPr lang="ko-KR" altLang="en-US" sz="1200" dirty="0">
                <a:ea typeface="맑은 고딕"/>
              </a:rPr>
              <a:t>기업회원가입 화면과 동일</a:t>
            </a:r>
            <a:r>
              <a:rPr lang="en-US" altLang="ko-KR" sz="1200" dirty="0">
                <a:ea typeface="맑은 고딕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AA8A0-7506-41EA-8B0A-B4425EF31326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241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7C70F25-A084-4D8F-ADF9-2FB73D0564DC}"/>
              </a:ext>
            </a:extLst>
          </p:cNvPr>
          <p:cNvSpPr txBox="1"/>
          <p:nvPr/>
        </p:nvSpPr>
        <p:spPr>
          <a:xfrm>
            <a:off x="2203076" y="376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이용권 결제화면</a:t>
            </a:r>
            <a:endParaRPr lang="en-US" altLang="ko-KR" dirty="0">
              <a:ea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226D25-A9B9-4CD1-9FA7-EA16464F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67" y="1979669"/>
            <a:ext cx="9773551" cy="31713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795A2FD-F326-4177-A54C-F74B117F7F2E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F715F-EA2B-4875-AF4A-985DFF36CCFF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8EA74-8AF1-429E-84AA-7DB42D147E7D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4BB2D-6198-4BB9-A1C2-C68C887112B8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7400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7C70F25-A084-4D8F-ADF9-2FB73D0564DC}"/>
              </a:ext>
            </a:extLst>
          </p:cNvPr>
          <p:cNvSpPr txBox="1"/>
          <p:nvPr/>
        </p:nvSpPr>
        <p:spPr>
          <a:xfrm>
            <a:off x="2203076" y="376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채용정보 상세검색 화면</a:t>
            </a:r>
            <a:endParaRPr lang="en-US" altLang="ko-KR" dirty="0"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469A9A-FD44-48E7-8146-91FB12BB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33" y="1143001"/>
            <a:ext cx="9778408" cy="550755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073F59F-19F5-4137-9EF8-6B2B1FA50895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901C6-2DD8-4C6B-982D-5E9707DB02E4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B2228-453A-4E6C-9892-F7D2B613870A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4F676-6A4E-48D0-B8B2-E573E132324E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452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7C70F25-A084-4D8F-ADF9-2FB73D0564DC}"/>
              </a:ext>
            </a:extLst>
          </p:cNvPr>
          <p:cNvSpPr txBox="1"/>
          <p:nvPr/>
        </p:nvSpPr>
        <p:spPr>
          <a:xfrm>
            <a:off x="2203076" y="376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기업 상세정보 화면</a:t>
            </a:r>
            <a:endParaRPr lang="en-US" altLang="ko-KR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2981E7-22A9-4963-8522-5D1AC0BF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33" y="1143001"/>
            <a:ext cx="10079867" cy="552776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DFAD039-D7F1-4F78-A9B7-CDF0381B05FF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26E66-A631-4028-AEE0-AEAA8B3013C0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91244-84ED-4D78-97B4-AA87D5084A93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9D3E8-41AA-496B-82DE-21D3C04D7C4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269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7C70F25-A084-4D8F-ADF9-2FB73D0564DC}"/>
              </a:ext>
            </a:extLst>
          </p:cNvPr>
          <p:cNvSpPr txBox="1"/>
          <p:nvPr/>
        </p:nvSpPr>
        <p:spPr>
          <a:xfrm>
            <a:off x="2203076" y="376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인재정보 상세검색 화면 </a:t>
            </a:r>
            <a:endParaRPr lang="en-US" altLang="ko-KR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FEAEF2-4346-40F9-8E27-4E0E74F75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33" y="1118814"/>
            <a:ext cx="9988924" cy="566298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07A5B1-7155-4630-B4C0-E478EAC36E64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E0A00-2CF8-42E5-B080-304930AF0905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EF7AB-4E85-4EAF-AF41-3129B5C5E18D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3A5E4-2414-4048-A925-E829A5ACDCF4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71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7C70F25-A084-4D8F-ADF9-2FB73D0564DC}"/>
              </a:ext>
            </a:extLst>
          </p:cNvPr>
          <p:cNvSpPr txBox="1"/>
          <p:nvPr/>
        </p:nvSpPr>
        <p:spPr>
          <a:xfrm>
            <a:off x="2203076" y="376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3C1D29-59FC-4D11-8F22-3AD03187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20" y="1605933"/>
            <a:ext cx="10264880" cy="364613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2121834-8A31-4E03-9075-10E7516FBB77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09642-0B8B-4A0B-8210-F14A932AA62F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2661A-D790-4950-B0A2-2AE7FF701106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33DCF-AACB-41CE-9149-C2F7A86DD0F4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63057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7C70F25-A084-4D8F-ADF9-2FB73D0564DC}"/>
              </a:ext>
            </a:extLst>
          </p:cNvPr>
          <p:cNvSpPr txBox="1"/>
          <p:nvPr/>
        </p:nvSpPr>
        <p:spPr>
          <a:xfrm>
            <a:off x="2203076" y="376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이용안내 화면</a:t>
            </a:r>
            <a:endParaRPr lang="en-US" altLang="ko-KR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D5DF8E-6624-429A-A3B1-5A75CE055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19" y="1514473"/>
            <a:ext cx="8886825" cy="52673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574946-BE5B-482E-904B-232B1D371117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21D04-A228-40AC-9999-DC402F65C846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E7472-C3FE-4620-B462-4645989095D4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F4144-9A1F-4EFA-A2D3-3F343B53B5E3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3450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7C70F25-A084-4D8F-ADF9-2FB73D0564DC}"/>
              </a:ext>
            </a:extLst>
          </p:cNvPr>
          <p:cNvSpPr txBox="1"/>
          <p:nvPr/>
        </p:nvSpPr>
        <p:spPr>
          <a:xfrm>
            <a:off x="2203076" y="376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도움말 화면</a:t>
            </a:r>
            <a:endParaRPr lang="en-US" altLang="ko-KR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5F6119-360E-40DF-A2C0-BF21CD91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157" y="882502"/>
            <a:ext cx="5648325" cy="597549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C0FCE98-E6BC-4CF4-B626-265ABEAA9A6C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FCC2C-C58B-4A3B-853C-5A30EECA38BC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11E21-81B9-4170-A493-056AAF951B44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53BEA-AAAB-49C0-854F-6A544F8BD48C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6369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B4C280-6CDC-44A1-9A28-51F144144C27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D4CB9-537F-4488-9BFF-BF3E4902F086}"/>
              </a:ext>
            </a:extLst>
          </p:cNvPr>
          <p:cNvSpPr txBox="1"/>
          <p:nvPr/>
        </p:nvSpPr>
        <p:spPr>
          <a:xfrm>
            <a:off x="2536371" y="46808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>
                <a:ea typeface="맑은 고딕"/>
              </a:rPr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FFEDD-A93D-4463-8D9C-0849A095E3E6}"/>
              </a:ext>
            </a:extLst>
          </p:cNvPr>
          <p:cNvSpPr txBox="1"/>
          <p:nvPr/>
        </p:nvSpPr>
        <p:spPr>
          <a:xfrm>
            <a:off x="2537732" y="1231446"/>
            <a:ext cx="590005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a typeface="맑은 고딕"/>
              </a:rPr>
              <a:t>1. </a:t>
            </a:r>
            <a:r>
              <a:rPr lang="ko-KR" altLang="en-US" b="1" dirty="0" err="1">
                <a:ea typeface="맑은 고딕"/>
              </a:rPr>
              <a:t>기술잡</a:t>
            </a:r>
            <a:r>
              <a:rPr lang="ko-KR" altLang="en-US" b="1" dirty="0">
                <a:ea typeface="맑은 고딕"/>
              </a:rPr>
              <a:t> 분석</a:t>
            </a:r>
            <a:endParaRPr lang="ko-KR" b="1" dirty="0"/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    1.1 </a:t>
            </a:r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 UI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    1.2 </a:t>
            </a:r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사이트맵</a:t>
            </a:r>
            <a:endParaRPr lang="ko-KR" altLang="en-US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    1.3 </a:t>
            </a:r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문제점 분석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24DD7D-EE7A-45C4-950D-83A0DED4A385}"/>
              </a:ext>
            </a:extLst>
          </p:cNvPr>
          <p:cNvSpPr txBox="1"/>
          <p:nvPr/>
        </p:nvSpPr>
        <p:spPr>
          <a:xfrm>
            <a:off x="2537732" y="3267074"/>
            <a:ext cx="5900057" cy="32778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a typeface="맑은 고딕"/>
              </a:rPr>
              <a:t>2. </a:t>
            </a:r>
            <a:r>
              <a:rPr lang="ko-KR" altLang="en-US" b="1" dirty="0" err="1">
                <a:ea typeface="맑은 고딕"/>
              </a:rPr>
              <a:t>건축잡</a:t>
            </a:r>
            <a:r>
              <a:rPr lang="ko-KR" altLang="en-US" b="1" dirty="0">
                <a:ea typeface="맑은 고딕"/>
              </a:rPr>
              <a:t> 기획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    2.1 </a:t>
            </a:r>
            <a:r>
              <a:rPr lang="ko-KR" altLang="en-US" dirty="0" err="1">
                <a:ea typeface="맑은 고딕"/>
              </a:rPr>
              <a:t>건축잡</a:t>
            </a:r>
            <a:r>
              <a:rPr lang="ko-KR" altLang="en-US" dirty="0">
                <a:ea typeface="맑은 고딕"/>
              </a:rPr>
              <a:t> 메뉴구조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    2.2 </a:t>
            </a:r>
            <a:r>
              <a:rPr lang="ko-KR" altLang="en-US" dirty="0" err="1">
                <a:ea typeface="맑은 고딕"/>
              </a:rPr>
              <a:t>건축잡</a:t>
            </a:r>
            <a:r>
              <a:rPr lang="ko-KR" altLang="en-US" dirty="0">
                <a:ea typeface="맑은 고딕"/>
              </a:rPr>
              <a:t> 화면목록 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    2.3 </a:t>
            </a:r>
            <a:r>
              <a:rPr lang="ko-KR" altLang="en-US" dirty="0" err="1">
                <a:ea typeface="맑은 고딕"/>
              </a:rPr>
              <a:t>건축잡</a:t>
            </a:r>
            <a:r>
              <a:rPr lang="ko-KR" altLang="en-US" dirty="0">
                <a:ea typeface="맑은 고딕"/>
              </a:rPr>
              <a:t> 프로세스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    2.4 </a:t>
            </a:r>
            <a:r>
              <a:rPr lang="ko-KR" altLang="en-US" dirty="0" err="1">
                <a:ea typeface="맑은 고딕"/>
              </a:rPr>
              <a:t>건축잡</a:t>
            </a:r>
            <a:r>
              <a:rPr lang="ko-KR" altLang="en-US" dirty="0">
                <a:ea typeface="맑은 고딕"/>
              </a:rPr>
              <a:t> UI, 기능정의</a:t>
            </a:r>
          </a:p>
          <a:p>
            <a:pPr>
              <a:lnSpc>
                <a:spcPct val="150000"/>
              </a:lnSpc>
            </a:pPr>
            <a:endParaRPr lang="ko-KR" altLang="en-US" dirty="0"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D781A-6EB3-4E92-B073-359F2D19D4CF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2D623-8D49-441E-A4BE-12B6F128607A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46E32-5B24-44B6-9420-569BA4E60214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15961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29CAE-2413-4E1F-A923-7F615F23AE69}"/>
              </a:ext>
            </a:extLst>
          </p:cNvPr>
          <p:cNvSpPr txBox="1"/>
          <p:nvPr/>
        </p:nvSpPr>
        <p:spPr>
          <a:xfrm>
            <a:off x="2203076" y="376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Site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Map</a:t>
            </a:r>
            <a:endParaRPr lang="ko-KR" altLang="en-US" dirty="0"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350086-D29B-42A0-84C1-DB947EF808C5}"/>
              </a:ext>
            </a:extLst>
          </p:cNvPr>
          <p:cNvSpPr/>
          <p:nvPr/>
        </p:nvSpPr>
        <p:spPr>
          <a:xfrm>
            <a:off x="2163402" y="3305317"/>
            <a:ext cx="1322294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메인 페이지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5B4542-A2BF-4136-81B5-06214938CE5B}"/>
              </a:ext>
            </a:extLst>
          </p:cNvPr>
          <p:cNvSpPr/>
          <p:nvPr/>
        </p:nvSpPr>
        <p:spPr>
          <a:xfrm>
            <a:off x="4238666" y="316849"/>
            <a:ext cx="1325670" cy="333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채용정보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3FC3CC-E8F5-41F9-AA98-C05FB14A5E28}"/>
              </a:ext>
            </a:extLst>
          </p:cNvPr>
          <p:cNvSpPr/>
          <p:nvPr/>
        </p:nvSpPr>
        <p:spPr>
          <a:xfrm>
            <a:off x="4238666" y="1184167"/>
            <a:ext cx="1325670" cy="33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인재정보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343404-6EFD-4914-A189-80C48388EDE6}"/>
              </a:ext>
            </a:extLst>
          </p:cNvPr>
          <p:cNvSpPr/>
          <p:nvPr/>
        </p:nvSpPr>
        <p:spPr>
          <a:xfrm>
            <a:off x="4238666" y="2034145"/>
            <a:ext cx="1325670" cy="363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채용공고등록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E4033E-32C2-4E3F-A923-BF50414731AB}"/>
              </a:ext>
            </a:extLst>
          </p:cNvPr>
          <p:cNvSpPr/>
          <p:nvPr/>
        </p:nvSpPr>
        <p:spPr>
          <a:xfrm>
            <a:off x="4238666" y="2815410"/>
            <a:ext cx="1325670" cy="371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이력서 등록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0DBF22-6E48-4392-8EDB-59693290F92F}"/>
              </a:ext>
            </a:extLst>
          </p:cNvPr>
          <p:cNvSpPr/>
          <p:nvPr/>
        </p:nvSpPr>
        <p:spPr>
          <a:xfrm>
            <a:off x="4238666" y="3670954"/>
            <a:ext cx="1312126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마이페이지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69BD37-B9F9-4567-9DC0-440A1D7B941E}"/>
              </a:ext>
            </a:extLst>
          </p:cNvPr>
          <p:cNvSpPr/>
          <p:nvPr/>
        </p:nvSpPr>
        <p:spPr>
          <a:xfrm>
            <a:off x="4225122" y="4492600"/>
            <a:ext cx="1325670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로그인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5F1C51-F246-4434-89F0-B50DAC29ADE1}"/>
              </a:ext>
            </a:extLst>
          </p:cNvPr>
          <p:cNvSpPr/>
          <p:nvPr/>
        </p:nvSpPr>
        <p:spPr>
          <a:xfrm>
            <a:off x="6474292" y="317712"/>
            <a:ext cx="1574645" cy="332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기업 상세정보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03CF44-2F15-4A01-8CA2-398B4A033DAC}"/>
              </a:ext>
            </a:extLst>
          </p:cNvPr>
          <p:cNvSpPr/>
          <p:nvPr/>
        </p:nvSpPr>
        <p:spPr>
          <a:xfrm>
            <a:off x="8958893" y="270272"/>
            <a:ext cx="1439225" cy="433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b="1" dirty="0">
                <a:solidFill>
                  <a:srgbClr val="FF0000"/>
                </a:solidFill>
                <a:ea typeface="맑은 고딕"/>
              </a:rPr>
              <a:t>정보열람 </a:t>
            </a:r>
            <a:endParaRPr lang="en-US" altLang="ko-KR" sz="1300" b="1" dirty="0">
              <a:solidFill>
                <a:srgbClr val="FF0000"/>
              </a:solidFill>
              <a:ea typeface="맑은 고딕"/>
            </a:endParaRPr>
          </a:p>
          <a:p>
            <a:pPr algn="ctr"/>
            <a:r>
              <a:rPr lang="ko-KR" altLang="en-US" sz="1300" b="1" dirty="0">
                <a:solidFill>
                  <a:srgbClr val="FF0000"/>
                </a:solidFill>
                <a:ea typeface="맑은 고딕"/>
              </a:rPr>
              <a:t>결제 페이지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C1F03F-21E7-4581-AA13-21C5DCAB463E}"/>
              </a:ext>
            </a:extLst>
          </p:cNvPr>
          <p:cNvSpPr/>
          <p:nvPr/>
        </p:nvSpPr>
        <p:spPr>
          <a:xfrm>
            <a:off x="6474030" y="1197928"/>
            <a:ext cx="1574645" cy="30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인재 상세정보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376FFC-758E-4FC9-88D9-5899DFAD246B}"/>
              </a:ext>
            </a:extLst>
          </p:cNvPr>
          <p:cNvSpPr/>
          <p:nvPr/>
        </p:nvSpPr>
        <p:spPr>
          <a:xfrm>
            <a:off x="6474292" y="3193467"/>
            <a:ext cx="1574645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개인정보 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3637B0-DDFC-4202-A857-25708FEAAF9F}"/>
              </a:ext>
            </a:extLst>
          </p:cNvPr>
          <p:cNvSpPr/>
          <p:nvPr/>
        </p:nvSpPr>
        <p:spPr>
          <a:xfrm>
            <a:off x="6474292" y="3674083"/>
            <a:ext cx="1574645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이력서 수정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삭제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180FCB-8FFA-4FEA-97F7-8FD8EACCDF7B}"/>
              </a:ext>
            </a:extLst>
          </p:cNvPr>
          <p:cNvSpPr/>
          <p:nvPr/>
        </p:nvSpPr>
        <p:spPr>
          <a:xfrm>
            <a:off x="6474030" y="4134993"/>
            <a:ext cx="1574645" cy="359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회원탈퇴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4375DFC-3C1C-496C-A1E2-6F947CBE7D66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3485696" y="483755"/>
            <a:ext cx="752970" cy="300645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18F099D-3DA2-4CED-A208-CD2544A25CC1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3485696" y="1351072"/>
            <a:ext cx="752970" cy="21391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8F3C44EA-349E-4BA3-ABFA-FC557F3A0781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3485696" y="2215842"/>
            <a:ext cx="752970" cy="12743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51F35D7E-2E22-444E-938C-EF43B4B5B962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3485696" y="3001228"/>
            <a:ext cx="752970" cy="488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16BF94C-20F8-4A07-9F68-73A1EBBA8CC5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>
            <a:off x="3485696" y="3490214"/>
            <a:ext cx="752970" cy="3656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7450085-0CB2-4853-B851-8CEE522616DE}"/>
              </a:ext>
            </a:extLst>
          </p:cNvPr>
          <p:cNvCxnSpPr>
            <a:cxnSpLocks/>
            <a:stCxn id="17" idx="3"/>
            <a:endCxn id="58" idx="1"/>
          </p:cNvCxnSpPr>
          <p:nvPr/>
        </p:nvCxnSpPr>
        <p:spPr>
          <a:xfrm>
            <a:off x="3485696" y="3490214"/>
            <a:ext cx="752970" cy="25842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EA8DB94-B17A-41FE-966F-BC7FF98B6A34}"/>
              </a:ext>
            </a:extLst>
          </p:cNvPr>
          <p:cNvCxnSpPr>
            <a:cxnSpLocks/>
            <a:stCxn id="17" idx="3"/>
            <a:endCxn id="56" idx="1"/>
          </p:cNvCxnSpPr>
          <p:nvPr/>
        </p:nvCxnSpPr>
        <p:spPr>
          <a:xfrm>
            <a:off x="3485696" y="3490214"/>
            <a:ext cx="752970" cy="18537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D4BC6A9-F74C-4F05-BAF4-883AC76C80D4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>
            <a:off x="3485696" y="3490214"/>
            <a:ext cx="739426" cy="11872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8C750F6-4A9C-42C3-8187-A8BC0B69E958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5564336" y="483754"/>
            <a:ext cx="90995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2F15564-35E9-4611-B614-CB716EAC97AE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8048937" y="483754"/>
            <a:ext cx="909956" cy="34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C04415A-76E8-4C87-BC5C-40B2B55510BA}"/>
              </a:ext>
            </a:extLst>
          </p:cNvPr>
          <p:cNvSpPr/>
          <p:nvPr/>
        </p:nvSpPr>
        <p:spPr>
          <a:xfrm>
            <a:off x="8958893" y="1104573"/>
            <a:ext cx="1439225" cy="505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결제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불확실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)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F3D8076-B66A-4278-BF8D-4F514A018672}"/>
              </a:ext>
            </a:extLst>
          </p:cNvPr>
          <p:cNvCxnSpPr>
            <a:stCxn id="26" idx="3"/>
            <a:endCxn id="33" idx="1"/>
          </p:cNvCxnSpPr>
          <p:nvPr/>
        </p:nvCxnSpPr>
        <p:spPr>
          <a:xfrm>
            <a:off x="5564336" y="1351072"/>
            <a:ext cx="9096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887EFDA-FC0C-44FB-BB3F-3A61D62E9A84}"/>
              </a:ext>
            </a:extLst>
          </p:cNvPr>
          <p:cNvCxnSpPr>
            <a:stCxn id="30" idx="3"/>
            <a:endCxn id="35" idx="1"/>
          </p:cNvCxnSpPr>
          <p:nvPr/>
        </p:nvCxnSpPr>
        <p:spPr>
          <a:xfrm flipV="1">
            <a:off x="5550792" y="3375235"/>
            <a:ext cx="923500" cy="4806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5AF6867-5928-449A-885B-077D60132B62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5550792" y="3855851"/>
            <a:ext cx="923500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2F94E869-EC34-4CBF-9E96-36521F55BA04}"/>
              </a:ext>
            </a:extLst>
          </p:cNvPr>
          <p:cNvCxnSpPr>
            <a:stCxn id="30" idx="3"/>
            <a:endCxn id="37" idx="1"/>
          </p:cNvCxnSpPr>
          <p:nvPr/>
        </p:nvCxnSpPr>
        <p:spPr>
          <a:xfrm>
            <a:off x="5550792" y="3855851"/>
            <a:ext cx="923238" cy="45866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4D00A9D-639B-4F41-A699-1EE4914DB4BA}"/>
              </a:ext>
            </a:extLst>
          </p:cNvPr>
          <p:cNvCxnSpPr>
            <a:cxnSpLocks/>
            <a:stCxn id="33" idx="3"/>
            <a:endCxn id="66" idx="1"/>
          </p:cNvCxnSpPr>
          <p:nvPr/>
        </p:nvCxnSpPr>
        <p:spPr>
          <a:xfrm>
            <a:off x="8048675" y="1351072"/>
            <a:ext cx="910218" cy="63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BD7D3B2-D35B-4142-AD06-2F98FD0C7271}"/>
              </a:ext>
            </a:extLst>
          </p:cNvPr>
          <p:cNvSpPr/>
          <p:nvPr/>
        </p:nvSpPr>
        <p:spPr>
          <a:xfrm>
            <a:off x="8607109" y="2146371"/>
            <a:ext cx="2141743" cy="1325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solidFill>
                  <a:srgbClr val="FF0000"/>
                </a:solidFill>
              </a:rPr>
              <a:t>기술잡의</a:t>
            </a:r>
            <a:r>
              <a:rPr lang="ko-KR" altLang="en-US" sz="1300" b="1" dirty="0">
                <a:solidFill>
                  <a:srgbClr val="FF0000"/>
                </a:solidFill>
              </a:rPr>
              <a:t> 주 </a:t>
            </a:r>
            <a:r>
              <a:rPr lang="ko-KR" altLang="en-US" sz="1300" b="1" dirty="0" err="1">
                <a:solidFill>
                  <a:srgbClr val="FF0000"/>
                </a:solidFill>
              </a:rPr>
              <a:t>수익원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algn="ctr"/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ko-KR" altLang="en-US" sz="1300" dirty="0">
                <a:solidFill>
                  <a:srgbClr val="FF0000"/>
                </a:solidFill>
              </a:rPr>
              <a:t>개인회원은 정보열람 결제를 진행함으로써 채용 진행중인 기업의 전화번호와 이메일 확인 가능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BAF9DDA-14E6-4759-B425-CF46A4AAED75}"/>
              </a:ext>
            </a:extLst>
          </p:cNvPr>
          <p:cNvCxnSpPr>
            <a:cxnSpLocks/>
            <a:stCxn id="25" idx="2"/>
            <a:endCxn id="55" idx="0"/>
          </p:cNvCxnSpPr>
          <p:nvPr/>
        </p:nvCxnSpPr>
        <p:spPr>
          <a:xfrm flipH="1">
            <a:off x="9677981" y="704061"/>
            <a:ext cx="525" cy="1442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DF74976-DB73-4BD1-A9BE-3335A219FB9C}"/>
              </a:ext>
            </a:extLst>
          </p:cNvPr>
          <p:cNvSpPr/>
          <p:nvPr/>
        </p:nvSpPr>
        <p:spPr>
          <a:xfrm>
            <a:off x="8606585" y="3615543"/>
            <a:ext cx="2141743" cy="1441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rgbClr val="FF0000"/>
                </a:solidFill>
              </a:rPr>
              <a:t>비용 상세정보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algn="ctr"/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>
                <a:solidFill>
                  <a:srgbClr val="FF0000"/>
                </a:solidFill>
              </a:rPr>
              <a:t>1</a:t>
            </a:r>
            <a:r>
              <a:rPr lang="ko-KR" altLang="en-US" sz="1300" dirty="0">
                <a:solidFill>
                  <a:srgbClr val="FF0000"/>
                </a:solidFill>
              </a:rPr>
              <a:t>일 이용권 </a:t>
            </a:r>
            <a:r>
              <a:rPr lang="en-US" altLang="ko-KR" sz="1300" dirty="0">
                <a:solidFill>
                  <a:srgbClr val="FF0000"/>
                </a:solidFill>
              </a:rPr>
              <a:t>– 22000</a:t>
            </a:r>
            <a:r>
              <a:rPr lang="ko-KR" altLang="en-US" sz="1300" dirty="0">
                <a:solidFill>
                  <a:srgbClr val="FF0000"/>
                </a:solidFill>
              </a:rPr>
              <a:t>원</a:t>
            </a:r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>
                <a:solidFill>
                  <a:srgbClr val="FF0000"/>
                </a:solidFill>
              </a:rPr>
              <a:t>20</a:t>
            </a:r>
            <a:r>
              <a:rPr lang="ko-KR" altLang="en-US" sz="1300" dirty="0">
                <a:solidFill>
                  <a:srgbClr val="FF0000"/>
                </a:solidFill>
              </a:rPr>
              <a:t>일 이용권 </a:t>
            </a:r>
            <a:r>
              <a:rPr lang="en-US" altLang="ko-KR" sz="1300" dirty="0">
                <a:solidFill>
                  <a:srgbClr val="FF0000"/>
                </a:solidFill>
              </a:rPr>
              <a:t>– 49500</a:t>
            </a:r>
            <a:r>
              <a:rPr lang="ko-KR" altLang="en-US" sz="1300" dirty="0">
                <a:solidFill>
                  <a:srgbClr val="FF0000"/>
                </a:solidFill>
              </a:rPr>
              <a:t>원</a:t>
            </a:r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>
                <a:solidFill>
                  <a:srgbClr val="FF0000"/>
                </a:solidFill>
              </a:rPr>
              <a:t>1</a:t>
            </a:r>
            <a:r>
              <a:rPr lang="ko-KR" altLang="en-US" sz="1300" dirty="0">
                <a:solidFill>
                  <a:srgbClr val="FF0000"/>
                </a:solidFill>
              </a:rPr>
              <a:t>개월 이용권 </a:t>
            </a:r>
            <a:r>
              <a:rPr lang="en-US" altLang="ko-KR" sz="1300" dirty="0">
                <a:solidFill>
                  <a:srgbClr val="FF0000"/>
                </a:solidFill>
              </a:rPr>
              <a:t>– 55000</a:t>
            </a:r>
            <a:r>
              <a:rPr lang="ko-KR" altLang="en-US" sz="1300" dirty="0">
                <a:solidFill>
                  <a:srgbClr val="FF0000"/>
                </a:solidFill>
              </a:rPr>
              <a:t>원</a:t>
            </a:r>
            <a:endParaRPr lang="en-US" altLang="ko-KR" sz="1300" dirty="0">
              <a:solidFill>
                <a:srgbClr val="FF0000"/>
              </a:solidFill>
            </a:endParaRPr>
          </a:p>
          <a:p>
            <a:r>
              <a:rPr lang="en-US" altLang="ko-KR" sz="1300" dirty="0">
                <a:solidFill>
                  <a:srgbClr val="FF0000"/>
                </a:solidFill>
              </a:rPr>
              <a:t>40</a:t>
            </a:r>
            <a:r>
              <a:rPr lang="ko-KR" altLang="en-US" sz="1300" dirty="0">
                <a:solidFill>
                  <a:srgbClr val="FF0000"/>
                </a:solidFill>
              </a:rPr>
              <a:t>일 이용권 </a:t>
            </a:r>
            <a:r>
              <a:rPr lang="en-US" altLang="ko-KR" sz="1300" dirty="0">
                <a:solidFill>
                  <a:srgbClr val="FF0000"/>
                </a:solidFill>
              </a:rPr>
              <a:t>- 66000</a:t>
            </a:r>
            <a:r>
              <a:rPr lang="ko-KR" altLang="en-US" sz="1300" dirty="0">
                <a:solidFill>
                  <a:srgbClr val="FF0000"/>
                </a:solidFill>
              </a:rPr>
              <a:t>원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FC46273-DD4B-488B-9737-E684B283DC32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 flipH="1">
            <a:off x="9677457" y="3472250"/>
            <a:ext cx="524" cy="143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15E549-A796-4AAC-93B9-E7EFBFCE67E0}"/>
              </a:ext>
            </a:extLst>
          </p:cNvPr>
          <p:cNvSpPr/>
          <p:nvPr/>
        </p:nvSpPr>
        <p:spPr>
          <a:xfrm>
            <a:off x="4238666" y="5159085"/>
            <a:ext cx="1325670" cy="36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회원가입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CDC4D8-51F6-4454-ADD9-B641ED138CB6}"/>
              </a:ext>
            </a:extLst>
          </p:cNvPr>
          <p:cNvSpPr/>
          <p:nvPr/>
        </p:nvSpPr>
        <p:spPr>
          <a:xfrm>
            <a:off x="4238666" y="5889587"/>
            <a:ext cx="1325670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이용안내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3AB160-3647-4431-B5EF-50DF36179208}"/>
              </a:ext>
            </a:extLst>
          </p:cNvPr>
          <p:cNvSpPr/>
          <p:nvPr/>
        </p:nvSpPr>
        <p:spPr>
          <a:xfrm>
            <a:off x="6474030" y="5889590"/>
            <a:ext cx="1574645" cy="36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공지사항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C3DAA2-7B93-4772-B5B1-B5130131508D}"/>
              </a:ext>
            </a:extLst>
          </p:cNvPr>
          <p:cNvSpPr/>
          <p:nvPr/>
        </p:nvSpPr>
        <p:spPr>
          <a:xfrm>
            <a:off x="6474029" y="5399018"/>
            <a:ext cx="1574645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이력서등록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843C221-B3AA-4E4D-BCE7-253D8B3CB535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>
            <a:off x="5564336" y="6074484"/>
            <a:ext cx="90969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858378F-C3C2-4944-9F45-AD51EEDD6AFE}"/>
              </a:ext>
            </a:extLst>
          </p:cNvPr>
          <p:cNvCxnSpPr>
            <a:cxnSpLocks/>
            <a:endCxn id="56" idx="3"/>
          </p:cNvCxnSpPr>
          <p:nvPr/>
        </p:nvCxnSpPr>
        <p:spPr>
          <a:xfrm rot="10800000" flipV="1">
            <a:off x="5564336" y="5121566"/>
            <a:ext cx="909692" cy="22241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03F11F8E-617A-4CF1-8E16-B08D39D910C1}"/>
              </a:ext>
            </a:extLst>
          </p:cNvPr>
          <p:cNvCxnSpPr>
            <a:cxnSpLocks/>
            <a:stCxn id="63" idx="1"/>
            <a:endCxn id="56" idx="3"/>
          </p:cNvCxnSpPr>
          <p:nvPr/>
        </p:nvCxnSpPr>
        <p:spPr>
          <a:xfrm rot="10800000">
            <a:off x="5564337" y="5343982"/>
            <a:ext cx="909693" cy="23993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66A30F0-1F2B-4DA2-9E5C-260FB28FD4F4}"/>
              </a:ext>
            </a:extLst>
          </p:cNvPr>
          <p:cNvSpPr/>
          <p:nvPr/>
        </p:nvSpPr>
        <p:spPr>
          <a:xfrm>
            <a:off x="4238666" y="6456380"/>
            <a:ext cx="1325670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ID/PW 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찾기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A04F151-3434-487A-B9E4-F84D6A5EBABB}"/>
              </a:ext>
            </a:extLst>
          </p:cNvPr>
          <p:cNvCxnSpPr>
            <a:stCxn id="17" idx="3"/>
            <a:endCxn id="68" idx="1"/>
          </p:cNvCxnSpPr>
          <p:nvPr/>
        </p:nvCxnSpPr>
        <p:spPr>
          <a:xfrm>
            <a:off x="3485696" y="3490214"/>
            <a:ext cx="752970" cy="315106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8637CC0-550C-468F-9EB0-355BC331E8DC}"/>
              </a:ext>
            </a:extLst>
          </p:cNvPr>
          <p:cNvSpPr/>
          <p:nvPr/>
        </p:nvSpPr>
        <p:spPr>
          <a:xfrm>
            <a:off x="6474028" y="4938393"/>
            <a:ext cx="1574645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채용공고등록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3CB5C5-AAA6-48A6-A101-C2E3E48FDA2D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5D60B-6CD6-420B-9D9A-ADACB1DEDBE5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66CB5-5536-482D-A0C2-B66916CF8BAB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DBC069-39E6-4845-BCD2-65AAD1B99B4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1"/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84256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29CAE-2413-4E1F-A923-7F615F23AE69}"/>
              </a:ext>
            </a:extLst>
          </p:cNvPr>
          <p:cNvSpPr txBox="1"/>
          <p:nvPr/>
        </p:nvSpPr>
        <p:spPr>
          <a:xfrm>
            <a:off x="2203076" y="376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Site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Map</a:t>
            </a:r>
            <a:endParaRPr lang="ko-KR" altLang="en-US" dirty="0"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350086-D29B-42A0-84C1-DB947EF808C5}"/>
              </a:ext>
            </a:extLst>
          </p:cNvPr>
          <p:cNvSpPr/>
          <p:nvPr/>
        </p:nvSpPr>
        <p:spPr>
          <a:xfrm>
            <a:off x="2163402" y="3305317"/>
            <a:ext cx="1322294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메인 페이지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5B4542-A2BF-4136-81B5-06214938CE5B}"/>
              </a:ext>
            </a:extLst>
          </p:cNvPr>
          <p:cNvSpPr/>
          <p:nvPr/>
        </p:nvSpPr>
        <p:spPr>
          <a:xfrm>
            <a:off x="4238666" y="316849"/>
            <a:ext cx="1325670" cy="333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채용정보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3FC3CC-E8F5-41F9-AA98-C05FB14A5E28}"/>
              </a:ext>
            </a:extLst>
          </p:cNvPr>
          <p:cNvSpPr/>
          <p:nvPr/>
        </p:nvSpPr>
        <p:spPr>
          <a:xfrm>
            <a:off x="4238666" y="1184167"/>
            <a:ext cx="1325670" cy="33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인재정보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343404-6EFD-4914-A189-80C48388EDE6}"/>
              </a:ext>
            </a:extLst>
          </p:cNvPr>
          <p:cNvSpPr/>
          <p:nvPr/>
        </p:nvSpPr>
        <p:spPr>
          <a:xfrm>
            <a:off x="4238666" y="2034145"/>
            <a:ext cx="1325670" cy="363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채용공고등록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E4033E-32C2-4E3F-A923-BF50414731AB}"/>
              </a:ext>
            </a:extLst>
          </p:cNvPr>
          <p:cNvSpPr/>
          <p:nvPr/>
        </p:nvSpPr>
        <p:spPr>
          <a:xfrm>
            <a:off x="4238666" y="2815410"/>
            <a:ext cx="1325670" cy="371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이력서 등록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0DBF22-6E48-4392-8EDB-59693290F92F}"/>
              </a:ext>
            </a:extLst>
          </p:cNvPr>
          <p:cNvSpPr/>
          <p:nvPr/>
        </p:nvSpPr>
        <p:spPr>
          <a:xfrm>
            <a:off x="4238666" y="3670954"/>
            <a:ext cx="1312126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마이페이지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69BD37-B9F9-4567-9DC0-440A1D7B941E}"/>
              </a:ext>
            </a:extLst>
          </p:cNvPr>
          <p:cNvSpPr/>
          <p:nvPr/>
        </p:nvSpPr>
        <p:spPr>
          <a:xfrm>
            <a:off x="4225122" y="4492600"/>
            <a:ext cx="1325670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로그인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5F1C51-F246-4434-89F0-B50DAC29ADE1}"/>
              </a:ext>
            </a:extLst>
          </p:cNvPr>
          <p:cNvSpPr/>
          <p:nvPr/>
        </p:nvSpPr>
        <p:spPr>
          <a:xfrm>
            <a:off x="6474292" y="317712"/>
            <a:ext cx="1574645" cy="332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기업 상세정보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03CF44-2F15-4A01-8CA2-398B4A033DAC}"/>
              </a:ext>
            </a:extLst>
          </p:cNvPr>
          <p:cNvSpPr/>
          <p:nvPr/>
        </p:nvSpPr>
        <p:spPr>
          <a:xfrm>
            <a:off x="8958893" y="270272"/>
            <a:ext cx="1439225" cy="433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정보열람 </a:t>
            </a:r>
            <a:endParaRPr lang="en-US" altLang="ko-KR" sz="13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결제 페이지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C1F03F-21E7-4581-AA13-21C5DCAB463E}"/>
              </a:ext>
            </a:extLst>
          </p:cNvPr>
          <p:cNvSpPr/>
          <p:nvPr/>
        </p:nvSpPr>
        <p:spPr>
          <a:xfrm>
            <a:off x="6474030" y="1197928"/>
            <a:ext cx="1574645" cy="30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인재 상세정보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376FFC-758E-4FC9-88D9-5899DFAD246B}"/>
              </a:ext>
            </a:extLst>
          </p:cNvPr>
          <p:cNvSpPr/>
          <p:nvPr/>
        </p:nvSpPr>
        <p:spPr>
          <a:xfrm>
            <a:off x="6474292" y="3193467"/>
            <a:ext cx="1574645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개인정보 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3637B0-DDFC-4202-A857-25708FEAAF9F}"/>
              </a:ext>
            </a:extLst>
          </p:cNvPr>
          <p:cNvSpPr/>
          <p:nvPr/>
        </p:nvSpPr>
        <p:spPr>
          <a:xfrm>
            <a:off x="6474292" y="3674083"/>
            <a:ext cx="1574645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이력서 수정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삭제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180FCB-8FFA-4FEA-97F7-8FD8EACCDF7B}"/>
              </a:ext>
            </a:extLst>
          </p:cNvPr>
          <p:cNvSpPr/>
          <p:nvPr/>
        </p:nvSpPr>
        <p:spPr>
          <a:xfrm>
            <a:off x="6474030" y="4134993"/>
            <a:ext cx="1574645" cy="359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회원탈퇴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4375DFC-3C1C-496C-A1E2-6F947CBE7D66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3485696" y="483755"/>
            <a:ext cx="752970" cy="300645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18F099D-3DA2-4CED-A208-CD2544A25CC1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3485696" y="1351072"/>
            <a:ext cx="752970" cy="21391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8F3C44EA-349E-4BA3-ABFA-FC557F3A0781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3485696" y="2215842"/>
            <a:ext cx="752970" cy="12743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51F35D7E-2E22-444E-938C-EF43B4B5B962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3485696" y="3001228"/>
            <a:ext cx="752970" cy="488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16BF94C-20F8-4A07-9F68-73A1EBBA8CC5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>
            <a:off x="3485696" y="3490214"/>
            <a:ext cx="752970" cy="3656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7450085-0CB2-4853-B851-8CEE522616DE}"/>
              </a:ext>
            </a:extLst>
          </p:cNvPr>
          <p:cNvCxnSpPr>
            <a:cxnSpLocks/>
            <a:stCxn id="17" idx="3"/>
            <a:endCxn id="53" idx="1"/>
          </p:cNvCxnSpPr>
          <p:nvPr/>
        </p:nvCxnSpPr>
        <p:spPr>
          <a:xfrm>
            <a:off x="3485696" y="3490214"/>
            <a:ext cx="752970" cy="25842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EA8DB94-B17A-41FE-966F-BC7FF98B6A34}"/>
              </a:ext>
            </a:extLst>
          </p:cNvPr>
          <p:cNvCxnSpPr>
            <a:cxnSpLocks/>
            <a:stCxn id="17" idx="3"/>
            <a:endCxn id="52" idx="1"/>
          </p:cNvCxnSpPr>
          <p:nvPr/>
        </p:nvCxnSpPr>
        <p:spPr>
          <a:xfrm>
            <a:off x="3485696" y="3490214"/>
            <a:ext cx="752970" cy="18537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D4BC6A9-F74C-4F05-BAF4-883AC76C80D4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>
            <a:off x="3485696" y="3490214"/>
            <a:ext cx="739426" cy="11872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8C750F6-4A9C-42C3-8187-A8BC0B69E958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5564336" y="483754"/>
            <a:ext cx="90995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2F15564-35E9-4611-B614-CB716EAC97AE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8048937" y="483754"/>
            <a:ext cx="909956" cy="34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C04415A-76E8-4C87-BC5C-40B2B55510BA}"/>
              </a:ext>
            </a:extLst>
          </p:cNvPr>
          <p:cNvSpPr/>
          <p:nvPr/>
        </p:nvSpPr>
        <p:spPr>
          <a:xfrm>
            <a:off x="8958369" y="1108796"/>
            <a:ext cx="1439225" cy="484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b="1" dirty="0">
                <a:solidFill>
                  <a:srgbClr val="FF0000"/>
                </a:solidFill>
                <a:ea typeface="맑은 고딕"/>
              </a:rPr>
              <a:t>결제</a:t>
            </a:r>
            <a:r>
              <a:rPr lang="en-US" altLang="ko-KR" sz="1300" b="1" dirty="0">
                <a:solidFill>
                  <a:srgbClr val="FF0000"/>
                </a:solidFill>
                <a:ea typeface="맑은 고딕"/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  <a:ea typeface="맑은 고딕"/>
              </a:rPr>
              <a:t>불확실</a:t>
            </a:r>
            <a:r>
              <a:rPr lang="en-US" altLang="ko-KR" sz="1300" b="1" dirty="0">
                <a:solidFill>
                  <a:srgbClr val="FF0000"/>
                </a:solidFill>
                <a:ea typeface="맑은 고딕"/>
              </a:rPr>
              <a:t>)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F3D8076-B66A-4278-BF8D-4F514A018672}"/>
              </a:ext>
            </a:extLst>
          </p:cNvPr>
          <p:cNvCxnSpPr>
            <a:stCxn id="26" idx="3"/>
            <a:endCxn id="33" idx="1"/>
          </p:cNvCxnSpPr>
          <p:nvPr/>
        </p:nvCxnSpPr>
        <p:spPr>
          <a:xfrm>
            <a:off x="5564336" y="1351072"/>
            <a:ext cx="9096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887EFDA-FC0C-44FB-BB3F-3A61D62E9A84}"/>
              </a:ext>
            </a:extLst>
          </p:cNvPr>
          <p:cNvCxnSpPr>
            <a:stCxn id="30" idx="3"/>
            <a:endCxn id="35" idx="1"/>
          </p:cNvCxnSpPr>
          <p:nvPr/>
        </p:nvCxnSpPr>
        <p:spPr>
          <a:xfrm flipV="1">
            <a:off x="5550792" y="3375235"/>
            <a:ext cx="923500" cy="4806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5AF6867-5928-449A-885B-077D60132B62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5550792" y="3855851"/>
            <a:ext cx="923500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2F94E869-EC34-4CBF-9E96-36521F55BA04}"/>
              </a:ext>
            </a:extLst>
          </p:cNvPr>
          <p:cNvCxnSpPr>
            <a:stCxn id="30" idx="3"/>
            <a:endCxn id="37" idx="1"/>
          </p:cNvCxnSpPr>
          <p:nvPr/>
        </p:nvCxnSpPr>
        <p:spPr>
          <a:xfrm>
            <a:off x="5550792" y="3855851"/>
            <a:ext cx="923238" cy="45866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E82B5A-49A5-496A-9D9E-4E05F954FFA8}"/>
              </a:ext>
            </a:extLst>
          </p:cNvPr>
          <p:cNvSpPr/>
          <p:nvPr/>
        </p:nvSpPr>
        <p:spPr>
          <a:xfrm>
            <a:off x="8607109" y="2146372"/>
            <a:ext cx="2131775" cy="8548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rgbClr val="FF0000"/>
                </a:solidFill>
              </a:rPr>
              <a:t>기업이 해당 서비스 이용 시 비용 지불 여부 확인 불가능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5AC70D-BAE6-4B5D-80D6-F607B2910A3D}"/>
              </a:ext>
            </a:extLst>
          </p:cNvPr>
          <p:cNvCxnSpPr>
            <a:cxnSpLocks/>
            <a:stCxn id="33" idx="3"/>
            <a:endCxn id="66" idx="1"/>
          </p:cNvCxnSpPr>
          <p:nvPr/>
        </p:nvCxnSpPr>
        <p:spPr>
          <a:xfrm>
            <a:off x="8048675" y="1351072"/>
            <a:ext cx="90969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61D2B94-EC3D-49AB-A76B-DA30F8ECE8EE}"/>
              </a:ext>
            </a:extLst>
          </p:cNvPr>
          <p:cNvCxnSpPr>
            <a:cxnSpLocks/>
            <a:stCxn id="66" idx="2"/>
            <a:endCxn id="9" idx="0"/>
          </p:cNvCxnSpPr>
          <p:nvPr/>
        </p:nvCxnSpPr>
        <p:spPr>
          <a:xfrm flipH="1">
            <a:off x="9672997" y="1593348"/>
            <a:ext cx="4985" cy="553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16CE751-6E15-42E4-B3F1-AD649932D263}"/>
              </a:ext>
            </a:extLst>
          </p:cNvPr>
          <p:cNvSpPr/>
          <p:nvPr/>
        </p:nvSpPr>
        <p:spPr>
          <a:xfrm>
            <a:off x="4238666" y="5159085"/>
            <a:ext cx="1325670" cy="36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회원가입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299F381-2C07-4D88-A597-E23726F807CA}"/>
              </a:ext>
            </a:extLst>
          </p:cNvPr>
          <p:cNvSpPr/>
          <p:nvPr/>
        </p:nvSpPr>
        <p:spPr>
          <a:xfrm>
            <a:off x="4238666" y="5889587"/>
            <a:ext cx="1325670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이용안내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659F53F-2F7A-4ADA-8F5F-E4895A50BEA6}"/>
              </a:ext>
            </a:extLst>
          </p:cNvPr>
          <p:cNvSpPr/>
          <p:nvPr/>
        </p:nvSpPr>
        <p:spPr>
          <a:xfrm>
            <a:off x="6474030" y="5889590"/>
            <a:ext cx="1574645" cy="36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공지사항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D600C6E-9405-407A-9356-96BCB88AE535}"/>
              </a:ext>
            </a:extLst>
          </p:cNvPr>
          <p:cNvSpPr/>
          <p:nvPr/>
        </p:nvSpPr>
        <p:spPr>
          <a:xfrm>
            <a:off x="6474028" y="4936671"/>
            <a:ext cx="1574645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채용공고등록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4ABECE-7C04-43AD-8DFE-118B54274B8A}"/>
              </a:ext>
            </a:extLst>
          </p:cNvPr>
          <p:cNvSpPr/>
          <p:nvPr/>
        </p:nvSpPr>
        <p:spPr>
          <a:xfrm>
            <a:off x="6474029" y="5399018"/>
            <a:ext cx="1574645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이력서등록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D2A5182-DFC8-47D1-9BC7-3FF07BF8F878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>
            <a:off x="5564336" y="6074484"/>
            <a:ext cx="90969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E2CDC3C-FA99-40B2-9EA8-3FF0A0BE8BCE}"/>
              </a:ext>
            </a:extLst>
          </p:cNvPr>
          <p:cNvCxnSpPr>
            <a:stCxn id="56" idx="1"/>
            <a:endCxn id="52" idx="3"/>
          </p:cNvCxnSpPr>
          <p:nvPr/>
        </p:nvCxnSpPr>
        <p:spPr>
          <a:xfrm rot="10800000" flipV="1">
            <a:off x="5564336" y="5121566"/>
            <a:ext cx="909692" cy="22241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03EE305-F062-4AE5-85A5-E1976500D966}"/>
              </a:ext>
            </a:extLst>
          </p:cNvPr>
          <p:cNvCxnSpPr>
            <a:cxnSpLocks/>
            <a:stCxn id="58" idx="1"/>
            <a:endCxn id="52" idx="3"/>
          </p:cNvCxnSpPr>
          <p:nvPr/>
        </p:nvCxnSpPr>
        <p:spPr>
          <a:xfrm rot="10800000">
            <a:off x="5564337" y="5343982"/>
            <a:ext cx="909693" cy="23993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DD144B-5D56-48BD-8FF4-A904DA4F36F1}"/>
              </a:ext>
            </a:extLst>
          </p:cNvPr>
          <p:cNvSpPr/>
          <p:nvPr/>
        </p:nvSpPr>
        <p:spPr>
          <a:xfrm>
            <a:off x="4238666" y="6456380"/>
            <a:ext cx="1325670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ID/PW 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찾기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42C99A8-76E1-43F8-BF02-462B88286823}"/>
              </a:ext>
            </a:extLst>
          </p:cNvPr>
          <p:cNvCxnSpPr>
            <a:stCxn id="17" idx="3"/>
            <a:endCxn id="63" idx="1"/>
          </p:cNvCxnSpPr>
          <p:nvPr/>
        </p:nvCxnSpPr>
        <p:spPr>
          <a:xfrm>
            <a:off x="3485696" y="3490214"/>
            <a:ext cx="752970" cy="315106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1D9568-673C-4751-8E18-90869E94E167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AF4F5-7F33-41C1-8FBA-50BD75A34091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EAF370-1397-43A9-9AC4-FACF01258704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E4E215-268D-4827-9FBB-7B8EFE64B64E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1"/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65970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29CAE-2413-4E1F-A923-7F615F23AE69}"/>
              </a:ext>
            </a:extLst>
          </p:cNvPr>
          <p:cNvSpPr txBox="1"/>
          <p:nvPr/>
        </p:nvSpPr>
        <p:spPr>
          <a:xfrm>
            <a:off x="2203076" y="376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Site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Map</a:t>
            </a:r>
            <a:endParaRPr lang="ko-KR" altLang="en-US" dirty="0"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350086-D29B-42A0-84C1-DB947EF808C5}"/>
              </a:ext>
            </a:extLst>
          </p:cNvPr>
          <p:cNvSpPr/>
          <p:nvPr/>
        </p:nvSpPr>
        <p:spPr>
          <a:xfrm>
            <a:off x="2163402" y="3305317"/>
            <a:ext cx="1322294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메인 페이지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5B4542-A2BF-4136-81B5-06214938CE5B}"/>
              </a:ext>
            </a:extLst>
          </p:cNvPr>
          <p:cNvSpPr/>
          <p:nvPr/>
        </p:nvSpPr>
        <p:spPr>
          <a:xfrm>
            <a:off x="4238666" y="316849"/>
            <a:ext cx="1325670" cy="333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채용정보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3FC3CC-E8F5-41F9-AA98-C05FB14A5E28}"/>
              </a:ext>
            </a:extLst>
          </p:cNvPr>
          <p:cNvSpPr/>
          <p:nvPr/>
        </p:nvSpPr>
        <p:spPr>
          <a:xfrm>
            <a:off x="4238666" y="1184167"/>
            <a:ext cx="1325670" cy="33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인재정보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0A5AF4-331E-473F-9AD3-D633A6627250}"/>
              </a:ext>
            </a:extLst>
          </p:cNvPr>
          <p:cNvSpPr/>
          <p:nvPr/>
        </p:nvSpPr>
        <p:spPr>
          <a:xfrm>
            <a:off x="4238666" y="5159085"/>
            <a:ext cx="1325670" cy="36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회원가입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343404-6EFD-4914-A189-80C48388EDE6}"/>
              </a:ext>
            </a:extLst>
          </p:cNvPr>
          <p:cNvSpPr/>
          <p:nvPr/>
        </p:nvSpPr>
        <p:spPr>
          <a:xfrm>
            <a:off x="4238666" y="2034145"/>
            <a:ext cx="1325670" cy="363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b="1" dirty="0">
                <a:solidFill>
                  <a:srgbClr val="FF0000"/>
                </a:solidFill>
                <a:ea typeface="맑은 고딕"/>
              </a:rPr>
              <a:t>채용공고등록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E4033E-32C2-4E3F-A923-BF50414731AB}"/>
              </a:ext>
            </a:extLst>
          </p:cNvPr>
          <p:cNvSpPr/>
          <p:nvPr/>
        </p:nvSpPr>
        <p:spPr>
          <a:xfrm>
            <a:off x="4238666" y="2815410"/>
            <a:ext cx="1325670" cy="371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이력서 등록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0DBF22-6E48-4392-8EDB-59693290F92F}"/>
              </a:ext>
            </a:extLst>
          </p:cNvPr>
          <p:cNvSpPr/>
          <p:nvPr/>
        </p:nvSpPr>
        <p:spPr>
          <a:xfrm>
            <a:off x="4238666" y="3670954"/>
            <a:ext cx="1312126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마이페이지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B8E111-CA01-480D-B039-0621E11F1F00}"/>
              </a:ext>
            </a:extLst>
          </p:cNvPr>
          <p:cNvSpPr/>
          <p:nvPr/>
        </p:nvSpPr>
        <p:spPr>
          <a:xfrm>
            <a:off x="4238666" y="5889587"/>
            <a:ext cx="1325670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이용안내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69BD37-B9F9-4567-9DC0-440A1D7B941E}"/>
              </a:ext>
            </a:extLst>
          </p:cNvPr>
          <p:cNvSpPr/>
          <p:nvPr/>
        </p:nvSpPr>
        <p:spPr>
          <a:xfrm>
            <a:off x="4225122" y="4492600"/>
            <a:ext cx="1325670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로그인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5F1C51-F246-4434-89F0-B50DAC29ADE1}"/>
              </a:ext>
            </a:extLst>
          </p:cNvPr>
          <p:cNvSpPr/>
          <p:nvPr/>
        </p:nvSpPr>
        <p:spPr>
          <a:xfrm>
            <a:off x="6474292" y="317712"/>
            <a:ext cx="1574645" cy="332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기업 상세정보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03CF44-2F15-4A01-8CA2-398B4A033DAC}"/>
              </a:ext>
            </a:extLst>
          </p:cNvPr>
          <p:cNvSpPr/>
          <p:nvPr/>
        </p:nvSpPr>
        <p:spPr>
          <a:xfrm>
            <a:off x="8958893" y="270272"/>
            <a:ext cx="1439225" cy="433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정보열람 </a:t>
            </a:r>
            <a:endParaRPr lang="en-US" altLang="ko-KR" sz="13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결제 페이지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C1F03F-21E7-4581-AA13-21C5DCAB463E}"/>
              </a:ext>
            </a:extLst>
          </p:cNvPr>
          <p:cNvSpPr/>
          <p:nvPr/>
        </p:nvSpPr>
        <p:spPr>
          <a:xfrm>
            <a:off x="6474030" y="1197928"/>
            <a:ext cx="1574645" cy="30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인재 상세정보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376FFC-758E-4FC9-88D9-5899DFAD246B}"/>
              </a:ext>
            </a:extLst>
          </p:cNvPr>
          <p:cNvSpPr/>
          <p:nvPr/>
        </p:nvSpPr>
        <p:spPr>
          <a:xfrm>
            <a:off x="6474292" y="3193467"/>
            <a:ext cx="1574645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개인정보 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3637B0-DDFC-4202-A857-25708FEAAF9F}"/>
              </a:ext>
            </a:extLst>
          </p:cNvPr>
          <p:cNvSpPr/>
          <p:nvPr/>
        </p:nvSpPr>
        <p:spPr>
          <a:xfrm>
            <a:off x="6474292" y="3674083"/>
            <a:ext cx="1574645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이력서 수정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삭제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180FCB-8FFA-4FEA-97F7-8FD8EACCDF7B}"/>
              </a:ext>
            </a:extLst>
          </p:cNvPr>
          <p:cNvSpPr/>
          <p:nvPr/>
        </p:nvSpPr>
        <p:spPr>
          <a:xfrm>
            <a:off x="6474030" y="4134993"/>
            <a:ext cx="1574645" cy="359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회원탈퇴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5FCED9-03C7-4B83-A445-7F1EE94407EB}"/>
              </a:ext>
            </a:extLst>
          </p:cNvPr>
          <p:cNvSpPr/>
          <p:nvPr/>
        </p:nvSpPr>
        <p:spPr>
          <a:xfrm>
            <a:off x="6474030" y="5889590"/>
            <a:ext cx="1574645" cy="36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공지사항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3F0110-FFB7-4A23-93F8-37F85E683BF1}"/>
              </a:ext>
            </a:extLst>
          </p:cNvPr>
          <p:cNvSpPr/>
          <p:nvPr/>
        </p:nvSpPr>
        <p:spPr>
          <a:xfrm>
            <a:off x="6474028" y="4936671"/>
            <a:ext cx="1574645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b="1" dirty="0">
                <a:solidFill>
                  <a:srgbClr val="FF0000"/>
                </a:solidFill>
                <a:ea typeface="맑은 고딕"/>
              </a:rPr>
              <a:t>채용공고등록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C0F889-6DC5-43C6-8E27-2176FEAE3BFB}"/>
              </a:ext>
            </a:extLst>
          </p:cNvPr>
          <p:cNvSpPr/>
          <p:nvPr/>
        </p:nvSpPr>
        <p:spPr>
          <a:xfrm>
            <a:off x="6474029" y="5399018"/>
            <a:ext cx="1574645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이력서등록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4375DFC-3C1C-496C-A1E2-6F947CBE7D66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3485696" y="483755"/>
            <a:ext cx="752970" cy="300645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18F099D-3DA2-4CED-A208-CD2544A25CC1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3485696" y="1351072"/>
            <a:ext cx="752970" cy="21391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8F3C44EA-349E-4BA3-ABFA-FC557F3A0781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3485696" y="2215842"/>
            <a:ext cx="752970" cy="12743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51F35D7E-2E22-444E-938C-EF43B4B5B962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3485696" y="3001228"/>
            <a:ext cx="752970" cy="488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16BF94C-20F8-4A07-9F68-73A1EBBA8CC5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>
            <a:off x="3485696" y="3490214"/>
            <a:ext cx="752970" cy="3656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7450085-0CB2-4853-B851-8CEE522616DE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3485696" y="3490214"/>
            <a:ext cx="752970" cy="25842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EA8DB94-B17A-41FE-966F-BC7FF98B6A34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3485696" y="3490214"/>
            <a:ext cx="752970" cy="18537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D4BC6A9-F74C-4F05-BAF4-883AC76C80D4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>
            <a:off x="3485696" y="3490214"/>
            <a:ext cx="739426" cy="11872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8C750F6-4A9C-42C3-8187-A8BC0B69E958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5564336" y="483754"/>
            <a:ext cx="90995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2F15564-35E9-4611-B614-CB716EAC97AE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8048937" y="483754"/>
            <a:ext cx="909956" cy="34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C04415A-76E8-4C87-BC5C-40B2B55510BA}"/>
              </a:ext>
            </a:extLst>
          </p:cNvPr>
          <p:cNvSpPr/>
          <p:nvPr/>
        </p:nvSpPr>
        <p:spPr>
          <a:xfrm>
            <a:off x="8958369" y="1108796"/>
            <a:ext cx="1439225" cy="484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결제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불확실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)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F3D8076-B66A-4278-BF8D-4F514A018672}"/>
              </a:ext>
            </a:extLst>
          </p:cNvPr>
          <p:cNvCxnSpPr>
            <a:stCxn id="26" idx="3"/>
            <a:endCxn id="33" idx="1"/>
          </p:cNvCxnSpPr>
          <p:nvPr/>
        </p:nvCxnSpPr>
        <p:spPr>
          <a:xfrm>
            <a:off x="5564336" y="1351072"/>
            <a:ext cx="9096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887EFDA-FC0C-44FB-BB3F-3A61D62E9A84}"/>
              </a:ext>
            </a:extLst>
          </p:cNvPr>
          <p:cNvCxnSpPr>
            <a:stCxn id="30" idx="3"/>
            <a:endCxn id="35" idx="1"/>
          </p:cNvCxnSpPr>
          <p:nvPr/>
        </p:nvCxnSpPr>
        <p:spPr>
          <a:xfrm flipV="1">
            <a:off x="5550792" y="3375235"/>
            <a:ext cx="923500" cy="4806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5AF6867-5928-449A-885B-077D60132B62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5550792" y="3855851"/>
            <a:ext cx="923500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2F94E869-EC34-4CBF-9E96-36521F55BA04}"/>
              </a:ext>
            </a:extLst>
          </p:cNvPr>
          <p:cNvCxnSpPr>
            <a:stCxn id="30" idx="3"/>
            <a:endCxn id="37" idx="1"/>
          </p:cNvCxnSpPr>
          <p:nvPr/>
        </p:nvCxnSpPr>
        <p:spPr>
          <a:xfrm>
            <a:off x="5550792" y="3855851"/>
            <a:ext cx="923238" cy="45866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AF4307F-5B44-4F68-9204-E471C837CDD6}"/>
              </a:ext>
            </a:extLst>
          </p:cNvPr>
          <p:cNvCxnSpPr>
            <a:stCxn id="31" idx="3"/>
            <a:endCxn id="38" idx="1"/>
          </p:cNvCxnSpPr>
          <p:nvPr/>
        </p:nvCxnSpPr>
        <p:spPr>
          <a:xfrm>
            <a:off x="5564336" y="6074484"/>
            <a:ext cx="90969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0131D958-C47A-4B73-B6F3-758ABF442520}"/>
              </a:ext>
            </a:extLst>
          </p:cNvPr>
          <p:cNvCxnSpPr>
            <a:stCxn id="40" idx="1"/>
            <a:endCxn id="27" idx="3"/>
          </p:cNvCxnSpPr>
          <p:nvPr/>
        </p:nvCxnSpPr>
        <p:spPr>
          <a:xfrm rot="10800000" flipV="1">
            <a:off x="5564336" y="5121566"/>
            <a:ext cx="909692" cy="22241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CF4FD764-2D1E-4576-ABBA-7ABECC24FC1C}"/>
              </a:ext>
            </a:extLst>
          </p:cNvPr>
          <p:cNvCxnSpPr>
            <a:cxnSpLocks/>
            <a:stCxn id="41" idx="1"/>
            <a:endCxn id="27" idx="3"/>
          </p:cNvCxnSpPr>
          <p:nvPr/>
        </p:nvCxnSpPr>
        <p:spPr>
          <a:xfrm rot="10800000">
            <a:off x="5564337" y="5343982"/>
            <a:ext cx="909693" cy="23993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5AC70D-BAE6-4B5D-80D6-F607B2910A3D}"/>
              </a:ext>
            </a:extLst>
          </p:cNvPr>
          <p:cNvCxnSpPr>
            <a:cxnSpLocks/>
            <a:stCxn id="33" idx="3"/>
            <a:endCxn id="66" idx="1"/>
          </p:cNvCxnSpPr>
          <p:nvPr/>
        </p:nvCxnSpPr>
        <p:spPr>
          <a:xfrm>
            <a:off x="8048675" y="1351072"/>
            <a:ext cx="9096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AA7176-882A-4182-90E8-DF1021CFAA4D}"/>
              </a:ext>
            </a:extLst>
          </p:cNvPr>
          <p:cNvSpPr/>
          <p:nvPr/>
        </p:nvSpPr>
        <p:spPr>
          <a:xfrm>
            <a:off x="10510336" y="5993328"/>
            <a:ext cx="1206743" cy="6479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rgbClr val="FF0000"/>
                </a:solidFill>
              </a:rPr>
              <a:t>채용공고등록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300" b="1" dirty="0">
                <a:solidFill>
                  <a:srgbClr val="FF0000"/>
                </a:solidFill>
              </a:rPr>
              <a:t>중복 발생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A1B236-E207-40D4-BFD7-D93B746A2CDA}"/>
              </a:ext>
            </a:extLst>
          </p:cNvPr>
          <p:cNvSpPr/>
          <p:nvPr/>
        </p:nvSpPr>
        <p:spPr>
          <a:xfrm>
            <a:off x="4238666" y="6456380"/>
            <a:ext cx="1325670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ID/PW 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찾기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9A72205-5764-4C7E-A05D-CC1143D546AC}"/>
              </a:ext>
            </a:extLst>
          </p:cNvPr>
          <p:cNvCxnSpPr>
            <a:stCxn id="17" idx="3"/>
            <a:endCxn id="58" idx="1"/>
          </p:cNvCxnSpPr>
          <p:nvPr/>
        </p:nvCxnSpPr>
        <p:spPr>
          <a:xfrm>
            <a:off x="3485696" y="3490214"/>
            <a:ext cx="752970" cy="315106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EE0A02-88D3-40CD-9953-8B10CA6C77C2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7AAC9-31FA-491B-9410-B566955FA9BF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D8437-6FE6-48AF-A46D-5A0A8898F5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F5C0D-DCF7-4508-92D8-C5B4299C9B22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1"/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314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29CAE-2413-4E1F-A923-7F615F23AE69}"/>
              </a:ext>
            </a:extLst>
          </p:cNvPr>
          <p:cNvSpPr txBox="1"/>
          <p:nvPr/>
        </p:nvSpPr>
        <p:spPr>
          <a:xfrm>
            <a:off x="2203076" y="376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Site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Map</a:t>
            </a:r>
            <a:endParaRPr lang="ko-KR" altLang="en-US" dirty="0"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350086-D29B-42A0-84C1-DB947EF808C5}"/>
              </a:ext>
            </a:extLst>
          </p:cNvPr>
          <p:cNvSpPr/>
          <p:nvPr/>
        </p:nvSpPr>
        <p:spPr>
          <a:xfrm>
            <a:off x="2163402" y="3305317"/>
            <a:ext cx="1322294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메인 페이지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5B4542-A2BF-4136-81B5-06214938CE5B}"/>
              </a:ext>
            </a:extLst>
          </p:cNvPr>
          <p:cNvSpPr/>
          <p:nvPr/>
        </p:nvSpPr>
        <p:spPr>
          <a:xfrm>
            <a:off x="4238666" y="316849"/>
            <a:ext cx="1325670" cy="333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채용정보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3FC3CC-E8F5-41F9-AA98-C05FB14A5E28}"/>
              </a:ext>
            </a:extLst>
          </p:cNvPr>
          <p:cNvSpPr/>
          <p:nvPr/>
        </p:nvSpPr>
        <p:spPr>
          <a:xfrm>
            <a:off x="4238666" y="1184167"/>
            <a:ext cx="1325670" cy="33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인재정보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343404-6EFD-4914-A189-80C48388EDE6}"/>
              </a:ext>
            </a:extLst>
          </p:cNvPr>
          <p:cNvSpPr/>
          <p:nvPr/>
        </p:nvSpPr>
        <p:spPr>
          <a:xfrm>
            <a:off x="4238666" y="2034145"/>
            <a:ext cx="1325670" cy="363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채용공고등록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E4033E-32C2-4E3F-A923-BF50414731AB}"/>
              </a:ext>
            </a:extLst>
          </p:cNvPr>
          <p:cNvSpPr/>
          <p:nvPr/>
        </p:nvSpPr>
        <p:spPr>
          <a:xfrm>
            <a:off x="4238666" y="2815410"/>
            <a:ext cx="1325670" cy="371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b="1" dirty="0">
                <a:solidFill>
                  <a:srgbClr val="FF0000"/>
                </a:solidFill>
                <a:ea typeface="맑은 고딕"/>
              </a:rPr>
              <a:t>이력서 등록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0DBF22-6E48-4392-8EDB-59693290F92F}"/>
              </a:ext>
            </a:extLst>
          </p:cNvPr>
          <p:cNvSpPr/>
          <p:nvPr/>
        </p:nvSpPr>
        <p:spPr>
          <a:xfrm>
            <a:off x="4238666" y="3670954"/>
            <a:ext cx="1312126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마이페이지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69BD37-B9F9-4567-9DC0-440A1D7B941E}"/>
              </a:ext>
            </a:extLst>
          </p:cNvPr>
          <p:cNvSpPr/>
          <p:nvPr/>
        </p:nvSpPr>
        <p:spPr>
          <a:xfrm>
            <a:off x="4225122" y="4492600"/>
            <a:ext cx="1325670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로그인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5F1C51-F246-4434-89F0-B50DAC29ADE1}"/>
              </a:ext>
            </a:extLst>
          </p:cNvPr>
          <p:cNvSpPr/>
          <p:nvPr/>
        </p:nvSpPr>
        <p:spPr>
          <a:xfrm>
            <a:off x="6474292" y="317712"/>
            <a:ext cx="1574645" cy="332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기업 상세정보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03CF44-2F15-4A01-8CA2-398B4A033DAC}"/>
              </a:ext>
            </a:extLst>
          </p:cNvPr>
          <p:cNvSpPr/>
          <p:nvPr/>
        </p:nvSpPr>
        <p:spPr>
          <a:xfrm>
            <a:off x="8958893" y="270272"/>
            <a:ext cx="1439225" cy="433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정보열람 </a:t>
            </a:r>
            <a:endParaRPr lang="en-US" altLang="ko-KR" sz="13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결제 페이지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C1F03F-21E7-4581-AA13-21C5DCAB463E}"/>
              </a:ext>
            </a:extLst>
          </p:cNvPr>
          <p:cNvSpPr/>
          <p:nvPr/>
        </p:nvSpPr>
        <p:spPr>
          <a:xfrm>
            <a:off x="6474030" y="1197928"/>
            <a:ext cx="1574645" cy="30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인재 상세정보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376FFC-758E-4FC9-88D9-5899DFAD246B}"/>
              </a:ext>
            </a:extLst>
          </p:cNvPr>
          <p:cNvSpPr/>
          <p:nvPr/>
        </p:nvSpPr>
        <p:spPr>
          <a:xfrm>
            <a:off x="6474292" y="3193467"/>
            <a:ext cx="1574645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개인정보 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3637B0-DDFC-4202-A857-25708FEAAF9F}"/>
              </a:ext>
            </a:extLst>
          </p:cNvPr>
          <p:cNvSpPr/>
          <p:nvPr/>
        </p:nvSpPr>
        <p:spPr>
          <a:xfrm>
            <a:off x="6474292" y="3674083"/>
            <a:ext cx="1574645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이력서 수정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삭제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180FCB-8FFA-4FEA-97F7-8FD8EACCDF7B}"/>
              </a:ext>
            </a:extLst>
          </p:cNvPr>
          <p:cNvSpPr/>
          <p:nvPr/>
        </p:nvSpPr>
        <p:spPr>
          <a:xfrm>
            <a:off x="6474030" y="4134993"/>
            <a:ext cx="1574645" cy="359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회원탈퇴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4375DFC-3C1C-496C-A1E2-6F947CBE7D66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3485696" y="483755"/>
            <a:ext cx="752970" cy="300645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18F099D-3DA2-4CED-A208-CD2544A25CC1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3485696" y="1351072"/>
            <a:ext cx="752970" cy="21391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8F3C44EA-349E-4BA3-ABFA-FC557F3A0781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3485696" y="2215842"/>
            <a:ext cx="752970" cy="12743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51F35D7E-2E22-444E-938C-EF43B4B5B962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3485696" y="3001228"/>
            <a:ext cx="752970" cy="488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16BF94C-20F8-4A07-9F68-73A1EBBA8CC5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>
            <a:off x="3485696" y="3490214"/>
            <a:ext cx="752970" cy="3656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7450085-0CB2-4853-B851-8CEE522616DE}"/>
              </a:ext>
            </a:extLst>
          </p:cNvPr>
          <p:cNvCxnSpPr>
            <a:cxnSpLocks/>
            <a:stCxn id="17" idx="3"/>
            <a:endCxn id="55" idx="1"/>
          </p:cNvCxnSpPr>
          <p:nvPr/>
        </p:nvCxnSpPr>
        <p:spPr>
          <a:xfrm>
            <a:off x="3485696" y="3490214"/>
            <a:ext cx="752970" cy="25842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EA8DB94-B17A-41FE-966F-BC7FF98B6A34}"/>
              </a:ext>
            </a:extLst>
          </p:cNvPr>
          <p:cNvCxnSpPr>
            <a:cxnSpLocks/>
            <a:stCxn id="17" idx="3"/>
            <a:endCxn id="53" idx="1"/>
          </p:cNvCxnSpPr>
          <p:nvPr/>
        </p:nvCxnSpPr>
        <p:spPr>
          <a:xfrm>
            <a:off x="3485696" y="3490214"/>
            <a:ext cx="752970" cy="18537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D4BC6A9-F74C-4F05-BAF4-883AC76C80D4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>
            <a:off x="3485696" y="3490214"/>
            <a:ext cx="739426" cy="11872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8C750F6-4A9C-42C3-8187-A8BC0B69E958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5564336" y="483754"/>
            <a:ext cx="90995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2F15564-35E9-4611-B614-CB716EAC97AE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8048937" y="483754"/>
            <a:ext cx="909956" cy="34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C04415A-76E8-4C87-BC5C-40B2B55510BA}"/>
              </a:ext>
            </a:extLst>
          </p:cNvPr>
          <p:cNvSpPr/>
          <p:nvPr/>
        </p:nvSpPr>
        <p:spPr>
          <a:xfrm>
            <a:off x="8958369" y="1108796"/>
            <a:ext cx="1439225" cy="484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결제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불확실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)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F3D8076-B66A-4278-BF8D-4F514A018672}"/>
              </a:ext>
            </a:extLst>
          </p:cNvPr>
          <p:cNvCxnSpPr>
            <a:stCxn id="26" idx="3"/>
            <a:endCxn id="33" idx="1"/>
          </p:cNvCxnSpPr>
          <p:nvPr/>
        </p:nvCxnSpPr>
        <p:spPr>
          <a:xfrm>
            <a:off x="5564336" y="1351072"/>
            <a:ext cx="9096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887EFDA-FC0C-44FB-BB3F-3A61D62E9A84}"/>
              </a:ext>
            </a:extLst>
          </p:cNvPr>
          <p:cNvCxnSpPr>
            <a:stCxn id="30" idx="3"/>
            <a:endCxn id="35" idx="1"/>
          </p:cNvCxnSpPr>
          <p:nvPr/>
        </p:nvCxnSpPr>
        <p:spPr>
          <a:xfrm flipV="1">
            <a:off x="5550792" y="3375235"/>
            <a:ext cx="923500" cy="4806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5AF6867-5928-449A-885B-077D60132B62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5550792" y="3855851"/>
            <a:ext cx="923500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2F94E869-EC34-4CBF-9E96-36521F55BA04}"/>
              </a:ext>
            </a:extLst>
          </p:cNvPr>
          <p:cNvCxnSpPr>
            <a:stCxn id="30" idx="3"/>
            <a:endCxn id="37" idx="1"/>
          </p:cNvCxnSpPr>
          <p:nvPr/>
        </p:nvCxnSpPr>
        <p:spPr>
          <a:xfrm>
            <a:off x="5550792" y="3855851"/>
            <a:ext cx="923238" cy="45866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5AC70D-BAE6-4B5D-80D6-F607B2910A3D}"/>
              </a:ext>
            </a:extLst>
          </p:cNvPr>
          <p:cNvCxnSpPr>
            <a:cxnSpLocks/>
            <a:stCxn id="33" idx="3"/>
            <a:endCxn id="66" idx="1"/>
          </p:cNvCxnSpPr>
          <p:nvPr/>
        </p:nvCxnSpPr>
        <p:spPr>
          <a:xfrm>
            <a:off x="8048675" y="1351072"/>
            <a:ext cx="9096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AA7176-882A-4182-90E8-DF1021CFAA4D}"/>
              </a:ext>
            </a:extLst>
          </p:cNvPr>
          <p:cNvSpPr/>
          <p:nvPr/>
        </p:nvSpPr>
        <p:spPr>
          <a:xfrm>
            <a:off x="10510336" y="5993328"/>
            <a:ext cx="1206743" cy="6479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rgbClr val="FF0000"/>
                </a:solidFill>
              </a:rPr>
              <a:t>이력서등록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300" b="1" dirty="0">
                <a:solidFill>
                  <a:srgbClr val="FF0000"/>
                </a:solidFill>
              </a:rPr>
              <a:t>중복 발생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0D8804-AD73-4123-8CBA-2DCEBFE4D31D}"/>
              </a:ext>
            </a:extLst>
          </p:cNvPr>
          <p:cNvSpPr/>
          <p:nvPr/>
        </p:nvSpPr>
        <p:spPr>
          <a:xfrm>
            <a:off x="4238666" y="5159085"/>
            <a:ext cx="1325670" cy="36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회원가입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45B94AC-12F2-48E8-89ED-430AD8CA274A}"/>
              </a:ext>
            </a:extLst>
          </p:cNvPr>
          <p:cNvSpPr/>
          <p:nvPr/>
        </p:nvSpPr>
        <p:spPr>
          <a:xfrm>
            <a:off x="4238666" y="5889587"/>
            <a:ext cx="1325670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이용안내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C629F2E-12F7-424A-9BB1-9B3650C6100E}"/>
              </a:ext>
            </a:extLst>
          </p:cNvPr>
          <p:cNvSpPr/>
          <p:nvPr/>
        </p:nvSpPr>
        <p:spPr>
          <a:xfrm>
            <a:off x="6474030" y="5889590"/>
            <a:ext cx="1574645" cy="36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공지사항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8B2A04-AB8F-4642-A0F0-E0158A435939}"/>
              </a:ext>
            </a:extLst>
          </p:cNvPr>
          <p:cNvSpPr/>
          <p:nvPr/>
        </p:nvSpPr>
        <p:spPr>
          <a:xfrm>
            <a:off x="6474028" y="4936671"/>
            <a:ext cx="1574645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채용공고등록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03349F-5C2F-433F-A4DE-7D9262E0F023}"/>
              </a:ext>
            </a:extLst>
          </p:cNvPr>
          <p:cNvSpPr/>
          <p:nvPr/>
        </p:nvSpPr>
        <p:spPr>
          <a:xfrm>
            <a:off x="6474029" y="5399018"/>
            <a:ext cx="1574645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b="1" dirty="0">
                <a:solidFill>
                  <a:srgbClr val="FF0000"/>
                </a:solidFill>
                <a:ea typeface="맑은 고딕"/>
              </a:rPr>
              <a:t>이력서등록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087BAEE-721B-431A-B0C3-D2BCB542BA98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5564336" y="6074484"/>
            <a:ext cx="90969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C541769-0791-4C12-9323-91BC455DCCC8}"/>
              </a:ext>
            </a:extLst>
          </p:cNvPr>
          <p:cNvCxnSpPr>
            <a:stCxn id="58" idx="1"/>
            <a:endCxn id="53" idx="3"/>
          </p:cNvCxnSpPr>
          <p:nvPr/>
        </p:nvCxnSpPr>
        <p:spPr>
          <a:xfrm rot="10800000" flipV="1">
            <a:off x="5564336" y="5121566"/>
            <a:ext cx="909692" cy="22241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581F145-E7CA-4364-B153-A24CC9217108}"/>
              </a:ext>
            </a:extLst>
          </p:cNvPr>
          <p:cNvCxnSpPr>
            <a:cxnSpLocks/>
            <a:stCxn id="59" idx="1"/>
            <a:endCxn id="53" idx="3"/>
          </p:cNvCxnSpPr>
          <p:nvPr/>
        </p:nvCxnSpPr>
        <p:spPr>
          <a:xfrm rot="10800000">
            <a:off x="5564337" y="5343982"/>
            <a:ext cx="909693" cy="23993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3FB1ED-EF2E-4756-8666-DC7864A4D59A}"/>
              </a:ext>
            </a:extLst>
          </p:cNvPr>
          <p:cNvSpPr/>
          <p:nvPr/>
        </p:nvSpPr>
        <p:spPr>
          <a:xfrm>
            <a:off x="4238666" y="6456380"/>
            <a:ext cx="1325670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ID/PW 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찾기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41968AB-907D-4D01-9CE3-26CF0A64CD15}"/>
              </a:ext>
            </a:extLst>
          </p:cNvPr>
          <p:cNvCxnSpPr>
            <a:stCxn id="17" idx="3"/>
            <a:endCxn id="64" idx="1"/>
          </p:cNvCxnSpPr>
          <p:nvPr/>
        </p:nvCxnSpPr>
        <p:spPr>
          <a:xfrm>
            <a:off x="3485696" y="3490214"/>
            <a:ext cx="752970" cy="315106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CC8784-53EB-452F-9D40-D6C8DB1DBAA5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9B7B2-CDA4-4228-96D8-CAB67D6802B0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BAA96-2E82-495F-BF5A-A0FEDE27CCB7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A0825-6E4B-44F6-B5C7-E54ABD0314C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1"/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5174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29CAE-2413-4E1F-A923-7F615F23AE69}"/>
              </a:ext>
            </a:extLst>
          </p:cNvPr>
          <p:cNvSpPr txBox="1"/>
          <p:nvPr/>
        </p:nvSpPr>
        <p:spPr>
          <a:xfrm>
            <a:off x="2203076" y="3765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문제분석</a:t>
            </a:r>
            <a:endParaRPr lang="en-US" altLang="ko-KR" dirty="0">
              <a:ea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625335-8E98-4844-BD19-B8C0C48FE21C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5E295-4310-4498-81E9-CE8B848EDCD8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E4DBAD-BFF8-4F13-983D-EC9255177C14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0A728-FA70-45F5-800D-5B0C4490E940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AE413-FE59-4DC8-AB79-2460783B4619}"/>
              </a:ext>
            </a:extLst>
          </p:cNvPr>
          <p:cNvSpPr txBox="1"/>
          <p:nvPr/>
        </p:nvSpPr>
        <p:spPr>
          <a:xfrm>
            <a:off x="2477386" y="2088908"/>
            <a:ext cx="826149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구식적인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한눈에 파악하기 어려운 </a:t>
            </a:r>
            <a:r>
              <a:rPr lang="en-US" altLang="ko-KR" dirty="0"/>
              <a:t>UI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회원가입을 하려면 반드시 이력서를 등록해야만 함</a:t>
            </a:r>
            <a:r>
              <a:rPr lang="en-US" altLang="ko-KR" dirty="0"/>
              <a:t>(</a:t>
            </a:r>
            <a:r>
              <a:rPr lang="ko-KR" altLang="en-US" dirty="0"/>
              <a:t>이력서 작성없이 회원가입 불가능</a:t>
            </a:r>
            <a:r>
              <a:rPr lang="en-US" altLang="ko-KR" dirty="0"/>
              <a:t>) -&gt; </a:t>
            </a:r>
            <a:r>
              <a:rPr lang="ko-KR" altLang="en-US" dirty="0"/>
              <a:t>기업도 동일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중복되는 메뉴가 다수 발생</a:t>
            </a:r>
            <a:r>
              <a:rPr lang="en-US" altLang="ko-KR" dirty="0"/>
              <a:t>                                                            Ex) </a:t>
            </a:r>
            <a:r>
              <a:rPr lang="ko-KR" altLang="en-US" dirty="0"/>
              <a:t>무료 채용등록 </a:t>
            </a:r>
            <a:r>
              <a:rPr lang="en-US" altLang="ko-KR" dirty="0"/>
              <a:t>==</a:t>
            </a:r>
            <a:r>
              <a:rPr lang="ko-KR" altLang="en-US" dirty="0"/>
              <a:t> 회원가입</a:t>
            </a:r>
            <a:r>
              <a:rPr lang="en-US" altLang="ko-KR" dirty="0"/>
              <a:t>(</a:t>
            </a:r>
            <a:r>
              <a:rPr lang="ko-KR" altLang="en-US" dirty="0"/>
              <a:t>기업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&amp;&amp; </a:t>
            </a:r>
            <a:r>
              <a:rPr lang="ko-KR" altLang="en-US" dirty="0"/>
              <a:t>무료 이력서등록 </a:t>
            </a:r>
            <a:r>
              <a:rPr lang="en-US" altLang="ko-KR" dirty="0"/>
              <a:t>==</a:t>
            </a:r>
            <a:r>
              <a:rPr lang="ko-KR" altLang="en-US" dirty="0"/>
              <a:t> 회원가입   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=&gt; </a:t>
            </a:r>
            <a:r>
              <a:rPr lang="ko-KR" altLang="en-US" sz="2400" b="1" dirty="0">
                <a:solidFill>
                  <a:srgbClr val="FF0000"/>
                </a:solidFill>
              </a:rPr>
              <a:t>사용자가 사용하기 불편</a:t>
            </a:r>
          </a:p>
        </p:txBody>
      </p:sp>
    </p:spTree>
    <p:extLst>
      <p:ext uri="{BB962C8B-B14F-4D97-AF65-F5344CB8AC3E}">
        <p14:creationId xmlns:p14="http://schemas.microsoft.com/office/powerpoint/2010/main" val="1456164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29CAE-2413-4E1F-A923-7F615F23AE69}"/>
              </a:ext>
            </a:extLst>
          </p:cNvPr>
          <p:cNvSpPr txBox="1"/>
          <p:nvPr/>
        </p:nvSpPr>
        <p:spPr>
          <a:xfrm>
            <a:off x="2203076" y="3765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건축잡</a:t>
            </a:r>
            <a:r>
              <a:rPr lang="ko-KR" altLang="en-US" dirty="0">
                <a:ea typeface="맑은 고딕"/>
              </a:rPr>
              <a:t> 고려사항</a:t>
            </a:r>
            <a:endParaRPr lang="en-US" altLang="ko-KR" dirty="0">
              <a:ea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625335-8E98-4844-BD19-B8C0C48FE21C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5E295-4310-4498-81E9-CE8B848EDCD8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E4DBAD-BFF8-4F13-983D-EC9255177C14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0A728-FA70-45F5-800D-5B0C4490E940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AE413-FE59-4DC8-AB79-2460783B4619}"/>
              </a:ext>
            </a:extLst>
          </p:cNvPr>
          <p:cNvSpPr txBox="1"/>
          <p:nvPr/>
        </p:nvSpPr>
        <p:spPr>
          <a:xfrm>
            <a:off x="2477386" y="2088908"/>
            <a:ext cx="8261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지원 페이지</a:t>
            </a:r>
            <a:r>
              <a:rPr lang="en-US" altLang="ko-KR" dirty="0"/>
              <a:t>, </a:t>
            </a:r>
            <a:r>
              <a:rPr lang="ko-KR" altLang="en-US" dirty="0"/>
              <a:t>지원 현황</a:t>
            </a:r>
            <a:r>
              <a:rPr lang="en-US" altLang="ko-KR" dirty="0"/>
              <a:t>, </a:t>
            </a:r>
            <a:r>
              <a:rPr lang="ko-KR" altLang="en-US" dirty="0"/>
              <a:t>지원자 관리 등 홈페이지를 통한 지원 기능을 추가할 것인지</a:t>
            </a:r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ko-KR" altLang="en-US" dirty="0" err="1"/>
              <a:t>기술잡은</a:t>
            </a:r>
            <a:r>
              <a:rPr lang="ko-KR" altLang="en-US" dirty="0"/>
              <a:t> 홈페이지를 통해 지원하는 기능이 존재하지 않은 것으로 예상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91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29CAE-2413-4E1F-A923-7F615F23AE69}"/>
              </a:ext>
            </a:extLst>
          </p:cNvPr>
          <p:cNvSpPr txBox="1"/>
          <p:nvPr/>
        </p:nvSpPr>
        <p:spPr>
          <a:xfrm>
            <a:off x="2203076" y="37651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2. </a:t>
            </a:r>
          </a:p>
          <a:p>
            <a:r>
              <a:rPr lang="ko-KR" altLang="en-US" dirty="0">
                <a:ea typeface="맑은 고딕"/>
              </a:rPr>
              <a:t>와이어 프레임 작성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화면 정의서 포함</a:t>
            </a:r>
            <a:r>
              <a:rPr lang="en-US" altLang="ko-KR" dirty="0">
                <a:ea typeface="맑은 고딕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860D0-20D3-45BF-A798-6938A0EECA82}"/>
              </a:ext>
            </a:extLst>
          </p:cNvPr>
          <p:cNvSpPr txBox="1"/>
          <p:nvPr/>
        </p:nvSpPr>
        <p:spPr>
          <a:xfrm>
            <a:off x="3048886" y="1997839"/>
            <a:ext cx="6097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와이어 프레임은 골격을 의미합니다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아직 디자인이 입혀져 있지는 않지만 화면의 구조와 화면에 표시될 내용과 기능을 설명하는데 사용됩니다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일종의 화면 정의서라고 할 수도 있죠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와이어 프레임을 작성할 수 있는 툴에 대한 내용은 아래 글을 참고하시길 바랍니다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와이어 프레임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프로토타입 제작 툴 정리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추가 예정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개인적으로 이 중에서 카카오에서 개발한 온라인 프로토타입 툴인 </a:t>
            </a:r>
            <a:r>
              <a:rPr lang="en-US" altLang="ko-KR" b="0" i="0" u="none" strike="noStrike" dirty="0">
                <a:solidFill>
                  <a:srgbClr val="CB2027"/>
                </a:solidFill>
                <a:effectLst/>
                <a:latin typeface="Open Sans" panose="020B0604020202020204" pitchFamily="34" charset="0"/>
                <a:hlinkClick r:id="rId2"/>
              </a:rPr>
              <a:t>Oven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을 추천합니다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.  Oven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은 웹에서 바로 작업할 수 있으며 무료입니다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63237B-8FC9-45A1-970A-2BBA32E7DC09}"/>
              </a:ext>
            </a:extLst>
          </p:cNvPr>
          <p:cNvSpPr txBox="1"/>
          <p:nvPr/>
        </p:nvSpPr>
        <p:spPr>
          <a:xfrm>
            <a:off x="2517258" y="5235981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상세 기능 리스트 작성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화면 플로우와 와이어 프레임을 작성하였으면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앞서 작성한 기능 리스트를 점검하여 상세 기능 리스트를 작성합니다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정보의 생성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조회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수정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삭제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(=CRUD)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는 각각 하나의 기능으로 따로 분리합니다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5BB7BC-1E20-4B51-9116-F4943E14BD8B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A243F-2324-4FD8-9593-D9DAC02E6761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3F64D-EDC9-4278-9267-AC5AF027EEFF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8ABC6-DD44-450A-A766-B377B902205B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02070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D63237B-8FC9-45A1-970A-2BBA32E7DC09}"/>
              </a:ext>
            </a:extLst>
          </p:cNvPr>
          <p:cNvSpPr txBox="1"/>
          <p:nvPr/>
        </p:nvSpPr>
        <p:spPr>
          <a:xfrm>
            <a:off x="2286306" y="38606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상세 기능 리스트 작성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화면 플로우와 와이어 프레임을 작성하였으면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앞서 작성한 기능 리스트를 점검하여 상세 기능 리스트를 작성합니다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정보의 생성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조회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수정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삭제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(=CRUD)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는 각각 하나의 기능으로 따로 분리합니다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F204D4-1489-41C0-BBC1-293E0E23A47B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E450C-82B7-4F26-A0F2-924C703FFDD6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FDA2D-4A4C-405C-81A0-47911589B257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F79C3-DFDC-43DF-BC8D-3D4AAC07A080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59579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29CAE-2413-4E1F-A923-7F615F23AE69}"/>
              </a:ext>
            </a:extLst>
          </p:cNvPr>
          <p:cNvSpPr txBox="1"/>
          <p:nvPr/>
        </p:nvSpPr>
        <p:spPr>
          <a:xfrm>
            <a:off x="2203076" y="376518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건축잡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Site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Map</a:t>
            </a:r>
            <a:endParaRPr lang="en-US" altLang="ko-KR" dirty="0">
              <a:ea typeface="맑은 고딕"/>
            </a:endParaRPr>
          </a:p>
          <a:p>
            <a:endParaRPr lang="en-US" altLang="ko-KR" sz="1200" dirty="0">
              <a:ea typeface="맑은 고딕"/>
            </a:endParaRPr>
          </a:p>
          <a:p>
            <a:endParaRPr lang="ko-KR" altLang="en-US" sz="1200" dirty="0"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350086-D29B-42A0-84C1-DB947EF808C5}"/>
              </a:ext>
            </a:extLst>
          </p:cNvPr>
          <p:cNvSpPr/>
          <p:nvPr/>
        </p:nvSpPr>
        <p:spPr>
          <a:xfrm>
            <a:off x="2163402" y="3305317"/>
            <a:ext cx="1322294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메인 페이지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5B4542-A2BF-4136-81B5-06214938CE5B}"/>
              </a:ext>
            </a:extLst>
          </p:cNvPr>
          <p:cNvSpPr/>
          <p:nvPr/>
        </p:nvSpPr>
        <p:spPr>
          <a:xfrm>
            <a:off x="4238666" y="316849"/>
            <a:ext cx="1325670" cy="333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채용정보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3FC3CC-E8F5-41F9-AA98-C05FB14A5E28}"/>
              </a:ext>
            </a:extLst>
          </p:cNvPr>
          <p:cNvSpPr/>
          <p:nvPr/>
        </p:nvSpPr>
        <p:spPr>
          <a:xfrm>
            <a:off x="4238666" y="1270297"/>
            <a:ext cx="1325670" cy="33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인재정보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0A5AF4-331E-473F-9AD3-D633A6627250}"/>
              </a:ext>
            </a:extLst>
          </p:cNvPr>
          <p:cNvSpPr/>
          <p:nvPr/>
        </p:nvSpPr>
        <p:spPr>
          <a:xfrm>
            <a:off x="4238666" y="3567651"/>
            <a:ext cx="1325670" cy="36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회원가입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0DBF22-6E48-4392-8EDB-59693290F92F}"/>
              </a:ext>
            </a:extLst>
          </p:cNvPr>
          <p:cNvSpPr/>
          <p:nvPr/>
        </p:nvSpPr>
        <p:spPr>
          <a:xfrm>
            <a:off x="6095468" y="2413465"/>
            <a:ext cx="1574645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b="1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마이페이지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B8E111-CA01-480D-B039-0621E11F1F00}"/>
              </a:ext>
            </a:extLst>
          </p:cNvPr>
          <p:cNvSpPr/>
          <p:nvPr/>
        </p:nvSpPr>
        <p:spPr>
          <a:xfrm>
            <a:off x="4238400" y="5966482"/>
            <a:ext cx="1325670" cy="3697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이용안내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69BD37-B9F9-4567-9DC0-440A1D7B941E}"/>
              </a:ext>
            </a:extLst>
          </p:cNvPr>
          <p:cNvSpPr/>
          <p:nvPr/>
        </p:nvSpPr>
        <p:spPr>
          <a:xfrm>
            <a:off x="4238666" y="2413527"/>
            <a:ext cx="1325670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로그인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5F1C51-F246-4434-89F0-B50DAC29ADE1}"/>
              </a:ext>
            </a:extLst>
          </p:cNvPr>
          <p:cNvSpPr/>
          <p:nvPr/>
        </p:nvSpPr>
        <p:spPr>
          <a:xfrm>
            <a:off x="6096000" y="317712"/>
            <a:ext cx="1574645" cy="332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기업 상세정보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03CF44-2F15-4A01-8CA2-398B4A033DAC}"/>
              </a:ext>
            </a:extLst>
          </p:cNvPr>
          <p:cNvSpPr/>
          <p:nvPr/>
        </p:nvSpPr>
        <p:spPr>
          <a:xfrm>
            <a:off x="8218153" y="270272"/>
            <a:ext cx="1573855" cy="433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정보열람 </a:t>
            </a:r>
            <a:endParaRPr lang="en-US" altLang="ko-KR" sz="13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결제 페이지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C1F03F-21E7-4581-AA13-21C5DCAB463E}"/>
              </a:ext>
            </a:extLst>
          </p:cNvPr>
          <p:cNvSpPr/>
          <p:nvPr/>
        </p:nvSpPr>
        <p:spPr>
          <a:xfrm>
            <a:off x="6095469" y="1260514"/>
            <a:ext cx="1574645" cy="35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인재 상세정보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376FFC-758E-4FC9-88D9-5899DFAD246B}"/>
              </a:ext>
            </a:extLst>
          </p:cNvPr>
          <p:cNvSpPr/>
          <p:nvPr/>
        </p:nvSpPr>
        <p:spPr>
          <a:xfrm>
            <a:off x="7952805" y="1766678"/>
            <a:ext cx="1889687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개인정보 페이지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180FCB-8FFA-4FEA-97F7-8FD8EACCDF7B}"/>
              </a:ext>
            </a:extLst>
          </p:cNvPr>
          <p:cNvSpPr/>
          <p:nvPr/>
        </p:nvSpPr>
        <p:spPr>
          <a:xfrm>
            <a:off x="7952539" y="2996576"/>
            <a:ext cx="1889687" cy="359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기업정보 페이지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5FCED9-03C7-4B83-A445-7F1EE94407EB}"/>
              </a:ext>
            </a:extLst>
          </p:cNvPr>
          <p:cNvSpPr/>
          <p:nvPr/>
        </p:nvSpPr>
        <p:spPr>
          <a:xfrm>
            <a:off x="6095472" y="5966485"/>
            <a:ext cx="1574645" cy="36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공지사항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3F0110-FFB7-4A23-93F8-37F85E683BF1}"/>
              </a:ext>
            </a:extLst>
          </p:cNvPr>
          <p:cNvSpPr/>
          <p:nvPr/>
        </p:nvSpPr>
        <p:spPr>
          <a:xfrm>
            <a:off x="6095736" y="3345237"/>
            <a:ext cx="1574645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기업회원가입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C0F889-6DC5-43C6-8E27-2176FEAE3BFB}"/>
              </a:ext>
            </a:extLst>
          </p:cNvPr>
          <p:cNvSpPr/>
          <p:nvPr/>
        </p:nvSpPr>
        <p:spPr>
          <a:xfrm>
            <a:off x="6095737" y="3807584"/>
            <a:ext cx="1574645" cy="369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개인회원가입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4375DFC-3C1C-496C-A1E2-6F947CBE7D66}"/>
              </a:ext>
            </a:extLst>
          </p:cNvPr>
          <p:cNvCxnSpPr>
            <a:cxnSpLocks/>
          </p:cNvCxnSpPr>
          <p:nvPr/>
        </p:nvCxnSpPr>
        <p:spPr>
          <a:xfrm flipV="1">
            <a:off x="3485696" y="494388"/>
            <a:ext cx="752970" cy="300645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18F099D-3DA2-4CED-A208-CD2544A25CC1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3485696" y="1437202"/>
            <a:ext cx="752970" cy="20530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7450085-0CB2-4853-B851-8CEE522616DE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3485696" y="3490214"/>
            <a:ext cx="752704" cy="26611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EA8DB94-B17A-41FE-966F-BC7FF98B6A34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3485696" y="3490214"/>
            <a:ext cx="752970" cy="262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D4BC6A9-F74C-4F05-BAF4-883AC76C80D4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 flipV="1">
            <a:off x="3485696" y="2598423"/>
            <a:ext cx="752970" cy="8917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8C750F6-4A9C-42C3-8187-A8BC0B69E958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5564336" y="483754"/>
            <a:ext cx="53166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2F15564-35E9-4611-B614-CB716EAC97AE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7670645" y="483754"/>
            <a:ext cx="547508" cy="34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F3D8076-B66A-4278-BF8D-4F514A018672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5564336" y="1437202"/>
            <a:ext cx="5311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887EFDA-FC0C-44FB-BB3F-3A61D62E9A84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7670113" y="1948446"/>
            <a:ext cx="282692" cy="6499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2F94E869-EC34-4CBF-9E96-36521F55BA04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7670113" y="2598362"/>
            <a:ext cx="282426" cy="5777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AF4307F-5B44-4F68-9204-E471C837CDD6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5564070" y="6151379"/>
            <a:ext cx="5314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0131D958-C47A-4B73-B6F3-758ABF442520}"/>
              </a:ext>
            </a:extLst>
          </p:cNvPr>
          <p:cNvCxnSpPr>
            <a:stCxn id="40" idx="1"/>
            <a:endCxn id="27" idx="3"/>
          </p:cNvCxnSpPr>
          <p:nvPr/>
        </p:nvCxnSpPr>
        <p:spPr>
          <a:xfrm rot="10800000" flipV="1">
            <a:off x="5564336" y="3530132"/>
            <a:ext cx="531400" cy="22241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CF4FD764-2D1E-4576-ABBA-7ABECC24FC1C}"/>
              </a:ext>
            </a:extLst>
          </p:cNvPr>
          <p:cNvCxnSpPr>
            <a:cxnSpLocks/>
            <a:stCxn id="41" idx="1"/>
            <a:endCxn id="27" idx="3"/>
          </p:cNvCxnSpPr>
          <p:nvPr/>
        </p:nvCxnSpPr>
        <p:spPr>
          <a:xfrm rot="10800000">
            <a:off x="5564337" y="3752548"/>
            <a:ext cx="531401" cy="23993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0403547-C28B-4081-B9FD-D5E66CFCBCA3}"/>
              </a:ext>
            </a:extLst>
          </p:cNvPr>
          <p:cNvSpPr/>
          <p:nvPr/>
        </p:nvSpPr>
        <p:spPr>
          <a:xfrm>
            <a:off x="6095469" y="5541657"/>
            <a:ext cx="1574645" cy="36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FAQ</a:t>
            </a:r>
            <a:endParaRPr lang="ko-KR" altLang="en-US" sz="13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210647E-325A-4945-9608-C02D9AEFC3E9}"/>
              </a:ext>
            </a:extLst>
          </p:cNvPr>
          <p:cNvSpPr/>
          <p:nvPr/>
        </p:nvSpPr>
        <p:spPr>
          <a:xfrm>
            <a:off x="6095469" y="6375457"/>
            <a:ext cx="1574645" cy="36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1:1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문의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36AED09-D83F-4506-9E97-1AB5F2496092}"/>
              </a:ext>
            </a:extLst>
          </p:cNvPr>
          <p:cNvCxnSpPr>
            <a:stCxn id="68" idx="1"/>
            <a:endCxn id="31" idx="3"/>
          </p:cNvCxnSpPr>
          <p:nvPr/>
        </p:nvCxnSpPr>
        <p:spPr>
          <a:xfrm rot="10800000" flipV="1">
            <a:off x="5564071" y="5726553"/>
            <a:ext cx="531399" cy="42482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A4427ECA-81FB-45E8-8212-7CAAA3909505}"/>
              </a:ext>
            </a:extLst>
          </p:cNvPr>
          <p:cNvCxnSpPr>
            <a:cxnSpLocks/>
            <a:stCxn id="69" idx="1"/>
            <a:endCxn id="31" idx="3"/>
          </p:cNvCxnSpPr>
          <p:nvPr/>
        </p:nvCxnSpPr>
        <p:spPr>
          <a:xfrm rot="10800000">
            <a:off x="5564071" y="6151379"/>
            <a:ext cx="531399" cy="4089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FE549C9-7F05-4F34-B4BC-D62AF162AB82}"/>
              </a:ext>
            </a:extLst>
          </p:cNvPr>
          <p:cNvSpPr/>
          <p:nvPr/>
        </p:nvSpPr>
        <p:spPr>
          <a:xfrm>
            <a:off x="8217363" y="6377420"/>
            <a:ext cx="1574645" cy="36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문의 작성 페이지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6E87313-1522-444E-BD71-3ACA418E5901}"/>
              </a:ext>
            </a:extLst>
          </p:cNvPr>
          <p:cNvCxnSpPr>
            <a:stCxn id="69" idx="3"/>
            <a:endCxn id="75" idx="1"/>
          </p:cNvCxnSpPr>
          <p:nvPr/>
        </p:nvCxnSpPr>
        <p:spPr>
          <a:xfrm>
            <a:off x="7670114" y="6560353"/>
            <a:ext cx="547249" cy="1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6FA62B-190F-4C59-8B1E-EC2781B0F9CE}"/>
              </a:ext>
            </a:extLst>
          </p:cNvPr>
          <p:cNvSpPr/>
          <p:nvPr/>
        </p:nvSpPr>
        <p:spPr>
          <a:xfrm>
            <a:off x="10072658" y="1238373"/>
            <a:ext cx="1889687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개인정보 수정</a:t>
            </a:r>
            <a:endParaRPr lang="en-US" altLang="ko-KR" sz="13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D57CE45-2AF3-4477-80C4-6CF970D8DF73}"/>
              </a:ext>
            </a:extLst>
          </p:cNvPr>
          <p:cNvSpPr/>
          <p:nvPr/>
        </p:nvSpPr>
        <p:spPr>
          <a:xfrm>
            <a:off x="10072126" y="1670027"/>
            <a:ext cx="1889687" cy="359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회원탈퇴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32890D5-5439-4FD7-9FDB-BA636CEEF173}"/>
              </a:ext>
            </a:extLst>
          </p:cNvPr>
          <p:cNvSpPr/>
          <p:nvPr/>
        </p:nvSpPr>
        <p:spPr>
          <a:xfrm>
            <a:off x="10324462" y="302374"/>
            <a:ext cx="1574645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지원 페이지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689DBEF-E47D-43F3-8060-611401EE0666}"/>
              </a:ext>
            </a:extLst>
          </p:cNvPr>
          <p:cNvCxnSpPr>
            <a:stCxn id="25" idx="3"/>
            <a:endCxn id="102" idx="1"/>
          </p:cNvCxnSpPr>
          <p:nvPr/>
        </p:nvCxnSpPr>
        <p:spPr>
          <a:xfrm flipV="1">
            <a:off x="9792008" y="484142"/>
            <a:ext cx="532454" cy="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0A61691-3BFA-4E9F-92D1-A59E1A23DE15}"/>
              </a:ext>
            </a:extLst>
          </p:cNvPr>
          <p:cNvSpPr/>
          <p:nvPr/>
        </p:nvSpPr>
        <p:spPr>
          <a:xfrm>
            <a:off x="10074168" y="2578885"/>
            <a:ext cx="1889687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기업정보 수정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22BF83-5866-43AE-AEA4-4A7E02929E07}"/>
              </a:ext>
            </a:extLst>
          </p:cNvPr>
          <p:cNvSpPr/>
          <p:nvPr/>
        </p:nvSpPr>
        <p:spPr>
          <a:xfrm>
            <a:off x="10074167" y="3040615"/>
            <a:ext cx="1889687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채용 등록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수정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BA72865-B075-488B-BE42-32DF2F64D4AB}"/>
              </a:ext>
            </a:extLst>
          </p:cNvPr>
          <p:cNvSpPr/>
          <p:nvPr/>
        </p:nvSpPr>
        <p:spPr>
          <a:xfrm>
            <a:off x="10074166" y="3497039"/>
            <a:ext cx="1889687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지원자 관리</a:t>
            </a:r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474D1DAB-6AC0-48D1-A8A2-F05EDCC6071D}"/>
              </a:ext>
            </a:extLst>
          </p:cNvPr>
          <p:cNvCxnSpPr>
            <a:cxnSpLocks/>
            <a:stCxn id="84" idx="1"/>
            <a:endCxn id="35" idx="3"/>
          </p:cNvCxnSpPr>
          <p:nvPr/>
        </p:nvCxnSpPr>
        <p:spPr>
          <a:xfrm rot="10800000" flipV="1">
            <a:off x="9842492" y="1420140"/>
            <a:ext cx="230166" cy="5283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AC8E212C-9DA5-48F2-9115-6D55CCC804D8}"/>
              </a:ext>
            </a:extLst>
          </p:cNvPr>
          <p:cNvCxnSpPr>
            <a:cxnSpLocks/>
            <a:stCxn id="86" idx="1"/>
            <a:endCxn id="35" idx="3"/>
          </p:cNvCxnSpPr>
          <p:nvPr/>
        </p:nvCxnSpPr>
        <p:spPr>
          <a:xfrm rot="10800000" flipV="1">
            <a:off x="9842492" y="1849552"/>
            <a:ext cx="229634" cy="988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344004DD-F837-4B93-90FB-74AFB99D74CF}"/>
              </a:ext>
            </a:extLst>
          </p:cNvPr>
          <p:cNvCxnSpPr>
            <a:cxnSpLocks/>
            <a:stCxn id="119" idx="1"/>
            <a:endCxn id="37" idx="3"/>
          </p:cNvCxnSpPr>
          <p:nvPr/>
        </p:nvCxnSpPr>
        <p:spPr>
          <a:xfrm rot="10800000" flipV="1">
            <a:off x="9842226" y="2760653"/>
            <a:ext cx="231942" cy="4154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CC85B3AC-12DF-4C85-95F3-E3F91123F461}"/>
              </a:ext>
            </a:extLst>
          </p:cNvPr>
          <p:cNvCxnSpPr>
            <a:cxnSpLocks/>
            <a:stCxn id="120" idx="1"/>
            <a:endCxn id="37" idx="3"/>
          </p:cNvCxnSpPr>
          <p:nvPr/>
        </p:nvCxnSpPr>
        <p:spPr>
          <a:xfrm rot="10800000">
            <a:off x="9842227" y="3176101"/>
            <a:ext cx="231941" cy="462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4A23473-D471-456F-B38F-EE6432E81915}"/>
              </a:ext>
            </a:extLst>
          </p:cNvPr>
          <p:cNvCxnSpPr>
            <a:cxnSpLocks/>
            <a:stCxn id="121" idx="1"/>
            <a:endCxn id="37" idx="3"/>
          </p:cNvCxnSpPr>
          <p:nvPr/>
        </p:nvCxnSpPr>
        <p:spPr>
          <a:xfrm rot="10800000">
            <a:off x="9842226" y="3176101"/>
            <a:ext cx="231940" cy="5027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761154A-046B-4CFD-83AE-9FD6904DB865}"/>
              </a:ext>
            </a:extLst>
          </p:cNvPr>
          <p:cNvSpPr/>
          <p:nvPr/>
        </p:nvSpPr>
        <p:spPr>
          <a:xfrm>
            <a:off x="10072125" y="3968663"/>
            <a:ext cx="1889687" cy="359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회원탈퇴</a:t>
            </a:r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FF4FAACE-362E-4C44-A956-E00AE0690A85}"/>
              </a:ext>
            </a:extLst>
          </p:cNvPr>
          <p:cNvCxnSpPr>
            <a:cxnSpLocks/>
            <a:stCxn id="146" idx="1"/>
            <a:endCxn id="37" idx="3"/>
          </p:cNvCxnSpPr>
          <p:nvPr/>
        </p:nvCxnSpPr>
        <p:spPr>
          <a:xfrm rot="10800000">
            <a:off x="9842227" y="3176102"/>
            <a:ext cx="229899" cy="9720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DBEEE72-D068-4D66-9EB8-5B360C5A9F31}"/>
              </a:ext>
            </a:extLst>
          </p:cNvPr>
          <p:cNvSpPr/>
          <p:nvPr/>
        </p:nvSpPr>
        <p:spPr>
          <a:xfrm>
            <a:off x="10057972" y="817594"/>
            <a:ext cx="1889687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이력서 등록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수정</a:t>
            </a:r>
            <a:endParaRPr lang="en-US" altLang="ko-KR" sz="13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CDB7342-E08C-4DC0-B41B-6079937859E0}"/>
              </a:ext>
            </a:extLst>
          </p:cNvPr>
          <p:cNvCxnSpPr>
            <a:cxnSpLocks/>
            <a:stCxn id="173" idx="1"/>
            <a:endCxn id="35" idx="3"/>
          </p:cNvCxnSpPr>
          <p:nvPr/>
        </p:nvCxnSpPr>
        <p:spPr>
          <a:xfrm rot="10800000" flipV="1">
            <a:off x="9842492" y="999362"/>
            <a:ext cx="215480" cy="9490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81A5CA1-F01E-44E5-A927-1D955BF68B18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 flipV="1">
            <a:off x="5564336" y="2598362"/>
            <a:ext cx="531132" cy="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4EC14F-661C-4378-8A1D-2296C2243B81}"/>
              </a:ext>
            </a:extLst>
          </p:cNvPr>
          <p:cNvSpPr txBox="1"/>
          <p:nvPr/>
        </p:nvSpPr>
        <p:spPr>
          <a:xfrm>
            <a:off x="4238400" y="17009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r>
              <a:rPr lang="ko-KR" altLang="en-US" sz="1000" dirty="0"/>
              <a:t>은 필수페이지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8993961-E3AF-4CB1-87A1-320198C6A4D5}"/>
              </a:ext>
            </a:extLst>
          </p:cNvPr>
          <p:cNvSpPr/>
          <p:nvPr/>
        </p:nvSpPr>
        <p:spPr>
          <a:xfrm>
            <a:off x="4238400" y="4666867"/>
            <a:ext cx="1325670" cy="36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  <a:ea typeface="맑은 고딕"/>
              </a:rPr>
              <a:t>*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ID/PW 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찾기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126D555B-1B87-4231-9DA6-FC45124E282A}"/>
              </a:ext>
            </a:extLst>
          </p:cNvPr>
          <p:cNvCxnSpPr>
            <a:stCxn id="67" idx="1"/>
            <a:endCxn id="17" idx="3"/>
          </p:cNvCxnSpPr>
          <p:nvPr/>
        </p:nvCxnSpPr>
        <p:spPr>
          <a:xfrm rot="10800000">
            <a:off x="3485696" y="3490214"/>
            <a:ext cx="752704" cy="13615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E064AF20-0151-4499-9224-6E46606B3421}"/>
              </a:ext>
            </a:extLst>
          </p:cNvPr>
          <p:cNvSpPr/>
          <p:nvPr/>
        </p:nvSpPr>
        <p:spPr>
          <a:xfrm>
            <a:off x="4234498" y="36499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983809E-F416-4798-96AA-46E869B45759}"/>
              </a:ext>
            </a:extLst>
          </p:cNvPr>
          <p:cNvSpPr/>
          <p:nvPr/>
        </p:nvSpPr>
        <p:spPr>
          <a:xfrm>
            <a:off x="6064427" y="36264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4A90298-59B8-4E0B-B56B-5F1C56988551}"/>
              </a:ext>
            </a:extLst>
          </p:cNvPr>
          <p:cNvSpPr/>
          <p:nvPr/>
        </p:nvSpPr>
        <p:spPr>
          <a:xfrm>
            <a:off x="8226579" y="3684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E8323FE1-8B55-4822-8F1C-DAEF1D44C65C}"/>
              </a:ext>
            </a:extLst>
          </p:cNvPr>
          <p:cNvSpPr/>
          <p:nvPr/>
        </p:nvSpPr>
        <p:spPr>
          <a:xfrm>
            <a:off x="10339516" y="41500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2F486B0-EB2B-41D9-A601-F9BCAF00372A}"/>
              </a:ext>
            </a:extLst>
          </p:cNvPr>
          <p:cNvSpPr/>
          <p:nvPr/>
        </p:nvSpPr>
        <p:spPr>
          <a:xfrm>
            <a:off x="4227446" y="133445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CACB110-5B40-47F9-A81A-A258E86C9151}"/>
              </a:ext>
            </a:extLst>
          </p:cNvPr>
          <p:cNvSpPr/>
          <p:nvPr/>
        </p:nvSpPr>
        <p:spPr>
          <a:xfrm>
            <a:off x="6103166" y="13370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4372437-5F76-440D-A048-54AAA5D4F3CE}"/>
              </a:ext>
            </a:extLst>
          </p:cNvPr>
          <p:cNvSpPr/>
          <p:nvPr/>
        </p:nvSpPr>
        <p:spPr>
          <a:xfrm>
            <a:off x="4241448" y="252291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BACF632-DBA3-4EB9-8A04-5A922B6492C4}"/>
              </a:ext>
            </a:extLst>
          </p:cNvPr>
          <p:cNvSpPr/>
          <p:nvPr/>
        </p:nvSpPr>
        <p:spPr>
          <a:xfrm>
            <a:off x="6103166" y="251997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9BB61380-7DFB-49F0-A4A4-772880CEC3A0}"/>
              </a:ext>
            </a:extLst>
          </p:cNvPr>
          <p:cNvSpPr/>
          <p:nvPr/>
        </p:nvSpPr>
        <p:spPr>
          <a:xfrm>
            <a:off x="7938119" y="186859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86CE11E-95A6-4E9A-AE31-BFB97D7D7F22}"/>
              </a:ext>
            </a:extLst>
          </p:cNvPr>
          <p:cNvSpPr/>
          <p:nvPr/>
        </p:nvSpPr>
        <p:spPr>
          <a:xfrm>
            <a:off x="10072125" y="88616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F09EDCC-509B-4FF4-937C-9FFCFADD1105}"/>
              </a:ext>
            </a:extLst>
          </p:cNvPr>
          <p:cNvSpPr/>
          <p:nvPr/>
        </p:nvSpPr>
        <p:spPr>
          <a:xfrm>
            <a:off x="10057972" y="137955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33340DF-677F-4EAB-81AD-BD16CADD02C6}"/>
              </a:ext>
            </a:extLst>
          </p:cNvPr>
          <p:cNvSpPr/>
          <p:nvPr/>
        </p:nvSpPr>
        <p:spPr>
          <a:xfrm>
            <a:off x="10113466" y="179895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85BC2F90-467D-47BF-9FBC-376BAFEC9FA5}"/>
              </a:ext>
            </a:extLst>
          </p:cNvPr>
          <p:cNvSpPr/>
          <p:nvPr/>
        </p:nvSpPr>
        <p:spPr>
          <a:xfrm>
            <a:off x="10073275" y="263983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EDD2D26-6C61-4408-B42A-635F17B234EA}"/>
              </a:ext>
            </a:extLst>
          </p:cNvPr>
          <p:cNvSpPr/>
          <p:nvPr/>
        </p:nvSpPr>
        <p:spPr>
          <a:xfrm>
            <a:off x="10072125" y="317581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6D33664-1571-47EE-AE01-68D8FBCBC8E5}"/>
              </a:ext>
            </a:extLst>
          </p:cNvPr>
          <p:cNvSpPr/>
          <p:nvPr/>
        </p:nvSpPr>
        <p:spPr>
          <a:xfrm>
            <a:off x="10073275" y="3636380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91884F9-FFF7-4489-BBBC-5FCDA802D96C}"/>
              </a:ext>
            </a:extLst>
          </p:cNvPr>
          <p:cNvSpPr/>
          <p:nvPr/>
        </p:nvSpPr>
        <p:spPr>
          <a:xfrm>
            <a:off x="10073275" y="407035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9D608D3B-734B-492F-BDC1-D70626BA23B0}"/>
              </a:ext>
            </a:extLst>
          </p:cNvPr>
          <p:cNvSpPr/>
          <p:nvPr/>
        </p:nvSpPr>
        <p:spPr>
          <a:xfrm>
            <a:off x="4239167" y="365795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7215C97-74CB-4D84-B49D-0207AC053E04}"/>
              </a:ext>
            </a:extLst>
          </p:cNvPr>
          <p:cNvSpPr/>
          <p:nvPr/>
        </p:nvSpPr>
        <p:spPr>
          <a:xfrm>
            <a:off x="6064427" y="3450065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ED94C59-5DF9-4335-94F9-811C987329E9}"/>
              </a:ext>
            </a:extLst>
          </p:cNvPr>
          <p:cNvSpPr/>
          <p:nvPr/>
        </p:nvSpPr>
        <p:spPr>
          <a:xfrm>
            <a:off x="6067680" y="394126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5FCBA05D-E1AD-4B89-BEF1-F258BEE35607}"/>
              </a:ext>
            </a:extLst>
          </p:cNvPr>
          <p:cNvSpPr/>
          <p:nvPr/>
        </p:nvSpPr>
        <p:spPr>
          <a:xfrm>
            <a:off x="4234498" y="475227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0180365-2448-412B-8139-CC8FD88F006E}"/>
              </a:ext>
            </a:extLst>
          </p:cNvPr>
          <p:cNvSpPr/>
          <p:nvPr/>
        </p:nvSpPr>
        <p:spPr>
          <a:xfrm>
            <a:off x="4241448" y="603331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4748E10-D119-4444-AB5B-B542556CD2DD}"/>
              </a:ext>
            </a:extLst>
          </p:cNvPr>
          <p:cNvSpPr/>
          <p:nvPr/>
        </p:nvSpPr>
        <p:spPr>
          <a:xfrm>
            <a:off x="6103166" y="563655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CE76E55-2211-4888-B542-7A619B8E8EA4}"/>
              </a:ext>
            </a:extLst>
          </p:cNvPr>
          <p:cNvSpPr/>
          <p:nvPr/>
        </p:nvSpPr>
        <p:spPr>
          <a:xfrm>
            <a:off x="6095468" y="608586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7410083-3B90-4577-B237-22D46F81A9FA}"/>
              </a:ext>
            </a:extLst>
          </p:cNvPr>
          <p:cNvSpPr/>
          <p:nvPr/>
        </p:nvSpPr>
        <p:spPr>
          <a:xfrm>
            <a:off x="6105985" y="6454510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444D9DA-6EB4-4098-A0C5-C12E8FCC90C4}"/>
              </a:ext>
            </a:extLst>
          </p:cNvPr>
          <p:cNvSpPr/>
          <p:nvPr/>
        </p:nvSpPr>
        <p:spPr>
          <a:xfrm>
            <a:off x="8182178" y="648028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B41F86-8D10-4BB7-A425-BBEBEF0833A0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8113-E731-4033-A1EB-58C9B733FFC1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F81EFD-2429-4F6D-AF4A-740677A1DF58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6DC27-D8F9-40A0-A865-43EAB54EE19C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73FCA26-5FE5-439A-8D92-99F8A249FE53}"/>
              </a:ext>
            </a:extLst>
          </p:cNvPr>
          <p:cNvSpPr/>
          <p:nvPr/>
        </p:nvSpPr>
        <p:spPr>
          <a:xfrm>
            <a:off x="10057970" y="2091864"/>
            <a:ext cx="1889687" cy="359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관심</a:t>
            </a:r>
            <a:r>
              <a:rPr lang="en-US" altLang="ko-KR" sz="1300" dirty="0">
                <a:solidFill>
                  <a:schemeClr val="tx1"/>
                </a:solidFill>
                <a:ea typeface="맑은 고딕"/>
              </a:rPr>
              <a:t>/ </a:t>
            </a:r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최근 본 기업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785F706-0AC7-4A7B-BF11-CAFC5B613FCC}"/>
              </a:ext>
            </a:extLst>
          </p:cNvPr>
          <p:cNvSpPr/>
          <p:nvPr/>
        </p:nvSpPr>
        <p:spPr>
          <a:xfrm>
            <a:off x="7952539" y="2176085"/>
            <a:ext cx="1889687" cy="359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카톡 </a:t>
            </a:r>
            <a:r>
              <a:rPr lang="ko-KR" altLang="en-US" sz="1300" dirty="0" err="1">
                <a:solidFill>
                  <a:schemeClr val="tx1"/>
                </a:solidFill>
                <a:ea typeface="맑은 고딕"/>
              </a:rPr>
              <a:t>알림받기</a:t>
            </a:r>
            <a:endParaRPr lang="ko-KR" altLang="en-US" sz="13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1B1F72-A53F-465E-9D1C-934865919F78}"/>
              </a:ext>
            </a:extLst>
          </p:cNvPr>
          <p:cNvCxnSpPr>
            <a:stCxn id="124" idx="1"/>
            <a:endCxn id="35" idx="3"/>
          </p:cNvCxnSpPr>
          <p:nvPr/>
        </p:nvCxnSpPr>
        <p:spPr>
          <a:xfrm rot="10800000">
            <a:off x="9842492" y="1948447"/>
            <a:ext cx="215478" cy="32294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8AD0916-F3A7-4C26-935F-2D29B274F209}"/>
              </a:ext>
            </a:extLst>
          </p:cNvPr>
          <p:cNvSpPr/>
          <p:nvPr/>
        </p:nvSpPr>
        <p:spPr>
          <a:xfrm>
            <a:off x="7952539" y="2587194"/>
            <a:ext cx="1889687" cy="3590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ea typeface="맑은 고딕"/>
              </a:rPr>
              <a:t>지원현황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CDF39A9-4F4F-4141-AB63-8C3ADD23B723}"/>
              </a:ext>
            </a:extLst>
          </p:cNvPr>
          <p:cNvCxnSpPr>
            <a:stCxn id="126" idx="1"/>
            <a:endCxn id="30" idx="3"/>
          </p:cNvCxnSpPr>
          <p:nvPr/>
        </p:nvCxnSpPr>
        <p:spPr>
          <a:xfrm rot="10800000" flipV="1">
            <a:off x="7670113" y="2355610"/>
            <a:ext cx="282426" cy="24275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4D52491-78F1-4624-9EA4-A5CB30C7983F}"/>
              </a:ext>
            </a:extLst>
          </p:cNvPr>
          <p:cNvCxnSpPr>
            <a:stCxn id="116" idx="1"/>
            <a:endCxn id="30" idx="3"/>
          </p:cNvCxnSpPr>
          <p:nvPr/>
        </p:nvCxnSpPr>
        <p:spPr>
          <a:xfrm rot="10800000">
            <a:off x="7670113" y="2598363"/>
            <a:ext cx="282426" cy="16835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2CD00D1-1F81-4B16-9CA2-33B0B9A06558}"/>
              </a:ext>
            </a:extLst>
          </p:cNvPr>
          <p:cNvSpPr/>
          <p:nvPr/>
        </p:nvSpPr>
        <p:spPr>
          <a:xfrm>
            <a:off x="9484672" y="5485115"/>
            <a:ext cx="1889687" cy="363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rgbClr val="FF0000"/>
                </a:solidFill>
                <a:ea typeface="맑은 고딕"/>
              </a:rPr>
              <a:t>비밀번호 변경</a:t>
            </a:r>
            <a:endParaRPr lang="en-US" altLang="ko-KR" sz="1300" dirty="0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6704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CDA0DB1C-6C78-4983-AF0A-8E8A23E7F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39" y="1092764"/>
            <a:ext cx="7639050" cy="5534025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43865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0FABF8A-E44F-4138-BE43-23E06DB8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29605"/>
              </p:ext>
            </p:extLst>
          </p:nvPr>
        </p:nvGraphicFramePr>
        <p:xfrm>
          <a:off x="9940408" y="231211"/>
          <a:ext cx="2199758" cy="573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 검색 창으로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채용정보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4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5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7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4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3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9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815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35F51942-B134-4C3C-9EC7-89C504FFD8AF}"/>
              </a:ext>
            </a:extLst>
          </p:cNvPr>
          <p:cNvSpPr/>
          <p:nvPr/>
        </p:nvSpPr>
        <p:spPr>
          <a:xfrm rot="10800000" flipH="1" flipV="1">
            <a:off x="4082902" y="1136023"/>
            <a:ext cx="243538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4B9C74-A5F4-43A9-AB31-33D7B395E396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8E0555-BAD0-42A0-B225-F35C65E3D71E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B63B9-078E-4FE8-9469-DF727DD59144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AE191-EAD8-4215-A57B-DDF0C39AA425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335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D97E12C-3D56-484E-B292-CBDFAAD4147D}"/>
              </a:ext>
            </a:extLst>
          </p:cNvPr>
          <p:cNvSpPr txBox="1"/>
          <p:nvPr/>
        </p:nvSpPr>
        <p:spPr>
          <a:xfrm>
            <a:off x="2203076" y="376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메인페이지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F0227-9973-41A5-939A-422671CA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051" y="1182761"/>
            <a:ext cx="9055907" cy="54340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9BA5F00-51AB-4DAF-BDBE-E17F46FCC9ED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62A42-2404-464C-A799-84B575A780BA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1DFCB-7BCF-4811-9630-65FAB43690AA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D8F9F-594E-4541-9D06-2F8F1E2292C3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04408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7490CE-EE09-4E4A-8FF9-C0F319C76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005" y="1184875"/>
            <a:ext cx="3166068" cy="5268022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1598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b="1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0FABF8A-E44F-4138-BE43-23E06DB8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091263"/>
              </p:ext>
            </p:extLst>
          </p:nvPr>
        </p:nvGraphicFramePr>
        <p:xfrm>
          <a:off x="9940408" y="231211"/>
          <a:ext cx="2199758" cy="546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마이페이지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검색어를 입력하고 </a:t>
                      </a:r>
                      <a:r>
                        <a:rPr lang="ko-KR" altLang="en-US" sz="1000" dirty="0" err="1"/>
                        <a:t>검색시</a:t>
                      </a:r>
                      <a:r>
                        <a:rPr lang="ko-KR" altLang="en-US" sz="1000" dirty="0"/>
                        <a:t> 시스템 전체에 대한 검색이 가능하다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좌우로 </a:t>
                      </a:r>
                      <a:r>
                        <a:rPr lang="en-US" altLang="ko-KR" sz="1000" dirty="0" err="1">
                          <a:solidFill>
                            <a:srgbClr val="00B050"/>
                          </a:solidFill>
                        </a:rPr>
                        <a:t>gui</a:t>
                      </a:r>
                      <a:r>
                        <a:rPr lang="ko-KR" altLang="en-US" sz="1000" dirty="0" err="1">
                          <a:solidFill>
                            <a:srgbClr val="00B050"/>
                          </a:solidFill>
                        </a:rPr>
                        <a:t>를</a:t>
                      </a:r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rgbClr val="00B050"/>
                          </a:solidFill>
                        </a:rPr>
                        <a:t>스와이프할</a:t>
                      </a:r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 수 있다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신규 등록순으로 기업들을 나열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클릭 시 기업 상세정보화면으로 이동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클릭 시  </a:t>
                      </a:r>
                      <a:r>
                        <a:rPr lang="en-US" altLang="ko-KR" sz="1000" dirty="0"/>
                        <a:t>HOME</a:t>
                      </a:r>
                      <a:r>
                        <a:rPr lang="ko-KR" altLang="en-US" sz="1000" dirty="0"/>
                        <a:t>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3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클릭 시 상세검색화면으로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4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클릭 시 관심기업화면으로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5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클릭 시 지원현황화면으로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7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클릭 시 최근 본 기업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439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903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로그인시</a:t>
                      </a:r>
                      <a:r>
                        <a:rPr lang="ko-KR" altLang="en-US" sz="1000" dirty="0"/>
                        <a:t> 상세검색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ko-KR" sz="1000" dirty="0"/>
                        <a:t>), </a:t>
                      </a:r>
                      <a:r>
                        <a:rPr lang="ko-KR" altLang="en-US" sz="1000" dirty="0"/>
                        <a:t>관심기업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ko-KR" sz="1000" dirty="0"/>
                        <a:t>), </a:t>
                      </a:r>
                      <a:r>
                        <a:rPr lang="ko-KR" altLang="en-US" sz="1000" dirty="0"/>
                        <a:t>지원현황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ko-KR" sz="1000" dirty="0"/>
                        <a:t>), </a:t>
                      </a:r>
                      <a:r>
                        <a:rPr lang="ko-KR" altLang="en-US" sz="1000" dirty="0"/>
                        <a:t>최근 본 기업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을 클릭할 경우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로그인화면으로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 이동한다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8152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40ADE138-3F89-425C-A784-8BBE372054B5}"/>
              </a:ext>
            </a:extLst>
          </p:cNvPr>
          <p:cNvSpPr/>
          <p:nvPr/>
        </p:nvSpPr>
        <p:spPr>
          <a:xfrm rot="10800000" flipH="1" flipV="1">
            <a:off x="4616302" y="596928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8ECAF96-7E02-43AD-B113-934013DDC50F}"/>
              </a:ext>
            </a:extLst>
          </p:cNvPr>
          <p:cNvSpPr/>
          <p:nvPr/>
        </p:nvSpPr>
        <p:spPr>
          <a:xfrm rot="10800000" flipH="1" flipV="1">
            <a:off x="4583644" y="147348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0BEFD80-F314-48A8-8B05-9FCA1196174C}"/>
              </a:ext>
            </a:extLst>
          </p:cNvPr>
          <p:cNvSpPr/>
          <p:nvPr/>
        </p:nvSpPr>
        <p:spPr>
          <a:xfrm rot="10800000" flipH="1" flipV="1">
            <a:off x="7189240" y="117500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552EB15-C9E8-45FE-960F-F2B62C3FF76C}"/>
              </a:ext>
            </a:extLst>
          </p:cNvPr>
          <p:cNvSpPr/>
          <p:nvPr/>
        </p:nvSpPr>
        <p:spPr>
          <a:xfrm rot="10800000" flipH="1" flipV="1">
            <a:off x="4496558" y="310633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2AF1AA5-26C7-4F46-8AB1-3ED0DF2DD5CA}"/>
              </a:ext>
            </a:extLst>
          </p:cNvPr>
          <p:cNvSpPr/>
          <p:nvPr/>
        </p:nvSpPr>
        <p:spPr>
          <a:xfrm rot="10800000" flipH="1" flipV="1">
            <a:off x="5258558" y="596927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6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688A4AF-8EB9-4DE8-9ADE-EA978ED752FE}"/>
              </a:ext>
            </a:extLst>
          </p:cNvPr>
          <p:cNvSpPr/>
          <p:nvPr/>
        </p:nvSpPr>
        <p:spPr>
          <a:xfrm rot="10800000" flipH="1" flipV="1">
            <a:off x="5846386" y="596927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7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322E81-F279-41A3-8702-A7B0B3768B72}"/>
              </a:ext>
            </a:extLst>
          </p:cNvPr>
          <p:cNvSpPr/>
          <p:nvPr/>
        </p:nvSpPr>
        <p:spPr>
          <a:xfrm rot="10800000" flipH="1" flipV="1">
            <a:off x="6423329" y="596927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8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823B65C-2F97-4DB6-B7D2-9AF2375954A2}"/>
              </a:ext>
            </a:extLst>
          </p:cNvPr>
          <p:cNvSpPr/>
          <p:nvPr/>
        </p:nvSpPr>
        <p:spPr>
          <a:xfrm rot="10800000" flipH="1" flipV="1">
            <a:off x="7054700" y="596927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9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1D22-18B6-4E7B-BD09-A50070A09099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DF820-2D48-4408-A7D5-C255122FEFC4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92985-B26C-417A-9CCE-A5C1AF8CD71E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A4B647-51B8-4B2D-9BD2-69190B561E21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7FE6C10-D257-4D5F-9B96-46D281157759}"/>
              </a:ext>
            </a:extLst>
          </p:cNvPr>
          <p:cNvSpPr/>
          <p:nvPr/>
        </p:nvSpPr>
        <p:spPr>
          <a:xfrm rot="10800000" flipH="1" flipV="1">
            <a:off x="1979340" y="120706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51513-4D7A-4709-A6A1-C4FFA21DD257}"/>
              </a:ext>
            </a:extLst>
          </p:cNvPr>
          <p:cNvSpPr txBox="1"/>
          <p:nvPr/>
        </p:nvSpPr>
        <p:spPr>
          <a:xfrm>
            <a:off x="2153392" y="1156462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Description</a:t>
            </a:r>
            <a:endParaRPr lang="ko-KR" altLang="en-US" sz="11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C909406-3078-41FE-A116-733B63D9F567}"/>
              </a:ext>
            </a:extLst>
          </p:cNvPr>
          <p:cNvSpPr/>
          <p:nvPr/>
        </p:nvSpPr>
        <p:spPr>
          <a:xfrm rot="10800000" flipH="1" flipV="1">
            <a:off x="1983009" y="1491492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987815-967E-42F2-ABEC-50CAE36852AA}"/>
              </a:ext>
            </a:extLst>
          </p:cNvPr>
          <p:cNvSpPr txBox="1"/>
          <p:nvPr/>
        </p:nvSpPr>
        <p:spPr>
          <a:xfrm>
            <a:off x="2136357" y="1449453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Ambiguous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판단 보류 부분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E05B859-1A1F-4056-8FA6-432626D2319F}"/>
              </a:ext>
            </a:extLst>
          </p:cNvPr>
          <p:cNvSpPr/>
          <p:nvPr/>
        </p:nvSpPr>
        <p:spPr>
          <a:xfrm rot="10800000" flipH="1" flipV="1">
            <a:off x="4538283" y="2142340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31094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D9A28B-C104-4A8B-865E-516A7038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284" y="1266649"/>
            <a:ext cx="3143139" cy="5190745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078698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0FABF8A-E44F-4138-BE43-23E06DB8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64019"/>
              </p:ext>
            </p:extLst>
          </p:nvPr>
        </p:nvGraphicFramePr>
        <p:xfrm>
          <a:off x="9940408" y="231211"/>
          <a:ext cx="2199758" cy="58521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미로그인 상태에서 클릭 시 로그인 화면으로 이동 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로그인 상태에서 클릭 시 나의 정보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이전 화면</a:t>
                      </a:r>
                      <a:r>
                        <a:rPr lang="en-US" altLang="ko-KR" sz="1000" dirty="0"/>
                        <a:t>(Home)</a:t>
                      </a:r>
                      <a:r>
                        <a:rPr lang="ko-KR" altLang="en-US" sz="1000" dirty="0"/>
                        <a:t>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최근 본 기업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3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관심기업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9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이력서 관리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815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000" dirty="0"/>
                        <a:t>나의 정보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7354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225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000" dirty="0"/>
                        <a:t>지원현황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3893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000" dirty="0"/>
                        <a:t>공지사항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1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000" dirty="0"/>
                        <a:t>FAQ </a:t>
                      </a:r>
                      <a:r>
                        <a:rPr lang="ko-KR" altLang="en-US" sz="1000" dirty="0"/>
                        <a:t>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453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문의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15893"/>
                  </a:ext>
                </a:extLst>
              </a:tr>
              <a:tr h="3708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02489"/>
                  </a:ext>
                </a:extLst>
              </a:tr>
              <a:tr h="370838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464687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CE10D5A3-70FD-46A4-A5F3-6226B6810068}"/>
              </a:ext>
            </a:extLst>
          </p:cNvPr>
          <p:cNvSpPr/>
          <p:nvPr/>
        </p:nvSpPr>
        <p:spPr>
          <a:xfrm rot="10800000" flipH="1" flipV="1">
            <a:off x="4860344" y="126664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1C53DD-A581-4423-AB9C-CB32F8E642EC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C8033-D10F-4B50-BF46-010B60577831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7FF09-9FC7-4F6D-ACF8-E23D0C983CE0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BE6B64-8F06-4610-95CD-A55B5CE334B6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4BB5C1-0691-40BB-836B-DCE9FB731025}"/>
              </a:ext>
            </a:extLst>
          </p:cNvPr>
          <p:cNvSpPr/>
          <p:nvPr/>
        </p:nvSpPr>
        <p:spPr>
          <a:xfrm rot="10800000" flipH="1" flipV="1">
            <a:off x="7025084" y="126664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07A314A-43F4-4A81-9C6F-0DEBB967A741}"/>
              </a:ext>
            </a:extLst>
          </p:cNvPr>
          <p:cNvSpPr/>
          <p:nvPr/>
        </p:nvSpPr>
        <p:spPr>
          <a:xfrm rot="10800000" flipH="1" flipV="1">
            <a:off x="4310284" y="185498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0510931-E763-4C0A-AE06-334E1BE9C3C0}"/>
              </a:ext>
            </a:extLst>
          </p:cNvPr>
          <p:cNvSpPr/>
          <p:nvPr/>
        </p:nvSpPr>
        <p:spPr>
          <a:xfrm rot="10800000" flipH="1" flipV="1">
            <a:off x="5335521" y="185498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B41EC7-85EB-46FA-A75C-B4B942C4BB1C}"/>
              </a:ext>
            </a:extLst>
          </p:cNvPr>
          <p:cNvSpPr/>
          <p:nvPr/>
        </p:nvSpPr>
        <p:spPr>
          <a:xfrm rot="10800000" flipH="1" flipV="1">
            <a:off x="6448768" y="185498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E0680A-93D2-4512-A006-001DF84375BC}"/>
              </a:ext>
            </a:extLst>
          </p:cNvPr>
          <p:cNvSpPr/>
          <p:nvPr/>
        </p:nvSpPr>
        <p:spPr>
          <a:xfrm rot="10800000" flipH="1" flipV="1">
            <a:off x="4319986" y="237942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2381FFB-A3E3-41CC-AF77-54077604DB16}"/>
              </a:ext>
            </a:extLst>
          </p:cNvPr>
          <p:cNvSpPr/>
          <p:nvPr/>
        </p:nvSpPr>
        <p:spPr>
          <a:xfrm rot="10800000" flipH="1" flipV="1">
            <a:off x="5338355" y="238189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B64D84-535C-4925-B72A-60F18641E700}"/>
              </a:ext>
            </a:extLst>
          </p:cNvPr>
          <p:cNvSpPr/>
          <p:nvPr/>
        </p:nvSpPr>
        <p:spPr>
          <a:xfrm rot="10800000" flipH="1" flipV="1">
            <a:off x="6434849" y="237942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849D703-C004-4FA3-8481-629F6A28B1D2}"/>
              </a:ext>
            </a:extLst>
          </p:cNvPr>
          <p:cNvSpPr/>
          <p:nvPr/>
        </p:nvSpPr>
        <p:spPr>
          <a:xfrm rot="10800000" flipH="1" flipV="1">
            <a:off x="4193957" y="292558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8018952-43BE-4418-B6CA-38095377CD43}"/>
              </a:ext>
            </a:extLst>
          </p:cNvPr>
          <p:cNvSpPr/>
          <p:nvPr/>
        </p:nvSpPr>
        <p:spPr>
          <a:xfrm rot="10800000" flipH="1" flipV="1">
            <a:off x="4181452" y="332571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7A073BD-CFF5-4616-9B33-92560FA86DDC}"/>
              </a:ext>
            </a:extLst>
          </p:cNvPr>
          <p:cNvSpPr/>
          <p:nvPr/>
        </p:nvSpPr>
        <p:spPr>
          <a:xfrm rot="10800000" flipH="1" flipV="1">
            <a:off x="4193956" y="370418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EEA59-88E6-4A4D-9C0F-368665B0E3E0}"/>
              </a:ext>
            </a:extLst>
          </p:cNvPr>
          <p:cNvSpPr txBox="1"/>
          <p:nvPr/>
        </p:nvSpPr>
        <p:spPr>
          <a:xfrm>
            <a:off x="4097037" y="3283185"/>
            <a:ext cx="44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AEE9BD-9BBC-4D5B-BB66-32F976DD9E66}"/>
              </a:ext>
            </a:extLst>
          </p:cNvPr>
          <p:cNvSpPr txBox="1"/>
          <p:nvPr/>
        </p:nvSpPr>
        <p:spPr>
          <a:xfrm>
            <a:off x="4107670" y="3660639"/>
            <a:ext cx="44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66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95054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0FABF8A-E44F-4138-BE43-23E06DB8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27122"/>
              </p:ext>
            </p:extLst>
          </p:nvPr>
        </p:nvGraphicFramePr>
        <p:xfrm>
          <a:off x="9940408" y="231211"/>
          <a:ext cx="2199758" cy="433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이전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패스워드 입력란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정확한 정보 입력 후 클릭 시 로그인이 된 후  </a:t>
                      </a:r>
                      <a:r>
                        <a:rPr lang="en-US" altLang="ko-KR" sz="1000" dirty="0"/>
                        <a:t>HOME</a:t>
                      </a:r>
                      <a:r>
                        <a:rPr lang="ko-KR" altLang="en-US" sz="1000" dirty="0"/>
                        <a:t>화면으로 이동한다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부정확한 정보 입력 후 클릭 시 아이디와 패스워드를 확인하라는 문구를 출력한다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자동로그인 체크 시 앱을 실행할 때 자동으로 로그인이 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아이디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비밀번호 찾기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4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카카오톡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기타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rgbClr val="00B050"/>
                          </a:solidFill>
                        </a:rPr>
                        <a:t>sns</a:t>
                      </a:r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로 로그인할 수 있도록 도와주는 기능이다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5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가입하기</a:t>
                      </a:r>
                      <a:r>
                        <a:rPr lang="en-US" altLang="ko-KR" sz="1000" dirty="0"/>
                        <a:t>’ </a:t>
                      </a:r>
                      <a:r>
                        <a:rPr lang="ko-KR" altLang="en-US" sz="1000" dirty="0"/>
                        <a:t>클릭 시 회원가입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7879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9AE63C9-BD50-4AC2-B227-4DA2C3AE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008" y="1138237"/>
            <a:ext cx="3275239" cy="545238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3C498B2E-2DF0-4710-940D-4D600351ACDC}"/>
              </a:ext>
            </a:extLst>
          </p:cNvPr>
          <p:cNvSpPr/>
          <p:nvPr/>
        </p:nvSpPr>
        <p:spPr>
          <a:xfrm rot="10800000" flipH="1" flipV="1">
            <a:off x="4589008" y="127646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E206B2-4317-442C-94CD-A77BDB36A8C1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09B3D-1DD9-427F-94A7-534FD7561ED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436F3-EF38-45DE-A68F-1DF596474BD0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6CA419-EFC6-4C53-852A-F8F87D832A79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A84F22-971C-40FA-B276-17404AFD2B3A}"/>
              </a:ext>
            </a:extLst>
          </p:cNvPr>
          <p:cNvSpPr/>
          <p:nvPr/>
        </p:nvSpPr>
        <p:spPr>
          <a:xfrm rot="10800000" flipH="1" flipV="1">
            <a:off x="5330708" y="4840723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C994E16-2B18-4937-A7FE-FC1F38E5690C}"/>
              </a:ext>
            </a:extLst>
          </p:cNvPr>
          <p:cNvSpPr/>
          <p:nvPr/>
        </p:nvSpPr>
        <p:spPr>
          <a:xfrm rot="10800000" flipH="1" flipV="1">
            <a:off x="4625384" y="315133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44135F-F10A-4789-A3A9-89AD9898980C}"/>
              </a:ext>
            </a:extLst>
          </p:cNvPr>
          <p:cNvSpPr/>
          <p:nvPr/>
        </p:nvSpPr>
        <p:spPr>
          <a:xfrm rot="10800000" flipH="1" flipV="1">
            <a:off x="5738902" y="405864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555534-EE4C-4A65-9AB9-CDE324D9AE48}"/>
              </a:ext>
            </a:extLst>
          </p:cNvPr>
          <p:cNvSpPr/>
          <p:nvPr/>
        </p:nvSpPr>
        <p:spPr>
          <a:xfrm rot="10800000" flipH="1" flipV="1">
            <a:off x="4614750" y="435635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B972625-DD32-4310-A585-F564C02CEC2C}"/>
              </a:ext>
            </a:extLst>
          </p:cNvPr>
          <p:cNvSpPr/>
          <p:nvPr/>
        </p:nvSpPr>
        <p:spPr>
          <a:xfrm rot="10800000" flipH="1" flipV="1">
            <a:off x="5997413" y="435635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512F215-A29D-470F-B0D1-B45C56BD32E2}"/>
              </a:ext>
            </a:extLst>
          </p:cNvPr>
          <p:cNvSpPr/>
          <p:nvPr/>
        </p:nvSpPr>
        <p:spPr>
          <a:xfrm rot="10800000" flipH="1" flipV="1">
            <a:off x="6306330" y="531968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057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DFFE84C-DEE2-497D-8D04-76ED975C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712" y="962372"/>
            <a:ext cx="2199758" cy="5878243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61036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0FABF8A-E44F-4138-BE43-23E06DB8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91424"/>
              </p:ext>
            </p:extLst>
          </p:nvPr>
        </p:nvGraphicFramePr>
        <p:xfrm>
          <a:off x="9940408" y="231211"/>
          <a:ext cx="2199758" cy="650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기업 회원가입 양식으로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를 포함한 개인정보 입력란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주소 찾기 클릭 시 다음과 같은 창이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인증번호 전송 클릭 시 입력한 번호로 인증번호를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4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입력한 인증번호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5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정확한 정보 입력 시 회원가입이 완료되고 로그인 창으로 이동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잘못된 정보 입력 시 개인정보를 다시 입력하는 문구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439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200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개인 정보 입력란의 모든 정보를 입력해야 가입 가능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개인은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이력서 등록 없이 회원가입이 가능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카카오톡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ID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를 입력하도록 하여 카톡 알림을 받을 수 있는 기능을 제공할 수 있도록 한다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.(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판단 보류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98211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1B37A574-27BE-4ADF-ADC5-52180761B85C}"/>
              </a:ext>
            </a:extLst>
          </p:cNvPr>
          <p:cNvSpPr/>
          <p:nvPr/>
        </p:nvSpPr>
        <p:spPr>
          <a:xfrm rot="10800000" flipH="1" flipV="1">
            <a:off x="4930434" y="106180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2E1862-CC25-4439-8821-313FAF9EE75F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3649E-B858-42FE-A6DE-8F270FE856B2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A01D8-F22A-4062-A026-0BD2C7A89B8A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077A61-6437-42EB-812E-0AA61D545FBF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685F73-2519-4C9B-83A4-29DEB004E425}"/>
              </a:ext>
            </a:extLst>
          </p:cNvPr>
          <p:cNvSpPr/>
          <p:nvPr/>
        </p:nvSpPr>
        <p:spPr>
          <a:xfrm rot="10800000" flipH="1" flipV="1">
            <a:off x="5979672" y="137591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57B3F-C609-4849-A619-871A7D2FF74E}"/>
              </a:ext>
            </a:extLst>
          </p:cNvPr>
          <p:cNvSpPr/>
          <p:nvPr/>
        </p:nvSpPr>
        <p:spPr>
          <a:xfrm rot="10800000" flipH="1" flipV="1">
            <a:off x="4930434" y="193438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E388BF5-9677-482B-A3BF-59E4F972EFE7}"/>
              </a:ext>
            </a:extLst>
          </p:cNvPr>
          <p:cNvSpPr/>
          <p:nvPr/>
        </p:nvSpPr>
        <p:spPr>
          <a:xfrm rot="10800000" flipH="1" flipV="1">
            <a:off x="5878152" y="325293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0061725-77CD-4AFC-A7FB-0F244E110F4A}"/>
              </a:ext>
            </a:extLst>
          </p:cNvPr>
          <p:cNvSpPr/>
          <p:nvPr/>
        </p:nvSpPr>
        <p:spPr>
          <a:xfrm rot="10800000" flipH="1" flipV="1">
            <a:off x="6226591" y="376861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14FD0EF-F851-4542-8703-2FDFB5571F93}"/>
              </a:ext>
            </a:extLst>
          </p:cNvPr>
          <p:cNvSpPr/>
          <p:nvPr/>
        </p:nvSpPr>
        <p:spPr>
          <a:xfrm rot="10800000" flipH="1" flipV="1">
            <a:off x="6228410" y="40427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D928653-0D63-4680-86BB-5B6141695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087" y="4657891"/>
            <a:ext cx="1731776" cy="11832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EC6CECD0-A1FE-4845-AD9F-9166AF2FBA92}"/>
              </a:ext>
            </a:extLst>
          </p:cNvPr>
          <p:cNvSpPr/>
          <p:nvPr/>
        </p:nvSpPr>
        <p:spPr>
          <a:xfrm rot="10800000" flipH="1" flipV="1">
            <a:off x="5701110" y="652350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003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09236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0FABF8A-E44F-4138-BE43-23E06DB8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40739"/>
              </p:ext>
            </p:extLst>
          </p:nvPr>
        </p:nvGraphicFramePr>
        <p:xfrm>
          <a:off x="9940408" y="231211"/>
          <a:ext cx="2199758" cy="650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기업 회원가입 양식으로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를 포함한 개인정보 입력란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주소 찾기 클릭 시 다음과 같은 창이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인증번호 전송 클릭 시 입력한 번호로 인증번호를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4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입력한 인증번호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5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정확한 정보 입력 시 회원가입이 완료되고 로그인 창으로 이동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잘못된 정보 입력 시 개인정보를 다시 입력하는 문구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439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200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개인 정보 입력란의 모든 정보를 입력해야 가입 가능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개인은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이력서 등록 없이 회원가입이 가능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카카오톡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ID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를 입력하도록 하여 카톡 알림을 받을 수 있는 기능을 제공할 수 있도록 한다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.(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판단 보류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9821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32E1862-CC25-4439-8821-313FAF9EE75F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3649E-B858-42FE-A6DE-8F270FE856B2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A01D8-F22A-4062-A026-0BD2C7A89B8A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077A61-6437-42EB-812E-0AA61D545FBF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69F09E-E2E6-438A-A15F-C9791D510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140" y="2008241"/>
            <a:ext cx="2980149" cy="332653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6E32374-6E86-4075-BB24-91537E65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412" y="962372"/>
            <a:ext cx="2199758" cy="5878243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DC86DC1B-E587-43C9-8B2C-073898B6ADB6}"/>
              </a:ext>
            </a:extLst>
          </p:cNvPr>
          <p:cNvSpPr/>
          <p:nvPr/>
        </p:nvSpPr>
        <p:spPr>
          <a:xfrm rot="10800000" flipH="1" flipV="1">
            <a:off x="3927134" y="106180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6D2E9FD-24C9-434A-8BD0-3DD0A654FC1D}"/>
              </a:ext>
            </a:extLst>
          </p:cNvPr>
          <p:cNvSpPr/>
          <p:nvPr/>
        </p:nvSpPr>
        <p:spPr>
          <a:xfrm rot="10800000" flipH="1" flipV="1">
            <a:off x="4976372" y="137591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CBCC7D4-347C-4F7E-8C69-8D74D98FC728}"/>
              </a:ext>
            </a:extLst>
          </p:cNvPr>
          <p:cNvSpPr/>
          <p:nvPr/>
        </p:nvSpPr>
        <p:spPr>
          <a:xfrm rot="10800000" flipH="1" flipV="1">
            <a:off x="3927134" y="193438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77511E6-50E5-4FFB-BA10-B591A1CA3382}"/>
              </a:ext>
            </a:extLst>
          </p:cNvPr>
          <p:cNvSpPr/>
          <p:nvPr/>
        </p:nvSpPr>
        <p:spPr>
          <a:xfrm rot="10800000" flipH="1" flipV="1">
            <a:off x="4874852" y="325293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9410DBC-737D-45B5-A487-C1C1F45D60EF}"/>
              </a:ext>
            </a:extLst>
          </p:cNvPr>
          <p:cNvSpPr/>
          <p:nvPr/>
        </p:nvSpPr>
        <p:spPr>
          <a:xfrm rot="10800000" flipH="1" flipV="1">
            <a:off x="5223291" y="376861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2D39A1F-DF46-45A5-AFE2-E128590DD7F3}"/>
              </a:ext>
            </a:extLst>
          </p:cNvPr>
          <p:cNvSpPr/>
          <p:nvPr/>
        </p:nvSpPr>
        <p:spPr>
          <a:xfrm rot="10800000" flipH="1" flipV="1">
            <a:off x="5225110" y="40427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C6F9C6A-A1BF-43E9-AC8F-D91A8CAE1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787" y="4657891"/>
            <a:ext cx="1731776" cy="118320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05B49FA9-18A3-4268-9F4F-1E8B4C260EAF}"/>
              </a:ext>
            </a:extLst>
          </p:cNvPr>
          <p:cNvSpPr/>
          <p:nvPr/>
        </p:nvSpPr>
        <p:spPr>
          <a:xfrm rot="10800000" flipH="1" flipV="1">
            <a:off x="4697810" y="652350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E6580E-EFFD-4AD3-A5C3-1E798ECE4637}"/>
              </a:ext>
            </a:extLst>
          </p:cNvPr>
          <p:cNvSpPr/>
          <p:nvPr/>
        </p:nvSpPr>
        <p:spPr>
          <a:xfrm>
            <a:off x="2859207" y="993193"/>
            <a:ext cx="3831763" cy="58166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5153D8-DE41-48B4-A31B-C7F9D705F6A2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5600613" y="3398455"/>
            <a:ext cx="1172527" cy="27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4536AB-C88B-432C-B417-D7ED515BAE99}"/>
              </a:ext>
            </a:extLst>
          </p:cNvPr>
          <p:cNvSpPr/>
          <p:nvPr/>
        </p:nvSpPr>
        <p:spPr>
          <a:xfrm>
            <a:off x="4976372" y="3234045"/>
            <a:ext cx="624241" cy="328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33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96858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0FABF8A-E44F-4138-BE43-23E06DB86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41542"/>
              </p:ext>
            </p:extLst>
          </p:nvPr>
        </p:nvGraphicFramePr>
        <p:xfrm>
          <a:off x="9940408" y="231211"/>
          <a:ext cx="2199758" cy="6522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개인 회원가입 양식으로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를 포함한 기업정보를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채용제목을 포함한 기업에 필요한 인재 요구 사항들을 입력</a:t>
                      </a:r>
                      <a:endParaRPr lang="en-US" altLang="ko-KR" sz="1200" dirty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회원가입 시 필수적으로 채용정보를 입력해야 하는지에 대한 판단 보류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정확한 정보 입력 시 회원가입이 완료되고 로그인 창으로 이동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잘못된 정보 입력 시 개인정보를 다시 입력하는 문구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439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주소 찾기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전송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확인 버튼의 기능은 회원가입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개인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화면의 기능과 동일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기업 회원의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ID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는 사업자 번호로 입력해야 함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3C03CDB-9682-45DF-9955-631F628E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762" y="1097527"/>
            <a:ext cx="2581275" cy="5524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394A8B-C216-4F04-A5DE-AEAAEE30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167" y="1081853"/>
            <a:ext cx="2581275" cy="554017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1749BA7-26BA-4490-B838-2D44889B3D7A}"/>
              </a:ext>
            </a:extLst>
          </p:cNvPr>
          <p:cNvSpPr/>
          <p:nvPr/>
        </p:nvSpPr>
        <p:spPr>
          <a:xfrm rot="10800000" flipH="1" flipV="1">
            <a:off x="2949053" y="146077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B6FF12-97DC-44A1-B0A2-F8E788FDF720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FCCED-89F8-4D81-9107-942B4DC93E84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06C724-B3A2-4658-99B0-C58779208ED0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EAEA7A-26AC-43FF-BF64-0A08888B4A35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C2BB006-8A8D-4BC5-990F-D76501F19534}"/>
              </a:ext>
            </a:extLst>
          </p:cNvPr>
          <p:cNvSpPr/>
          <p:nvPr/>
        </p:nvSpPr>
        <p:spPr>
          <a:xfrm rot="10800000" flipH="1" flipV="1">
            <a:off x="2988555" y="215543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0616A5-3311-4F33-9E26-1B0FDE0ADA96}"/>
              </a:ext>
            </a:extLst>
          </p:cNvPr>
          <p:cNvSpPr/>
          <p:nvPr/>
        </p:nvSpPr>
        <p:spPr>
          <a:xfrm rot="10800000" flipH="1" flipV="1">
            <a:off x="2962257" y="5072299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37953B-6E42-4E3E-AED4-07476E16C68E}"/>
              </a:ext>
            </a:extLst>
          </p:cNvPr>
          <p:cNvSpPr/>
          <p:nvPr/>
        </p:nvSpPr>
        <p:spPr>
          <a:xfrm rot="10800000" flipH="1" flipV="1">
            <a:off x="2885270" y="109752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909FC7-4847-42B4-8D8B-01E2867FB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874" y="4227512"/>
            <a:ext cx="2055508" cy="140438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93C5EC3-242A-48A5-AD39-826E2084B158}"/>
              </a:ext>
            </a:extLst>
          </p:cNvPr>
          <p:cNvSpPr/>
          <p:nvPr/>
        </p:nvSpPr>
        <p:spPr>
          <a:xfrm rot="10800000" flipH="1" flipV="1">
            <a:off x="6887455" y="625753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325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56685"/>
              </p:ext>
            </p:extLst>
          </p:nvPr>
        </p:nvGraphicFramePr>
        <p:xfrm>
          <a:off x="2128105" y="231212"/>
          <a:ext cx="7625184" cy="9022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이메일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 아이디 찾기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이메일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6A5CCDA-4567-46A6-B143-890749B6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096" y="1144471"/>
            <a:ext cx="3279321" cy="54823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3B7020-F21F-4E12-8DB8-C70EA46334CB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20732-2757-4412-9291-02944A6D8BB5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CF0AF-030B-4D5A-9C3F-3EDFCE02D1D6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A6C813-AD56-497B-94D1-42F6DCD0FFEC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5098C1-6EDA-4C50-BB91-02D4A1B03B7A}"/>
              </a:ext>
            </a:extLst>
          </p:cNvPr>
          <p:cNvSpPr/>
          <p:nvPr/>
        </p:nvSpPr>
        <p:spPr>
          <a:xfrm rot="10800000" flipH="1" flipV="1">
            <a:off x="4505830" y="130249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30A4C3-5454-44E8-BC2E-5DC6F1AAC1F2}"/>
              </a:ext>
            </a:extLst>
          </p:cNvPr>
          <p:cNvSpPr/>
          <p:nvPr/>
        </p:nvSpPr>
        <p:spPr>
          <a:xfrm rot="10800000" flipH="1" flipV="1">
            <a:off x="6263527" y="174389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E149526-49C5-405F-A489-CD79B0448E84}"/>
              </a:ext>
            </a:extLst>
          </p:cNvPr>
          <p:cNvSpPr/>
          <p:nvPr/>
        </p:nvSpPr>
        <p:spPr>
          <a:xfrm rot="10800000" flipH="1" flipV="1">
            <a:off x="4579625" y="314963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1439762-84D8-43F2-A354-C9D60742CD63}"/>
              </a:ext>
            </a:extLst>
          </p:cNvPr>
          <p:cNvSpPr/>
          <p:nvPr/>
        </p:nvSpPr>
        <p:spPr>
          <a:xfrm rot="10800000" flipH="1" flipV="1">
            <a:off x="5556561" y="409000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7F8214C-9122-462F-81CE-2F32B6DF48DE}"/>
              </a:ext>
            </a:extLst>
          </p:cNvPr>
          <p:cNvSpPr/>
          <p:nvPr/>
        </p:nvSpPr>
        <p:spPr>
          <a:xfrm rot="10800000" flipH="1" flipV="1">
            <a:off x="5528233" y="461289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2" name="표 20">
            <a:extLst>
              <a:ext uri="{FF2B5EF4-FFF2-40B4-BE49-F238E27FC236}">
                <a16:creationId xmlns:a16="http://schemas.microsoft.com/office/drawing/2014/main" id="{8AA780A1-ADA6-4A56-B5B4-163EE270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61979"/>
              </p:ext>
            </p:extLst>
          </p:nvPr>
        </p:nvGraphicFramePr>
        <p:xfrm>
          <a:off x="9940408" y="231211"/>
          <a:ext cx="2199758" cy="5974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휴대폰 인증을 통한 아이디 찾기 양식으로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 찾기 진행을 위한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 입력란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정확한 정보 입력 시 아이디를 확인시켜주는 화면으로 이동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부정확한 정보 입력 시 이름과 이메일을 다시 확인해보라는 문구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개인회원 비밀번호 찾기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439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017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D836690-9E60-4270-B95E-49BC2509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726" y="1143904"/>
            <a:ext cx="3263317" cy="5461618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18231"/>
              </p:ext>
            </p:extLst>
          </p:nvPr>
        </p:nvGraphicFramePr>
        <p:xfrm>
          <a:off x="2128105" y="231212"/>
          <a:ext cx="7625184" cy="9022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이메일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 아이디 찾기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휴대폰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F3B7020-F21F-4E12-8DB8-C70EA46334CB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20732-2757-4412-9291-02944A6D8BB5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CF0AF-030B-4D5A-9C3F-3EDFCE02D1D6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A6C813-AD56-497B-94D1-42F6DCD0FFEC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22" name="표 20">
            <a:extLst>
              <a:ext uri="{FF2B5EF4-FFF2-40B4-BE49-F238E27FC236}">
                <a16:creationId xmlns:a16="http://schemas.microsoft.com/office/drawing/2014/main" id="{8AA780A1-ADA6-4A56-B5B4-163EE270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34835"/>
              </p:ext>
            </p:extLst>
          </p:nvPr>
        </p:nvGraphicFramePr>
        <p:xfrm>
          <a:off x="9940408" y="231211"/>
          <a:ext cx="2199758" cy="350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클릭 시 이메일 인증을 통한 아이디 찾기 양식으로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아이디 찾기 진행을 위한 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 입력란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다른 기능은 앞서 기술한 개인회원 아이디 찾기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이메일 인증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과 동일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23A52882-037A-440D-9F80-3F1D0A35C01D}"/>
              </a:ext>
            </a:extLst>
          </p:cNvPr>
          <p:cNvSpPr/>
          <p:nvPr/>
        </p:nvSpPr>
        <p:spPr>
          <a:xfrm rot="10800000" flipH="1" flipV="1">
            <a:off x="4622156" y="174715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ACFCFDC-08B8-4517-A1FD-F07954A416D1}"/>
              </a:ext>
            </a:extLst>
          </p:cNvPr>
          <p:cNvSpPr/>
          <p:nvPr/>
        </p:nvSpPr>
        <p:spPr>
          <a:xfrm rot="10800000" flipH="1" flipV="1">
            <a:off x="4622156" y="318310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321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116"/>
              </p:ext>
            </p:extLst>
          </p:nvPr>
        </p:nvGraphicFramePr>
        <p:xfrm>
          <a:off x="2128105" y="231212"/>
          <a:ext cx="7625184" cy="9022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이메일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UI-A-008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 비밀번호 찾기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이메일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F9191ED-D03D-42F6-A9D1-572FDF89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36" y="1264104"/>
            <a:ext cx="3227614" cy="5429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E1ADD-D551-4629-AB26-D5165686D99C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DBE8F-9C2F-49CD-875F-8EF62BFDA9E7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DEE6A-32D5-46F5-81F5-7A1D89FE891E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0C5A4-7507-4102-B17F-1EB0DEF9F490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81A731-3D7B-4DC9-9DB3-7E4E0B8DBF43}"/>
              </a:ext>
            </a:extLst>
          </p:cNvPr>
          <p:cNvSpPr/>
          <p:nvPr/>
        </p:nvSpPr>
        <p:spPr>
          <a:xfrm rot="10800000" flipH="1" flipV="1">
            <a:off x="6404558" y="182895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93C757B-E08D-46F3-A53B-A4A1E5E6A89A}"/>
              </a:ext>
            </a:extLst>
          </p:cNvPr>
          <p:cNvSpPr/>
          <p:nvPr/>
        </p:nvSpPr>
        <p:spPr>
          <a:xfrm rot="10800000" flipH="1" flipV="1">
            <a:off x="4764441" y="287794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356A584-4721-419C-8E6F-AB4FAF67DAD4}"/>
              </a:ext>
            </a:extLst>
          </p:cNvPr>
          <p:cNvSpPr/>
          <p:nvPr/>
        </p:nvSpPr>
        <p:spPr>
          <a:xfrm rot="10800000" flipH="1" flipV="1">
            <a:off x="6636789" y="397872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17CBE2E-D681-4AED-BB26-5F38EFE27659}"/>
              </a:ext>
            </a:extLst>
          </p:cNvPr>
          <p:cNvSpPr/>
          <p:nvPr/>
        </p:nvSpPr>
        <p:spPr>
          <a:xfrm rot="10800000" flipH="1" flipV="1">
            <a:off x="5584784" y="459453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BE8471-0BB2-48DC-8059-A2AC1F828EE6}"/>
              </a:ext>
            </a:extLst>
          </p:cNvPr>
          <p:cNvSpPr/>
          <p:nvPr/>
        </p:nvSpPr>
        <p:spPr>
          <a:xfrm rot="10800000" flipH="1" flipV="1">
            <a:off x="5720104" y="503688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4C2CA5F-5B71-4497-AA1E-F7E25A1813F5}"/>
              </a:ext>
            </a:extLst>
          </p:cNvPr>
          <p:cNvSpPr/>
          <p:nvPr/>
        </p:nvSpPr>
        <p:spPr>
          <a:xfrm rot="10800000" flipH="1" flipV="1">
            <a:off x="4648114" y="135059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20">
            <a:extLst>
              <a:ext uri="{FF2B5EF4-FFF2-40B4-BE49-F238E27FC236}">
                <a16:creationId xmlns:a16="http://schemas.microsoft.com/office/drawing/2014/main" id="{293B8661-3DF9-4220-A47B-14780D1DA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83478"/>
              </p:ext>
            </p:extLst>
          </p:nvPr>
        </p:nvGraphicFramePr>
        <p:xfrm>
          <a:off x="9940408" y="231211"/>
          <a:ext cx="2199758" cy="6431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휴대폰 인증을 통한 비밀번호 찾기 양식으로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찾기 진행을 위한 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입력란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인증번호 전송 버튼 클릭 시 해당 이메일로 인증번호를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정확한 정보 입력 시 비밀번호 재설정 화면으로 이동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부정확한 정보 입력 시 이름과 이메일을 다시 확인해보라는 문구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개인회원 아이디 찾기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439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397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EAFAC1-B48A-446E-B825-1DD966B27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395" y="1169842"/>
            <a:ext cx="3180351" cy="5362684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63849"/>
              </p:ext>
            </p:extLst>
          </p:nvPr>
        </p:nvGraphicFramePr>
        <p:xfrm>
          <a:off x="2128105" y="231212"/>
          <a:ext cx="7625184" cy="9022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이메일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UI-A-009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 비밀번호 찾기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휴대폰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C1E1ADD-D551-4629-AB26-D5165686D99C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DBE8F-9C2F-49CD-875F-8EF62BFDA9E7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DEE6A-32D5-46F5-81F5-7A1D89FE891E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0C5A4-7507-4102-B17F-1EB0DEF9F490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93C757B-E08D-46F3-A53B-A4A1E5E6A89A}"/>
              </a:ext>
            </a:extLst>
          </p:cNvPr>
          <p:cNvSpPr/>
          <p:nvPr/>
        </p:nvSpPr>
        <p:spPr>
          <a:xfrm rot="10800000" flipH="1" flipV="1">
            <a:off x="4732542" y="283541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BE8471-0BB2-48DC-8059-A2AC1F828EE6}"/>
              </a:ext>
            </a:extLst>
          </p:cNvPr>
          <p:cNvSpPr/>
          <p:nvPr/>
        </p:nvSpPr>
        <p:spPr>
          <a:xfrm rot="10800000" flipH="1" flipV="1">
            <a:off x="4764441" y="177479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20">
            <a:extLst>
              <a:ext uri="{FF2B5EF4-FFF2-40B4-BE49-F238E27FC236}">
                <a16:creationId xmlns:a16="http://schemas.microsoft.com/office/drawing/2014/main" id="{293B8661-3DF9-4220-A47B-14780D1DA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77208"/>
              </p:ext>
            </p:extLst>
          </p:nvPr>
        </p:nvGraphicFramePr>
        <p:xfrm>
          <a:off x="9940408" y="231211"/>
          <a:ext cx="2199758" cy="3688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이메일 인증을 통한 비밀번호 찾기 양식으로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찾기 진행을 위한 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입력란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다른 기능은 앞서 기술한 개인회원 비밀번호 찾기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이메일 인증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과 동일</a:t>
                      </a:r>
                      <a:endParaRPr lang="en-US" altLang="ko-KR" sz="12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63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D97E12C-3D56-484E-B292-CBDFAAD4147D}"/>
              </a:ext>
            </a:extLst>
          </p:cNvPr>
          <p:cNvSpPr txBox="1"/>
          <p:nvPr/>
        </p:nvSpPr>
        <p:spPr>
          <a:xfrm>
            <a:off x="2203076" y="376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메인페이지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68CBE4-395E-44A0-90DF-8CA184DC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29" y="1022849"/>
            <a:ext cx="9274017" cy="545863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D6A250C-1637-49D0-AD30-81AB0A713633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8717F-DF2C-45DF-ACB7-F05663D48485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15735-4CF9-4CF4-B6DC-58E7807194FB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C1541-4A6F-42AC-AD97-11B35283DB38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1957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40498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홈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UI-A-010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직무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61C989-1EF7-4794-A1D4-549811E2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991" y="1184501"/>
            <a:ext cx="3212646" cy="53598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C92019-5A38-4D3D-B1B2-20CC0513C17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67B3C-6A82-40D3-85B7-40724D1380B2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0F647-763F-4562-8711-9930EFCC373A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597B9-32FF-4B50-B6C8-8847F59528B5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64589F-E238-4D01-9BFB-66CFF2F4E26B}"/>
              </a:ext>
            </a:extLst>
          </p:cNvPr>
          <p:cNvSpPr/>
          <p:nvPr/>
        </p:nvSpPr>
        <p:spPr>
          <a:xfrm rot="10800000" flipH="1" flipV="1">
            <a:off x="4554991" y="132312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EABEA0-9AF3-42AD-B859-4C9DF0EA77FE}"/>
              </a:ext>
            </a:extLst>
          </p:cNvPr>
          <p:cNvSpPr/>
          <p:nvPr/>
        </p:nvSpPr>
        <p:spPr>
          <a:xfrm rot="10800000" flipH="1" flipV="1">
            <a:off x="7238290" y="132312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7DC7BB-E49D-438D-8B9F-7A956167348E}"/>
              </a:ext>
            </a:extLst>
          </p:cNvPr>
          <p:cNvSpPr/>
          <p:nvPr/>
        </p:nvSpPr>
        <p:spPr>
          <a:xfrm rot="10800000" flipH="1" flipV="1">
            <a:off x="5701110" y="243954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0C92C8E-3A1B-4854-8DF9-58466F51C99D}"/>
              </a:ext>
            </a:extLst>
          </p:cNvPr>
          <p:cNvSpPr/>
          <p:nvPr/>
        </p:nvSpPr>
        <p:spPr>
          <a:xfrm rot="10800000" flipH="1" flipV="1">
            <a:off x="6503037" y="557021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FE4C79A-3646-4C37-8D11-86B780C6F828}"/>
              </a:ext>
            </a:extLst>
          </p:cNvPr>
          <p:cNvSpPr/>
          <p:nvPr/>
        </p:nvSpPr>
        <p:spPr>
          <a:xfrm rot="10800000" flipH="1" flipV="1">
            <a:off x="4483460" y="596955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5AAF806-F8EA-46E0-918D-DB9C73F13317}"/>
              </a:ext>
            </a:extLst>
          </p:cNvPr>
          <p:cNvSpPr/>
          <p:nvPr/>
        </p:nvSpPr>
        <p:spPr>
          <a:xfrm rot="10800000" flipH="1" flipV="1">
            <a:off x="5824370" y="596955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17" name="표 20">
            <a:extLst>
              <a:ext uri="{FF2B5EF4-FFF2-40B4-BE49-F238E27FC236}">
                <a16:creationId xmlns:a16="http://schemas.microsoft.com/office/drawing/2014/main" id="{C4748E98-36FC-4FE3-A6DB-E5C40CEF6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29773"/>
              </p:ext>
            </p:extLst>
          </p:nvPr>
        </p:nvGraphicFramePr>
        <p:xfrm>
          <a:off x="9940408" y="231211"/>
          <a:ext cx="2199758" cy="570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기업에 대한 검색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(HOME)</a:t>
                      </a:r>
                      <a:r>
                        <a:rPr lang="ko-KR" altLang="en-US" sz="1200" dirty="0"/>
                        <a:t>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검색하고 싶은 조건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직무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부합하는 요소를 체크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검색 키워드는 사용자가 선택한 검색 조건을 보여준다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키워드 옆 </a:t>
                      </a:r>
                      <a:r>
                        <a:rPr lang="en-US" altLang="ko-KR" sz="1200" dirty="0"/>
                        <a:t>‘x‘</a:t>
                      </a:r>
                      <a:r>
                        <a:rPr lang="ko-KR" altLang="en-US" sz="1200" dirty="0"/>
                        <a:t>버튼을 이용하여 키워드 삭제가 가능하다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클릭 시 검색 키워드 조건으로 기업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439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요소들은 중복체크가 가능하다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직무를 체크를 하지 않아도 검색이 가능하다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907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78905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홈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지역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81945A79-671A-4F5A-B15A-4F6777E7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1" y="1264104"/>
            <a:ext cx="3156857" cy="52877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8D33ED-80C3-4C19-9773-F60AE0F582FE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6344C-B168-42DE-9BE6-4A10EF86352F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9616BC-3723-43ED-91B7-1827362699AC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4C70B7-0665-4702-A8AC-0BCA32800EEF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D89B520-DC82-41E2-B578-EC6E2B4D6E20}"/>
              </a:ext>
            </a:extLst>
          </p:cNvPr>
          <p:cNvSpPr/>
          <p:nvPr/>
        </p:nvSpPr>
        <p:spPr>
          <a:xfrm rot="10800000" flipH="1" flipV="1">
            <a:off x="5584784" y="245017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0329A4FC-25E5-462F-9400-1EF974CEA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02735"/>
              </p:ext>
            </p:extLst>
          </p:nvPr>
        </p:nvGraphicFramePr>
        <p:xfrm>
          <a:off x="9940408" y="231211"/>
          <a:ext cx="2199758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사용자는 검색하고 싶은 조건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지역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부합하는 요소를 체크한다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다른 모든 기능은 앞서 기술한 상세검색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직무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와 동일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353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422464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홈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B6A87406-0DB4-463C-B20E-360A6157D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67" y="1348468"/>
            <a:ext cx="3111953" cy="51407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1B0D24-9C71-4E81-A074-C8ACA4B1222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263FE-846A-4AA5-AAA5-92BB3EB63198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615C1-1F7D-4B4F-849A-4A1AC5AFD6A9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FBD3AD-3EE2-4CF3-9193-3726C18EA713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5A3F39-BBF7-4555-B606-AA3F64CAD2A3}"/>
              </a:ext>
            </a:extLst>
          </p:cNvPr>
          <p:cNvSpPr/>
          <p:nvPr/>
        </p:nvSpPr>
        <p:spPr>
          <a:xfrm rot="10800000" flipH="1" flipV="1">
            <a:off x="5701110" y="248207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394BF59B-462A-449D-B4D6-E588BA85F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64705"/>
              </p:ext>
            </p:extLst>
          </p:nvPr>
        </p:nvGraphicFramePr>
        <p:xfrm>
          <a:off x="9940408" y="231211"/>
          <a:ext cx="2199758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사용자는 검색하고 싶은 조건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경력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부합하는 요소를 체크한다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다른 모든 기능은 앞서 기술한 상세검색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직무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와 동일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797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40481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홈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상세검색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상세검색 결과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9ED222DE-EAD5-4CBF-A47B-CD8596F97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547" y="1328057"/>
            <a:ext cx="3156857" cy="5257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81BAD4-0A38-4534-AD35-C747675DFE23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43F48-8E63-4733-BEB1-1479586AEB7F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875E0-61F1-4841-95B2-22E25634A1B0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3AFB49-CB1A-4FF7-96B2-5B6B9E57510E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10D3855-B95E-451B-B165-A2D1E13DD9F5}"/>
              </a:ext>
            </a:extLst>
          </p:cNvPr>
          <p:cNvSpPr/>
          <p:nvPr/>
        </p:nvSpPr>
        <p:spPr>
          <a:xfrm rot="10800000" flipH="1" flipV="1">
            <a:off x="6484634" y="214793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6636431-B6A7-4DAF-A5AC-59632B3C174E}"/>
              </a:ext>
            </a:extLst>
          </p:cNvPr>
          <p:cNvSpPr/>
          <p:nvPr/>
        </p:nvSpPr>
        <p:spPr>
          <a:xfrm rot="10800000" flipH="1" flipV="1">
            <a:off x="7175961" y="140248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EC45CA-B96D-4BE6-ADE7-2B3EB1E20EE6}"/>
              </a:ext>
            </a:extLst>
          </p:cNvPr>
          <p:cNvSpPr/>
          <p:nvPr/>
        </p:nvSpPr>
        <p:spPr>
          <a:xfrm rot="10800000" flipH="1" flipV="1">
            <a:off x="4469547" y="246691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4" name="표 20">
            <a:extLst>
              <a:ext uri="{FF2B5EF4-FFF2-40B4-BE49-F238E27FC236}">
                <a16:creationId xmlns:a16="http://schemas.microsoft.com/office/drawing/2014/main" id="{53499419-A1C1-4ED9-A876-7D5F93AA7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92541"/>
              </p:ext>
            </p:extLst>
          </p:nvPr>
        </p:nvGraphicFramePr>
        <p:xfrm>
          <a:off x="9940408" y="231211"/>
          <a:ext cx="2199758" cy="5064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사용자는 검색하고 싶은 조건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경력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부합하는 요소를 체크한다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검색 키워드는 사용자가 선택한 검색 조건을 보여준다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키워드 옆 </a:t>
                      </a:r>
                      <a:r>
                        <a:rPr lang="en-US" altLang="ko-KR" sz="1200" dirty="0"/>
                        <a:t>‘x‘</a:t>
                      </a:r>
                      <a:r>
                        <a:rPr lang="ko-KR" altLang="en-US" sz="1200" dirty="0"/>
                        <a:t>버튼을 이용하여 키워드 삭제가 가능하다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0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상세검색 결과를 통해 나오게 된 기업들이 나열된다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53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448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다른 모든 기능은 앞서 기술한 상세검색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직무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와 동일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최근 </a:t>
                      </a:r>
                      <a:r>
                        <a:rPr lang="ko-KR" altLang="en-US" sz="1200" dirty="0" err="1">
                          <a:solidFill>
                            <a:srgbClr val="00B050"/>
                          </a:solidFill>
                        </a:rPr>
                        <a:t>등록순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관심도순 등 정렬 방법 유무 여부 보류</a:t>
                      </a:r>
                      <a:endParaRPr lang="en-US" altLang="ko-KR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839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2408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홈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관심 기업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관심기업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65D7DE6E-BA06-44DC-B1A1-15D1B10B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82" y="1268867"/>
            <a:ext cx="2996292" cy="50713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B51A87-1C13-4CFA-A577-DEB392B569F1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3ED3-69E6-4851-BD37-372D8EE99905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88C8C-A7EA-49FA-A036-C7C7B322E7A7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F00D15-AEA8-4019-ACCA-5FC07D87FDA0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BEC1BB-B99B-47BF-B369-AC0F78E84736}"/>
              </a:ext>
            </a:extLst>
          </p:cNvPr>
          <p:cNvSpPr/>
          <p:nvPr/>
        </p:nvSpPr>
        <p:spPr>
          <a:xfrm rot="10800000" flipH="1" flipV="1">
            <a:off x="6201679" y="196845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5133B20-76B2-42D6-92A5-00DF10B05473}"/>
              </a:ext>
            </a:extLst>
          </p:cNvPr>
          <p:cNvSpPr/>
          <p:nvPr/>
        </p:nvSpPr>
        <p:spPr>
          <a:xfrm rot="10800000" flipH="1" flipV="1">
            <a:off x="7111955" y="135392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186DEF3-D0A2-4DB6-B515-F29283A4AFD0}"/>
              </a:ext>
            </a:extLst>
          </p:cNvPr>
          <p:cNvSpPr/>
          <p:nvPr/>
        </p:nvSpPr>
        <p:spPr>
          <a:xfrm rot="10800000" flipH="1" flipV="1">
            <a:off x="4537982" y="250944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1" name="표 20">
            <a:extLst>
              <a:ext uri="{FF2B5EF4-FFF2-40B4-BE49-F238E27FC236}">
                <a16:creationId xmlns:a16="http://schemas.microsoft.com/office/drawing/2014/main" id="{49C16AD8-777C-460B-9DB0-F80A09826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47459"/>
              </p:ext>
            </p:extLst>
          </p:nvPr>
        </p:nvGraphicFramePr>
        <p:xfrm>
          <a:off x="9940408" y="231211"/>
          <a:ext cx="2199758" cy="3779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(HOME)</a:t>
                      </a:r>
                      <a:r>
                        <a:rPr lang="ko-KR" altLang="en-US" sz="1200" dirty="0"/>
                        <a:t>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최근 본 기업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관심설정을 </a:t>
                      </a:r>
                      <a:r>
                        <a:rPr lang="ko-KR" altLang="en-US" sz="1200" dirty="0" err="1"/>
                        <a:t>해둔</a:t>
                      </a:r>
                      <a:r>
                        <a:rPr lang="ko-KR" altLang="en-US" sz="1200" dirty="0"/>
                        <a:t> 기업들을 나열한 목록이다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483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19932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홈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관심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최근 본 기업 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최근 본 기업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ECCDD48E-6B15-4509-972D-352259406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29" y="1217839"/>
            <a:ext cx="3102427" cy="51516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A54A4F-9BBE-4066-B9EE-309149FD4576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CFC6B-3099-4F8E-A81C-9CC4F989FF50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24E2-D843-433C-AAF1-0E3C54C4F54B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4121C1-C77C-4C0D-A443-EDF48E9A3020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44B7A2-793E-4ED5-9728-FF8FB4F4FA35}"/>
              </a:ext>
            </a:extLst>
          </p:cNvPr>
          <p:cNvSpPr/>
          <p:nvPr/>
        </p:nvSpPr>
        <p:spPr>
          <a:xfrm rot="10800000" flipH="1" flipV="1">
            <a:off x="4900383" y="191401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B4EF639-DD58-4D2D-A0B4-2F4F943B24DB}"/>
              </a:ext>
            </a:extLst>
          </p:cNvPr>
          <p:cNvSpPr/>
          <p:nvPr/>
        </p:nvSpPr>
        <p:spPr>
          <a:xfrm rot="10800000" flipH="1" flipV="1">
            <a:off x="7186383" y="131859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844B302-027A-4968-AFDA-C923C36B6C10}"/>
              </a:ext>
            </a:extLst>
          </p:cNvPr>
          <p:cNvSpPr/>
          <p:nvPr/>
        </p:nvSpPr>
        <p:spPr>
          <a:xfrm rot="10800000" flipH="1" flipV="1">
            <a:off x="4528963" y="247754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4" name="표 20">
            <a:extLst>
              <a:ext uri="{FF2B5EF4-FFF2-40B4-BE49-F238E27FC236}">
                <a16:creationId xmlns:a16="http://schemas.microsoft.com/office/drawing/2014/main" id="{3674327B-6510-4BB6-85AC-B027D77F2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31516"/>
              </p:ext>
            </p:extLst>
          </p:nvPr>
        </p:nvGraphicFramePr>
        <p:xfrm>
          <a:off x="9940408" y="231211"/>
          <a:ext cx="2199758" cy="3596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(HOME)</a:t>
                      </a:r>
                      <a:r>
                        <a:rPr lang="ko-KR" altLang="en-US" sz="1200" dirty="0"/>
                        <a:t>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관심 기업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최근 본 기업들을 나열한 목록이다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597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45139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홈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3A3353F-5B87-4C25-8ADC-43D661C7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67" y="1382486"/>
            <a:ext cx="3101067" cy="51489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502699-AB17-490B-92C8-A97BF7ECEBDF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2E761-578D-469D-AE04-38BB0C2CBBC8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1B2A1-C5A0-4906-AA94-DC49A44A0FFB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3C4716-80FD-432A-B40F-0E4643FAED60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F720B2-ABD6-47CB-A023-5C0FFA4BCAE6}"/>
              </a:ext>
            </a:extLst>
          </p:cNvPr>
          <p:cNvSpPr/>
          <p:nvPr/>
        </p:nvSpPr>
        <p:spPr>
          <a:xfrm rot="10800000" flipH="1" flipV="1">
            <a:off x="4545467" y="138248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440E6E-0B03-4D79-A13B-6ABCA4E8EB93}"/>
              </a:ext>
            </a:extLst>
          </p:cNvPr>
          <p:cNvSpPr/>
          <p:nvPr/>
        </p:nvSpPr>
        <p:spPr>
          <a:xfrm rot="10800000" flipH="1" flipV="1">
            <a:off x="5430277" y="174389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7BB9E3A-1899-4E06-852D-E7075E41427F}"/>
              </a:ext>
            </a:extLst>
          </p:cNvPr>
          <p:cNvSpPr/>
          <p:nvPr/>
        </p:nvSpPr>
        <p:spPr>
          <a:xfrm rot="10800000" flipH="1" flipV="1">
            <a:off x="6529072" y="174389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F465812-333A-41F6-B881-EA2DB94C37A1}"/>
              </a:ext>
            </a:extLst>
          </p:cNvPr>
          <p:cNvSpPr/>
          <p:nvPr/>
        </p:nvSpPr>
        <p:spPr>
          <a:xfrm rot="10800000" flipH="1" flipV="1">
            <a:off x="4429140" y="21585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6" name="표 20">
            <a:extLst>
              <a:ext uri="{FF2B5EF4-FFF2-40B4-BE49-F238E27FC236}">
                <a16:creationId xmlns:a16="http://schemas.microsoft.com/office/drawing/2014/main" id="{56D5E6C6-BA8C-4E2B-9D32-2B3172AD7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25666"/>
              </p:ext>
            </p:extLst>
          </p:nvPr>
        </p:nvGraphicFramePr>
        <p:xfrm>
          <a:off x="9940408" y="231211"/>
          <a:ext cx="2199758" cy="496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마이페이지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으로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FAQ</a:t>
                      </a:r>
                      <a:r>
                        <a:rPr lang="ko-KR" altLang="en-US" sz="1200" dirty="0"/>
                        <a:t>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화면으로 이동한다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공지사항들이 </a:t>
                      </a:r>
                      <a:r>
                        <a:rPr lang="ko-KR" altLang="en-US" sz="1200" dirty="0" err="1"/>
                        <a:t>최근날짜순으로</a:t>
                      </a:r>
                      <a:r>
                        <a:rPr lang="ko-KR" altLang="en-US" sz="1200" dirty="0"/>
                        <a:t> 나열되어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해당 공지사항의 자세한 내용을 확인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6984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3CE1FAD-3D45-4650-BC38-9CC867F5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58" y="1306580"/>
            <a:ext cx="3238198" cy="5392480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2517"/>
              </p:ext>
            </p:extLst>
          </p:nvPr>
        </p:nvGraphicFramePr>
        <p:xfrm>
          <a:off x="2128105" y="231212"/>
          <a:ext cx="7625184" cy="749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세부내역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 세부내역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9502699-AB17-490B-92C8-A97BF7ECEBDF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2E761-578D-469D-AE04-38BB0C2CBBC8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1B2A1-C5A0-4906-AA94-DC49A44A0FFB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3C4716-80FD-432A-B40F-0E4643FAED60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F720B2-ABD6-47CB-A023-5C0FFA4BCAE6}"/>
              </a:ext>
            </a:extLst>
          </p:cNvPr>
          <p:cNvSpPr/>
          <p:nvPr/>
        </p:nvSpPr>
        <p:spPr>
          <a:xfrm rot="10800000" flipH="1" flipV="1">
            <a:off x="4606901" y="145714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6" name="표 20">
            <a:extLst>
              <a:ext uri="{FF2B5EF4-FFF2-40B4-BE49-F238E27FC236}">
                <a16:creationId xmlns:a16="http://schemas.microsoft.com/office/drawing/2014/main" id="{56D5E6C6-BA8C-4E2B-9D32-2B3172AD7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09532"/>
              </p:ext>
            </p:extLst>
          </p:nvPr>
        </p:nvGraphicFramePr>
        <p:xfrm>
          <a:off x="9940408" y="231211"/>
          <a:ext cx="2199758" cy="3322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으로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공지사항의 제목과 게시일 세부내용들을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D538A704-668A-4867-A25C-1A42A6304B7D}"/>
              </a:ext>
            </a:extLst>
          </p:cNvPr>
          <p:cNvSpPr/>
          <p:nvPr/>
        </p:nvSpPr>
        <p:spPr>
          <a:xfrm rot="10800000" flipH="1" flipV="1">
            <a:off x="4570270" y="207715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902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4251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홈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FAQ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D0C5E34-7CC2-4CF6-A064-32A72B59CE35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D02C4-0A83-4E90-BF76-6AA240B1EEB4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8FD72-C023-4F03-8D44-C4EF76650F31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675553-F20F-4369-AE53-8F9663031A13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7" name="표 20">
            <a:extLst>
              <a:ext uri="{FF2B5EF4-FFF2-40B4-BE49-F238E27FC236}">
                <a16:creationId xmlns:a16="http://schemas.microsoft.com/office/drawing/2014/main" id="{DEC0763B-3A32-46BF-A0FC-5D53C1353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30290"/>
              </p:ext>
            </p:extLst>
          </p:nvPr>
        </p:nvGraphicFramePr>
        <p:xfrm>
          <a:off x="9940408" y="231211"/>
          <a:ext cx="2199758" cy="624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마이페이지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으로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공지사항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대상 회원에 따라 다른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볼 수 있도록 다음과 같은 창이 생성된다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각 항목을 클릭 시 그에 해당하는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들이 하단에 나열된다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어떠한 항목을 넣을 지 판단 보류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3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 나열되고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다음과 같이 해당 내용을 확인할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713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2279F632-839A-4112-B106-1D2E105D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68" y="1314460"/>
            <a:ext cx="3127092" cy="5147477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D0E519C5-69E8-4E88-93AC-0BA83279CA61}"/>
              </a:ext>
            </a:extLst>
          </p:cNvPr>
          <p:cNvSpPr/>
          <p:nvPr/>
        </p:nvSpPr>
        <p:spPr>
          <a:xfrm rot="10800000" flipH="1" flipV="1">
            <a:off x="2635389" y="177721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F7C0CD5-B9DB-49CA-B056-110316D342A6}"/>
              </a:ext>
            </a:extLst>
          </p:cNvPr>
          <p:cNvSpPr/>
          <p:nvPr/>
        </p:nvSpPr>
        <p:spPr>
          <a:xfrm rot="10800000" flipH="1" flipV="1">
            <a:off x="4716972" y="176657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E8D02AF-9F7F-4209-9896-3EAE8DAB4805}"/>
              </a:ext>
            </a:extLst>
          </p:cNvPr>
          <p:cNvSpPr/>
          <p:nvPr/>
        </p:nvSpPr>
        <p:spPr>
          <a:xfrm rot="10800000" flipH="1" flipV="1">
            <a:off x="2833268" y="133986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1BB6BD8-33F1-40B0-98A4-5088E1FA4C8D}"/>
              </a:ext>
            </a:extLst>
          </p:cNvPr>
          <p:cNvSpPr/>
          <p:nvPr/>
        </p:nvSpPr>
        <p:spPr>
          <a:xfrm rot="10800000" flipH="1" flipV="1">
            <a:off x="2716941" y="2959963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F5F81FF-79BF-4334-BB8E-E116329E7A87}"/>
              </a:ext>
            </a:extLst>
          </p:cNvPr>
          <p:cNvSpPr/>
          <p:nvPr/>
        </p:nvSpPr>
        <p:spPr>
          <a:xfrm rot="10800000" flipH="1" flipV="1">
            <a:off x="2577903" y="343769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B22E523-931F-47C9-9D8F-F3AB89BBE5A3}"/>
              </a:ext>
            </a:extLst>
          </p:cNvPr>
          <p:cNvSpPr/>
          <p:nvPr/>
        </p:nvSpPr>
        <p:spPr>
          <a:xfrm rot="10800000" flipH="1" flipV="1">
            <a:off x="4822665" y="215166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451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BD156E5-A037-41DF-AB35-24CF08CA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68" y="1314460"/>
            <a:ext cx="3127092" cy="5147477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59547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홈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FAQ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D0C5E34-7CC2-4CF6-A064-32A72B59CE35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D02C4-0A83-4E90-BF76-6AA240B1EEB4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8FD72-C023-4F03-8D44-C4EF76650F31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675553-F20F-4369-AE53-8F9663031A13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3AABC1-DCC2-40A5-ACBE-1937791BE9D6}"/>
              </a:ext>
            </a:extLst>
          </p:cNvPr>
          <p:cNvSpPr/>
          <p:nvPr/>
        </p:nvSpPr>
        <p:spPr>
          <a:xfrm rot="10800000" flipH="1" flipV="1">
            <a:off x="2635389" y="177721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F78DCA-F47B-42E2-9542-C6B304D08FBF}"/>
              </a:ext>
            </a:extLst>
          </p:cNvPr>
          <p:cNvSpPr/>
          <p:nvPr/>
        </p:nvSpPr>
        <p:spPr>
          <a:xfrm rot="10800000" flipH="1" flipV="1">
            <a:off x="4716972" y="176657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7295A4-CBD7-4FEB-9F26-4F3A73599D1A}"/>
              </a:ext>
            </a:extLst>
          </p:cNvPr>
          <p:cNvSpPr/>
          <p:nvPr/>
        </p:nvSpPr>
        <p:spPr>
          <a:xfrm rot="10800000" flipH="1" flipV="1">
            <a:off x="2833268" y="133986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7" name="표 20">
            <a:extLst>
              <a:ext uri="{FF2B5EF4-FFF2-40B4-BE49-F238E27FC236}">
                <a16:creationId xmlns:a16="http://schemas.microsoft.com/office/drawing/2014/main" id="{DEC0763B-3A32-46BF-A0FC-5D53C1353273}"/>
              </a:ext>
            </a:extLst>
          </p:cNvPr>
          <p:cNvGraphicFramePr>
            <a:graphicFrameLocks noGrp="1"/>
          </p:cNvGraphicFramePr>
          <p:nvPr/>
        </p:nvGraphicFramePr>
        <p:xfrm>
          <a:off x="9940408" y="231211"/>
          <a:ext cx="2199758" cy="624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마이페이지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으로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공지사항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대상 회원에 따라 다른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볼 수 있도록 다음과 같은 창이 생성된다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각 항목을 클릭 시 그에 해당하는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들이 하단에 나열된다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어떠한 항목을 넣을 지 판단 보류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3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 나열되고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다음과 같이 해당 내용을 확인할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713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45737F05-5A34-485F-A8F8-BF23CA180573}"/>
              </a:ext>
            </a:extLst>
          </p:cNvPr>
          <p:cNvSpPr/>
          <p:nvPr/>
        </p:nvSpPr>
        <p:spPr>
          <a:xfrm rot="10800000" flipH="1" flipV="1">
            <a:off x="2716941" y="2959963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1D96C1B-A8A6-4CA2-8E3D-60422832CAE4}"/>
              </a:ext>
            </a:extLst>
          </p:cNvPr>
          <p:cNvSpPr/>
          <p:nvPr/>
        </p:nvSpPr>
        <p:spPr>
          <a:xfrm rot="10800000" flipH="1" flipV="1">
            <a:off x="2577903" y="343769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264E13-B6CC-4ADB-83ED-F231649BC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912" y="1443143"/>
            <a:ext cx="3419192" cy="3039282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8B59852B-122D-4506-9306-62142BFAF8A2}"/>
              </a:ext>
            </a:extLst>
          </p:cNvPr>
          <p:cNvSpPr/>
          <p:nvPr/>
        </p:nvSpPr>
        <p:spPr>
          <a:xfrm rot="10800000" flipH="1" flipV="1">
            <a:off x="4822665" y="215166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5421D1-5BE4-4B33-B98A-4BF8C9E7E7DA}"/>
              </a:ext>
            </a:extLst>
          </p:cNvPr>
          <p:cNvSpPr/>
          <p:nvPr/>
        </p:nvSpPr>
        <p:spPr>
          <a:xfrm>
            <a:off x="2128105" y="1041400"/>
            <a:ext cx="3831763" cy="58166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FD5893-C896-4E85-B2E2-96AD7E0B96CC}"/>
              </a:ext>
            </a:extLst>
          </p:cNvPr>
          <p:cNvSpPr/>
          <p:nvPr/>
        </p:nvSpPr>
        <p:spPr>
          <a:xfrm>
            <a:off x="3806547" y="2140629"/>
            <a:ext cx="1384300" cy="362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5A5A24-9CAD-4485-A076-8B8C4706DAE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190847" y="2322099"/>
            <a:ext cx="9520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8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D97E12C-3D56-484E-B292-CBDFAAD4147D}"/>
              </a:ext>
            </a:extLst>
          </p:cNvPr>
          <p:cNvSpPr txBox="1"/>
          <p:nvPr/>
        </p:nvSpPr>
        <p:spPr>
          <a:xfrm>
            <a:off x="2203076" y="376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메인페이지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F0227-9973-41A5-939A-422671CA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051" y="1182761"/>
            <a:ext cx="9055907" cy="54340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9BA5F00-51AB-4DAF-BDBE-E17F46FCC9ED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62A42-2404-464C-A799-84B575A780BA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1DFCB-7BCF-4811-9630-65FAB43690AA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D8F9F-594E-4541-9D06-2F8F1E2292C3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391058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BD156E5-A037-41DF-AB35-24CF08CA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68" y="1314460"/>
            <a:ext cx="3127092" cy="5147477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61892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홈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FAQ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D0C5E34-7CC2-4CF6-A064-32A72B59CE35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D02C4-0A83-4E90-BF76-6AA240B1EEB4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8FD72-C023-4F03-8D44-C4EF76650F31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675553-F20F-4369-AE53-8F9663031A13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3AABC1-DCC2-40A5-ACBE-1937791BE9D6}"/>
              </a:ext>
            </a:extLst>
          </p:cNvPr>
          <p:cNvSpPr/>
          <p:nvPr/>
        </p:nvSpPr>
        <p:spPr>
          <a:xfrm rot="10800000" flipH="1" flipV="1">
            <a:off x="2635389" y="177721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F78DCA-F47B-42E2-9542-C6B304D08FBF}"/>
              </a:ext>
            </a:extLst>
          </p:cNvPr>
          <p:cNvSpPr/>
          <p:nvPr/>
        </p:nvSpPr>
        <p:spPr>
          <a:xfrm rot="10800000" flipH="1" flipV="1">
            <a:off x="4716972" y="176657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59852B-122D-4506-9306-62142BFAF8A2}"/>
              </a:ext>
            </a:extLst>
          </p:cNvPr>
          <p:cNvSpPr/>
          <p:nvPr/>
        </p:nvSpPr>
        <p:spPr>
          <a:xfrm rot="10800000" flipH="1" flipV="1">
            <a:off x="4822665" y="215166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7295A4-CBD7-4FEB-9F26-4F3A73599D1A}"/>
              </a:ext>
            </a:extLst>
          </p:cNvPr>
          <p:cNvSpPr/>
          <p:nvPr/>
        </p:nvSpPr>
        <p:spPr>
          <a:xfrm rot="10800000" flipH="1" flipV="1">
            <a:off x="2833268" y="133986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7" name="표 20">
            <a:extLst>
              <a:ext uri="{FF2B5EF4-FFF2-40B4-BE49-F238E27FC236}">
                <a16:creationId xmlns:a16="http://schemas.microsoft.com/office/drawing/2014/main" id="{DEC0763B-3A32-46BF-A0FC-5D53C1353273}"/>
              </a:ext>
            </a:extLst>
          </p:cNvPr>
          <p:cNvGraphicFramePr>
            <a:graphicFrameLocks noGrp="1"/>
          </p:cNvGraphicFramePr>
          <p:nvPr/>
        </p:nvGraphicFramePr>
        <p:xfrm>
          <a:off x="9940408" y="231211"/>
          <a:ext cx="2199758" cy="624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마이페이지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으로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공지사항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대상 회원에 따라 다른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볼 수 있도록 다음과 같은 창이 생성된다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각 항목을 클릭 시 그에 해당하는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들이 하단에 나열된다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어떠한 항목을 넣을 지 판단 보류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3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 나열되고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다음과 같이 해당 내용을 확인할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713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45737F05-5A34-485F-A8F8-BF23CA180573}"/>
              </a:ext>
            </a:extLst>
          </p:cNvPr>
          <p:cNvSpPr/>
          <p:nvPr/>
        </p:nvSpPr>
        <p:spPr>
          <a:xfrm rot="10800000" flipH="1" flipV="1">
            <a:off x="2716941" y="2959963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1D96C1B-A8A6-4CA2-8E3D-60422832CAE4}"/>
              </a:ext>
            </a:extLst>
          </p:cNvPr>
          <p:cNvSpPr/>
          <p:nvPr/>
        </p:nvSpPr>
        <p:spPr>
          <a:xfrm rot="10800000" flipH="1" flipV="1">
            <a:off x="2577903" y="343769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74D9F65-15CC-4EB8-BFDE-31C33D644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54" y="3411631"/>
            <a:ext cx="3301106" cy="337016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BE8FC4-26B8-4CB7-9119-EF339DF24885}"/>
              </a:ext>
            </a:extLst>
          </p:cNvPr>
          <p:cNvSpPr/>
          <p:nvPr/>
        </p:nvSpPr>
        <p:spPr>
          <a:xfrm>
            <a:off x="2217589" y="979898"/>
            <a:ext cx="3831763" cy="58166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AEDDF5F-EBDC-4390-B3C0-6F1F7EEBABAC}"/>
              </a:ext>
            </a:extLst>
          </p:cNvPr>
          <p:cNvCxnSpPr/>
          <p:nvPr/>
        </p:nvCxnSpPr>
        <p:spPr>
          <a:xfrm>
            <a:off x="5907660" y="3644260"/>
            <a:ext cx="4309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6D1355-A10F-4B97-89C9-7A8E0BBCE2F5}"/>
              </a:ext>
            </a:extLst>
          </p:cNvPr>
          <p:cNvSpPr/>
          <p:nvPr/>
        </p:nvSpPr>
        <p:spPr>
          <a:xfrm>
            <a:off x="2780568" y="3411631"/>
            <a:ext cx="3127092" cy="36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723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02799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홈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5BD0DCB1-FE60-43D6-96EF-03CA0DA31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695" y="1269546"/>
            <a:ext cx="3144610" cy="51353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2459A4F-5B03-4E34-B3A4-8E028A65A282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D973E-A014-4ECC-A994-C544883F042D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7BC5E-E07B-4494-ADE1-35681F482D73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1BB4C5-96BC-4C82-9E01-C3709AAE64AE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602C55F-7211-4535-AF94-675907D7C97B}"/>
              </a:ext>
            </a:extLst>
          </p:cNvPr>
          <p:cNvSpPr/>
          <p:nvPr/>
        </p:nvSpPr>
        <p:spPr>
          <a:xfrm rot="10800000" flipH="1" flipV="1">
            <a:off x="4523695" y="126954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46E1193-B79F-4EA5-AA21-F62560E487CF}"/>
              </a:ext>
            </a:extLst>
          </p:cNvPr>
          <p:cNvSpPr/>
          <p:nvPr/>
        </p:nvSpPr>
        <p:spPr>
          <a:xfrm rot="10800000" flipH="1" flipV="1">
            <a:off x="4313809" y="161405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9650CE5-7384-4AA1-A60F-B66729F9FA86}"/>
              </a:ext>
            </a:extLst>
          </p:cNvPr>
          <p:cNvSpPr/>
          <p:nvPr/>
        </p:nvSpPr>
        <p:spPr>
          <a:xfrm rot="10800000" flipH="1" flipV="1">
            <a:off x="5408505" y="161405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B50268-81B6-4F17-8A3F-47C741DCA7C0}"/>
              </a:ext>
            </a:extLst>
          </p:cNvPr>
          <p:cNvSpPr/>
          <p:nvPr/>
        </p:nvSpPr>
        <p:spPr>
          <a:xfrm rot="10800000" flipH="1" flipV="1">
            <a:off x="4313809" y="204211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FF34B07-E5D2-462B-A556-20F26B73FE93}"/>
              </a:ext>
            </a:extLst>
          </p:cNvPr>
          <p:cNvSpPr/>
          <p:nvPr/>
        </p:nvSpPr>
        <p:spPr>
          <a:xfrm rot="10800000" flipH="1" flipV="1">
            <a:off x="4313809" y="247016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7" name="표 20">
            <a:extLst>
              <a:ext uri="{FF2B5EF4-FFF2-40B4-BE49-F238E27FC236}">
                <a16:creationId xmlns:a16="http://schemas.microsoft.com/office/drawing/2014/main" id="{385C1371-0B28-4852-9D88-6D7E00122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89970"/>
              </p:ext>
            </p:extLst>
          </p:nvPr>
        </p:nvGraphicFramePr>
        <p:xfrm>
          <a:off x="9940408" y="231211"/>
          <a:ext cx="2199758" cy="4693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마이페이지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으로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공지사항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FAQ</a:t>
                      </a:r>
                      <a:r>
                        <a:rPr lang="ko-KR" altLang="en-US" sz="1200" dirty="0"/>
                        <a:t>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작성화면으로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문의 내역 화면으로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685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C49EF3-067C-4A2E-8AD1-CD4D044C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379" y="1390650"/>
            <a:ext cx="2997876" cy="4971735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37192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홈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5747235-5446-4C7E-85EB-F3E10A91E083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2F9AD-8DCB-41D6-A717-586AB25A686E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9CE87-10E5-4E58-897E-6F9DD27757C3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870698-E359-4422-9DAD-3F70C50AC447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D83D531-D372-4836-B591-90F2401C3071}"/>
              </a:ext>
            </a:extLst>
          </p:cNvPr>
          <p:cNvSpPr/>
          <p:nvPr/>
        </p:nvSpPr>
        <p:spPr>
          <a:xfrm rot="10800000" flipH="1" flipV="1">
            <a:off x="4593771" y="139065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8166A79-AA43-4E3F-A9C0-05B0F85549CE}"/>
              </a:ext>
            </a:extLst>
          </p:cNvPr>
          <p:cNvSpPr/>
          <p:nvPr/>
        </p:nvSpPr>
        <p:spPr>
          <a:xfrm rot="10800000" flipH="1" flipV="1">
            <a:off x="4572380" y="195954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2EB513-726B-4FC0-B73C-76A8D1CF23A8}"/>
              </a:ext>
            </a:extLst>
          </p:cNvPr>
          <p:cNvSpPr/>
          <p:nvPr/>
        </p:nvSpPr>
        <p:spPr>
          <a:xfrm rot="10800000" flipH="1" flipV="1">
            <a:off x="4572380" y="376114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D1BC444-24BA-4727-87E7-66FC803A2351}"/>
              </a:ext>
            </a:extLst>
          </p:cNvPr>
          <p:cNvSpPr/>
          <p:nvPr/>
        </p:nvSpPr>
        <p:spPr>
          <a:xfrm rot="10800000" flipH="1" flipV="1">
            <a:off x="5583901" y="583743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5" name="표 20">
            <a:extLst>
              <a:ext uri="{FF2B5EF4-FFF2-40B4-BE49-F238E27FC236}">
                <a16:creationId xmlns:a16="http://schemas.microsoft.com/office/drawing/2014/main" id="{583355F8-65E5-42DC-A679-F0F54966C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8079"/>
              </p:ext>
            </p:extLst>
          </p:nvPr>
        </p:nvGraphicFramePr>
        <p:xfrm>
          <a:off x="9940408" y="231211"/>
          <a:ext cx="2199758" cy="460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(1:1</a:t>
                      </a:r>
                      <a:r>
                        <a:rPr lang="ko-KR" altLang="en-US" sz="1200" dirty="0"/>
                        <a:t>문의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사용자들이 문의를 입력할 수 있는 입력란이다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사용자들이 답변 받을 이메일 주소를 위한 입력란이다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문의하기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 클릭 시 관리자에게 문의가 전송된다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사용자가 작성한 문의는 문의내역에서 확인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216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64366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홈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문의내역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5747235-5446-4C7E-85EB-F3E10A91E083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2F9AD-8DCB-41D6-A717-586AB25A686E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9CE87-10E5-4E58-897E-6F9DD27757C3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870698-E359-4422-9DAD-3F70C50AC447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5" name="표 20">
            <a:extLst>
              <a:ext uri="{FF2B5EF4-FFF2-40B4-BE49-F238E27FC236}">
                <a16:creationId xmlns:a16="http://schemas.microsoft.com/office/drawing/2014/main" id="{583355F8-65E5-42DC-A679-F0F54966C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2704"/>
              </p:ext>
            </p:extLst>
          </p:nvPr>
        </p:nvGraphicFramePr>
        <p:xfrm>
          <a:off x="9940408" y="231211"/>
          <a:ext cx="2199758" cy="3779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(1:1</a:t>
                      </a:r>
                      <a:r>
                        <a:rPr lang="ko-KR" altLang="en-US" sz="1200" dirty="0"/>
                        <a:t>문의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관리자에게 전송한 문의제목들이 나열된다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문의한 내용이 보여지게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401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3A2B854-8C99-4B75-A60C-AA3D11971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631" y="1143001"/>
            <a:ext cx="3106738" cy="5147566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D8AA6F7-2E71-434C-8049-A7CC978DA8E1}"/>
              </a:ext>
            </a:extLst>
          </p:cNvPr>
          <p:cNvSpPr/>
          <p:nvPr/>
        </p:nvSpPr>
        <p:spPr>
          <a:xfrm rot="10800000" flipH="1" flipV="1">
            <a:off x="4477104" y="127635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9FA8676-A22B-4B00-ABB9-ED656ADD7B96}"/>
              </a:ext>
            </a:extLst>
          </p:cNvPr>
          <p:cNvSpPr/>
          <p:nvPr/>
        </p:nvSpPr>
        <p:spPr>
          <a:xfrm rot="10800000" flipH="1" flipV="1">
            <a:off x="4301671" y="169545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7578E0-A791-4357-881C-124ACCAC814F}"/>
              </a:ext>
            </a:extLst>
          </p:cNvPr>
          <p:cNvSpPr/>
          <p:nvPr/>
        </p:nvSpPr>
        <p:spPr>
          <a:xfrm rot="10800000" flipH="1" flipV="1">
            <a:off x="7598569" y="188510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613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77182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50FC15D-5691-4E51-A328-D1367D86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13" y="1337582"/>
            <a:ext cx="3076575" cy="50428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549AB5-F150-4355-94FA-53616560D7C2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30060-E6FC-4D01-808E-CDBD5C3DA594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F9131-D837-4FF2-AC8A-0D1B72EE8F67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DDD2A-BBBE-4745-83B3-01A49AE2B205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CBC49CB-4AF6-48DC-9945-D4EA5EE12A20}"/>
              </a:ext>
            </a:extLst>
          </p:cNvPr>
          <p:cNvSpPr/>
          <p:nvPr/>
        </p:nvSpPr>
        <p:spPr>
          <a:xfrm rot="10800000" flipH="1" flipV="1">
            <a:off x="4557713" y="133758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888337-44EF-499C-8379-FB9E4B39EB20}"/>
              </a:ext>
            </a:extLst>
          </p:cNvPr>
          <p:cNvSpPr/>
          <p:nvPr/>
        </p:nvSpPr>
        <p:spPr>
          <a:xfrm rot="10800000" flipH="1" flipV="1">
            <a:off x="4436468" y="352908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106E0C7-10F3-4524-9936-2AB94392668D}"/>
              </a:ext>
            </a:extLst>
          </p:cNvPr>
          <p:cNvSpPr/>
          <p:nvPr/>
        </p:nvSpPr>
        <p:spPr>
          <a:xfrm rot="10800000" flipH="1" flipV="1">
            <a:off x="4436468" y="307982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EF6E004-5F4B-4025-B5C0-56B7EFB5E1C0}"/>
              </a:ext>
            </a:extLst>
          </p:cNvPr>
          <p:cNvSpPr/>
          <p:nvPr/>
        </p:nvSpPr>
        <p:spPr>
          <a:xfrm rot="10800000" flipH="1" flipV="1">
            <a:off x="4436468" y="396012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7875FEB-9E81-4D5E-A2AC-D1B84DCA5DF4}"/>
              </a:ext>
            </a:extLst>
          </p:cNvPr>
          <p:cNvSpPr/>
          <p:nvPr/>
        </p:nvSpPr>
        <p:spPr>
          <a:xfrm rot="10800000" flipH="1" flipV="1">
            <a:off x="7016408" y="446583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6" name="표 20">
            <a:extLst>
              <a:ext uri="{FF2B5EF4-FFF2-40B4-BE49-F238E27FC236}">
                <a16:creationId xmlns:a16="http://schemas.microsoft.com/office/drawing/2014/main" id="{F306C0BD-AD43-435C-843C-F21B4F5BF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04220"/>
              </p:ext>
            </p:extLst>
          </p:nvPr>
        </p:nvGraphicFramePr>
        <p:xfrm>
          <a:off x="9940408" y="231211"/>
          <a:ext cx="2199758" cy="487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마이페이지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나의 정보 수정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비밀번호 변경 화면으로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회원탈퇴 화면으로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카톡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알림받기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수락 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개인은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해당 앱의 알림들을 카톡을 통해서 받을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카카오톡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ID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를 입력하지 않은 회원이 카톡 </a:t>
                      </a:r>
                      <a:r>
                        <a:rPr lang="ko-KR" altLang="en-US" sz="1200" dirty="0" err="1">
                          <a:solidFill>
                            <a:srgbClr val="00B050"/>
                          </a:solidFill>
                        </a:rPr>
                        <a:t>알림받기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 동의를 누를 경우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나의 정보에서 카카오톡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id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를 입력하세요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＇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라는 문구가 출력되며 나의 정보창으로 이동한다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7561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17641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83F7650-2ADE-4725-9C9B-E780B7FE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27" y="1447800"/>
            <a:ext cx="2945946" cy="48441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319F7E-5327-4F42-AA1D-A965C9B64EC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2312B-4CC5-4CD0-8771-2836F80EDE7E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10AFA-07E4-4CA5-AC9A-84F6445B6D14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BB61B5-F27D-485E-BEF6-AAD3D0A16D95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5E66F35-8BCB-44A9-9858-828C458BFBCF}"/>
              </a:ext>
            </a:extLst>
          </p:cNvPr>
          <p:cNvSpPr/>
          <p:nvPr/>
        </p:nvSpPr>
        <p:spPr>
          <a:xfrm rot="10800000" flipH="1" flipV="1">
            <a:off x="4557096" y="144780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A36617C-5E85-4F00-B51F-FF853F40A702}"/>
              </a:ext>
            </a:extLst>
          </p:cNvPr>
          <p:cNvSpPr/>
          <p:nvPr/>
        </p:nvSpPr>
        <p:spPr>
          <a:xfrm rot="10800000" flipH="1" flipV="1">
            <a:off x="4456499" y="217713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F0F44F-70CC-49BA-8A8D-3D02267961CC}"/>
              </a:ext>
            </a:extLst>
          </p:cNvPr>
          <p:cNvSpPr/>
          <p:nvPr/>
        </p:nvSpPr>
        <p:spPr>
          <a:xfrm rot="10800000" flipH="1" flipV="1">
            <a:off x="5442644" y="58161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4" name="표 20">
            <a:extLst>
              <a:ext uri="{FF2B5EF4-FFF2-40B4-BE49-F238E27FC236}">
                <a16:creationId xmlns:a16="http://schemas.microsoft.com/office/drawing/2014/main" id="{C1D88EC8-6818-4D7A-8CE0-889782ECE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30009"/>
              </p:ext>
            </p:extLst>
          </p:nvPr>
        </p:nvGraphicFramePr>
        <p:xfrm>
          <a:off x="9940408" y="231211"/>
          <a:ext cx="2199758" cy="3779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나의 정보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사용자의 개인정보들을 수정할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사용자가 변경한 내용으로 정보가 수정된다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3403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88335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변경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890DCFCB-B764-49E1-96A1-39D986E9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324" y="1268867"/>
            <a:ext cx="2970439" cy="49407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324A46-5A57-45DE-B510-F43968E63042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FDDB6-9369-4A53-B272-DF256A28E455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98754-D511-4324-9A97-CE642936C858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2EBA51-2AF6-4614-ABFA-E00199C6346A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3BB605-6B0B-4601-8827-4A3E8CABA7DC}"/>
              </a:ext>
            </a:extLst>
          </p:cNvPr>
          <p:cNvSpPr/>
          <p:nvPr/>
        </p:nvSpPr>
        <p:spPr>
          <a:xfrm rot="10800000" flipH="1" flipV="1">
            <a:off x="4537997" y="137776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6B4CA37-6943-4066-AB16-FF214103614C}"/>
              </a:ext>
            </a:extLst>
          </p:cNvPr>
          <p:cNvSpPr/>
          <p:nvPr/>
        </p:nvSpPr>
        <p:spPr>
          <a:xfrm rot="10800000" flipH="1" flipV="1">
            <a:off x="4482729" y="225426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63E3CF3-704B-49AF-9A21-43C0EB3F80B3}"/>
              </a:ext>
            </a:extLst>
          </p:cNvPr>
          <p:cNvSpPr/>
          <p:nvPr/>
        </p:nvSpPr>
        <p:spPr>
          <a:xfrm rot="10800000" flipH="1" flipV="1">
            <a:off x="5507235" y="433824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4" name="표 20">
            <a:extLst>
              <a:ext uri="{FF2B5EF4-FFF2-40B4-BE49-F238E27FC236}">
                <a16:creationId xmlns:a16="http://schemas.microsoft.com/office/drawing/2014/main" id="{AA1D90ED-0024-4E4C-9958-BAEBB42DD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78967"/>
              </p:ext>
            </p:extLst>
          </p:nvPr>
        </p:nvGraphicFramePr>
        <p:xfrm>
          <a:off x="9940408" y="231211"/>
          <a:ext cx="2199758" cy="4145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나의 정보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비밀번호를 입력하고 변경할 비밀번호 입력하면 비밀번호가 변경된다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변경한 비밀번호로 비밀번호가 수정된다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224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96728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 탈퇴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 탈퇴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78C453D-AB84-4340-9A40-F231171A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657" y="1452563"/>
            <a:ext cx="2982685" cy="49543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38EBEDC-8A20-44A1-ACB0-299AE31AFBE0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EF878-8B2A-4FA4-B448-B371EB440228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18F65-A713-4382-B550-8999472F0143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1660D5-2EA5-4214-8FC9-E5D4B6246A44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2B437C1-8196-46A0-8F4B-7C54B598DEB4}"/>
              </a:ext>
            </a:extLst>
          </p:cNvPr>
          <p:cNvSpPr/>
          <p:nvPr/>
        </p:nvSpPr>
        <p:spPr>
          <a:xfrm rot="10800000" flipH="1" flipV="1">
            <a:off x="4488330" y="160141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1C4B69A-00D7-4547-9A4D-CEE2BBB35897}"/>
              </a:ext>
            </a:extLst>
          </p:cNvPr>
          <p:cNvSpPr/>
          <p:nvPr/>
        </p:nvSpPr>
        <p:spPr>
          <a:xfrm rot="10800000" flipH="1" flipV="1">
            <a:off x="4488330" y="505001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B7134A-B2F7-4296-860C-F45A1216B237}"/>
              </a:ext>
            </a:extLst>
          </p:cNvPr>
          <p:cNvSpPr/>
          <p:nvPr/>
        </p:nvSpPr>
        <p:spPr>
          <a:xfrm rot="10800000" flipH="1" flipV="1">
            <a:off x="5038606" y="572047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B159EC0-BF47-4B41-BECC-EAA940281FD2}"/>
              </a:ext>
            </a:extLst>
          </p:cNvPr>
          <p:cNvSpPr/>
          <p:nvPr/>
        </p:nvSpPr>
        <p:spPr>
          <a:xfrm rot="10800000" flipH="1" flipV="1">
            <a:off x="6431472" y="572047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5" name="표 20">
            <a:extLst>
              <a:ext uri="{FF2B5EF4-FFF2-40B4-BE49-F238E27FC236}">
                <a16:creationId xmlns:a16="http://schemas.microsoft.com/office/drawing/2014/main" id="{CB99AB2E-F54A-43E3-B823-430FFB06B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85844"/>
              </p:ext>
            </p:extLst>
          </p:nvPr>
        </p:nvGraphicFramePr>
        <p:xfrm>
          <a:off x="9940408" y="231211"/>
          <a:ext cx="2199758" cy="560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나의 정보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 탈퇴와 관련된 유의사항들이 기술되어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유의사항을 읽고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동의할 경우</a:t>
                      </a:r>
                      <a:r>
                        <a:rPr lang="ko-KR" altLang="en-US" sz="1200" dirty="0"/>
                        <a:t> 회원탈퇴 진행이 가능하다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동의를 하지 않을 경우</a:t>
                      </a:r>
                      <a:r>
                        <a:rPr lang="ko-KR" altLang="en-US" sz="1200" dirty="0"/>
                        <a:t> 회원탈퇴 진행이 불가능하다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회원 탈퇴를 중단하고 이전 화면으로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해당 사용자는 회원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탈퇴된다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856608F4-E4A5-4D66-8EEF-527BC0521AF5}"/>
              </a:ext>
            </a:extLst>
          </p:cNvPr>
          <p:cNvSpPr/>
          <p:nvPr/>
        </p:nvSpPr>
        <p:spPr>
          <a:xfrm rot="10800000" flipH="1" flipV="1">
            <a:off x="4488330" y="207330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6848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72166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이력서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이력서 관리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449D954-5CBE-4C9F-9719-74860CAF3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352" y="1449161"/>
            <a:ext cx="2948667" cy="49285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B72E1ED-C811-499A-B8C9-E33436C036EA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75429-8782-436A-81A3-73CDCA5863BD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B65FA-5C03-4FF6-BA8C-4F519F5038F4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281D65-F4CB-4178-B14A-027CFF7DB7CE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3C749C6-4641-49B6-8986-FE896A18DF8B}"/>
              </a:ext>
            </a:extLst>
          </p:cNvPr>
          <p:cNvSpPr/>
          <p:nvPr/>
        </p:nvSpPr>
        <p:spPr>
          <a:xfrm rot="10800000" flipH="1" flipV="1">
            <a:off x="4440025" y="155251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6E716D-0CE8-413F-97E2-473BBC25EE8E}"/>
              </a:ext>
            </a:extLst>
          </p:cNvPr>
          <p:cNvSpPr/>
          <p:nvPr/>
        </p:nvSpPr>
        <p:spPr>
          <a:xfrm rot="10800000" flipH="1" flipV="1">
            <a:off x="4381862" y="217998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AAB780-61CB-489E-AC49-5C0724BAE49C}"/>
              </a:ext>
            </a:extLst>
          </p:cNvPr>
          <p:cNvSpPr/>
          <p:nvPr/>
        </p:nvSpPr>
        <p:spPr>
          <a:xfrm rot="10800000" flipH="1" flipV="1">
            <a:off x="5463909" y="590122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4" name="표 20">
            <a:extLst>
              <a:ext uri="{FF2B5EF4-FFF2-40B4-BE49-F238E27FC236}">
                <a16:creationId xmlns:a16="http://schemas.microsoft.com/office/drawing/2014/main" id="{9C129DC4-ED15-410B-9B1C-FE79CFCB9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21651"/>
              </p:ext>
            </p:extLst>
          </p:nvPr>
        </p:nvGraphicFramePr>
        <p:xfrm>
          <a:off x="9940408" y="231211"/>
          <a:ext cx="2199758" cy="3779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마이페이지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사용자의 이력과 관련된 내용들을 수정할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변경된 내용으로 이력서가 수정된다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649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61687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A85D728A-DCDE-4146-9647-F1C55339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453924"/>
            <a:ext cx="2895600" cy="48318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B90931-1814-45A0-B62C-5B9811E6B82D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0882E-E87A-455E-ACCA-C7864B4AE407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AE6D7-1B96-44B4-803C-B248CA171D7E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8493AC-CD2E-48D3-9FAE-E9B555E0592A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476CF4F-E0AF-4FE7-8BFF-E9D79F061875}"/>
              </a:ext>
            </a:extLst>
          </p:cNvPr>
          <p:cNvSpPr/>
          <p:nvPr/>
        </p:nvSpPr>
        <p:spPr>
          <a:xfrm rot="10800000" flipH="1" flipV="1">
            <a:off x="4531873" y="160567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088AD4C-100E-4CEB-9E43-504D05790A68}"/>
              </a:ext>
            </a:extLst>
          </p:cNvPr>
          <p:cNvSpPr/>
          <p:nvPr/>
        </p:nvSpPr>
        <p:spPr>
          <a:xfrm rot="10800000" flipH="1" flipV="1">
            <a:off x="4471353" y="315120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C38CD9D-4C10-4B0D-8311-14A3C8F88E90}"/>
              </a:ext>
            </a:extLst>
          </p:cNvPr>
          <p:cNvSpPr/>
          <p:nvPr/>
        </p:nvSpPr>
        <p:spPr>
          <a:xfrm rot="10800000" flipH="1" flipV="1">
            <a:off x="4471353" y="359592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36A203-2D2C-4FF4-AA62-41FCDF4145BC}"/>
              </a:ext>
            </a:extLst>
          </p:cNvPr>
          <p:cNvSpPr/>
          <p:nvPr/>
        </p:nvSpPr>
        <p:spPr>
          <a:xfrm rot="10800000" flipH="1" flipV="1">
            <a:off x="4471352" y="403555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931ED49-F916-43F8-8063-80DB04A3CF0B}"/>
              </a:ext>
            </a:extLst>
          </p:cNvPr>
          <p:cNvSpPr/>
          <p:nvPr/>
        </p:nvSpPr>
        <p:spPr>
          <a:xfrm rot="10800000" flipH="1" flipV="1">
            <a:off x="4469217" y="444837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48547CC-61C3-47EA-923A-5C0B0B15276B}"/>
              </a:ext>
            </a:extLst>
          </p:cNvPr>
          <p:cNvSpPr/>
          <p:nvPr/>
        </p:nvSpPr>
        <p:spPr>
          <a:xfrm rot="10800000" flipH="1" flipV="1">
            <a:off x="6896984" y="499418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17" name="표 20">
            <a:extLst>
              <a:ext uri="{FF2B5EF4-FFF2-40B4-BE49-F238E27FC236}">
                <a16:creationId xmlns:a16="http://schemas.microsoft.com/office/drawing/2014/main" id="{CB1F6567-526B-4389-A4DF-CC061D23E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39316"/>
              </p:ext>
            </p:extLst>
          </p:nvPr>
        </p:nvGraphicFramePr>
        <p:xfrm>
          <a:off x="9940408" y="231211"/>
          <a:ext cx="2199758" cy="496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마이페이지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기업 정보 수정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채용 수정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클릭 시 지원자 관리 화면으로 이동한다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클릭 시 회원탈퇴 화면으로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기업도 카톡을 받는지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2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D97E12C-3D56-484E-B292-CBDFAAD4147D}"/>
              </a:ext>
            </a:extLst>
          </p:cNvPr>
          <p:cNvSpPr txBox="1"/>
          <p:nvPr/>
        </p:nvSpPr>
        <p:spPr>
          <a:xfrm>
            <a:off x="2203076" y="376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회원가입 선택화면</a:t>
            </a:r>
            <a:endParaRPr lang="en-US" altLang="ko-KR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FAB54A-C32F-4540-B39F-7A411F1A9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570" y="1022849"/>
            <a:ext cx="7834311" cy="52758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6DE76EF-F299-4552-9F6A-22B735FD5917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63057-D0F7-4ED9-A5A1-31D8036EE89E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A63F4-3419-4CE1-B58B-CB35EBF7370B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D3572-3F44-4E8F-9379-7B6B5FF6C5DE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5749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D5A1CA-897A-4F09-B801-FE094BF8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23" y="1455361"/>
            <a:ext cx="3149516" cy="5171427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258813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 정보수정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 정보수정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A05FA51-3642-4476-B690-4FC543DDE154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D3173-014C-49AE-9EA0-82860FE436B3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7122E-3763-4AA5-837C-44BB346CD012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0EDEEF-9C27-4F0D-9964-57C05EF090FA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948AA31-339C-407E-8BAD-D81331FD3034}"/>
              </a:ext>
            </a:extLst>
          </p:cNvPr>
          <p:cNvSpPr/>
          <p:nvPr/>
        </p:nvSpPr>
        <p:spPr>
          <a:xfrm rot="10800000" flipH="1" flipV="1">
            <a:off x="4646096" y="160567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39957E-28EA-4433-BC0A-586348545B2D}"/>
              </a:ext>
            </a:extLst>
          </p:cNvPr>
          <p:cNvSpPr/>
          <p:nvPr/>
        </p:nvSpPr>
        <p:spPr>
          <a:xfrm rot="10800000" flipH="1" flipV="1">
            <a:off x="4528171" y="226634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3C479E8-2DAF-4D2D-88AB-E7C83FEEDB77}"/>
              </a:ext>
            </a:extLst>
          </p:cNvPr>
          <p:cNvSpPr/>
          <p:nvPr/>
        </p:nvSpPr>
        <p:spPr>
          <a:xfrm rot="10800000" flipH="1" flipV="1">
            <a:off x="5627316" y="615640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5" name="표 20">
            <a:extLst>
              <a:ext uri="{FF2B5EF4-FFF2-40B4-BE49-F238E27FC236}">
                <a16:creationId xmlns:a16="http://schemas.microsoft.com/office/drawing/2014/main" id="{6B81EF1C-3C12-43A5-AC07-CCBA507DC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78237"/>
              </p:ext>
            </p:extLst>
          </p:nvPr>
        </p:nvGraphicFramePr>
        <p:xfrm>
          <a:off x="9940408" y="231211"/>
          <a:ext cx="2199758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나의 정보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기업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으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기업의 정보들을 수정할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변경된 내용으로 기업 정보가 수정된다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8068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D95C08-2320-457E-9474-3E06923E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345" y="1440850"/>
            <a:ext cx="3017308" cy="4979179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00919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채용 정보수정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나의 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채용 정보 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A0C905F-14D1-4EBC-9180-43D796D765A0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BDA5B-0D9B-401D-A47B-94AC96A4C700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BDBCA-7F97-444B-AE0E-2C0FD62D3DF0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EE921C-4068-4A2F-AA42-6EEB476D8B5F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704611-1173-441C-BB6B-C2E631228F16}"/>
              </a:ext>
            </a:extLst>
          </p:cNvPr>
          <p:cNvSpPr/>
          <p:nvPr/>
        </p:nvSpPr>
        <p:spPr>
          <a:xfrm rot="10800000" flipH="1" flipV="1">
            <a:off x="4488740" y="159275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1DA8D0C-4FF4-4B27-B502-9AB98397EDE8}"/>
              </a:ext>
            </a:extLst>
          </p:cNvPr>
          <p:cNvSpPr/>
          <p:nvPr/>
        </p:nvSpPr>
        <p:spPr>
          <a:xfrm rot="10800000" flipH="1" flipV="1">
            <a:off x="4383581" y="221793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81D0DCB-0F75-4ED4-B010-8225C4510ED3}"/>
              </a:ext>
            </a:extLst>
          </p:cNvPr>
          <p:cNvSpPr/>
          <p:nvPr/>
        </p:nvSpPr>
        <p:spPr>
          <a:xfrm rot="10800000" flipH="1" flipV="1">
            <a:off x="5424315" y="596503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5" name="표 20">
            <a:extLst>
              <a:ext uri="{FF2B5EF4-FFF2-40B4-BE49-F238E27FC236}">
                <a16:creationId xmlns:a16="http://schemas.microsoft.com/office/drawing/2014/main" id="{20495BD0-BF43-41B3-8ECE-8E95C20F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00538"/>
              </p:ext>
            </p:extLst>
          </p:nvPr>
        </p:nvGraphicFramePr>
        <p:xfrm>
          <a:off x="9940408" y="231211"/>
          <a:ext cx="2199758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이전 화면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나의 정보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기업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으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로</a:t>
                      </a:r>
                      <a:r>
                        <a:rPr lang="ko-KR" altLang="en-US" sz="1200" dirty="0"/>
                        <a:t>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기업의 채용 정보들을 수정할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변경된 내용으로 채용 정보가 수정된다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2817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18843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지원 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UI-A-00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지원 현황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75408E3F-4FA4-404C-9166-642CB356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617" y="1400856"/>
            <a:ext cx="2986767" cy="49162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3D8EDE0-1F36-41E4-9A2D-88A0978667E3}"/>
              </a:ext>
            </a:extLst>
          </p:cNvPr>
          <p:cNvSpPr/>
          <p:nvPr/>
        </p:nvSpPr>
        <p:spPr>
          <a:xfrm rot="10800000" flipH="1" flipV="1">
            <a:off x="7101323" y="147808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21542"/>
              </p:ext>
            </p:extLst>
          </p:nvPr>
        </p:nvGraphicFramePr>
        <p:xfrm>
          <a:off x="9940408" y="231211"/>
          <a:ext cx="2199758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7622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8FC183-6ADC-4E8E-BB5C-437EB8CE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97" y="1787833"/>
            <a:ext cx="4319668" cy="3188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85570-0707-453F-8C12-07BD020B7AD1}"/>
              </a:ext>
            </a:extLst>
          </p:cNvPr>
          <p:cNvSpPr txBox="1"/>
          <p:nvPr/>
        </p:nvSpPr>
        <p:spPr>
          <a:xfrm>
            <a:off x="3851933" y="49760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개인회원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A9CB57-5F49-453C-BD0E-8EAADB9A7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42" y="1787833"/>
            <a:ext cx="4319668" cy="31867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CCE3D7-9110-4CB1-B229-9FD364ECAE2E}"/>
              </a:ext>
            </a:extLst>
          </p:cNvPr>
          <p:cNvSpPr txBox="1"/>
          <p:nvPr/>
        </p:nvSpPr>
        <p:spPr>
          <a:xfrm>
            <a:off x="8732278" y="49745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기업회원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EE1912C-2BB3-46CD-9217-ECCAF7B8A07A}"/>
              </a:ext>
            </a:extLst>
          </p:cNvPr>
          <p:cNvCxnSpPr/>
          <p:nvPr/>
        </p:nvCxnSpPr>
        <p:spPr>
          <a:xfrm>
            <a:off x="6804837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911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4641"/>
              </p:ext>
            </p:extLst>
          </p:nvPr>
        </p:nvGraphicFramePr>
        <p:xfrm>
          <a:off x="2128105" y="231212"/>
          <a:ext cx="7625184" cy="749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65536"/>
              </p:ext>
            </p:extLst>
          </p:nvPr>
        </p:nvGraphicFramePr>
        <p:xfrm>
          <a:off x="9940408" y="231212"/>
          <a:ext cx="2199758" cy="60600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023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214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검색을 도와주는 기능이다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471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 시 채용을 진행중인 기업들이 나열된 채용정보 화면으로 이동한다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579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 시 구직을 진행중인 인재들의 정보들이 나열된 인재정보 화면으로 이동한다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471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 시 이용안내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,FAQ,1:1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이용할 수 있는 화면으로 이동한다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43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</a:rPr>
                        <a:t>각각 개인회원과 기업회원의 로그인을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(?)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1335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정확한 아이디와 비밀번호를 입력 후 로그인 버튼을 누르면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화면으로 이동하게 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부정확한 정보 입력 후 로그인 버튼을 누를 경우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아이디와 비밀번호를 확인하세요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‘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라는 문구가 출력된다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343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 시 회원가입을 위한 화면으로 이동한다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48037"/>
                  </a:ext>
                </a:extLst>
              </a:tr>
              <a:tr h="3432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 시 아이디와 비밀번호를 찾기 위한 화면으로 이동한다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42589"/>
                  </a:ext>
                </a:extLst>
              </a:tr>
              <a:tr h="729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최신순으로 채용을 진행중인 기업들이 나열된다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클릭 시 해당 기업의 상세정보를 살펴볼 수 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</a:rPr>
                        <a:t>비용을 지불해야 가능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037429"/>
                  </a:ext>
                </a:extLst>
              </a:tr>
              <a:tr h="214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각 버튼 클릭 시 해당 내용을 살펴 볼 수 있는 화면으로 이동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21191"/>
                  </a:ext>
                </a:extLst>
              </a:tr>
              <a:tr h="214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기업 정보가 나열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5964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B1D454A-61AD-48D3-84C0-A2FF4C8E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130301"/>
            <a:ext cx="7625184" cy="565149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4B21BE8F-2A24-4B92-A12C-65C849341C3C}"/>
              </a:ext>
            </a:extLst>
          </p:cNvPr>
          <p:cNvSpPr/>
          <p:nvPr/>
        </p:nvSpPr>
        <p:spPr>
          <a:xfrm rot="10800000" flipH="1" flipV="1">
            <a:off x="3596595" y="128224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9E4991E-B5F3-40C6-AF67-8EAE1D6AADD8}"/>
              </a:ext>
            </a:extLst>
          </p:cNvPr>
          <p:cNvSpPr/>
          <p:nvPr/>
        </p:nvSpPr>
        <p:spPr>
          <a:xfrm rot="10800000" flipH="1" flipV="1">
            <a:off x="2514666" y="196219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80C51C-0A5B-43D1-B0AF-841FD24DB7D2}"/>
              </a:ext>
            </a:extLst>
          </p:cNvPr>
          <p:cNvSpPr/>
          <p:nvPr/>
        </p:nvSpPr>
        <p:spPr>
          <a:xfrm rot="10800000" flipH="1" flipV="1">
            <a:off x="3932341" y="196219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4291DF1-E32E-49FE-893B-F580495746B3}"/>
              </a:ext>
            </a:extLst>
          </p:cNvPr>
          <p:cNvSpPr/>
          <p:nvPr/>
        </p:nvSpPr>
        <p:spPr>
          <a:xfrm rot="10800000" flipH="1" flipV="1">
            <a:off x="5308813" y="196219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442862-8988-4838-8283-194C8365B609}"/>
              </a:ext>
            </a:extLst>
          </p:cNvPr>
          <p:cNvSpPr/>
          <p:nvPr/>
        </p:nvSpPr>
        <p:spPr>
          <a:xfrm rot="10800000" flipH="1" flipV="1">
            <a:off x="7154059" y="228569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91A4C0-DB4F-4A74-8177-556A1C6A3D36}"/>
              </a:ext>
            </a:extLst>
          </p:cNvPr>
          <p:cNvSpPr/>
          <p:nvPr/>
        </p:nvSpPr>
        <p:spPr>
          <a:xfrm rot="10800000" flipH="1" flipV="1">
            <a:off x="6921406" y="253825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586E5F5-45CE-493D-A45C-730FBC6977E3}"/>
              </a:ext>
            </a:extLst>
          </p:cNvPr>
          <p:cNvSpPr/>
          <p:nvPr/>
        </p:nvSpPr>
        <p:spPr>
          <a:xfrm rot="10800000" flipH="1" flipV="1">
            <a:off x="6921406" y="306292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E79FED1-0E44-4AC0-BBC0-D6C32CB3955B}"/>
              </a:ext>
            </a:extLst>
          </p:cNvPr>
          <p:cNvSpPr/>
          <p:nvPr/>
        </p:nvSpPr>
        <p:spPr>
          <a:xfrm rot="10800000" flipH="1" flipV="1">
            <a:off x="8101539" y="306292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B793091-4872-414A-8BCD-F50E341498AD}"/>
              </a:ext>
            </a:extLst>
          </p:cNvPr>
          <p:cNvSpPr/>
          <p:nvPr/>
        </p:nvSpPr>
        <p:spPr>
          <a:xfrm rot="10800000" flipH="1" flipV="1">
            <a:off x="2398339" y="338966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74C280-45BA-452E-BA59-6AED1EBB6F31}"/>
              </a:ext>
            </a:extLst>
          </p:cNvPr>
          <p:cNvSpPr/>
          <p:nvPr/>
        </p:nvSpPr>
        <p:spPr>
          <a:xfrm rot="10800000" flipH="1" flipV="1">
            <a:off x="2227116" y="586163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FB6FC00-8C43-4922-853F-97E772B92F2F}"/>
              </a:ext>
            </a:extLst>
          </p:cNvPr>
          <p:cNvSpPr/>
          <p:nvPr/>
        </p:nvSpPr>
        <p:spPr>
          <a:xfrm rot="10800000" flipH="1" flipV="1">
            <a:off x="2227115" y="610489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0CC936-2A99-4897-AF02-99BD9A2649CC}"/>
              </a:ext>
            </a:extLst>
          </p:cNvPr>
          <p:cNvSpPr txBox="1"/>
          <p:nvPr/>
        </p:nvSpPr>
        <p:spPr>
          <a:xfrm>
            <a:off x="2177370" y="5843244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10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E40CBF-1B49-45E1-8221-D52F14D0B8CA}"/>
              </a:ext>
            </a:extLst>
          </p:cNvPr>
          <p:cNvSpPr txBox="1"/>
          <p:nvPr/>
        </p:nvSpPr>
        <p:spPr>
          <a:xfrm>
            <a:off x="2170280" y="609134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29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60989"/>
              </p:ext>
            </p:extLst>
          </p:nvPr>
        </p:nvGraphicFramePr>
        <p:xfrm>
          <a:off x="2128105" y="231212"/>
          <a:ext cx="7625184" cy="749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61246"/>
              </p:ext>
            </p:extLst>
          </p:nvPr>
        </p:nvGraphicFramePr>
        <p:xfrm>
          <a:off x="9940408" y="231211"/>
          <a:ext cx="2199758" cy="28063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262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94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로그인이 되어 있을 경우 해당 버튼을 누르면 로그아웃이 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613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로그인이 되어 있을 경우 각 버튼 클릭 시 마이페이지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최근 본 기업 등 회원의 정보가 담긴 화면으로 이동할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262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672713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로그인이 되어있지 않을 경우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번 기능은 사용이 불가하다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39AC0C2-398D-4FBE-A309-C21D1D54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143001"/>
            <a:ext cx="7625184" cy="562789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438F440-7D54-47A5-AB64-C5E9D999A675}"/>
              </a:ext>
            </a:extLst>
          </p:cNvPr>
          <p:cNvSpPr/>
          <p:nvPr/>
        </p:nvSpPr>
        <p:spPr>
          <a:xfrm rot="10800000" flipH="1" flipV="1">
            <a:off x="8346088" y="254193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6FCB2F-1D1F-4324-8A88-8A69E27F0AC1}"/>
              </a:ext>
            </a:extLst>
          </p:cNvPr>
          <p:cNvSpPr/>
          <p:nvPr/>
        </p:nvSpPr>
        <p:spPr>
          <a:xfrm rot="10800000" flipH="1" flipV="1">
            <a:off x="6857530" y="298122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6118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50498"/>
              </p:ext>
            </p:extLst>
          </p:nvPr>
        </p:nvGraphicFramePr>
        <p:xfrm>
          <a:off x="2128105" y="231212"/>
          <a:ext cx="7625184" cy="9022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이메일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미로그인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아이디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94020"/>
              </p:ext>
            </p:extLst>
          </p:nvPr>
        </p:nvGraphicFramePr>
        <p:xfrm>
          <a:off x="9940408" y="231214"/>
          <a:ext cx="2199758" cy="65427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426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599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현재 화면인 아이디 찾기 화면으로 이동한다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428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비밀번호 찾기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599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개인회원은 이메일 인증과 휴대폰 인증으로 아이디를 찾을 수 있다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770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사업자는 아이디가 사업자 번호로 되어있어 아이디를 잊어버릴 확률이 낮아 판단보류</a:t>
                      </a:r>
                      <a:endParaRPr lang="en-US" altLang="ko-KR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1970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입력란에 정확한 회원 정보 입력 후 버튼 클릭 시 해당 회원의 아이디를 보여주는 팝업이 생성된다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입력란에 부정확한 회원 정보 입력 후 버튼 클릭 시  정보를 다시 확인하라는 문구가 출력된다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426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147824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기업회원의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ID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는 사업자 번호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가입 했을 당시의 이메일과 휴대폰이 기억나지 않을 경우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문의에서 문의 가능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2CF53E6-BFA5-4202-8558-A38F51BC4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143000"/>
            <a:ext cx="7625183" cy="563879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CA3F2CF2-B7A9-492B-8A65-2B40EFDBBB21}"/>
              </a:ext>
            </a:extLst>
          </p:cNvPr>
          <p:cNvSpPr/>
          <p:nvPr/>
        </p:nvSpPr>
        <p:spPr>
          <a:xfrm rot="10800000" flipH="1" flipV="1">
            <a:off x="4401408" y="210599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1F7ADDA-048F-4B75-82F5-F45C2866A728}"/>
              </a:ext>
            </a:extLst>
          </p:cNvPr>
          <p:cNvSpPr/>
          <p:nvPr/>
        </p:nvSpPr>
        <p:spPr>
          <a:xfrm rot="10800000" flipH="1" flipV="1">
            <a:off x="6224445" y="210599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044306D-549E-4EE5-8763-A7EA8D93AC43}"/>
              </a:ext>
            </a:extLst>
          </p:cNvPr>
          <p:cNvSpPr/>
          <p:nvPr/>
        </p:nvSpPr>
        <p:spPr>
          <a:xfrm rot="10800000" flipH="1" flipV="1">
            <a:off x="2254777" y="256809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8EF78C1-BC3C-41CE-B539-6147A32C0CBF}"/>
              </a:ext>
            </a:extLst>
          </p:cNvPr>
          <p:cNvSpPr/>
          <p:nvPr/>
        </p:nvSpPr>
        <p:spPr>
          <a:xfrm rot="10800000" flipH="1" flipV="1">
            <a:off x="5739941" y="2568099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97299-DE29-45AC-80D3-7B24D217352E}"/>
              </a:ext>
            </a:extLst>
          </p:cNvPr>
          <p:cNvSpPr/>
          <p:nvPr/>
        </p:nvSpPr>
        <p:spPr>
          <a:xfrm rot="10800000" flipH="1" flipV="1">
            <a:off x="5379604" y="446409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9893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59255"/>
              </p:ext>
            </p:extLst>
          </p:nvPr>
        </p:nvGraphicFramePr>
        <p:xfrm>
          <a:off x="2128105" y="231212"/>
          <a:ext cx="7625184" cy="9022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이메일 인증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아이디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98387"/>
              </p:ext>
            </p:extLst>
          </p:nvPr>
        </p:nvGraphicFramePr>
        <p:xfrm>
          <a:off x="9940408" y="231211"/>
          <a:ext cx="2199758" cy="588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개인회원은 이메일 인증과 휴대폰 인증으로 비밀번호를 찾을 수 있다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해당 이메일과 휴대폰으로 전송된 인증번호를 입력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기업회원은 </a:t>
                      </a:r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똑같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정확한 정보 입력 후 클릭 시 해당 회원의 비밀번호를 변경할 수 있는 화면으로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부정확한 정보 입력 후 클릭 시 해당 회원이 입력한 정보를 확인해보라는 문구가 출력된다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24577ED-78E8-4EB5-B693-C42CD94B8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143001"/>
            <a:ext cx="7625184" cy="563879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F79A755C-BA50-4BEB-A5FA-439B1AB93D2E}"/>
              </a:ext>
            </a:extLst>
          </p:cNvPr>
          <p:cNvSpPr/>
          <p:nvPr/>
        </p:nvSpPr>
        <p:spPr>
          <a:xfrm rot="10800000" flipH="1" flipV="1">
            <a:off x="2311362" y="258446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D05FCE3-AEAF-4A06-BA06-AA4E98BBB86F}"/>
              </a:ext>
            </a:extLst>
          </p:cNvPr>
          <p:cNvSpPr/>
          <p:nvPr/>
        </p:nvSpPr>
        <p:spPr>
          <a:xfrm rot="10800000" flipH="1" flipV="1">
            <a:off x="5803104" y="257382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B9E907C-BB22-46FF-80D2-E377FAD6C8E7}"/>
              </a:ext>
            </a:extLst>
          </p:cNvPr>
          <p:cNvSpPr/>
          <p:nvPr/>
        </p:nvSpPr>
        <p:spPr>
          <a:xfrm rot="10800000" flipH="1" flipV="1">
            <a:off x="5379604" y="473744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9078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78255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기업회원가입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29767"/>
              </p:ext>
            </p:extLst>
          </p:nvPr>
        </p:nvGraphicFramePr>
        <p:xfrm>
          <a:off x="9940408" y="231211"/>
          <a:ext cx="2199758" cy="646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홈으로 가기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클릭 시 </a:t>
                      </a:r>
                      <a:r>
                        <a:rPr lang="en-US" altLang="ko-KR" sz="1000" dirty="0"/>
                        <a:t>HOME</a:t>
                      </a:r>
                      <a:r>
                        <a:rPr lang="ko-KR" altLang="en-US" sz="1000" dirty="0"/>
                        <a:t>화면으로 이동한다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개인 회원가입 양식으로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기업 회원가입 양식으로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기업회원가입 시 필요한 기업 정보 입력란이다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기업이 채용을 진행할 때 필요한 채용정보 입력란이다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 시 필요한 필수항목 동의 및 개인정보 수집 동의 등을 나열한 것이다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카카오톡 알림 수신 동의 여부이다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8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정확한 정보 입력 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가입하기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클릭 시 회원가입이 완료된다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부정확한 정보 입력 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가입하기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클릭 시 정보를 확인 후 입력하라는 문구 출력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324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필수정보를 입력하지 않을 경우 회원가입이 진행되지 않는다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채용정보를 회원가입 시 필수적으로 </a:t>
                      </a:r>
                      <a:r>
                        <a:rPr lang="ko-KR" altLang="en-US" sz="1000" dirty="0" err="1">
                          <a:solidFill>
                            <a:srgbClr val="00B050"/>
                          </a:solidFill>
                        </a:rPr>
                        <a:t>작성해야하는</a:t>
                      </a:r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 지 판단 필요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rgbClr val="00B050"/>
                          </a:solidFill>
                        </a:rPr>
                        <a:t>기술잡은</a:t>
                      </a:r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 필수작성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95E5BEC-F0E5-4C19-A9E4-668A5986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30" y="1093471"/>
            <a:ext cx="3945669" cy="56563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38C9EF-2FB8-40CD-B50D-667C8714C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599" y="1100137"/>
            <a:ext cx="3158690" cy="568166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BBBF888-4FB5-4CA9-87A4-CCE32A59CCC5}"/>
              </a:ext>
            </a:extLst>
          </p:cNvPr>
          <p:cNvSpPr/>
          <p:nvPr/>
        </p:nvSpPr>
        <p:spPr>
          <a:xfrm rot="10800000" flipH="1" flipV="1">
            <a:off x="5309020" y="114300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2C58F14-0C8A-46F2-A8FE-8EC422ED9B38}"/>
              </a:ext>
            </a:extLst>
          </p:cNvPr>
          <p:cNvSpPr/>
          <p:nvPr/>
        </p:nvSpPr>
        <p:spPr>
          <a:xfrm rot="10800000" flipH="1" flipV="1">
            <a:off x="2593875" y="194912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3DF8B07-7704-4866-903A-4AB516718938}"/>
              </a:ext>
            </a:extLst>
          </p:cNvPr>
          <p:cNvSpPr/>
          <p:nvPr/>
        </p:nvSpPr>
        <p:spPr>
          <a:xfrm rot="10800000" flipH="1" flipV="1">
            <a:off x="4163148" y="1949125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EC280B7-2A3F-446B-B944-BC300B74FA12}"/>
              </a:ext>
            </a:extLst>
          </p:cNvPr>
          <p:cNvSpPr/>
          <p:nvPr/>
        </p:nvSpPr>
        <p:spPr>
          <a:xfrm rot="10800000" flipH="1" flipV="1">
            <a:off x="2179735" y="223905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B376BAF-C17A-4CB1-A757-4F15520EDBA5}"/>
              </a:ext>
            </a:extLst>
          </p:cNvPr>
          <p:cNvSpPr/>
          <p:nvPr/>
        </p:nvSpPr>
        <p:spPr>
          <a:xfrm rot="10800000" flipH="1" flipV="1">
            <a:off x="2192862" y="5643615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D5AD7DC-EED0-4256-A682-83D7E800BB32}"/>
              </a:ext>
            </a:extLst>
          </p:cNvPr>
          <p:cNvSpPr/>
          <p:nvPr/>
        </p:nvSpPr>
        <p:spPr>
          <a:xfrm rot="10800000" flipH="1" flipV="1">
            <a:off x="6656339" y="433883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458AF42-60F7-4C0C-87A0-AE956C6AF2E8}"/>
              </a:ext>
            </a:extLst>
          </p:cNvPr>
          <p:cNvSpPr/>
          <p:nvPr/>
        </p:nvSpPr>
        <p:spPr>
          <a:xfrm rot="10800000" flipH="1" flipV="1">
            <a:off x="6600683" y="583954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14DD1F0-049F-4D1A-BA0F-189889439120}"/>
              </a:ext>
            </a:extLst>
          </p:cNvPr>
          <p:cNvSpPr/>
          <p:nvPr/>
        </p:nvSpPr>
        <p:spPr>
          <a:xfrm rot="10800000" flipH="1" flipV="1">
            <a:off x="7681924" y="655597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0700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14505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개인회원가입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09345"/>
              </p:ext>
            </p:extLst>
          </p:nvPr>
        </p:nvGraphicFramePr>
        <p:xfrm>
          <a:off x="9940408" y="231211"/>
          <a:ext cx="2199758" cy="350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개인회원가입 시 필요한 개인 정보 입력란이다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개인회원이 인재등록 시에 필요한 이력 관련 입력란이다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필수정보를 입력하지 않을 경우 회원가입이 진행되지 않는다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다른 모든 기능은 앞서 기술한 기업회원가입 화면과 동일하다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F651557-A56A-4FE2-B51E-377F9CC8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143001"/>
            <a:ext cx="3708399" cy="56387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9BB8A9-A818-4753-BCC5-F0FB7B9BF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21" y="1143000"/>
            <a:ext cx="3787668" cy="559916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0D8156D-4E79-4F47-A54D-5AE388F63C34}"/>
              </a:ext>
            </a:extLst>
          </p:cNvPr>
          <p:cNvSpPr/>
          <p:nvPr/>
        </p:nvSpPr>
        <p:spPr>
          <a:xfrm rot="10800000" flipH="1" flipV="1">
            <a:off x="2206058" y="235296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5A1ED7-3D44-4466-A281-AD084EB07DE2}"/>
              </a:ext>
            </a:extLst>
          </p:cNvPr>
          <p:cNvSpPr/>
          <p:nvPr/>
        </p:nvSpPr>
        <p:spPr>
          <a:xfrm rot="10800000" flipH="1" flipV="1">
            <a:off x="2195035" y="549078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33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D97E12C-3D56-484E-B292-CBDFAAD4147D}"/>
              </a:ext>
            </a:extLst>
          </p:cNvPr>
          <p:cNvSpPr txBox="1"/>
          <p:nvPr/>
        </p:nvSpPr>
        <p:spPr>
          <a:xfrm>
            <a:off x="2203076" y="37651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취업 이력서 등록화면</a:t>
            </a:r>
            <a:r>
              <a:rPr lang="en-US" altLang="ko-KR" dirty="0">
                <a:ea typeface="맑은 고딕"/>
              </a:rPr>
              <a:t>1 </a:t>
            </a:r>
            <a:r>
              <a:rPr lang="en-US" altLang="ko-KR" sz="1200" dirty="0">
                <a:ea typeface="맑은 고딕"/>
              </a:rPr>
              <a:t>(</a:t>
            </a:r>
            <a:r>
              <a:rPr lang="ko-KR" altLang="en-US" sz="1200" dirty="0">
                <a:ea typeface="맑은 고딕"/>
              </a:rPr>
              <a:t>개인 회원가입 화면과 동일</a:t>
            </a:r>
            <a:r>
              <a:rPr lang="en-US" altLang="ko-KR" sz="1200" dirty="0">
                <a:ea typeface="맑은 고딕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15B163-A3CC-4B8C-B4D2-BADE603A1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12" y="1143000"/>
            <a:ext cx="7885850" cy="533848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171C697-A452-4CEA-A515-4D812707972C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AFAB6-2F20-451C-8D6B-C58386C50523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64FB0-0C7D-4830-B00E-A58D4492FC1B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BC626-14C9-47F9-BFE8-038689FD5C07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11511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551631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채용정보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채용정보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92097"/>
              </p:ext>
            </p:extLst>
          </p:nvPr>
        </p:nvGraphicFramePr>
        <p:xfrm>
          <a:off x="9940408" y="231212"/>
          <a:ext cx="2199758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2990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9718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자신이 근무하고 싶은 직종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경력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지역 등을 선택하고 검색 버튼을 누를 경우 이에 해당하는 기업들의 목록이 나열된다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1420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회원이 검색 설정한 직종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경력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지역 등의 키워드들이 나열된다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‘x’</a:t>
                      </a:r>
                      <a:r>
                        <a:rPr lang="ko-KR" altLang="en-US" sz="1200" dirty="0"/>
                        <a:t>버튼을 클릭해 해당 키워드를 삭제하면 남은 키워드로 채용중인 기업들을 </a:t>
                      </a:r>
                      <a:r>
                        <a:rPr lang="ko-KR" altLang="en-US" sz="1200" dirty="0" err="1"/>
                        <a:t>재검색한다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822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키워드로 나열된 채용정보들을 </a:t>
                      </a:r>
                      <a:r>
                        <a:rPr lang="ko-KR" altLang="en-US" sz="1200" dirty="0" err="1"/>
                        <a:t>최신순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추천순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경력순</a:t>
                      </a:r>
                      <a:r>
                        <a:rPr lang="ko-KR" altLang="en-US" sz="1200" dirty="0"/>
                        <a:t> 등으로 정렬 시켜 확인할 수 있도록 도와준다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6728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사용자가 설정한 조건에 부합하는 채용중인 기업들이 나열되어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하나의 기업을 클릭할 경우 상세채용정보 화면으로 이동한다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7BBA033-7C1F-48A0-8695-052E0FA7D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71" y="1143001"/>
            <a:ext cx="6348657" cy="563639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D2E4B4DE-8017-428A-83E5-4E293A61C3EA}"/>
              </a:ext>
            </a:extLst>
          </p:cNvPr>
          <p:cNvSpPr/>
          <p:nvPr/>
        </p:nvSpPr>
        <p:spPr>
          <a:xfrm rot="10800000" flipH="1" flipV="1">
            <a:off x="3159670" y="195802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3D8546-13EE-49B6-9FDD-12FF3C239C9A}"/>
              </a:ext>
            </a:extLst>
          </p:cNvPr>
          <p:cNvSpPr/>
          <p:nvPr/>
        </p:nvSpPr>
        <p:spPr>
          <a:xfrm rot="10800000" flipH="1" flipV="1">
            <a:off x="3108870" y="241815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A96720C-3C90-4C65-9C2A-3698BE826864}"/>
              </a:ext>
            </a:extLst>
          </p:cNvPr>
          <p:cNvSpPr/>
          <p:nvPr/>
        </p:nvSpPr>
        <p:spPr>
          <a:xfrm rot="10800000" flipH="1" flipV="1">
            <a:off x="3030643" y="328638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7D969D1-77D2-4F6D-B316-68526A38909C}"/>
              </a:ext>
            </a:extLst>
          </p:cNvPr>
          <p:cNvSpPr/>
          <p:nvPr/>
        </p:nvSpPr>
        <p:spPr>
          <a:xfrm rot="10800000" flipH="1" flipV="1">
            <a:off x="3108869" y="353957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019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02515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상세채용정보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1. 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채용정보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상세채용정보</a:t>
                      </a: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2. HOME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상체재용정보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46508"/>
              </p:ext>
            </p:extLst>
          </p:nvPr>
        </p:nvGraphicFramePr>
        <p:xfrm>
          <a:off x="9940408" y="231211"/>
          <a:ext cx="2199758" cy="5151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기업과 유사한 기업들을 확인할 수 있는 기능을 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선택한 기업의 채용정보가 상세하게 나열된다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해당기업을 관심기업으로 설정한다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관심기업으로 설정된 기업은 마이페이지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관심기업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에서 확인 가능하다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기업의 전화번호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회사위치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담당자 이름 등을 확인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비용을 지불하지 않을 경우 상세채용정보 화면 확인이 불가능하다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altLang="ko-KR" sz="1200" dirty="0">
                        <a:solidFill>
                          <a:srgbClr val="00B050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비용을 지불하지 않을 경우 상세채용정보 화면은 확인 가능하지만 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번 확인이 불가능하다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1409C71-FDEF-414B-A7C3-E25DC8C1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74" y="1143001"/>
            <a:ext cx="7587715" cy="563879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CAE9C233-8DCD-4B2A-9A49-8ACC11455BF8}"/>
              </a:ext>
            </a:extLst>
          </p:cNvPr>
          <p:cNvSpPr/>
          <p:nvPr/>
        </p:nvSpPr>
        <p:spPr>
          <a:xfrm rot="10800000" flipH="1" flipV="1">
            <a:off x="7568139" y="277466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175C82-7BF6-4101-BDE8-C99C984EDA3F}"/>
              </a:ext>
            </a:extLst>
          </p:cNvPr>
          <p:cNvSpPr/>
          <p:nvPr/>
        </p:nvSpPr>
        <p:spPr>
          <a:xfrm>
            <a:off x="4014407" y="2568099"/>
            <a:ext cx="3366613" cy="242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83706F4-0331-47EB-9512-C519EAC1559A}"/>
              </a:ext>
            </a:extLst>
          </p:cNvPr>
          <p:cNvSpPr/>
          <p:nvPr/>
        </p:nvSpPr>
        <p:spPr>
          <a:xfrm rot="10800000" flipH="1" flipV="1">
            <a:off x="3898081" y="246649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AA5517-56BB-47AD-A992-BC0686B25C73}"/>
              </a:ext>
            </a:extLst>
          </p:cNvPr>
          <p:cNvSpPr/>
          <p:nvPr/>
        </p:nvSpPr>
        <p:spPr>
          <a:xfrm rot="10800000" flipH="1" flipV="1">
            <a:off x="8246257" y="2352968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D10ED0D-AF37-475F-9A4B-E3DAC1F4AAF1}"/>
              </a:ext>
            </a:extLst>
          </p:cNvPr>
          <p:cNvSpPr/>
          <p:nvPr/>
        </p:nvSpPr>
        <p:spPr>
          <a:xfrm rot="10800000" flipH="1" flipV="1">
            <a:off x="2237541" y="23098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9A87A3-5961-46DE-89C6-EBF676F8BD65}"/>
              </a:ext>
            </a:extLst>
          </p:cNvPr>
          <p:cNvSpPr/>
          <p:nvPr/>
        </p:nvSpPr>
        <p:spPr>
          <a:xfrm>
            <a:off x="2325041" y="2413150"/>
            <a:ext cx="1573039" cy="2743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A802BF-81DB-46CB-AB80-AE5DC515580E}"/>
              </a:ext>
            </a:extLst>
          </p:cNvPr>
          <p:cNvSpPr/>
          <p:nvPr/>
        </p:nvSpPr>
        <p:spPr>
          <a:xfrm flipH="1">
            <a:off x="8369300" y="2413150"/>
            <a:ext cx="1383988" cy="240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402148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05370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개인정보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개인정보 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31389"/>
              </p:ext>
            </p:extLst>
          </p:nvPr>
        </p:nvGraphicFramePr>
        <p:xfrm>
          <a:off x="9940408" y="231212"/>
          <a:ext cx="2199758" cy="63324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2134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잘못 입력하거나 입력하지 않은 정보들을 수정할 수 있는 기능을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이력서 완성하기 버튼을 누를 경우 이력서 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현재 화면인 개인정보 수정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비밀번호를 변경할 수 있는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28828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카카오톡 알림 여부를 설정할 수 있는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167648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인재등록을 위한 이력서 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32335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클릭 시 자신이 설정한 관심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최근 본 기업을 확인할 수 있는 화면으로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69617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B050"/>
                          </a:solidFill>
                        </a:rPr>
                        <a:t>지원현황이 필요한지 판단 보류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98585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클릭 시 회원탈퇴를 위한 화면으로 이동한다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16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수정하기 버튼 클릭 시 변경된 내용으로 개인정보가 수정된다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2134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571713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필수정보는 반드시 입력하여야 한다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D45379E-2A71-499D-8541-B8F28F547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56" y="1143001"/>
            <a:ext cx="6241143" cy="563879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0B720B5-CDAF-46B7-A482-A8B75BD1A79E}"/>
              </a:ext>
            </a:extLst>
          </p:cNvPr>
          <p:cNvSpPr/>
          <p:nvPr/>
        </p:nvSpPr>
        <p:spPr>
          <a:xfrm rot="10800000" flipH="1" flipV="1">
            <a:off x="3216528" y="2704304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29D75AC-D713-412E-8D87-BC12C017F0FE}"/>
              </a:ext>
            </a:extLst>
          </p:cNvPr>
          <p:cNvSpPr/>
          <p:nvPr/>
        </p:nvSpPr>
        <p:spPr>
          <a:xfrm rot="10800000" flipH="1" flipV="1">
            <a:off x="3226800" y="2857873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E706389-EE71-416D-B2DC-2186AC1FBA54}"/>
              </a:ext>
            </a:extLst>
          </p:cNvPr>
          <p:cNvSpPr/>
          <p:nvPr/>
        </p:nvSpPr>
        <p:spPr>
          <a:xfrm rot="10800000" flipH="1" flipV="1">
            <a:off x="3216528" y="3023910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B473B9-13FA-422B-91C4-B32C412274FD}"/>
              </a:ext>
            </a:extLst>
          </p:cNvPr>
          <p:cNvSpPr/>
          <p:nvPr/>
        </p:nvSpPr>
        <p:spPr>
          <a:xfrm rot="10800000" flipH="1" flipV="1">
            <a:off x="3216528" y="3170303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3A4B47-C155-4FE0-8353-F6C0951086E4}"/>
              </a:ext>
            </a:extLst>
          </p:cNvPr>
          <p:cNvSpPr/>
          <p:nvPr/>
        </p:nvSpPr>
        <p:spPr>
          <a:xfrm rot="10800000" flipH="1" flipV="1">
            <a:off x="3216528" y="3316472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9A0781-7083-462F-9243-2A76396244F1}"/>
              </a:ext>
            </a:extLst>
          </p:cNvPr>
          <p:cNvSpPr/>
          <p:nvPr/>
        </p:nvSpPr>
        <p:spPr>
          <a:xfrm rot="10800000" flipH="1" flipV="1">
            <a:off x="3216528" y="3479642"/>
            <a:ext cx="173923" cy="1463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8F54A95-2A9D-4A7A-B0A7-53E176BCCA76}"/>
              </a:ext>
            </a:extLst>
          </p:cNvPr>
          <p:cNvSpPr/>
          <p:nvPr/>
        </p:nvSpPr>
        <p:spPr>
          <a:xfrm rot="10800000" flipH="1" flipV="1">
            <a:off x="3227161" y="3651566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2756AF4-E807-400C-85E1-3E23A8028690}"/>
              </a:ext>
            </a:extLst>
          </p:cNvPr>
          <p:cNvSpPr/>
          <p:nvPr/>
        </p:nvSpPr>
        <p:spPr>
          <a:xfrm rot="10800000" flipH="1" flipV="1">
            <a:off x="4321428" y="1904204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2768F13-A315-4D64-AFF4-8835FCB22C2B}"/>
              </a:ext>
            </a:extLst>
          </p:cNvPr>
          <p:cNvSpPr/>
          <p:nvPr/>
        </p:nvSpPr>
        <p:spPr>
          <a:xfrm rot="10800000" flipH="1" flipV="1">
            <a:off x="6090782" y="4114004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AEFBF05-323B-4181-855E-8C27FFD6E9D5}"/>
              </a:ext>
            </a:extLst>
          </p:cNvPr>
          <p:cNvSpPr/>
          <p:nvPr/>
        </p:nvSpPr>
        <p:spPr>
          <a:xfrm rot="10800000" flipH="1" flipV="1">
            <a:off x="3280781" y="2383054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9AFD0-9BEB-4038-B5F9-B7CFDA3E678F}"/>
              </a:ext>
            </a:extLst>
          </p:cNvPr>
          <p:cNvSpPr txBox="1"/>
          <p:nvPr/>
        </p:nvSpPr>
        <p:spPr>
          <a:xfrm>
            <a:off x="6018084" y="4072097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10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186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81341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비밀번호 변경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91368"/>
              </p:ext>
            </p:extLst>
          </p:nvPr>
        </p:nvGraphicFramePr>
        <p:xfrm>
          <a:off x="9940408" y="231211"/>
          <a:ext cx="2199758" cy="3870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현재 비밀번호와 변경할 비밀번호를 입력할 수 있는 입력란이다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비밀번호와 변경할 비밀번호 입력 후 변경하기 클릭 시 해당 번호로 비밀번호가 변경된다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014B7EC-6B63-426B-90DD-E256E9623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76" y="1143001"/>
            <a:ext cx="5914324" cy="5638797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8252ACC-8F4C-4805-A64B-9FF92E7FB343}"/>
              </a:ext>
            </a:extLst>
          </p:cNvPr>
          <p:cNvSpPr/>
          <p:nvPr/>
        </p:nvSpPr>
        <p:spPr>
          <a:xfrm rot="10800000" flipH="1" flipV="1">
            <a:off x="4397628" y="1802604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69F7E94-EC81-4FEF-BD4C-969995918AA1}"/>
              </a:ext>
            </a:extLst>
          </p:cNvPr>
          <p:cNvSpPr/>
          <p:nvPr/>
        </p:nvSpPr>
        <p:spPr>
          <a:xfrm rot="10800000" flipH="1" flipV="1">
            <a:off x="6047138" y="3123404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7349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605869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카톡 알림 받기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카톡 알림 받기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01926"/>
              </p:ext>
            </p:extLst>
          </p:nvPr>
        </p:nvGraphicFramePr>
        <p:xfrm>
          <a:off x="9940408" y="231211"/>
          <a:ext cx="2199758" cy="323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카카오톡 알림에 관한 내용을 보여준다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수신 동의를 누를 경우 카카오톡으로 해당 사이트의 알림이 발송된다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비동의를 누를 경우 카카오톡으로 알림이 가지 않는다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5D7481E-FBD3-4A29-B033-332CAF04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100040"/>
            <a:ext cx="7595784" cy="568175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374DF700-44A1-4FCC-96A9-74D957CE66A9}"/>
              </a:ext>
            </a:extLst>
          </p:cNvPr>
          <p:cNvSpPr/>
          <p:nvPr/>
        </p:nvSpPr>
        <p:spPr>
          <a:xfrm rot="10800000" flipH="1" flipV="1">
            <a:off x="3672641" y="25511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228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19358"/>
              </p:ext>
            </p:extLst>
          </p:nvPr>
        </p:nvGraphicFramePr>
        <p:xfrm>
          <a:off x="2128105" y="231212"/>
          <a:ext cx="7625184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이력서 등록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이력서 등록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77936"/>
              </p:ext>
            </p:extLst>
          </p:nvPr>
        </p:nvGraphicFramePr>
        <p:xfrm>
          <a:off x="9940408" y="231211"/>
          <a:ext cx="2199758" cy="405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개인 회원이 채용등록을 진행하기 위해 필요한 이력서 등록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 입력란이다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이력서를 모두 입력 후 등록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수정하기를 누를 경우 해당 이력서로 인재채용 공고에 등록된다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필수사항을 입력하지 않을 경우 인재채용에 등록되지 않는다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6F430A5-9DD5-4D9A-A6A6-91811A52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143000"/>
            <a:ext cx="7625184" cy="563879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E4D1C66-182E-455D-98A1-CC61F5A27C2D}"/>
              </a:ext>
            </a:extLst>
          </p:cNvPr>
          <p:cNvSpPr/>
          <p:nvPr/>
        </p:nvSpPr>
        <p:spPr>
          <a:xfrm rot="10800000" flipH="1" flipV="1">
            <a:off x="3748841" y="21193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E75B883-D135-4B3A-9F1D-773FC49EED05}"/>
              </a:ext>
            </a:extLst>
          </p:cNvPr>
          <p:cNvSpPr/>
          <p:nvPr/>
        </p:nvSpPr>
        <p:spPr>
          <a:xfrm rot="10800000" flipH="1" flipV="1">
            <a:off x="5863347" y="642022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8008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92159"/>
              </p:ext>
            </p:extLst>
          </p:nvPr>
        </p:nvGraphicFramePr>
        <p:xfrm>
          <a:off x="2128105" y="231212"/>
          <a:ext cx="7625184" cy="749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관심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최근 본 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관심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최근 본 기업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21392"/>
              </p:ext>
            </p:extLst>
          </p:nvPr>
        </p:nvGraphicFramePr>
        <p:xfrm>
          <a:off x="9940408" y="231211"/>
          <a:ext cx="2199758" cy="6050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관심기업과 최근 본 인재 중 자신이 원하는 항목을 선택할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/>
                        <a:t>관심기업 선택 시 사용자가 설정한 관심기업들이 나열된다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/>
                        <a:t>최근 본 채용정보 선택 시 사용자가 최근에 본 기업들이 나열된다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관심기업 설정 또는 최근 본 기업들이 나열된다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지원하기를 누를 경우 개인회원 마이페이지의 지원현황에 추가되고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B050"/>
                          </a:solidFill>
                        </a:rPr>
                        <a:t>기업회원의 지원자관리에 해당 개인회원이 추가된다</a:t>
                      </a:r>
                      <a:r>
                        <a:rPr lang="en-US" altLang="ko-KR" sz="1200" dirty="0">
                          <a:solidFill>
                            <a:srgbClr val="00B050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DF3C09F-E82B-4276-BEFA-F70CF7D7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23" y="1014316"/>
            <a:ext cx="7599465" cy="576748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6E05758-4D56-4318-943E-869AF4BD32A5}"/>
              </a:ext>
            </a:extLst>
          </p:cNvPr>
          <p:cNvSpPr/>
          <p:nvPr/>
        </p:nvSpPr>
        <p:spPr>
          <a:xfrm rot="10800000" flipH="1" flipV="1">
            <a:off x="6224446" y="224968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375A0D-4CCB-480C-A897-C6B67E709F3A}"/>
              </a:ext>
            </a:extLst>
          </p:cNvPr>
          <p:cNvSpPr/>
          <p:nvPr/>
        </p:nvSpPr>
        <p:spPr>
          <a:xfrm rot="10800000" flipH="1" flipV="1">
            <a:off x="3939341" y="2981229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645D31-26A3-4EDB-A242-3CDD844A6B76}"/>
              </a:ext>
            </a:extLst>
          </p:cNvPr>
          <p:cNvSpPr/>
          <p:nvPr/>
        </p:nvSpPr>
        <p:spPr>
          <a:xfrm rot="10800000" flipH="1" flipV="1">
            <a:off x="7659909" y="3378755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885640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6025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회원탈퇴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마이페이지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회원탈퇴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767359"/>
              </p:ext>
            </p:extLst>
          </p:nvPr>
        </p:nvGraphicFramePr>
        <p:xfrm>
          <a:off x="9940408" y="231211"/>
          <a:ext cx="2199758" cy="4511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회원탈퇴 시 유의사항들에 관련된 내용이 기술되어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유의사항에 동의를 해야 회원탈퇴를 진행할 수 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동의를 하지 않을 경우 회원탈퇴가 불가하다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회원탈퇴 처리된다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3DCF3C3-274B-427E-A79B-9CBF0818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143000"/>
            <a:ext cx="7625184" cy="563520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CDE039FE-619A-474E-B95D-FF84E867DDDB}"/>
              </a:ext>
            </a:extLst>
          </p:cNvPr>
          <p:cNvSpPr/>
          <p:nvPr/>
        </p:nvSpPr>
        <p:spPr>
          <a:xfrm rot="10800000" flipH="1" flipV="1">
            <a:off x="3545641" y="224968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B8CDB3-AF0B-41BD-AFF1-22C5D0E41CD3}"/>
              </a:ext>
            </a:extLst>
          </p:cNvPr>
          <p:cNvSpPr/>
          <p:nvPr/>
        </p:nvSpPr>
        <p:spPr>
          <a:xfrm rot="10800000" flipH="1" flipV="1">
            <a:off x="5449137" y="589458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AA9B43-294F-4A24-A376-0B98747A1538}"/>
              </a:ext>
            </a:extLst>
          </p:cNvPr>
          <p:cNvSpPr/>
          <p:nvPr/>
        </p:nvSpPr>
        <p:spPr>
          <a:xfrm rot="10800000" flipH="1" flipV="1">
            <a:off x="5869741" y="636448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2992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02313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82036"/>
              </p:ext>
            </p:extLst>
          </p:nvPr>
        </p:nvGraphicFramePr>
        <p:xfrm>
          <a:off x="9940408" y="231210"/>
          <a:ext cx="2199758" cy="30002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690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276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기업회원을 위한 메뉴 목록이다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각 버튼 클릭 시 해당화면으로 이동한다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276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신규 등록된 인재들의 목록들이 나열된다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690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799232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1,2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번을 제외한 모든 기능은 앞서 기술한 개인회원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HOME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화면과 동일하다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DEB2D67-E4DD-4592-9E8D-8BF2BAC4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143001"/>
            <a:ext cx="7625184" cy="5625293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41364046-17CE-4607-9E77-150D2F2FFEDB}"/>
              </a:ext>
            </a:extLst>
          </p:cNvPr>
          <p:cNvSpPr/>
          <p:nvPr/>
        </p:nvSpPr>
        <p:spPr>
          <a:xfrm rot="10800000" flipH="1" flipV="1">
            <a:off x="6873041" y="297954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FE6ECF2-9136-495B-A5E2-9A3C274A2754}"/>
              </a:ext>
            </a:extLst>
          </p:cNvPr>
          <p:cNvSpPr/>
          <p:nvPr/>
        </p:nvSpPr>
        <p:spPr>
          <a:xfrm rot="10800000" flipH="1" flipV="1">
            <a:off x="2438712" y="332571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1423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9AC8C1-4D4D-4366-8379-843AE3B8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238057"/>
            <a:ext cx="7625184" cy="5478728"/>
          </a:xfrm>
          <a:prstGeom prst="rect">
            <a:avLst/>
          </a:prstGeom>
        </p:spPr>
      </p:pic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/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69708"/>
              </p:ext>
            </p:extLst>
          </p:nvPr>
        </p:nvGraphicFramePr>
        <p:xfrm>
          <a:off x="9940408" y="231212"/>
          <a:ext cx="2199758" cy="65818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503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94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기업정보를 수정할 수 있는 입력란이다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5473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현 화면인 기업정보 수정 화면으로 이동한다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94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클릭 시 채용공고 등록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수정 화면으로 이동한다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5473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클릭 시 비밀번호를 변경할 수 있는 화면으로 이동한다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5473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클릭 시 카카오톡 알림 여부를 설정할 수 있는 화면으로 이동한다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700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클릭 시 기업이 설정한 관심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최근 본 인재를 확인할 수 있는 화면으로 이동한다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5473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rgbClr val="00B050"/>
                          </a:solidFill>
                        </a:rPr>
                        <a:t>기업에 지원한 인재들을 확인할 수 있는 화면</a:t>
                      </a:r>
                      <a:r>
                        <a:rPr lang="en-US" altLang="ko-KR" sz="105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rgbClr val="00B050"/>
                          </a:solidFill>
                        </a:rPr>
                        <a:t>지원하기 기능 보류</a:t>
                      </a:r>
                      <a:endParaRPr lang="en-US" altLang="ko-KR" sz="105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86016"/>
                  </a:ext>
                </a:extLst>
              </a:tr>
              <a:tr h="394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클릭 시 회원탈퇴를 위한 화면으로 이동한다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77541"/>
                  </a:ext>
                </a:extLst>
              </a:tr>
              <a:tr h="5473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수정하기 버튼 클릭 시 변경된 내용으로 개인정보가 수정된다</a:t>
                      </a:r>
                      <a:r>
                        <a:rPr lang="en-US" altLang="ko-KR" sz="105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382235"/>
                  </a:ext>
                </a:extLst>
              </a:tr>
              <a:tr h="3503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026841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/>
                        <a:t>기업정보를 수정할 때 필수정보들은 반드시 입력해야 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67696311-9BD8-461D-A5D3-425EC8B45AF9}"/>
              </a:ext>
            </a:extLst>
          </p:cNvPr>
          <p:cNvSpPr/>
          <p:nvPr/>
        </p:nvSpPr>
        <p:spPr>
          <a:xfrm rot="10800000" flipH="1" flipV="1">
            <a:off x="3698041" y="25511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C2D92D2-A198-4E67-9043-46BB8D1F2F80}"/>
              </a:ext>
            </a:extLst>
          </p:cNvPr>
          <p:cNvSpPr/>
          <p:nvPr/>
        </p:nvSpPr>
        <p:spPr>
          <a:xfrm rot="10800000" flipH="1" flipV="1">
            <a:off x="2335591" y="4020416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76CE85-D618-4623-A5EB-85419481CBF9}"/>
              </a:ext>
            </a:extLst>
          </p:cNvPr>
          <p:cNvSpPr/>
          <p:nvPr/>
        </p:nvSpPr>
        <p:spPr>
          <a:xfrm rot="10800000" flipH="1" flipV="1">
            <a:off x="2333915" y="4248175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55756D-4AB6-47E5-8516-22209AA48904}"/>
              </a:ext>
            </a:extLst>
          </p:cNvPr>
          <p:cNvSpPr/>
          <p:nvPr/>
        </p:nvSpPr>
        <p:spPr>
          <a:xfrm rot="10800000" flipH="1" flipV="1">
            <a:off x="2335230" y="4478298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62A7363-F5C3-439A-9408-EA3CE486A2E2}"/>
              </a:ext>
            </a:extLst>
          </p:cNvPr>
          <p:cNvSpPr/>
          <p:nvPr/>
        </p:nvSpPr>
        <p:spPr>
          <a:xfrm rot="10800000" flipH="1" flipV="1">
            <a:off x="2333916" y="4712094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38F33DC-6489-466F-996B-C4ED1F77ABED}"/>
              </a:ext>
            </a:extLst>
          </p:cNvPr>
          <p:cNvSpPr/>
          <p:nvPr/>
        </p:nvSpPr>
        <p:spPr>
          <a:xfrm rot="10800000" flipH="1" flipV="1">
            <a:off x="2333917" y="4942224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97E0F7D-BBB3-44AC-BA77-9432413B49A5}"/>
              </a:ext>
            </a:extLst>
          </p:cNvPr>
          <p:cNvSpPr/>
          <p:nvPr/>
        </p:nvSpPr>
        <p:spPr>
          <a:xfrm rot="10800000" flipH="1" flipV="1">
            <a:off x="2335590" y="5400316"/>
            <a:ext cx="173923" cy="146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C64BED-6289-48A7-91FE-F9448CF3DDC2}"/>
              </a:ext>
            </a:extLst>
          </p:cNvPr>
          <p:cNvSpPr/>
          <p:nvPr/>
        </p:nvSpPr>
        <p:spPr>
          <a:xfrm rot="10800000" flipH="1" flipV="1">
            <a:off x="6013494" y="62087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674CB4-1CD5-4D0F-853C-6CB9BEFADF19}"/>
              </a:ext>
            </a:extLst>
          </p:cNvPr>
          <p:cNvSpPr/>
          <p:nvPr/>
        </p:nvSpPr>
        <p:spPr>
          <a:xfrm>
            <a:off x="2569499" y="3378262"/>
            <a:ext cx="949878" cy="32105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29ABEAF-3F84-4F47-AE26-A55B361E03C3}"/>
              </a:ext>
            </a:extLst>
          </p:cNvPr>
          <p:cNvSpPr/>
          <p:nvPr/>
        </p:nvSpPr>
        <p:spPr>
          <a:xfrm rot="10800000" flipH="1" flipV="1">
            <a:off x="2333914" y="5157917"/>
            <a:ext cx="173923" cy="1463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59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3AB715-695E-43A8-93B0-D97F5A15DB9D}"/>
              </a:ext>
            </a:extLst>
          </p:cNvPr>
          <p:cNvSpPr txBox="1"/>
          <p:nvPr/>
        </p:nvSpPr>
        <p:spPr>
          <a:xfrm>
            <a:off x="2203076" y="37651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취업 이력서 등록화면</a:t>
            </a:r>
            <a:r>
              <a:rPr lang="en-US" altLang="ko-KR" dirty="0">
                <a:ea typeface="맑은 고딕"/>
              </a:rPr>
              <a:t>2 </a:t>
            </a:r>
            <a:r>
              <a:rPr lang="en-US" altLang="ko-KR" sz="1200" dirty="0">
                <a:ea typeface="맑은 고딕"/>
              </a:rPr>
              <a:t>(</a:t>
            </a:r>
            <a:r>
              <a:rPr lang="ko-KR" altLang="en-US" sz="1200" dirty="0">
                <a:ea typeface="맑은 고딕"/>
              </a:rPr>
              <a:t>개인 회원가입 화면과 동일</a:t>
            </a:r>
            <a:r>
              <a:rPr lang="en-US" altLang="ko-KR" sz="1200" dirty="0">
                <a:ea typeface="맑은 고딕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B23E-1673-4BEB-A724-534345C3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835" y="1266520"/>
            <a:ext cx="7645807" cy="53344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2BEDBF5-A8B4-450E-A6C6-41F4F1F889EB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A90F0-671A-47C7-BE8A-5A65B77274AA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72DC9-DD9E-4FC1-BF6D-D557D5BCC05A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F7E0C-64AC-41FF-87DF-2BE66DCE1EE9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53068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/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92095"/>
              </p:ext>
            </p:extLst>
          </p:nvPr>
        </p:nvGraphicFramePr>
        <p:xfrm>
          <a:off x="9940408" y="231211"/>
          <a:ext cx="2199758" cy="405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기업 회원이 채용등록을 진행하기 위해 필요한 채용공고 등록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 입력란이다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채용공고를 모두 입력한 후 등록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수정하기 클릭 시 해당 기업이 채용정보화면에 나열된다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필수사항 </a:t>
                      </a:r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미입력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시 채용공고에 등록되지 않는다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05F986E-86EA-4460-817B-A02ECD8EB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435" y="1149159"/>
            <a:ext cx="6348657" cy="563879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9765E5D-E954-4A47-8D96-560296042A8A}"/>
              </a:ext>
            </a:extLst>
          </p:cNvPr>
          <p:cNvSpPr/>
          <p:nvPr/>
        </p:nvSpPr>
        <p:spPr>
          <a:xfrm rot="10800000" flipH="1" flipV="1">
            <a:off x="3964741" y="20050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BDB9CE5-82F4-4F5B-991A-C631B8BE9579}"/>
              </a:ext>
            </a:extLst>
          </p:cNvPr>
          <p:cNvSpPr/>
          <p:nvPr/>
        </p:nvSpPr>
        <p:spPr>
          <a:xfrm rot="10800000" flipH="1" flipV="1">
            <a:off x="6121400" y="63611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78971A-447A-44F0-935C-48F8C2889BC7}"/>
              </a:ext>
            </a:extLst>
          </p:cNvPr>
          <p:cNvSpPr/>
          <p:nvPr/>
        </p:nvSpPr>
        <p:spPr>
          <a:xfrm>
            <a:off x="2971560" y="2623327"/>
            <a:ext cx="888059" cy="22583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628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/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50628"/>
              </p:ext>
            </p:extLst>
          </p:nvPr>
        </p:nvGraphicFramePr>
        <p:xfrm>
          <a:off x="9940408" y="231211"/>
          <a:ext cx="2199758" cy="3870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현재 비밀번호와 변경할 비밀번호를 입력할 수 있는 입력란이다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비밀번호와 변경할 비밀번호 입력 후 변경하기 클릭 시 해당번호로 비밀번호가 </a:t>
                      </a:r>
                      <a:r>
                        <a:rPr lang="ko-KR" altLang="en-US" sz="1200" dirty="0" err="1"/>
                        <a:t>벼경된다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C99FA11-06D3-4681-96E8-9DC16C142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143001"/>
            <a:ext cx="7625184" cy="563879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9342945F-BB2D-4C6A-9D6F-7CE52D2D249B}"/>
              </a:ext>
            </a:extLst>
          </p:cNvPr>
          <p:cNvSpPr/>
          <p:nvPr/>
        </p:nvSpPr>
        <p:spPr>
          <a:xfrm rot="10800000" flipH="1" flipV="1">
            <a:off x="3672641" y="2774664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B153CE-0C04-4E90-A823-ADB415B78205}"/>
              </a:ext>
            </a:extLst>
          </p:cNvPr>
          <p:cNvSpPr/>
          <p:nvPr/>
        </p:nvSpPr>
        <p:spPr>
          <a:xfrm rot="10800000" flipH="1" flipV="1">
            <a:off x="6005073" y="53070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65DBCD-FF3C-43BF-8436-C31FA885360D}"/>
              </a:ext>
            </a:extLst>
          </p:cNvPr>
          <p:cNvSpPr/>
          <p:nvPr/>
        </p:nvSpPr>
        <p:spPr>
          <a:xfrm>
            <a:off x="2437723" y="3800058"/>
            <a:ext cx="1044866" cy="38847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800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/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57031"/>
              </p:ext>
            </p:extLst>
          </p:nvPr>
        </p:nvGraphicFramePr>
        <p:xfrm>
          <a:off x="9940408" y="231211"/>
          <a:ext cx="2199758" cy="341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카카오톡 알림에 관한 내용들이 기술되어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수신 동의를 누를 경우 카카오톡으로 해당 사이트의 알림이 발송된다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비동의를 누를 경우 카카오톡으로 알림이 가지 않는다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0C81A48-4DAF-4ADE-856F-14AD667B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143001"/>
            <a:ext cx="7622610" cy="563879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8EAD5F5-54EF-4B0B-84F3-A18A3008EBBF}"/>
              </a:ext>
            </a:extLst>
          </p:cNvPr>
          <p:cNvSpPr/>
          <p:nvPr/>
        </p:nvSpPr>
        <p:spPr>
          <a:xfrm rot="10800000" flipH="1" flipV="1">
            <a:off x="3685341" y="27289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7F2EF5-B12E-4034-A6AE-130636C13C49}"/>
              </a:ext>
            </a:extLst>
          </p:cNvPr>
          <p:cNvSpPr/>
          <p:nvPr/>
        </p:nvSpPr>
        <p:spPr>
          <a:xfrm>
            <a:off x="2458207" y="3695430"/>
            <a:ext cx="1044866" cy="38847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9815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/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88799"/>
              </p:ext>
            </p:extLst>
          </p:nvPr>
        </p:nvGraphicFramePr>
        <p:xfrm>
          <a:off x="9940408" y="231211"/>
          <a:ext cx="2199758" cy="579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관심 인재와 최근 본 인재 중 자신이 원하는 항목을 선택할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관심인재 선택 시 기업이 관심설정한 인재들이 나열된다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최근 본 인재 선택 시 기업이 최근 열람한 인재들이 나열된다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기업이 설정한 관심있는 인재와 최근 본 인재들이 나열된다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열람하기 클릭 시 해당 인재의 이력서를 열람할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8B08491-6902-47C0-8D62-3EF586C0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143000"/>
            <a:ext cx="7625184" cy="563879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BF808C4-1BB5-40D1-9AC4-4A69BA290289}"/>
              </a:ext>
            </a:extLst>
          </p:cNvPr>
          <p:cNvSpPr/>
          <p:nvPr/>
        </p:nvSpPr>
        <p:spPr>
          <a:xfrm rot="10800000" flipH="1" flipV="1">
            <a:off x="6593641" y="25892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862DAE-6352-4532-9CBD-F08F8E68B3F4}"/>
              </a:ext>
            </a:extLst>
          </p:cNvPr>
          <p:cNvSpPr/>
          <p:nvPr/>
        </p:nvSpPr>
        <p:spPr>
          <a:xfrm rot="10800000" flipH="1" flipV="1">
            <a:off x="3769881" y="35524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DEB045-36D3-41AD-AD6A-B25EF63ED279}"/>
              </a:ext>
            </a:extLst>
          </p:cNvPr>
          <p:cNvSpPr/>
          <p:nvPr/>
        </p:nvSpPr>
        <p:spPr>
          <a:xfrm rot="10800000" flipH="1" flipV="1">
            <a:off x="7706809" y="385911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0C2791-2FD0-4B99-A8F4-7758DE81304D}"/>
              </a:ext>
            </a:extLst>
          </p:cNvPr>
          <p:cNvSpPr/>
          <p:nvPr/>
        </p:nvSpPr>
        <p:spPr>
          <a:xfrm>
            <a:off x="2415675" y="3479169"/>
            <a:ext cx="1044866" cy="35316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904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/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63480"/>
              </p:ext>
            </p:extLst>
          </p:nvPr>
        </p:nvGraphicFramePr>
        <p:xfrm>
          <a:off x="9940408" y="231211"/>
          <a:ext cx="2199758" cy="4511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회원탈퇴 시 유의사항들에 관련된 내용이 기술되어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dirty="0"/>
                        <a:t>2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u="none" dirty="0"/>
                        <a:t>유의사항에 동의를 해야 회원탈퇴를 진행할 수 있다</a:t>
                      </a:r>
                      <a:r>
                        <a:rPr lang="en-US" altLang="ko-KR" sz="1200" u="none" dirty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u="none" dirty="0"/>
                        <a:t>동의를 하지 않을 경우 회원탈퇴가 불가하다</a:t>
                      </a:r>
                      <a:r>
                        <a:rPr lang="en-US" altLang="ko-KR" sz="1200" u="none" dirty="0"/>
                        <a:t>.</a:t>
                      </a:r>
                      <a:endParaRPr lang="ko-KR" alt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dirty="0"/>
                        <a:t>3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u="none" dirty="0"/>
                        <a:t>클릭 시 회원탈퇴 처리된다</a:t>
                      </a:r>
                      <a:r>
                        <a:rPr lang="en-US" altLang="ko-KR" sz="1200" u="none" dirty="0"/>
                        <a:t>.</a:t>
                      </a:r>
                      <a:endParaRPr lang="ko-KR" alt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2F5B659-7001-4B68-A2DB-4BB0596F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071467"/>
            <a:ext cx="7625183" cy="571033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CFC12C97-00C8-41D8-8F9E-E34DB50900EC}"/>
              </a:ext>
            </a:extLst>
          </p:cNvPr>
          <p:cNvSpPr/>
          <p:nvPr/>
        </p:nvSpPr>
        <p:spPr>
          <a:xfrm rot="10800000" flipH="1" flipV="1">
            <a:off x="3596441" y="224968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CDD2A1-3CCF-48FD-9189-6D3F3781BD88}"/>
              </a:ext>
            </a:extLst>
          </p:cNvPr>
          <p:cNvSpPr/>
          <p:nvPr/>
        </p:nvSpPr>
        <p:spPr>
          <a:xfrm>
            <a:off x="2505703" y="3133715"/>
            <a:ext cx="949878" cy="32105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476365-96C3-457C-A818-E30AD2391E3B}"/>
              </a:ext>
            </a:extLst>
          </p:cNvPr>
          <p:cNvSpPr/>
          <p:nvPr/>
        </p:nvSpPr>
        <p:spPr>
          <a:xfrm rot="10800000" flipH="1" flipV="1">
            <a:off x="5518943" y="595032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06192B-C01B-44D9-9C4D-CB4E12722936}"/>
              </a:ext>
            </a:extLst>
          </p:cNvPr>
          <p:cNvSpPr/>
          <p:nvPr/>
        </p:nvSpPr>
        <p:spPr>
          <a:xfrm rot="10800000" flipH="1" flipV="1">
            <a:off x="5939547" y="642022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311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81995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95971"/>
              </p:ext>
            </p:extLst>
          </p:nvPr>
        </p:nvGraphicFramePr>
        <p:xfrm>
          <a:off x="9940408" y="231211"/>
          <a:ext cx="2199758" cy="6431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기업이 채용하고 싶은 인재의 직종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경력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지역 등을 선택하고 검색 버튼 클릭 시 이에 해당하는 기업들의 목록들을 보여준다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기업이 검색 설정한 직종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경력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지역 등의 키워드들이 나열되고 해당 조건으로 인재를 검색한다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‘x’</a:t>
                      </a:r>
                      <a:r>
                        <a:rPr lang="ko-KR" altLang="en-US" sz="1050" dirty="0"/>
                        <a:t>버튼을 클릭해 해당 키워드를 삭제하면 남은 키워드로 구직중인 인재들을 다시 검색한다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해당 키워드로 나열된 인재들을 </a:t>
                      </a:r>
                      <a:r>
                        <a:rPr lang="ko-KR" altLang="en-US" sz="1050" dirty="0" err="1"/>
                        <a:t>최신순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 err="1"/>
                        <a:t>추천순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 err="1"/>
                        <a:t>경력순</a:t>
                      </a:r>
                      <a:r>
                        <a:rPr lang="ko-KR" altLang="en-US" sz="1050" dirty="0"/>
                        <a:t> 등으로 정렬시킨다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기업이 검색한 조건의 인재들이 나열된다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목록에 있는 인재 중 하나를 클릭할 시에 해당 인재의 상세인재정보를 보여준다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68E6827-3D41-44FC-B3FB-800FB275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130863"/>
            <a:ext cx="7625184" cy="549592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4D96DF3B-F719-4C32-AA5C-244AED976FB3}"/>
              </a:ext>
            </a:extLst>
          </p:cNvPr>
          <p:cNvSpPr/>
          <p:nvPr/>
        </p:nvSpPr>
        <p:spPr>
          <a:xfrm rot="10800000" flipH="1" flipV="1">
            <a:off x="2102705" y="185698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BF8C65-05FE-468D-B467-645E9DE02264}"/>
              </a:ext>
            </a:extLst>
          </p:cNvPr>
          <p:cNvSpPr/>
          <p:nvPr/>
        </p:nvSpPr>
        <p:spPr>
          <a:xfrm rot="10800000" flipH="1" flipV="1">
            <a:off x="2101539" y="227508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FAE9C08-0239-4F45-A8BE-EBC46E54B2C4}"/>
              </a:ext>
            </a:extLst>
          </p:cNvPr>
          <p:cNvSpPr/>
          <p:nvPr/>
        </p:nvSpPr>
        <p:spPr>
          <a:xfrm rot="10800000" flipH="1" flipV="1">
            <a:off x="1997911" y="3025884"/>
            <a:ext cx="232653" cy="2065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B38B22-715E-4EBC-9C07-D06313F1AC69}"/>
              </a:ext>
            </a:extLst>
          </p:cNvPr>
          <p:cNvSpPr/>
          <p:nvPr/>
        </p:nvSpPr>
        <p:spPr>
          <a:xfrm rot="10800000" flipH="1" flipV="1">
            <a:off x="2048711" y="3367970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5722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/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/>
        </p:nvGraphicFramePr>
        <p:xfrm>
          <a:off x="9940408" y="231211"/>
          <a:ext cx="2199758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0D41B14-703E-445C-B146-87F0EA4C0A47}"/>
              </a:ext>
            </a:extLst>
          </p:cNvPr>
          <p:cNvSpPr txBox="1"/>
          <p:nvPr/>
        </p:nvSpPr>
        <p:spPr>
          <a:xfrm>
            <a:off x="4718959" y="3543300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인재상세정보 화면 </a:t>
            </a:r>
            <a:r>
              <a:rPr lang="ko-KR" altLang="en-US" dirty="0" err="1"/>
              <a:t>추가해야돼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62932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12730"/>
              </p:ext>
            </p:extLst>
          </p:nvPr>
        </p:nvGraphicFramePr>
        <p:xfrm>
          <a:off x="2128105" y="231212"/>
          <a:ext cx="7625184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42378"/>
              </p:ext>
            </p:extLst>
          </p:nvPr>
        </p:nvGraphicFramePr>
        <p:xfrm>
          <a:off x="9940408" y="231211"/>
          <a:ext cx="2199758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F4BAF15-5C2B-4308-8252-065740BD6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143001"/>
            <a:ext cx="7625184" cy="563879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DCF8569-40FC-4814-84E6-7217B0C3CEA7}"/>
              </a:ext>
            </a:extLst>
          </p:cNvPr>
          <p:cNvSpPr/>
          <p:nvPr/>
        </p:nvSpPr>
        <p:spPr>
          <a:xfrm rot="10800000" flipH="1" flipV="1">
            <a:off x="2999049" y="190659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71575C4-E1E1-41B3-B2BC-6A3210636E44}"/>
              </a:ext>
            </a:extLst>
          </p:cNvPr>
          <p:cNvSpPr/>
          <p:nvPr/>
        </p:nvSpPr>
        <p:spPr>
          <a:xfrm rot="10800000" flipH="1" flipV="1">
            <a:off x="3661759" y="190659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FFCCFB4-D2A0-467C-8FAE-D208C18832FA}"/>
              </a:ext>
            </a:extLst>
          </p:cNvPr>
          <p:cNvSpPr/>
          <p:nvPr/>
        </p:nvSpPr>
        <p:spPr>
          <a:xfrm rot="10800000" flipH="1" flipV="1">
            <a:off x="6401569" y="207505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E8AC726-CDF0-49AD-B760-BF373FE0A0C5}"/>
              </a:ext>
            </a:extLst>
          </p:cNvPr>
          <p:cNvSpPr/>
          <p:nvPr/>
        </p:nvSpPr>
        <p:spPr>
          <a:xfrm rot="10800000" flipH="1" flipV="1">
            <a:off x="2220435" y="255785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F9D080-BDAF-4B36-B604-F8622D0D3DFF}"/>
              </a:ext>
            </a:extLst>
          </p:cNvPr>
          <p:cNvSpPr/>
          <p:nvPr/>
        </p:nvSpPr>
        <p:spPr>
          <a:xfrm rot="10800000" flipH="1" flipV="1">
            <a:off x="2234934" y="1906593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1490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3272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상세공지사항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/>
        </p:nvGraphicFramePr>
        <p:xfrm>
          <a:off x="9940408" y="231211"/>
          <a:ext cx="2199758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8110333-BCB4-4FD2-B8D6-0ED789C22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143001"/>
            <a:ext cx="7625183" cy="563879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93427ED-F04D-471D-A568-B9D13186B1D3}"/>
              </a:ext>
            </a:extLst>
          </p:cNvPr>
          <p:cNvSpPr/>
          <p:nvPr/>
        </p:nvSpPr>
        <p:spPr>
          <a:xfrm rot="10800000" flipH="1" flipV="1">
            <a:off x="2231460" y="2576567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4425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46926"/>
              </p:ext>
            </p:extLst>
          </p:nvPr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(FAQ)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(FAQ)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/>
        </p:nvGraphicFramePr>
        <p:xfrm>
          <a:off x="9940408" y="231211"/>
          <a:ext cx="2199758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1437C31-FDD2-4965-8ADA-571E5E74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05" y="1143001"/>
            <a:ext cx="7599784" cy="56387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7F5EA2-6214-4828-9E8E-A80490D7BA5D}"/>
              </a:ext>
            </a:extLst>
          </p:cNvPr>
          <p:cNvSpPr/>
          <p:nvPr/>
        </p:nvSpPr>
        <p:spPr>
          <a:xfrm>
            <a:off x="2438710" y="2540001"/>
            <a:ext cx="5981390" cy="298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5D18FC7-0C44-457F-82F5-24859D6154FF}"/>
              </a:ext>
            </a:extLst>
          </p:cNvPr>
          <p:cNvSpPr/>
          <p:nvPr/>
        </p:nvSpPr>
        <p:spPr>
          <a:xfrm rot="10800000" flipH="1" flipV="1">
            <a:off x="2322384" y="245625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5FE22E-0E82-4A66-AC30-F3EB1AA23E62}"/>
              </a:ext>
            </a:extLst>
          </p:cNvPr>
          <p:cNvSpPr/>
          <p:nvPr/>
        </p:nvSpPr>
        <p:spPr>
          <a:xfrm rot="10800000" flipH="1" flipV="1">
            <a:off x="2288299" y="2830272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80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409B41-7767-482F-8FD3-7BB3648F1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57" y="1314059"/>
            <a:ext cx="7069059" cy="51674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2FCBC7-24F1-432A-BEF0-27BCC9074788}"/>
              </a:ext>
            </a:extLst>
          </p:cNvPr>
          <p:cNvSpPr txBox="1"/>
          <p:nvPr/>
        </p:nvSpPr>
        <p:spPr>
          <a:xfrm>
            <a:off x="2203076" y="37651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기술잡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취업 이력서 등록화면</a:t>
            </a:r>
            <a:r>
              <a:rPr lang="en-US" altLang="ko-KR" dirty="0">
                <a:ea typeface="맑은 고딕"/>
              </a:rPr>
              <a:t>3 </a:t>
            </a:r>
            <a:r>
              <a:rPr lang="en-US" altLang="ko-KR" sz="1200" dirty="0">
                <a:ea typeface="맑은 고딕"/>
              </a:rPr>
              <a:t>(</a:t>
            </a:r>
            <a:r>
              <a:rPr lang="ko-KR" altLang="en-US" sz="1200" dirty="0">
                <a:ea typeface="맑은 고딕"/>
              </a:rPr>
              <a:t>개인 회원가입 화면과 동일</a:t>
            </a:r>
            <a:r>
              <a:rPr lang="en-US" altLang="ko-KR" sz="1200" dirty="0">
                <a:ea typeface="맑은 고딕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2FE34-F335-4BD2-979F-616795330C9A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1AF9E-1EC1-4EAD-8C2B-F7B8E650AEAF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E9E80-9305-42CF-9851-DAB246996B2F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5F5D7-1AAF-4680-9F2B-8BF6559990EA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1"/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1"/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21196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56390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(FAQ)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(FAQ)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/>
        </p:nvGraphicFramePr>
        <p:xfrm>
          <a:off x="9940408" y="231211"/>
          <a:ext cx="2199758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1437C31-FDD2-4965-8ADA-571E5E74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05" y="1143001"/>
            <a:ext cx="7599784" cy="56387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A55042-E371-44F1-A24F-1D72E39389F7}"/>
              </a:ext>
            </a:extLst>
          </p:cNvPr>
          <p:cNvSpPr/>
          <p:nvPr/>
        </p:nvSpPr>
        <p:spPr>
          <a:xfrm>
            <a:off x="2112133" y="1059251"/>
            <a:ext cx="7625182" cy="58166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B68111-B943-4C1E-81C5-521F62A40F1E}"/>
              </a:ext>
            </a:extLst>
          </p:cNvPr>
          <p:cNvSpPr/>
          <p:nvPr/>
        </p:nvSpPr>
        <p:spPr>
          <a:xfrm>
            <a:off x="2362200" y="2806700"/>
            <a:ext cx="5969000" cy="395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378370-52BF-4F26-8253-9967D741CCE5}"/>
              </a:ext>
            </a:extLst>
          </p:cNvPr>
          <p:cNvCxnSpPr/>
          <p:nvPr/>
        </p:nvCxnSpPr>
        <p:spPr>
          <a:xfrm>
            <a:off x="3517900" y="3202670"/>
            <a:ext cx="647700" cy="58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8F36FB-4CE5-4E71-B4F5-E58BF26F6DB8}"/>
              </a:ext>
            </a:extLst>
          </p:cNvPr>
          <p:cNvSpPr/>
          <p:nvPr/>
        </p:nvSpPr>
        <p:spPr>
          <a:xfrm>
            <a:off x="4165600" y="3278872"/>
            <a:ext cx="5587687" cy="3579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22029D-45F6-4A86-A1CE-9200B388A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37" y="3545571"/>
            <a:ext cx="5401613" cy="304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579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27089"/>
              </p:ext>
            </p:extLst>
          </p:nvPr>
        </p:nvGraphicFramePr>
        <p:xfrm>
          <a:off x="2128105" y="231212"/>
          <a:ext cx="7625184" cy="749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/>
        </p:nvGraphicFramePr>
        <p:xfrm>
          <a:off x="9940408" y="231211"/>
          <a:ext cx="2199758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30B7C93-F451-4C7C-BE84-15750C22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5" y="1013227"/>
            <a:ext cx="7625184" cy="576857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41E0C43-8CDD-4810-8907-4B86C6C2105A}"/>
              </a:ext>
            </a:extLst>
          </p:cNvPr>
          <p:cNvSpPr/>
          <p:nvPr/>
        </p:nvSpPr>
        <p:spPr>
          <a:xfrm rot="10800000" flipH="1" flipV="1">
            <a:off x="3243542" y="244355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3EB546-CBCA-41DC-992F-D980B1DB2EED}"/>
              </a:ext>
            </a:extLst>
          </p:cNvPr>
          <p:cNvSpPr/>
          <p:nvPr/>
        </p:nvSpPr>
        <p:spPr>
          <a:xfrm rot="10800000" flipH="1" flipV="1">
            <a:off x="6197600" y="244355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D332C65-AD40-447C-AFC4-2A53F5AB4FFE}"/>
              </a:ext>
            </a:extLst>
          </p:cNvPr>
          <p:cNvSpPr/>
          <p:nvPr/>
        </p:nvSpPr>
        <p:spPr>
          <a:xfrm rot="10800000" flipH="1" flipV="1">
            <a:off x="2438711" y="287794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5023BF-B8B9-4C5F-B924-1C874BEC2E38}"/>
              </a:ext>
            </a:extLst>
          </p:cNvPr>
          <p:cNvSpPr/>
          <p:nvPr/>
        </p:nvSpPr>
        <p:spPr>
          <a:xfrm rot="10800000" flipH="1" flipV="1">
            <a:off x="4951284" y="5516951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15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15302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문의내역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/>
        </p:nvGraphicFramePr>
        <p:xfrm>
          <a:off x="9940408" y="231211"/>
          <a:ext cx="2199758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69A3548-4130-40CC-974F-709E475D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143001"/>
            <a:ext cx="7625183" cy="5638797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3219A8B-C3A8-4E7B-9B61-BDC6B84FD676}"/>
              </a:ext>
            </a:extLst>
          </p:cNvPr>
          <p:cNvSpPr/>
          <p:nvPr/>
        </p:nvSpPr>
        <p:spPr>
          <a:xfrm rot="10800000" flipH="1" flipV="1">
            <a:off x="2322386" y="2877946"/>
            <a:ext cx="232653" cy="206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7448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30104"/>
              </p:ext>
            </p:extLst>
          </p:nvPr>
        </p:nvGraphicFramePr>
        <p:xfrm>
          <a:off x="2128105" y="231212"/>
          <a:ext cx="7625184" cy="693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HOME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이용안내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(1:1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 &gt;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문의내역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/>
        </p:nvGraphicFramePr>
        <p:xfrm>
          <a:off x="9940408" y="231211"/>
          <a:ext cx="2199758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69A3548-4130-40CC-974F-709E475D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04" y="1143001"/>
            <a:ext cx="7625183" cy="56387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7672AA-4356-4501-8742-D98CD1D60158}"/>
              </a:ext>
            </a:extLst>
          </p:cNvPr>
          <p:cNvSpPr/>
          <p:nvPr/>
        </p:nvSpPr>
        <p:spPr>
          <a:xfrm>
            <a:off x="2128105" y="1041400"/>
            <a:ext cx="7625182" cy="58166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D816BF-B4C9-4181-BC79-AA55978E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3278872"/>
            <a:ext cx="5587687" cy="36045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3E4C8ED-D871-4B07-8256-984FCCDB6B95}"/>
              </a:ext>
            </a:extLst>
          </p:cNvPr>
          <p:cNvSpPr/>
          <p:nvPr/>
        </p:nvSpPr>
        <p:spPr>
          <a:xfrm>
            <a:off x="2362200" y="2806700"/>
            <a:ext cx="5969000" cy="395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9EF02F-EA54-43EA-8393-38AE332A8E4F}"/>
              </a:ext>
            </a:extLst>
          </p:cNvPr>
          <p:cNvCxnSpPr/>
          <p:nvPr/>
        </p:nvCxnSpPr>
        <p:spPr>
          <a:xfrm>
            <a:off x="3517900" y="3202670"/>
            <a:ext cx="647700" cy="58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70BB4-F217-4DCF-9FC3-31398E7E2CE7}"/>
              </a:ext>
            </a:extLst>
          </p:cNvPr>
          <p:cNvSpPr/>
          <p:nvPr/>
        </p:nvSpPr>
        <p:spPr>
          <a:xfrm>
            <a:off x="4165600" y="3278872"/>
            <a:ext cx="5587687" cy="3579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781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CC12D26-8B0C-445A-9100-9DFBE71D79AB}"/>
              </a:ext>
            </a:extLst>
          </p:cNvPr>
          <p:cNvGraphicFramePr>
            <a:graphicFrameLocks noGrp="1"/>
          </p:cNvGraphicFramePr>
          <p:nvPr/>
        </p:nvGraphicFramePr>
        <p:xfrm>
          <a:off x="2128105" y="231212"/>
          <a:ext cx="7625184" cy="736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2807">
                  <a:extLst>
                    <a:ext uri="{9D8B030D-6E8A-4147-A177-3AD203B41FA5}">
                      <a16:colId xmlns:a16="http://schemas.microsoft.com/office/drawing/2014/main" val="2654429607"/>
                    </a:ext>
                  </a:extLst>
                </a:gridCol>
                <a:gridCol w="1119193">
                  <a:extLst>
                    <a:ext uri="{9D8B030D-6E8A-4147-A177-3AD203B41FA5}">
                      <a16:colId xmlns:a16="http://schemas.microsoft.com/office/drawing/2014/main" val="727742329"/>
                    </a:ext>
                  </a:extLst>
                </a:gridCol>
                <a:gridCol w="869095">
                  <a:extLst>
                    <a:ext uri="{9D8B030D-6E8A-4147-A177-3AD203B41FA5}">
                      <a16:colId xmlns:a16="http://schemas.microsoft.com/office/drawing/2014/main" val="3278202715"/>
                    </a:ext>
                  </a:extLst>
                </a:gridCol>
                <a:gridCol w="1162905">
                  <a:extLst>
                    <a:ext uri="{9D8B030D-6E8A-4147-A177-3AD203B41FA5}">
                      <a16:colId xmlns:a16="http://schemas.microsoft.com/office/drawing/2014/main" val="3458072950"/>
                    </a:ext>
                  </a:extLst>
                </a:gridCol>
                <a:gridCol w="719058">
                  <a:extLst>
                    <a:ext uri="{9D8B030D-6E8A-4147-A177-3AD203B41FA5}">
                      <a16:colId xmlns:a16="http://schemas.microsoft.com/office/drawing/2014/main" val="24185044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98683437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1714534"/>
                    </a:ext>
                  </a:extLst>
                </a:gridCol>
                <a:gridCol w="1619382">
                  <a:extLst>
                    <a:ext uri="{9D8B030D-6E8A-4147-A177-3AD203B41FA5}">
                      <a16:colId xmlns:a16="http://schemas.microsoft.com/office/drawing/2014/main" val="263534974"/>
                    </a:ext>
                  </a:extLst>
                </a:gridCol>
              </a:tblGrid>
              <a:tr h="340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이범준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54931"/>
                  </a:ext>
                </a:extLst>
              </a:tr>
              <a:tr h="353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Screen Path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888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991843-2333-4292-8A46-5FFAD3579ED8}"/>
              </a:ext>
            </a:extLst>
          </p:cNvPr>
          <p:cNvSpPr/>
          <p:nvPr/>
        </p:nvSpPr>
        <p:spPr>
          <a:xfrm>
            <a:off x="-2459" y="-2459"/>
            <a:ext cx="1929579" cy="67842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A31D-62AF-43F9-8A9E-FB718AAD8D69}"/>
              </a:ext>
            </a:extLst>
          </p:cNvPr>
          <p:cNvSpPr txBox="1"/>
          <p:nvPr/>
        </p:nvSpPr>
        <p:spPr>
          <a:xfrm>
            <a:off x="182555" y="413965"/>
            <a:ext cx="12929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757070"/>
                </a:solidFill>
                <a:ea typeface="맑은 고딕"/>
              </a:rPr>
              <a:t>표지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1BEB7-7FD6-4E11-91F0-AB62D023DC05}"/>
              </a:ext>
            </a:extLst>
          </p:cNvPr>
          <p:cNvSpPr txBox="1"/>
          <p:nvPr/>
        </p:nvSpPr>
        <p:spPr>
          <a:xfrm>
            <a:off x="182554" y="805850"/>
            <a:ext cx="1282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목차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D2A60-17E7-4615-B3D1-C677653180ED}"/>
              </a:ext>
            </a:extLst>
          </p:cNvPr>
          <p:cNvSpPr txBox="1"/>
          <p:nvPr/>
        </p:nvSpPr>
        <p:spPr>
          <a:xfrm>
            <a:off x="185057" y="1143001"/>
            <a:ext cx="2743200" cy="36764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분석</a:t>
            </a:r>
          </a:p>
          <a:p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UI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사이트맵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기술잡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문제점 분석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기획</a:t>
            </a:r>
          </a:p>
          <a:p>
            <a:pPr>
              <a:lnSpc>
                <a:spcPct val="150000"/>
              </a:lnSpc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메뉴구조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화면목록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프로세스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건축잡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 b="1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UI,기능정의</a:t>
            </a:r>
            <a:endParaRPr lang="ko-KR" altLang="en-US" sz="1200" b="1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graphicFrame>
        <p:nvGraphicFramePr>
          <p:cNvPr id="10" name="표 20">
            <a:extLst>
              <a:ext uri="{FF2B5EF4-FFF2-40B4-BE49-F238E27FC236}">
                <a16:creationId xmlns:a16="http://schemas.microsoft.com/office/drawing/2014/main" id="{B1A1746F-07D0-427D-8A52-ABC466C43D2E}"/>
              </a:ext>
            </a:extLst>
          </p:cNvPr>
          <p:cNvGraphicFramePr>
            <a:graphicFrameLocks noGrp="1"/>
          </p:cNvGraphicFramePr>
          <p:nvPr/>
        </p:nvGraphicFramePr>
        <p:xfrm>
          <a:off x="9940408" y="231211"/>
          <a:ext cx="2199758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9499">
                  <a:extLst>
                    <a:ext uri="{9D8B030D-6E8A-4147-A177-3AD203B41FA5}">
                      <a16:colId xmlns:a16="http://schemas.microsoft.com/office/drawing/2014/main" val="1488586096"/>
                    </a:ext>
                  </a:extLst>
                </a:gridCol>
                <a:gridCol w="1720259">
                  <a:extLst>
                    <a:ext uri="{9D8B030D-6E8A-4147-A177-3AD203B41FA5}">
                      <a16:colId xmlns:a16="http://schemas.microsoft.com/office/drawing/2014/main" val="8305942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9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1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2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517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Check Point</a:t>
                      </a:r>
                      <a:endParaRPr lang="ko-KR" alt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1875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00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7530</Words>
  <Application>Microsoft Office PowerPoint</Application>
  <PresentationFormat>와이드스크린</PresentationFormat>
  <Paragraphs>3060</Paragraphs>
  <Slides>94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98" baseType="lpstr"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B5597</dc:creator>
  <cp:lastModifiedBy>B5597</cp:lastModifiedBy>
  <cp:revision>420</cp:revision>
  <dcterms:created xsi:type="dcterms:W3CDTF">2021-09-13T01:35:28Z</dcterms:created>
  <dcterms:modified xsi:type="dcterms:W3CDTF">2021-09-28T05:39:01Z</dcterms:modified>
</cp:coreProperties>
</file>