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apositive de titre">
    <p:bg>
      <p:bgPr>
        <a:solidFill>
          <a:srgbClr val="4A4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52168"/>
            <a:ext cx="8496000" cy="1080000"/>
          </a:xfrm>
          <a:prstGeom prst="rect">
            <a:avLst/>
          </a:prstGeom>
          <a:solidFill>
            <a:srgbClr val="E10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9" y="452168"/>
            <a:ext cx="2902393" cy="108000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1331" y="2913668"/>
            <a:ext cx="11301070" cy="7991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Nom du </a:t>
            </a:r>
            <a:r>
              <a:rPr lang="en-US" dirty="0" err="1"/>
              <a:t>cours</a:t>
            </a:r>
            <a:r>
              <a:rPr lang="en-US" dirty="0"/>
              <a:t> – </a:t>
            </a:r>
            <a:r>
              <a:rPr lang="en-US" dirty="0" err="1"/>
              <a:t>arial</a:t>
            </a:r>
            <a:r>
              <a:rPr lang="en-US" dirty="0"/>
              <a:t> minuscule 28 </a:t>
            </a:r>
            <a:r>
              <a:rPr lang="en-US" dirty="0" err="1"/>
              <a:t>gras</a:t>
            </a:r>
            <a:r>
              <a:rPr lang="en-US" dirty="0"/>
              <a:t>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01819" y="3765004"/>
            <a:ext cx="11300581" cy="741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/>
              <a:t>Prénom</a:t>
            </a:r>
            <a:r>
              <a:rPr lang="en-US" dirty="0"/>
              <a:t> Nom de </a:t>
            </a:r>
            <a:r>
              <a:rPr lang="en-US" dirty="0" err="1"/>
              <a:t>l’auteur</a:t>
            </a:r>
            <a:r>
              <a:rPr lang="en-US" dirty="0"/>
              <a:t> – </a:t>
            </a:r>
            <a:r>
              <a:rPr lang="en-US" dirty="0" err="1"/>
              <a:t>arial</a:t>
            </a:r>
            <a:r>
              <a:rPr lang="en-US" dirty="0"/>
              <a:t> 24 light 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3433" y="6226023"/>
            <a:ext cx="111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9732" y="6305552"/>
            <a:ext cx="11171994" cy="30728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1350" b="0" dirty="0"/>
              <a:t>date - </a:t>
            </a:r>
            <a:r>
              <a:rPr lang="fr-FR" sz="1350" b="0" dirty="0" err="1"/>
              <a:t>arial</a:t>
            </a:r>
            <a:r>
              <a:rPr lang="fr-FR" sz="1350" b="0" dirty="0"/>
              <a:t> minuscule 18 light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207417" y="1101085"/>
            <a:ext cx="8053616" cy="431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484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80725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0966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TITRE - ARIAL 18 MAJUSCULE GRAS</a:t>
            </a:r>
          </a:p>
        </p:txBody>
      </p:sp>
    </p:spTree>
    <p:extLst>
      <p:ext uri="{BB962C8B-B14F-4D97-AF65-F5344CB8AC3E}">
        <p14:creationId xmlns:p14="http://schemas.microsoft.com/office/powerpoint/2010/main" val="10902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2700" baseline="0" dirty="0">
                <a:solidFill>
                  <a:srgbClr val="E10F21"/>
                </a:solidFill>
              </a:rPr>
              <a:t>titre de la </a:t>
            </a:r>
            <a:r>
              <a:rPr lang="fr-FR" sz="2700" baseline="0" dirty="0" err="1">
                <a:solidFill>
                  <a:srgbClr val="E10F21"/>
                </a:solidFill>
              </a:rPr>
              <a:t>slide</a:t>
            </a:r>
            <a:r>
              <a:rPr lang="fr-FR" sz="2700" baseline="0" dirty="0">
                <a:solidFill>
                  <a:srgbClr val="E10F21"/>
                </a:solidFill>
              </a:rPr>
              <a:t> – </a:t>
            </a:r>
            <a:r>
              <a:rPr lang="fr-FR" sz="2700" baseline="0" dirty="0" err="1">
                <a:solidFill>
                  <a:srgbClr val="E10F21"/>
                </a:solidFill>
              </a:rPr>
              <a:t>arial</a:t>
            </a:r>
            <a:r>
              <a:rPr lang="fr-FR" sz="2700" baseline="0" dirty="0">
                <a:solidFill>
                  <a:srgbClr val="E10F21"/>
                </a:solidFill>
              </a:rPr>
              <a:t> 27 minuscules gras </a:t>
            </a:r>
            <a:endParaRPr lang="fr-FR" sz="2700" dirty="0">
              <a:solidFill>
                <a:srgbClr val="E10F2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715616" y="6138242"/>
            <a:ext cx="9216000" cy="828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10972800" cy="4762500"/>
          </a:xfrm>
          <a:prstGeom prst="rect">
            <a:avLst/>
          </a:prstGeom>
        </p:spPr>
        <p:txBody>
          <a:bodyPr>
            <a:noAutofit/>
          </a:bodyPr>
          <a:lstStyle>
            <a:lvl1pPr marL="371387" indent="-371387">
              <a:buClrTx/>
              <a:buFont typeface="Arial" panose="020B0604020202020204" pitchFamily="34" charset="0"/>
              <a:buChar char="▪"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669" indent="-309488">
              <a:buClrTx/>
              <a:buFont typeface="Arial" panose="020B0604020202020204" pitchFamily="34" charset="0"/>
              <a:buChar char="▪"/>
              <a:defRPr sz="21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7953" indent="-247590">
              <a:buClrTx/>
              <a:buFont typeface="Arial" panose="020B0604020202020204" pitchFamily="34" charset="0"/>
              <a:buChar char="▪"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134" indent="-247590">
              <a:buClrTx/>
              <a:buFont typeface="Arial" panose="020B0604020202020204" pitchFamily="34" charset="0"/>
              <a:buChar char="▪"/>
              <a:defRPr sz="15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8315" indent="-247590">
              <a:buClrTx/>
              <a:buFont typeface="Arial" panose="020B0604020202020204" pitchFamily="34" charset="0"/>
              <a:buChar char="▪"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381750"/>
            <a:ext cx="9495835" cy="3616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aseline="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182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0363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5544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0725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350" b="0" dirty="0">
                <a:solidFill>
                  <a:srgbClr val="4A4A49"/>
                </a:solidFill>
              </a:rPr>
              <a:t>Gestion de projet et management d’équipes – 2017 / 2018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47" y="6138242"/>
            <a:ext cx="1453487" cy="540852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715616" y="1029246"/>
            <a:ext cx="1236869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7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2700" baseline="0" dirty="0">
                <a:solidFill>
                  <a:srgbClr val="E10F21"/>
                </a:solidFill>
              </a:rPr>
              <a:t>titre de la </a:t>
            </a:r>
            <a:r>
              <a:rPr lang="fr-FR" sz="2700" baseline="0" dirty="0" err="1">
                <a:solidFill>
                  <a:srgbClr val="E10F21"/>
                </a:solidFill>
              </a:rPr>
              <a:t>slide</a:t>
            </a:r>
            <a:r>
              <a:rPr lang="fr-FR" sz="2700" baseline="0" dirty="0">
                <a:solidFill>
                  <a:srgbClr val="E10F21"/>
                </a:solidFill>
              </a:rPr>
              <a:t> – </a:t>
            </a:r>
            <a:r>
              <a:rPr lang="fr-FR" sz="2700" baseline="0" dirty="0" err="1">
                <a:solidFill>
                  <a:srgbClr val="E10F21"/>
                </a:solidFill>
              </a:rPr>
              <a:t>arial</a:t>
            </a:r>
            <a:r>
              <a:rPr lang="fr-FR" sz="2700" baseline="0" dirty="0">
                <a:solidFill>
                  <a:srgbClr val="E10F21"/>
                </a:solidFill>
              </a:rPr>
              <a:t> 27 minuscules gras </a:t>
            </a:r>
            <a:endParaRPr lang="fr-FR" sz="2700" dirty="0">
              <a:solidFill>
                <a:srgbClr val="E10F21"/>
              </a:solidFill>
            </a:endParaRP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27269" y="6381750"/>
            <a:ext cx="9495835" cy="3616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182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0363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5544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0725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350" b="0" dirty="0">
                <a:solidFill>
                  <a:srgbClr val="4A4A49"/>
                </a:solidFill>
              </a:rPr>
              <a:t>Gestion de projet – 2016 / 2017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09600" y="6138242"/>
            <a:ext cx="9408000" cy="828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47" y="6138242"/>
            <a:ext cx="1453487" cy="54085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715616" y="1029246"/>
            <a:ext cx="1236869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earlymak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16" y="2520398"/>
            <a:ext cx="48373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69662" y="2130427"/>
            <a:ext cx="890735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Inserer</a:t>
            </a:r>
            <a:r>
              <a:rPr lang="fr-FR" dirty="0"/>
              <a:t> ici Le TITRE DE LA PRESENTATION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69662" y="3886200"/>
            <a:ext cx="890735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Insérer</a:t>
            </a:r>
            <a:r>
              <a:rPr lang="en-US" dirty="0"/>
              <a:t> le nom de </a:t>
            </a:r>
            <a:r>
              <a:rPr lang="en-US" dirty="0" err="1"/>
              <a:t>l’auteur</a:t>
            </a:r>
            <a:br>
              <a:rPr lang="en-US" dirty="0"/>
            </a:br>
            <a:r>
              <a:rPr lang="en-US" dirty="0" err="1"/>
              <a:t>Insérer</a:t>
            </a:r>
            <a:r>
              <a:rPr lang="en-US" dirty="0"/>
              <a:t> le nom du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le 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secondaire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902" y="454250"/>
            <a:ext cx="1370694" cy="105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85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5236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INSERER ICI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851026"/>
            <a:ext cx="10972800" cy="43719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buFont typeface="Arial" pitchFamily="34" charset="0"/>
              <a:buChar char="•"/>
              <a:defRPr baseline="0"/>
            </a:lvl3pPr>
          </a:lstStyle>
          <a:p>
            <a:pPr lvl="0"/>
            <a:r>
              <a:rPr lang="fr-FR" dirty="0"/>
              <a:t>Insérer ici le texte de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654501" y="6323587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/>
          <p:cNvSpPr>
            <a:spLocks noGrp="1"/>
          </p:cNvSpPr>
          <p:nvPr>
            <p:ph type="sldNum" sz="quarter" idx="11"/>
          </p:nvPr>
        </p:nvSpPr>
        <p:spPr>
          <a:xfrm>
            <a:off x="8737600" y="158265"/>
            <a:ext cx="2844800" cy="365125"/>
          </a:xfrm>
          <a:prstGeom prst="rect">
            <a:avLst/>
          </a:prstGeom>
        </p:spPr>
        <p:txBody>
          <a:bodyPr/>
          <a:lstStyle/>
          <a:p>
            <a:fld id="{6F4FB99E-5C9D-43F7-BE0B-D038F7808C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7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2338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7600" y="15826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4FB99E-5C9D-43F7-BE0B-D038F7808C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34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22400" y="16764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05600" y="16764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15826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4FB99E-5C9D-43F7-BE0B-D038F7808C90}" type="slidenum">
              <a:rPr lang="fr-CA" smtClean="0"/>
              <a:t>‹#›</a:t>
            </a:fld>
            <a:endParaRPr lang="fr-CA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52338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9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60242" rtl="0" eaLnBrk="1" latinLnBrk="0" hangingPunct="1">
        <a:spcBef>
          <a:spcPct val="0"/>
        </a:spcBef>
        <a:buNone/>
        <a:defRPr sz="5400" kern="1200" cap="none" baseline="0">
          <a:solidFill>
            <a:srgbClr val="FF0000"/>
          </a:solidFill>
          <a:latin typeface="Trebuchet MS" pitchFamily="34" charset="0"/>
          <a:ea typeface="+mj-ea"/>
          <a:cs typeface="+mj-cs"/>
        </a:defRPr>
      </a:lvl1pPr>
    </p:titleStyle>
    <p:bodyStyle>
      <a:lvl1pPr marL="495182" indent="-495182" algn="l" defTabSz="660242" rtl="0" eaLnBrk="1" latinLnBrk="0" hangingPunct="1">
        <a:spcBef>
          <a:spcPct val="20000"/>
        </a:spcBef>
        <a:buClrTx/>
        <a:buFont typeface="Wingdings" pitchFamily="2" charset="2"/>
        <a:buChar char="§"/>
        <a:defRPr sz="3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072892" indent="-41265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650604" indent="-33012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2310845" indent="-330120" algn="l" defTabSz="660242" rtl="0" eaLnBrk="1" latinLnBrk="0" hangingPunct="1">
        <a:spcBef>
          <a:spcPct val="20000"/>
        </a:spcBef>
        <a:buClr>
          <a:srgbClr val="D2D003"/>
        </a:buClr>
        <a:buFont typeface="Arial"/>
        <a:buChar char="–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971086" indent="-330120" algn="l" defTabSz="660242" rtl="0" eaLnBrk="1" latinLnBrk="0" hangingPunct="1">
        <a:spcBef>
          <a:spcPct val="20000"/>
        </a:spcBef>
        <a:buFont typeface="Arial"/>
        <a:buChar char="»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3631328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6pPr>
      <a:lvl7pPr marL="4291569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7pPr>
      <a:lvl8pPr marL="4951811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8pPr>
      <a:lvl9pPr marL="5612052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60242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320483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1980724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4pPr>
      <a:lvl5pPr marL="2640966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5pPr>
      <a:lvl6pPr marL="3301207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6pPr>
      <a:lvl7pPr marL="3961449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7pPr>
      <a:lvl8pPr marL="462169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8pPr>
      <a:lvl9pPr marL="5281931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27461B-8737-BB75-8FB1-6AB6C65CF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Weekly </a:t>
            </a:r>
            <a:r>
              <a:rPr lang="fr-CA" dirty="0" err="1"/>
              <a:t>project</a:t>
            </a:r>
            <a:r>
              <a:rPr lang="fr-CA" dirty="0"/>
              <a:t> 2 : </a:t>
            </a:r>
            <a:r>
              <a:rPr lang="fr-CA" dirty="0" err="1"/>
              <a:t>creating</a:t>
            </a:r>
            <a:r>
              <a:rPr lang="fr-CA" dirty="0"/>
              <a:t> a </a:t>
            </a:r>
            <a:r>
              <a:rPr lang="fr-CA" dirty="0" err="1"/>
              <a:t>database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B9AA-8E91-8D24-4BD8-87C601FEA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Felicia, Mathieu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43FE3-7615-BEA2-AD1E-8119624202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F479D-CE2D-8FA6-5B53-F84FAB4029F7}"/>
              </a:ext>
            </a:extLst>
          </p:cNvPr>
          <p:cNvSpPr/>
          <p:nvPr/>
        </p:nvSpPr>
        <p:spPr>
          <a:xfrm>
            <a:off x="0" y="438149"/>
            <a:ext cx="11431726" cy="119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16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6F51-E700-4F12-0F3F-8A229D21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Summary</a:t>
            </a:r>
            <a:br>
              <a:rPr lang="fr-CA" dirty="0"/>
            </a:b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BAD6-D54B-8950-CC9B-D25CAA8C4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the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 (ONE MINUTE)</a:t>
            </a:r>
          </a:p>
          <a:p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A213C-4D99-EF05-3075-C448F28BBD7C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8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of the </a:t>
            </a:r>
            <a:r>
              <a:rPr lang="fr-CA" dirty="0" err="1"/>
              <a:t>project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Goal: create a database related to the business socio-economic factor</a:t>
            </a:r>
          </a:p>
          <a:p>
            <a:r>
              <a:rPr lang="en-US" dirty="0"/>
              <a:t>Selecting relevant data to compare the countries</a:t>
            </a:r>
          </a:p>
          <a:p>
            <a:r>
              <a:rPr lang="en-US" dirty="0"/>
              <a:t>Find out which country performs the best regarding the factors</a:t>
            </a:r>
          </a:p>
          <a:p>
            <a:r>
              <a:rPr lang="en-US" dirty="0"/>
              <a:t>Using python and </a:t>
            </a:r>
            <a:r>
              <a:rPr lang="en-US" dirty="0" err="1"/>
              <a:t>sql</a:t>
            </a:r>
            <a:endParaRPr lang="en-US" dirty="0"/>
          </a:p>
          <a:p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5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Planification of the project in Jira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Acquire the data using scraping or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of the 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Getting some insights of the data using </a:t>
            </a:r>
            <a:r>
              <a:rPr lang="en-US" dirty="0" err="1"/>
              <a:t>sql</a:t>
            </a:r>
            <a:r>
              <a:rPr lang="en-US" dirty="0"/>
              <a:t> queries</a:t>
            </a:r>
          </a:p>
          <a:p>
            <a:r>
              <a:rPr lang="fr-CA" dirty="0"/>
              <a:t>Normalisation of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39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Finding</a:t>
            </a:r>
            <a:r>
              <a:rPr lang="fr-CA" dirty="0"/>
              <a:t> out relevant data </a:t>
            </a:r>
            <a:r>
              <a:rPr lang="fr-CA" dirty="0" err="1"/>
              <a:t>concerning</a:t>
            </a:r>
            <a:r>
              <a:rPr lang="fr-CA" dirty="0"/>
              <a:t> the business </a:t>
            </a:r>
            <a:r>
              <a:rPr lang="fr-CA" dirty="0" err="1"/>
              <a:t>indicator</a:t>
            </a:r>
            <a:endParaRPr lang="fr-CA" dirty="0"/>
          </a:p>
          <a:p>
            <a:r>
              <a:rPr lang="fr-CA" dirty="0" err="1"/>
              <a:t>Creating</a:t>
            </a:r>
            <a:r>
              <a:rPr lang="fr-CA" dirty="0"/>
              <a:t> an ER model to </a:t>
            </a:r>
            <a:r>
              <a:rPr lang="fr-CA" dirty="0" err="1"/>
              <a:t>understand</a:t>
            </a:r>
            <a:r>
              <a:rPr lang="fr-CA" dirty="0"/>
              <a:t> how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create</a:t>
            </a:r>
            <a:r>
              <a:rPr lang="fr-CA" dirty="0"/>
              <a:t> the </a:t>
            </a:r>
            <a:r>
              <a:rPr lang="fr-CA" dirty="0" err="1"/>
              <a:t>database</a:t>
            </a:r>
            <a:endParaRPr lang="fr-CA" dirty="0"/>
          </a:p>
          <a:p>
            <a:r>
              <a:rPr lang="fr-CA" dirty="0"/>
              <a:t>Data extraction</a:t>
            </a:r>
          </a:p>
          <a:p>
            <a:r>
              <a:rPr lang="fr-CA" dirty="0" err="1"/>
              <a:t>Compiling</a:t>
            </a:r>
            <a:r>
              <a:rPr lang="fr-CA" dirty="0"/>
              <a:t> </a:t>
            </a:r>
            <a:r>
              <a:rPr lang="fr-CA" dirty="0" err="1"/>
              <a:t>every</a:t>
            </a:r>
            <a:r>
              <a:rPr lang="fr-CA" dirty="0"/>
              <a:t> data </a:t>
            </a:r>
            <a:r>
              <a:rPr lang="fr-CA" dirty="0" err="1"/>
              <a:t>into</a:t>
            </a:r>
            <a:r>
              <a:rPr lang="fr-CA" dirty="0"/>
              <a:t> a </a:t>
            </a:r>
            <a:r>
              <a:rPr lang="fr-CA" dirty="0" err="1"/>
              <a:t>database</a:t>
            </a:r>
            <a:r>
              <a:rPr lang="fr-CA" dirty="0"/>
              <a:t> in </a:t>
            </a:r>
            <a:r>
              <a:rPr lang="fr-CA" dirty="0" err="1"/>
              <a:t>sql</a:t>
            </a:r>
            <a:endParaRPr lang="fr-CA" dirty="0"/>
          </a:p>
          <a:p>
            <a:r>
              <a:rPr lang="fr-CA" dirty="0" err="1"/>
              <a:t>Making</a:t>
            </a:r>
            <a:r>
              <a:rPr lang="fr-CA" dirty="0"/>
              <a:t> </a:t>
            </a:r>
            <a:r>
              <a:rPr lang="fr-CA" dirty="0" err="1"/>
              <a:t>sql</a:t>
            </a:r>
            <a:r>
              <a:rPr lang="fr-CA" dirty="0"/>
              <a:t> </a:t>
            </a:r>
            <a:r>
              <a:rPr lang="fr-CA" dirty="0" err="1"/>
              <a:t>queries</a:t>
            </a:r>
            <a:r>
              <a:rPr lang="fr-CA" dirty="0"/>
              <a:t> and data normalisation to </a:t>
            </a:r>
            <a:r>
              <a:rPr lang="fr-CA" dirty="0" err="1"/>
              <a:t>rank</a:t>
            </a:r>
            <a:r>
              <a:rPr lang="fr-CA" dirty="0"/>
              <a:t> countries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42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Main </a:t>
            </a:r>
            <a:r>
              <a:rPr lang="fr-CA" dirty="0" err="1"/>
              <a:t>results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5343525" cy="4762500"/>
          </a:xfrm>
        </p:spPr>
        <p:txBody>
          <a:bodyPr/>
          <a:lstStyle/>
          <a:p>
            <a:r>
              <a:rPr lang="en-US" sz="2000" dirty="0"/>
              <a:t>The ease of doing business (0 = lowest performance to 100 = best performance)</a:t>
            </a:r>
          </a:p>
          <a:p>
            <a:r>
              <a:rPr lang="en-US" sz="2000" dirty="0"/>
              <a:t>Time required to start a business (days)</a:t>
            </a:r>
          </a:p>
          <a:p>
            <a:r>
              <a:rPr lang="en-US" sz="2000" dirty="0"/>
              <a:t>New business density (new registrations per 1,000 people ages 15-64)</a:t>
            </a:r>
          </a:p>
          <a:p>
            <a:r>
              <a:rPr lang="en-US" sz="2000" dirty="0"/>
              <a:t>Cost of business procedures (% of Gross National Income per capita)</a:t>
            </a:r>
          </a:p>
          <a:p>
            <a:endParaRPr lang="fr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D6E339-ECF3-F8EB-72BC-A7D5FF0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77" y="162735"/>
            <a:ext cx="3650723" cy="27479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2D49B4-5823-8E94-1A18-D1D2FB23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036499"/>
            <a:ext cx="3543300" cy="31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486"/>
            <a:ext cx="10972800" cy="644914"/>
          </a:xfrm>
        </p:spPr>
        <p:txBody>
          <a:bodyPr/>
          <a:lstStyle/>
          <a:p>
            <a:r>
              <a:rPr lang="fr-CA" dirty="0"/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DC952-F02A-EEF4-2523-CE4F3796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66850"/>
            <a:ext cx="10458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8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EM">
  <a:themeElements>
    <a:clrScheme name="EMLYON 2012">
      <a:dk1>
        <a:srgbClr val="707070"/>
      </a:dk1>
      <a:lt1>
        <a:sysClr val="window" lastClr="FFFFFF"/>
      </a:lt1>
      <a:dk2>
        <a:srgbClr val="8D0469"/>
      </a:dk2>
      <a:lt2>
        <a:srgbClr val="E2001A"/>
      </a:lt2>
      <a:accent1>
        <a:srgbClr val="505150"/>
      </a:accent1>
      <a:accent2>
        <a:srgbClr val="707070"/>
      </a:accent2>
      <a:accent3>
        <a:srgbClr val="A7A7A7"/>
      </a:accent3>
      <a:accent4>
        <a:srgbClr val="D2D003"/>
      </a:accent4>
      <a:accent5>
        <a:srgbClr val="F19300"/>
      </a:accent5>
      <a:accent6>
        <a:srgbClr val="E2001A"/>
      </a:accent6>
      <a:hlink>
        <a:srgbClr val="8D0469"/>
      </a:hlink>
      <a:folHlink>
        <a:srgbClr val="707070"/>
      </a:folHlink>
    </a:clrScheme>
    <a:fontScheme name="Personnalisé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ème EM" id="{27E79B44-790A-40CA-9E52-979F94A50747}" vid="{487B0FE6-5F5E-4D22-95ED-B94A9DAB24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EM</Template>
  <TotalTime>30</TotalTime>
  <Words>186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Thème EM</vt:lpstr>
      <vt:lpstr>PowerPoint Presentation</vt:lpstr>
      <vt:lpstr>Summary </vt:lpstr>
      <vt:lpstr>Description of the project</vt:lpstr>
      <vt:lpstr>Challenges</vt:lpstr>
      <vt:lpstr>Process</vt:lpstr>
      <vt:lpstr>Main results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Jomain</dc:creator>
  <cp:lastModifiedBy>Mathieu Jomain</cp:lastModifiedBy>
  <cp:revision>1</cp:revision>
  <dcterms:created xsi:type="dcterms:W3CDTF">2022-05-22T16:42:05Z</dcterms:created>
  <dcterms:modified xsi:type="dcterms:W3CDTF">2022-05-22T17:12:14Z</dcterms:modified>
</cp:coreProperties>
</file>