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67" r:id="rId3"/>
    <p:sldId id="268" r:id="rId4"/>
    <p:sldId id="271" r:id="rId5"/>
    <p:sldId id="269" r:id="rId6"/>
    <p:sldId id="300" r:id="rId7"/>
    <p:sldId id="270" r:id="rId8"/>
    <p:sldId id="272" r:id="rId9"/>
    <p:sldId id="301" r:id="rId10"/>
    <p:sldId id="273" r:id="rId11"/>
    <p:sldId id="274" r:id="rId12"/>
    <p:sldId id="302" r:id="rId13"/>
    <p:sldId id="275" r:id="rId14"/>
    <p:sldId id="276" r:id="rId15"/>
    <p:sldId id="303" r:id="rId16"/>
    <p:sldId id="277" r:id="rId17"/>
    <p:sldId id="278" r:id="rId18"/>
    <p:sldId id="304" r:id="rId19"/>
    <p:sldId id="279" r:id="rId20"/>
    <p:sldId id="280" r:id="rId21"/>
    <p:sldId id="281" r:id="rId22"/>
    <p:sldId id="282" r:id="rId23"/>
    <p:sldId id="305" r:id="rId24"/>
    <p:sldId id="283" r:id="rId25"/>
    <p:sldId id="284" r:id="rId26"/>
    <p:sldId id="306" r:id="rId27"/>
    <p:sldId id="285" r:id="rId28"/>
    <p:sldId id="286" r:id="rId29"/>
    <p:sldId id="307" r:id="rId30"/>
    <p:sldId id="287" r:id="rId31"/>
    <p:sldId id="308" r:id="rId32"/>
    <p:sldId id="288" r:id="rId33"/>
    <p:sldId id="289" r:id="rId34"/>
    <p:sldId id="290" r:id="rId35"/>
    <p:sldId id="292" r:id="rId36"/>
    <p:sldId id="295" r:id="rId37"/>
    <p:sldId id="297" r:id="rId3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BB707-726F-4C2C-8D53-CC2989F2BA50}" type="datetimeFigureOut">
              <a:rPr lang="ko-KR" altLang="en-US" smtClean="0"/>
              <a:t>2024-03-04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8298F-5D26-457B-8458-CB4BD923C628}" type="slidenum">
              <a:rPr lang="ko-KR" altLang="en-US" smtClean="0"/>
              <a:t>‹#›</a:t>
            </a:fld>
            <a:endParaRPr lang="ko-KR" altLang="en-US"/>
          </a:p>
        </p:txBody>
      </p:sp>
    </p:spTree>
    <p:extLst>
      <p:ext uri="{BB962C8B-B14F-4D97-AF65-F5344CB8AC3E}">
        <p14:creationId xmlns:p14="http://schemas.microsoft.com/office/powerpoint/2010/main" val="36692984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53ECB716-E525-457B-AFB5-7F8855C3E030}" type="datetime1">
              <a:rPr lang="ko-KR" altLang="en-US" smtClean="0"/>
              <a:t>2024-03-04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86F4CEB-2025-43A1-BBAC-51DA708E0377}" type="slidenum">
              <a:rPr lang="ko-KR" altLang="en-US" smtClean="0"/>
              <a:t>‹#›</a:t>
            </a:fld>
            <a:endParaRPr lang="ko-KR"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736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AB7649A4-4092-4AB2-8868-3FD41DB3564A}" type="datetime1">
              <a:rPr lang="ko-KR" altLang="en-US" smtClean="0"/>
              <a:t>2024-03-04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195265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DFC15D78-AC92-4B30-8354-A641113C53E7}" type="datetime1">
              <a:rPr lang="ko-KR" altLang="en-US" smtClean="0"/>
              <a:t>2024-03-04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1865112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54C7FEEE-A148-432E-9418-FB472FDC3561}" type="datetime1">
              <a:rPr lang="ko-KR" altLang="en-US" smtClean="0"/>
              <a:t>2024-03-04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86F4CEB-2025-43A1-BBAC-51DA708E0377}" type="slidenum">
              <a:rPr lang="ko-KR" altLang="en-US" smtClean="0"/>
              <a:t>‹#›</a:t>
            </a:fld>
            <a:endParaRPr lang="ko-KR" altLang="en-US" dirty="0"/>
          </a:p>
        </p:txBody>
      </p:sp>
    </p:spTree>
    <p:extLst>
      <p:ext uri="{BB962C8B-B14F-4D97-AF65-F5344CB8AC3E}">
        <p14:creationId xmlns:p14="http://schemas.microsoft.com/office/powerpoint/2010/main" val="19991068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CC293380-D228-4C67-89EF-F9385389A589}" type="datetime1">
              <a:rPr lang="ko-KR" altLang="en-US" smtClean="0"/>
              <a:t>2024-03-04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86F4CEB-2025-43A1-BBAC-51DA708E0377}" type="slidenum">
              <a:rPr lang="ko-KR" altLang="en-US" smtClean="0"/>
              <a:t>‹#›</a:t>
            </a:fld>
            <a:endParaRPr lang="ko-KR"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3624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958193D0-455C-4842-B4CF-4BF3DE8BB1E0}" type="datetime1">
              <a:rPr lang="ko-KR" altLang="en-US" smtClean="0"/>
              <a:t>2024-03-04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1934764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C8127258-5C4D-47FB-B1F4-67ADD94E20D2}" type="datetime1">
              <a:rPr lang="ko-KR" altLang="en-US" smtClean="0"/>
              <a:t>2024-03-04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148750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70286279-C2F5-426D-8795-1C324D54CC02}" type="datetime1">
              <a:rPr lang="ko-KR" altLang="en-US" smtClean="0"/>
              <a:t>2024-03-04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315808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30D145-0D83-4C38-B173-7FD6B6B0A64D}" type="datetime1">
              <a:rPr lang="ko-KR" altLang="en-US" smtClean="0"/>
              <a:t>2024-03-04</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31318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smtClean="0"/>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CB55CB-319B-403F-BA3E-7A32CF4E45F5}" type="datetime1">
              <a:rPr lang="ko-KR" altLang="en-US" smtClean="0"/>
              <a:t>2024-03-04</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35120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52CDF19E-FA8B-40F1-B2A7-BB652ACDCB18}" type="datetime1">
              <a:rPr lang="ko-KR" altLang="en-US" smtClean="0"/>
              <a:t>2024-03-04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86F4CEB-2025-43A1-BBAC-51DA708E0377}" type="slidenum">
              <a:rPr lang="ko-KR" altLang="en-US" smtClean="0"/>
              <a:t>‹#›</a:t>
            </a:fld>
            <a:endParaRPr lang="ko-KR" altLang="en-US"/>
          </a:p>
        </p:txBody>
      </p:sp>
    </p:spTree>
    <p:extLst>
      <p:ext uri="{BB962C8B-B14F-4D97-AF65-F5344CB8AC3E}">
        <p14:creationId xmlns:p14="http://schemas.microsoft.com/office/powerpoint/2010/main" val="357113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A794A5-3A6E-4AFC-B823-E5421CB80749}" type="datetime1">
              <a:rPr lang="ko-KR" altLang="en-US" smtClean="0"/>
              <a:t>2024-03-04</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6F4CEB-2025-43A1-BBAC-51DA708E0377}" type="slidenum">
              <a:rPr lang="ko-KR" altLang="en-US" smtClean="0"/>
              <a:t>‹#›</a:t>
            </a:fld>
            <a:endParaRPr lang="ko-KR"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86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4800" dirty="0" smtClean="0"/>
              <a:t>JAVA for</a:t>
            </a:r>
            <a:r>
              <a:rPr lang="ko-KR" altLang="en-US" sz="4800" dirty="0" smtClean="0"/>
              <a:t>문 활용 문제 해결 </a:t>
            </a:r>
            <a:r>
              <a:rPr lang="en-US" altLang="ko-KR" sz="4800" dirty="0" smtClean="0"/>
              <a:t>&amp;</a:t>
            </a:r>
            <a:r>
              <a:rPr lang="ko-KR" altLang="en-US" sz="4800" dirty="0" smtClean="0"/>
              <a:t> </a:t>
            </a:r>
            <a:r>
              <a:rPr lang="ko-KR" altLang="en-US" sz="4800" dirty="0" err="1" smtClean="0"/>
              <a:t>리팩토링</a:t>
            </a:r>
            <a:endParaRPr lang="ko-KR" altLang="en-US" sz="4800" dirty="0"/>
          </a:p>
        </p:txBody>
      </p:sp>
      <p:sp>
        <p:nvSpPr>
          <p:cNvPr id="3" name="부제목 2"/>
          <p:cNvSpPr>
            <a:spLocks noGrp="1"/>
          </p:cNvSpPr>
          <p:nvPr>
            <p:ph type="subTitle" idx="1"/>
          </p:nvPr>
        </p:nvSpPr>
        <p:spPr/>
        <p:txBody>
          <a:bodyPr>
            <a:normAutofit fontScale="85000" lnSpcReduction="20000"/>
          </a:bodyPr>
          <a:lstStyle/>
          <a:p>
            <a:r>
              <a:rPr lang="ko-KR" altLang="en-US" dirty="0" smtClean="0">
                <a:solidFill>
                  <a:schemeClr val="tx2">
                    <a:lumMod val="75000"/>
                  </a:schemeClr>
                </a:solidFill>
              </a:rPr>
              <a:t>휴먼교육센터</a:t>
            </a:r>
            <a:endParaRPr lang="en-US" altLang="ko-KR" dirty="0" smtClean="0">
              <a:solidFill>
                <a:schemeClr val="tx2">
                  <a:lumMod val="75000"/>
                </a:schemeClr>
              </a:solidFill>
            </a:endParaRPr>
          </a:p>
          <a:p>
            <a:endParaRPr lang="en-US" altLang="ko-KR" dirty="0"/>
          </a:p>
          <a:p>
            <a:pPr algn="r"/>
            <a:r>
              <a:rPr lang="ko-KR" altLang="en-US" dirty="0" err="1" smtClean="0">
                <a:solidFill>
                  <a:schemeClr val="tx2">
                    <a:lumMod val="50000"/>
                  </a:schemeClr>
                </a:solidFill>
              </a:rPr>
              <a:t>이찬용</a:t>
            </a:r>
            <a:r>
              <a:rPr lang="en-US" altLang="ko-KR" dirty="0" smtClean="0">
                <a:solidFill>
                  <a:schemeClr val="tx2">
                    <a:lumMod val="50000"/>
                  </a:schemeClr>
                </a:solidFill>
              </a:rPr>
              <a:t>, </a:t>
            </a:r>
            <a:r>
              <a:rPr lang="ko-KR" altLang="en-US" dirty="0" err="1" smtClean="0">
                <a:solidFill>
                  <a:schemeClr val="tx2">
                    <a:lumMod val="50000"/>
                  </a:schemeClr>
                </a:solidFill>
              </a:rPr>
              <a:t>박도영</a:t>
            </a:r>
            <a:r>
              <a:rPr lang="en-US" altLang="ko-KR" dirty="0" smtClean="0">
                <a:solidFill>
                  <a:schemeClr val="tx2">
                    <a:lumMod val="50000"/>
                  </a:schemeClr>
                </a:solidFill>
              </a:rPr>
              <a:t>, </a:t>
            </a:r>
            <a:r>
              <a:rPr lang="ko-KR" altLang="en-US" dirty="0" err="1" smtClean="0">
                <a:solidFill>
                  <a:schemeClr val="tx2">
                    <a:lumMod val="50000"/>
                  </a:schemeClr>
                </a:solidFill>
              </a:rPr>
              <a:t>송유미</a:t>
            </a:r>
            <a:r>
              <a:rPr lang="en-US" altLang="ko-KR" dirty="0" smtClean="0">
                <a:solidFill>
                  <a:schemeClr val="tx2">
                    <a:lumMod val="50000"/>
                  </a:schemeClr>
                </a:solidFill>
              </a:rPr>
              <a:t>, </a:t>
            </a:r>
            <a:r>
              <a:rPr lang="ko-KR" altLang="en-US" dirty="0" smtClean="0">
                <a:solidFill>
                  <a:schemeClr val="tx2">
                    <a:lumMod val="50000"/>
                  </a:schemeClr>
                </a:solidFill>
              </a:rPr>
              <a:t>홍성우</a:t>
            </a:r>
            <a:r>
              <a:rPr lang="en-US" altLang="ko-KR" dirty="0" smtClean="0">
                <a:solidFill>
                  <a:schemeClr val="tx2">
                    <a:lumMod val="50000"/>
                  </a:schemeClr>
                </a:solidFill>
              </a:rPr>
              <a:t>, </a:t>
            </a:r>
            <a:r>
              <a:rPr lang="ko-KR" altLang="en-US" dirty="0" err="1" smtClean="0">
                <a:solidFill>
                  <a:schemeClr val="tx2">
                    <a:lumMod val="50000"/>
                  </a:schemeClr>
                </a:solidFill>
              </a:rPr>
              <a:t>차명규</a:t>
            </a:r>
            <a:endParaRPr lang="en-US" altLang="ko-KR" dirty="0" smtClean="0">
              <a:solidFill>
                <a:schemeClr val="tx2">
                  <a:lumMod val="50000"/>
                </a:schemeClr>
              </a:solidFill>
            </a:endParaRP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a:t>
            </a:fld>
            <a:endParaRPr lang="ko-KR" altLang="en-US" dirty="0"/>
          </a:p>
        </p:txBody>
      </p:sp>
    </p:spTree>
    <p:extLst>
      <p:ext uri="{BB962C8B-B14F-4D97-AF65-F5344CB8AC3E}">
        <p14:creationId xmlns:p14="http://schemas.microsoft.com/office/powerpoint/2010/main" val="745405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2# </a:t>
            </a:r>
            <a:r>
              <a:rPr lang="ko-KR" altLang="en-US" sz="2800" b="1" dirty="0" err="1" smtClean="0"/>
              <a:t>리팩토링</a:t>
            </a:r>
            <a:r>
              <a:rPr lang="en-US" altLang="ko-KR" sz="2800" b="1" dirty="0" smtClean="0"/>
              <a:t/>
            </a:r>
            <a:br>
              <a:rPr lang="en-US" altLang="ko-KR" sz="2800" b="1" dirty="0" smtClean="0"/>
            </a:br>
            <a:r>
              <a:rPr lang="en-US" altLang="ko-KR" sz="1800" b="1" dirty="0" err="1"/>
              <a:t>int</a:t>
            </a:r>
            <a:r>
              <a:rPr lang="en-US" altLang="ko-KR" sz="1800" b="1" dirty="0"/>
              <a:t>[] letter={8,12,4,13,25,14,4,5}</a:t>
            </a:r>
            <a:br>
              <a:rPr lang="en-US" altLang="ko-KR" sz="1800" b="1" dirty="0"/>
            </a:br>
            <a:r>
              <a:rPr lang="ko-KR" altLang="en-US" sz="1800" b="1" dirty="0" err="1"/>
              <a:t>범인을찾으시오</a:t>
            </a:r>
            <a:r>
              <a:rPr lang="ko-KR" altLang="en-US" sz="1800" b="1" dirty="0"/>
              <a:t/>
            </a:r>
            <a:br>
              <a:rPr lang="ko-KR" altLang="en-US" sz="1800" b="1" dirty="0"/>
            </a:br>
            <a:r>
              <a:rPr lang="ko-KR" altLang="en-US" sz="1800" b="1" dirty="0"/>
              <a:t>범인은 짝수이면서 </a:t>
            </a:r>
            <a:r>
              <a:rPr lang="ko-KR" altLang="en-US" sz="1800" b="1" dirty="0" err="1"/>
              <a:t>가장큰</a:t>
            </a:r>
            <a:r>
              <a:rPr lang="ko-KR" altLang="en-US" sz="1800" b="1" dirty="0"/>
              <a:t> 값이다</a:t>
            </a:r>
            <a:r>
              <a:rPr lang="en-US" altLang="ko-KR" sz="1800" b="1" dirty="0"/>
              <a:t>. </a:t>
            </a:r>
            <a:br>
              <a:rPr lang="en-US" altLang="ko-KR" sz="1800" b="1" dirty="0"/>
            </a:br>
            <a:r>
              <a:rPr lang="ko-KR" altLang="en-US" sz="1800" b="1" dirty="0"/>
              <a:t>범인은 </a:t>
            </a:r>
            <a:r>
              <a:rPr lang="en-US" altLang="ko-KR" sz="1800" b="1" dirty="0"/>
              <a:t>14</a:t>
            </a:r>
            <a:r>
              <a:rPr lang="ko-KR" altLang="en-US" sz="1800" b="1" dirty="0"/>
              <a:t>입니다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10</a:t>
            </a:fld>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795" y="2030684"/>
            <a:ext cx="8637367" cy="229879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081689" y="4846982"/>
            <a:ext cx="4089581" cy="369332"/>
          </a:xfrm>
          <a:prstGeom prst="rect">
            <a:avLst/>
          </a:prstGeom>
          <a:noFill/>
        </p:spPr>
        <p:txBody>
          <a:bodyPr wrap="none" rtlCol="0">
            <a:spAutoFit/>
          </a:bodyPr>
          <a:lstStyle/>
          <a:p>
            <a:r>
              <a:rPr lang="ko-KR" altLang="en-US" dirty="0" smtClean="0"/>
              <a:t>결과가 정확한 </a:t>
            </a:r>
            <a:r>
              <a:rPr lang="ko-KR" altLang="en-US" dirty="0" err="1" smtClean="0"/>
              <a:t>코드중에</a:t>
            </a:r>
            <a:r>
              <a:rPr lang="ko-KR" altLang="en-US" dirty="0" smtClean="0"/>
              <a:t> 무작위로 선정</a:t>
            </a:r>
            <a:endParaRPr lang="ko-KR" altLang="en-US" dirty="0"/>
          </a:p>
        </p:txBody>
      </p:sp>
    </p:spTree>
    <p:extLst>
      <p:ext uri="{BB962C8B-B14F-4D97-AF65-F5344CB8AC3E}">
        <p14:creationId xmlns:p14="http://schemas.microsoft.com/office/powerpoint/2010/main" val="1129846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3</a:t>
            </a:r>
            <a:r>
              <a:rPr lang="en-US" altLang="ko-KR" sz="2800" b="1" dirty="0" smtClean="0"/>
              <a:t>#</a:t>
            </a:r>
            <a:br>
              <a:rPr lang="en-US" altLang="ko-KR" sz="2800" b="1" dirty="0" smtClean="0"/>
            </a:br>
            <a:r>
              <a:rPr lang="en-US" altLang="ko-KR" sz="1800" b="1" dirty="0"/>
              <a:t>String word ="</a:t>
            </a:r>
            <a:r>
              <a:rPr lang="en-US" altLang="ko-KR" sz="1800" b="1" dirty="0" err="1"/>
              <a:t>gehoudfkimjnlvy</a:t>
            </a:r>
            <a:r>
              <a:rPr lang="en-US" altLang="ko-KR" sz="1800" b="1" dirty="0"/>
              <a:t>";</a:t>
            </a:r>
            <a:br>
              <a:rPr lang="en-US" altLang="ko-KR" sz="1800" b="1" dirty="0"/>
            </a:br>
            <a:r>
              <a:rPr lang="en-US" altLang="ko-KR" sz="1800" b="1" dirty="0" err="1"/>
              <a:t>int</a:t>
            </a:r>
            <a:r>
              <a:rPr lang="en-US" altLang="ko-KR" sz="1800" b="1" dirty="0"/>
              <a:t>[] letter={8,12,3,13,1,14,3,4};</a:t>
            </a:r>
            <a:br>
              <a:rPr lang="en-US" altLang="ko-KR" sz="1800" b="1" dirty="0"/>
            </a:br>
            <a:r>
              <a:rPr lang="en-US" altLang="ko-KR" sz="1800" b="1" dirty="0"/>
              <a:t>letter  </a:t>
            </a:r>
            <a:r>
              <a:rPr lang="ko-KR" altLang="en-US" sz="1800" b="1" dirty="0"/>
              <a:t>배열은 </a:t>
            </a:r>
            <a:r>
              <a:rPr lang="en-US" altLang="ko-KR" sz="1800" b="1" dirty="0"/>
              <a:t>word</a:t>
            </a:r>
            <a:r>
              <a:rPr lang="ko-KR" altLang="en-US" sz="1800" b="1" dirty="0"/>
              <a:t>문자열 알파벳의 위치이다</a:t>
            </a:r>
            <a:r>
              <a:rPr lang="en-US" altLang="ko-KR" sz="1800" b="1" dirty="0"/>
              <a:t>.</a:t>
            </a:r>
            <a:br>
              <a:rPr lang="en-US" altLang="ko-KR" sz="1800" b="1" dirty="0"/>
            </a:br>
            <a:r>
              <a:rPr lang="en-US" altLang="ko-KR" sz="1800" b="1" dirty="0"/>
              <a:t>letter</a:t>
            </a:r>
            <a:r>
              <a:rPr lang="ko-KR" altLang="en-US" sz="1800" b="1" dirty="0"/>
              <a:t>배열의 암호를 풀어서 편지의 내용을 </a:t>
            </a:r>
            <a:r>
              <a:rPr lang="ko-KR" altLang="en-US" sz="1800" b="1" dirty="0" err="1"/>
              <a:t>출력하시오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11</a:t>
            </a:fld>
            <a:endParaRPr lang="ko-KR" altLang="en-US"/>
          </a:p>
        </p:txBody>
      </p:sp>
      <p:sp>
        <p:nvSpPr>
          <p:cNvPr id="3" name="TextBox 2"/>
          <p:cNvSpPr txBox="1"/>
          <p:nvPr/>
        </p:nvSpPr>
        <p:spPr>
          <a:xfrm>
            <a:off x="2164461" y="5442715"/>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sp>
        <p:nvSpPr>
          <p:cNvPr id="7" name="TextBox 6"/>
          <p:cNvSpPr txBox="1"/>
          <p:nvPr/>
        </p:nvSpPr>
        <p:spPr>
          <a:xfrm>
            <a:off x="7826166" y="5442716"/>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12" y="2386290"/>
            <a:ext cx="5201376" cy="2743583"/>
          </a:xfrm>
          <a:prstGeom prst="rect">
            <a:avLst/>
          </a:prstGeom>
          <a:ln>
            <a:noFill/>
          </a:ln>
          <a:effectLst>
            <a:outerShdw blurRad="292100" dist="139700" dir="2700000" algn="tl" rotWithShape="0">
              <a:srgbClr val="333333">
                <a:alpha val="65000"/>
              </a:srgbClr>
            </a:outerShdw>
          </a:effectLst>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167184"/>
            <a:ext cx="5191850" cy="31817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6453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3</a:t>
            </a:r>
            <a:r>
              <a:rPr lang="en-US" altLang="ko-KR" sz="2800" b="1" dirty="0" smtClean="0"/>
              <a:t>#</a:t>
            </a:r>
            <a:br>
              <a:rPr lang="en-US" altLang="ko-KR" sz="2800" b="1" dirty="0" smtClean="0"/>
            </a:br>
            <a:r>
              <a:rPr lang="en-US" altLang="ko-KR" sz="1800" b="1" dirty="0"/>
              <a:t>String word ="</a:t>
            </a:r>
            <a:r>
              <a:rPr lang="en-US" altLang="ko-KR" sz="1800" b="1" dirty="0" err="1"/>
              <a:t>gehoudfkimjnlvy</a:t>
            </a:r>
            <a:r>
              <a:rPr lang="en-US" altLang="ko-KR" sz="1800" b="1" dirty="0"/>
              <a:t>";</a:t>
            </a:r>
            <a:br>
              <a:rPr lang="en-US" altLang="ko-KR" sz="1800" b="1" dirty="0"/>
            </a:br>
            <a:r>
              <a:rPr lang="en-US" altLang="ko-KR" sz="1800" b="1" dirty="0" err="1"/>
              <a:t>int</a:t>
            </a:r>
            <a:r>
              <a:rPr lang="en-US" altLang="ko-KR" sz="1800" b="1" dirty="0"/>
              <a:t>[] letter={8,12,3,13,1,14,3,4};</a:t>
            </a:r>
            <a:br>
              <a:rPr lang="en-US" altLang="ko-KR" sz="1800" b="1" dirty="0"/>
            </a:br>
            <a:r>
              <a:rPr lang="en-US" altLang="ko-KR" sz="1800" b="1" dirty="0"/>
              <a:t>letter  </a:t>
            </a:r>
            <a:r>
              <a:rPr lang="ko-KR" altLang="en-US" sz="1800" b="1" dirty="0"/>
              <a:t>배열은 </a:t>
            </a:r>
            <a:r>
              <a:rPr lang="en-US" altLang="ko-KR" sz="1800" b="1" dirty="0"/>
              <a:t>word</a:t>
            </a:r>
            <a:r>
              <a:rPr lang="ko-KR" altLang="en-US" sz="1800" b="1" dirty="0"/>
              <a:t>문자열 알파벳의 위치이다</a:t>
            </a:r>
            <a:r>
              <a:rPr lang="en-US" altLang="ko-KR" sz="1800" b="1" dirty="0"/>
              <a:t>.</a:t>
            </a:r>
            <a:br>
              <a:rPr lang="en-US" altLang="ko-KR" sz="1800" b="1" dirty="0"/>
            </a:br>
            <a:r>
              <a:rPr lang="en-US" altLang="ko-KR" sz="1800" b="1" dirty="0"/>
              <a:t>letter</a:t>
            </a:r>
            <a:r>
              <a:rPr lang="ko-KR" altLang="en-US" sz="1800" b="1" dirty="0"/>
              <a:t>배열의 암호를 풀어서 편지의 내용을 </a:t>
            </a:r>
            <a:r>
              <a:rPr lang="ko-KR" altLang="en-US" sz="1800" b="1" dirty="0" err="1"/>
              <a:t>출력하시오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12</a:t>
            </a:fld>
            <a:endParaRPr lang="ko-KR" altLang="en-US"/>
          </a:p>
        </p:txBody>
      </p:sp>
      <p:sp>
        <p:nvSpPr>
          <p:cNvPr id="3" name="TextBox 2"/>
          <p:cNvSpPr txBox="1"/>
          <p:nvPr/>
        </p:nvSpPr>
        <p:spPr>
          <a:xfrm>
            <a:off x="812351" y="4979807"/>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sp>
        <p:nvSpPr>
          <p:cNvPr id="7" name="TextBox 6"/>
          <p:cNvSpPr txBox="1"/>
          <p:nvPr/>
        </p:nvSpPr>
        <p:spPr>
          <a:xfrm>
            <a:off x="8789268" y="4979808"/>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sp>
        <p:nvSpPr>
          <p:cNvPr id="8" name="TextBox 7"/>
          <p:cNvSpPr txBox="1"/>
          <p:nvPr/>
        </p:nvSpPr>
        <p:spPr>
          <a:xfrm>
            <a:off x="4552172" y="4979807"/>
            <a:ext cx="1792478" cy="461665"/>
          </a:xfrm>
          <a:prstGeom prst="rect">
            <a:avLst/>
          </a:prstGeom>
          <a:noFill/>
        </p:spPr>
        <p:txBody>
          <a:bodyPr wrap="none" rtlCol="0">
            <a:spAutoFit/>
          </a:bodyPr>
          <a:lstStyle/>
          <a:p>
            <a:r>
              <a:rPr lang="ko-KR" altLang="en-US" sz="2400" b="1" dirty="0" err="1" smtClean="0"/>
              <a:t>이찬용</a:t>
            </a:r>
            <a:r>
              <a:rPr lang="ko-KR" altLang="en-US" sz="2400" b="1" dirty="0" smtClean="0"/>
              <a:t> 코드</a:t>
            </a:r>
            <a:endParaRPr lang="ko-KR" altLang="en-US" sz="2400" b="1" dirty="0"/>
          </a:p>
        </p:txBody>
      </p:sp>
      <p:pic>
        <p:nvPicPr>
          <p:cNvPr id="9" name="그림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009" y="3020363"/>
            <a:ext cx="4324805" cy="569054"/>
          </a:xfrm>
          <a:prstGeom prst="rect">
            <a:avLst/>
          </a:prstGeom>
          <a:ln>
            <a:noFill/>
          </a:ln>
          <a:effectLst>
            <a:outerShdw blurRad="292100" dist="139700" dir="2700000" algn="tl" rotWithShape="0">
              <a:srgbClr val="333333">
                <a:alpha val="65000"/>
              </a:srgbClr>
            </a:outerShdw>
          </a:effectLst>
        </p:spPr>
      </p:pic>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714" y="2407249"/>
            <a:ext cx="3971586" cy="2364335"/>
          </a:xfrm>
          <a:prstGeom prst="rect">
            <a:avLst/>
          </a:prstGeom>
          <a:ln>
            <a:noFill/>
          </a:ln>
          <a:effectLst>
            <a:outerShdw blurRad="292100" dist="139700" dir="2700000" algn="tl" rotWithShape="0">
              <a:srgbClr val="333333">
                <a:alpha val="65000"/>
              </a:srgbClr>
            </a:outerShdw>
          </a:effectLst>
        </p:spPr>
      </p:pic>
      <p:pic>
        <p:nvPicPr>
          <p:cNvPr id="4" name="그림 3"/>
          <p:cNvPicPr>
            <a:picLocks noChangeAspect="1"/>
          </p:cNvPicPr>
          <p:nvPr/>
        </p:nvPicPr>
        <p:blipFill>
          <a:blip r:embed="rId4"/>
          <a:stretch>
            <a:fillRect/>
          </a:stretch>
        </p:blipFill>
        <p:spPr>
          <a:xfrm>
            <a:off x="0" y="2407249"/>
            <a:ext cx="3275013" cy="2031521"/>
          </a:xfrm>
          <a:prstGeom prst="rect">
            <a:avLst/>
          </a:prstGeom>
        </p:spPr>
      </p:pic>
    </p:spTree>
    <p:extLst>
      <p:ext uri="{BB962C8B-B14F-4D97-AF65-F5344CB8AC3E}">
        <p14:creationId xmlns:p14="http://schemas.microsoft.com/office/powerpoint/2010/main" val="4170413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3</a:t>
            </a:r>
            <a:r>
              <a:rPr lang="en-US" altLang="ko-KR" sz="2800" b="1" dirty="0" smtClean="0"/>
              <a:t># </a:t>
            </a:r>
            <a:r>
              <a:rPr lang="ko-KR" altLang="en-US" sz="2800" b="1" dirty="0" err="1" smtClean="0"/>
              <a:t>리팩토링</a:t>
            </a:r>
            <a:r>
              <a:rPr lang="en-US" altLang="ko-KR" sz="2800" b="1" dirty="0" smtClean="0"/>
              <a:t/>
            </a:r>
            <a:br>
              <a:rPr lang="en-US" altLang="ko-KR" sz="2800" b="1" dirty="0" smtClean="0"/>
            </a:br>
            <a:r>
              <a:rPr lang="en-US" altLang="ko-KR" sz="1800" b="1" dirty="0"/>
              <a:t>String word ="</a:t>
            </a:r>
            <a:r>
              <a:rPr lang="en-US" altLang="ko-KR" sz="1800" b="1" dirty="0" err="1"/>
              <a:t>gehoudfkimjnlvy</a:t>
            </a:r>
            <a:r>
              <a:rPr lang="en-US" altLang="ko-KR" sz="1800" b="1" dirty="0"/>
              <a:t>";</a:t>
            </a:r>
            <a:br>
              <a:rPr lang="en-US" altLang="ko-KR" sz="1800" b="1" dirty="0"/>
            </a:br>
            <a:r>
              <a:rPr lang="en-US" altLang="ko-KR" sz="1800" b="1" dirty="0" err="1"/>
              <a:t>int</a:t>
            </a:r>
            <a:r>
              <a:rPr lang="en-US" altLang="ko-KR" sz="1800" b="1" dirty="0"/>
              <a:t>[] letter={8,12,3,13,1,14,3,4};</a:t>
            </a:r>
            <a:br>
              <a:rPr lang="en-US" altLang="ko-KR" sz="1800" b="1" dirty="0"/>
            </a:br>
            <a:r>
              <a:rPr lang="en-US" altLang="ko-KR" sz="1800" b="1" dirty="0"/>
              <a:t>letter  </a:t>
            </a:r>
            <a:r>
              <a:rPr lang="ko-KR" altLang="en-US" sz="1800" b="1" dirty="0"/>
              <a:t>배열은 </a:t>
            </a:r>
            <a:r>
              <a:rPr lang="en-US" altLang="ko-KR" sz="1800" b="1" dirty="0"/>
              <a:t>word</a:t>
            </a:r>
            <a:r>
              <a:rPr lang="ko-KR" altLang="en-US" sz="1800" b="1" dirty="0"/>
              <a:t>문자열 알파벳의 위치이다</a:t>
            </a:r>
            <a:r>
              <a:rPr lang="en-US" altLang="ko-KR" sz="1800" b="1" dirty="0"/>
              <a:t>.</a:t>
            </a:r>
            <a:br>
              <a:rPr lang="en-US" altLang="ko-KR" sz="1800" b="1" dirty="0"/>
            </a:br>
            <a:r>
              <a:rPr lang="en-US" altLang="ko-KR" sz="1800" b="1" dirty="0"/>
              <a:t>letter</a:t>
            </a:r>
            <a:r>
              <a:rPr lang="ko-KR" altLang="en-US" sz="1800" b="1" dirty="0"/>
              <a:t>배열의 암호를 풀어서 편지의 내용을 </a:t>
            </a:r>
            <a:r>
              <a:rPr lang="ko-KR" altLang="en-US" sz="1800" b="1" dirty="0" err="1"/>
              <a:t>출력하시오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13</a:t>
            </a:fld>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06" y="1915790"/>
            <a:ext cx="5737588" cy="302642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282042" y="5120640"/>
            <a:ext cx="3627916" cy="369332"/>
          </a:xfrm>
          <a:prstGeom prst="rect">
            <a:avLst/>
          </a:prstGeom>
          <a:noFill/>
        </p:spPr>
        <p:txBody>
          <a:bodyPr wrap="none" rtlCol="0">
            <a:spAutoFit/>
          </a:bodyPr>
          <a:lstStyle/>
          <a:p>
            <a:r>
              <a:rPr lang="ko-KR" altLang="en-US" dirty="0" smtClean="0"/>
              <a:t>결과가 정확한 </a:t>
            </a:r>
            <a:r>
              <a:rPr lang="ko-KR" altLang="en-US" dirty="0" err="1" smtClean="0"/>
              <a:t>코드중</a:t>
            </a:r>
            <a:r>
              <a:rPr lang="ko-KR" altLang="en-US" dirty="0" smtClean="0"/>
              <a:t> 무작위 선정</a:t>
            </a:r>
            <a:endParaRPr lang="ko-KR" altLang="en-US" dirty="0"/>
          </a:p>
        </p:txBody>
      </p:sp>
    </p:spTree>
    <p:extLst>
      <p:ext uri="{BB962C8B-B14F-4D97-AF65-F5344CB8AC3E}">
        <p14:creationId xmlns:p14="http://schemas.microsoft.com/office/powerpoint/2010/main" val="913214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874631"/>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4#</a:t>
            </a:r>
            <a:br>
              <a:rPr lang="en-US" altLang="ko-KR" sz="2800" b="1" dirty="0" smtClean="0"/>
            </a:br>
            <a:r>
              <a:rPr lang="en-US" altLang="ko-KR" sz="1800" b="1" dirty="0" err="1"/>
              <a:t>int</a:t>
            </a:r>
            <a:r>
              <a:rPr lang="en-US" altLang="ko-KR" sz="1800" b="1" dirty="0"/>
              <a:t>[] </a:t>
            </a:r>
            <a:r>
              <a:rPr lang="en-US" altLang="ko-KR" sz="1800" b="1" dirty="0" err="1"/>
              <a:t>arr</a:t>
            </a:r>
            <a:r>
              <a:rPr lang="en-US" altLang="ko-KR" sz="1800" b="1" dirty="0"/>
              <a:t> = {1,0,0,0,1,1,1,0,0,0,0,1,1,1,1,0,0,0,1}</a:t>
            </a:r>
            <a:br>
              <a:rPr lang="en-US" altLang="ko-KR" sz="1800" b="1" dirty="0"/>
            </a:br>
            <a:r>
              <a:rPr lang="en-US" altLang="ko-KR" sz="1800" b="1" dirty="0" err="1"/>
              <a:t>int</a:t>
            </a:r>
            <a:r>
              <a:rPr lang="en-US" altLang="ko-KR" sz="1800" b="1" dirty="0"/>
              <a:t> size=2;</a:t>
            </a:r>
            <a:br>
              <a:rPr lang="en-US" altLang="ko-KR" sz="1800" b="1" dirty="0"/>
            </a:br>
            <a:r>
              <a:rPr lang="en-US" altLang="ko-KR" sz="1800" b="1" dirty="0" err="1"/>
              <a:t>arr</a:t>
            </a:r>
            <a:r>
              <a:rPr lang="en-US" altLang="ko-KR" sz="1800" b="1" dirty="0"/>
              <a:t> </a:t>
            </a:r>
            <a:r>
              <a:rPr lang="ko-KR" altLang="en-US" sz="1800" b="1" dirty="0"/>
              <a:t>배열에서 </a:t>
            </a:r>
            <a:r>
              <a:rPr lang="en-US" altLang="ko-KR" sz="1800" b="1" dirty="0"/>
              <a:t>0</a:t>
            </a:r>
            <a:r>
              <a:rPr lang="ko-KR" altLang="en-US" sz="1800" b="1" dirty="0"/>
              <a:t>이 의미하는 것은 공터이다</a:t>
            </a:r>
            <a:r>
              <a:rPr lang="en-US" altLang="ko-KR" sz="1800" b="1" dirty="0"/>
              <a:t>. </a:t>
            </a:r>
            <a:br>
              <a:rPr lang="en-US" altLang="ko-KR" sz="1800" b="1" dirty="0"/>
            </a:br>
            <a:r>
              <a:rPr lang="en-US" altLang="ko-KR" sz="1800" b="1" dirty="0"/>
              <a:t>size</a:t>
            </a:r>
            <a:r>
              <a:rPr lang="ko-KR" altLang="en-US" sz="1800" b="1" dirty="0"/>
              <a:t>는 건물의 크기 이다</a:t>
            </a:r>
            <a:r>
              <a:rPr lang="en-US" altLang="ko-KR" sz="1800" b="1" dirty="0"/>
              <a:t>. </a:t>
            </a:r>
            <a:r>
              <a:rPr lang="ko-KR" altLang="en-US" sz="1800" b="1" dirty="0"/>
              <a:t>건물은 하나만 짓는다</a:t>
            </a:r>
            <a:r>
              <a:rPr lang="en-US" altLang="ko-KR" sz="1800" b="1" dirty="0"/>
              <a:t>. </a:t>
            </a:r>
            <a:r>
              <a:rPr lang="ko-KR" altLang="en-US" sz="1800" b="1" dirty="0"/>
              <a:t>공터는 연속적으로 있어야 한다</a:t>
            </a:r>
            <a:r>
              <a:rPr lang="en-US" altLang="ko-KR" sz="1800" b="1" dirty="0"/>
              <a:t>. </a:t>
            </a:r>
            <a:br>
              <a:rPr lang="en-US" altLang="ko-KR" sz="1800" b="1" dirty="0"/>
            </a:br>
            <a:r>
              <a:rPr lang="en-US" altLang="ko-KR" sz="1800" b="1" dirty="0"/>
              <a:t>size </a:t>
            </a:r>
            <a:r>
              <a:rPr lang="ko-KR" altLang="en-US" sz="1800" b="1" dirty="0" err="1"/>
              <a:t>설정값에</a:t>
            </a:r>
            <a:r>
              <a:rPr lang="ko-KR" altLang="en-US" sz="1800" b="1" dirty="0"/>
              <a:t> 따라 공터에 건물을 지을 수 있는 위치는 모두 몇개인가</a:t>
            </a:r>
            <a:r>
              <a:rPr lang="en-US" altLang="ko-KR" sz="1800" b="1" dirty="0"/>
              <a:t>?</a:t>
            </a:r>
            <a:br>
              <a:rPr lang="en-US" altLang="ko-KR" sz="1800" b="1" dirty="0"/>
            </a:br>
            <a:r>
              <a:rPr lang="en-US" altLang="ko-KR" sz="1800" b="1" dirty="0"/>
              <a:t>size</a:t>
            </a:r>
            <a:r>
              <a:rPr lang="ko-KR" altLang="en-US" sz="1800" b="1" dirty="0"/>
              <a:t>가 </a:t>
            </a:r>
            <a:r>
              <a:rPr lang="en-US" altLang="ko-KR" sz="1800" b="1" dirty="0"/>
              <a:t>2</a:t>
            </a:r>
            <a:r>
              <a:rPr lang="ko-KR" altLang="en-US" sz="1800" b="1" dirty="0" err="1"/>
              <a:t>일경우에</a:t>
            </a:r>
            <a:r>
              <a:rPr lang="ko-KR" altLang="en-US" sz="1800" b="1" dirty="0"/>
              <a:t> </a:t>
            </a:r>
            <a:r>
              <a:rPr lang="en-US" altLang="ko-KR" sz="1800" b="1" dirty="0"/>
              <a:t>7</a:t>
            </a:r>
            <a:r>
              <a:rPr lang="ko-KR" altLang="en-US" sz="1800" b="1" dirty="0"/>
              <a:t>개이다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14</a:t>
            </a:fld>
            <a:endParaRPr lang="ko-KR" altLang="en-US"/>
          </a:p>
        </p:txBody>
      </p:sp>
      <p:sp>
        <p:nvSpPr>
          <p:cNvPr id="3" name="TextBox 2"/>
          <p:cNvSpPr txBox="1"/>
          <p:nvPr/>
        </p:nvSpPr>
        <p:spPr>
          <a:xfrm>
            <a:off x="2024760" y="5778803"/>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sp>
        <p:nvSpPr>
          <p:cNvPr id="7" name="TextBox 6"/>
          <p:cNvSpPr txBox="1"/>
          <p:nvPr/>
        </p:nvSpPr>
        <p:spPr>
          <a:xfrm>
            <a:off x="8273161" y="5778803"/>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24065"/>
          <a:stretch/>
        </p:blipFill>
        <p:spPr>
          <a:xfrm>
            <a:off x="131353" y="2275835"/>
            <a:ext cx="5858693" cy="3283651"/>
          </a:xfrm>
          <a:prstGeom prst="rect">
            <a:avLst/>
          </a:prstGeom>
          <a:ln>
            <a:noFill/>
          </a:ln>
          <a:effectLst>
            <a:outerShdw blurRad="292100" dist="139700" dir="2700000" algn="tl" rotWithShape="0">
              <a:srgbClr val="333333">
                <a:alpha val="65000"/>
              </a:srgbClr>
            </a:outerShdw>
          </a:effectLst>
        </p:spPr>
      </p:pic>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781" y="2275835"/>
            <a:ext cx="4979219" cy="3283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3249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874631"/>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4#</a:t>
            </a:r>
            <a:br>
              <a:rPr lang="en-US" altLang="ko-KR" sz="2800" b="1" dirty="0" smtClean="0"/>
            </a:br>
            <a:r>
              <a:rPr lang="en-US" altLang="ko-KR" sz="1800" b="1" dirty="0" err="1"/>
              <a:t>int</a:t>
            </a:r>
            <a:r>
              <a:rPr lang="en-US" altLang="ko-KR" sz="1800" b="1" dirty="0"/>
              <a:t>[] </a:t>
            </a:r>
            <a:r>
              <a:rPr lang="en-US" altLang="ko-KR" sz="1800" b="1" dirty="0" err="1"/>
              <a:t>arr</a:t>
            </a:r>
            <a:r>
              <a:rPr lang="en-US" altLang="ko-KR" sz="1800" b="1" dirty="0"/>
              <a:t> = {1,0,0,0,1,1,1,0,0,0,0,1,1,1,1,0,0,0,1}</a:t>
            </a:r>
            <a:br>
              <a:rPr lang="en-US" altLang="ko-KR" sz="1800" b="1" dirty="0"/>
            </a:br>
            <a:r>
              <a:rPr lang="en-US" altLang="ko-KR" sz="1800" b="1" dirty="0" err="1"/>
              <a:t>int</a:t>
            </a:r>
            <a:r>
              <a:rPr lang="en-US" altLang="ko-KR" sz="1800" b="1" dirty="0"/>
              <a:t> size=2;</a:t>
            </a:r>
            <a:br>
              <a:rPr lang="en-US" altLang="ko-KR" sz="1800" b="1" dirty="0"/>
            </a:br>
            <a:r>
              <a:rPr lang="en-US" altLang="ko-KR" sz="1800" b="1" dirty="0" err="1"/>
              <a:t>arr</a:t>
            </a:r>
            <a:r>
              <a:rPr lang="en-US" altLang="ko-KR" sz="1800" b="1" dirty="0"/>
              <a:t> </a:t>
            </a:r>
            <a:r>
              <a:rPr lang="ko-KR" altLang="en-US" sz="1800" b="1" dirty="0"/>
              <a:t>배열에서 </a:t>
            </a:r>
            <a:r>
              <a:rPr lang="en-US" altLang="ko-KR" sz="1800" b="1" dirty="0"/>
              <a:t>0</a:t>
            </a:r>
            <a:r>
              <a:rPr lang="ko-KR" altLang="en-US" sz="1800" b="1" dirty="0"/>
              <a:t>이 의미하는 것은 공터이다</a:t>
            </a:r>
            <a:r>
              <a:rPr lang="en-US" altLang="ko-KR" sz="1800" b="1" dirty="0"/>
              <a:t>. </a:t>
            </a:r>
            <a:br>
              <a:rPr lang="en-US" altLang="ko-KR" sz="1800" b="1" dirty="0"/>
            </a:br>
            <a:r>
              <a:rPr lang="en-US" altLang="ko-KR" sz="1800" b="1" dirty="0"/>
              <a:t>size</a:t>
            </a:r>
            <a:r>
              <a:rPr lang="ko-KR" altLang="en-US" sz="1800" b="1" dirty="0"/>
              <a:t>는 건물의 크기 이다</a:t>
            </a:r>
            <a:r>
              <a:rPr lang="en-US" altLang="ko-KR" sz="1800" b="1" dirty="0"/>
              <a:t>. </a:t>
            </a:r>
            <a:r>
              <a:rPr lang="ko-KR" altLang="en-US" sz="1800" b="1" dirty="0"/>
              <a:t>건물은 하나만 짓는다</a:t>
            </a:r>
            <a:r>
              <a:rPr lang="en-US" altLang="ko-KR" sz="1800" b="1" dirty="0"/>
              <a:t>. </a:t>
            </a:r>
            <a:r>
              <a:rPr lang="ko-KR" altLang="en-US" sz="1800" b="1" dirty="0"/>
              <a:t>공터는 연속적으로 있어야 한다</a:t>
            </a:r>
            <a:r>
              <a:rPr lang="en-US" altLang="ko-KR" sz="1800" b="1" dirty="0"/>
              <a:t>. </a:t>
            </a:r>
            <a:br>
              <a:rPr lang="en-US" altLang="ko-KR" sz="1800" b="1" dirty="0"/>
            </a:br>
            <a:r>
              <a:rPr lang="en-US" altLang="ko-KR" sz="1800" b="1" dirty="0"/>
              <a:t>size </a:t>
            </a:r>
            <a:r>
              <a:rPr lang="ko-KR" altLang="en-US" sz="1800" b="1" dirty="0" err="1"/>
              <a:t>설정값에</a:t>
            </a:r>
            <a:r>
              <a:rPr lang="ko-KR" altLang="en-US" sz="1800" b="1" dirty="0"/>
              <a:t> 따라 공터에 건물을 지을 수 있는 위치는 모두 몇개인가</a:t>
            </a:r>
            <a:r>
              <a:rPr lang="en-US" altLang="ko-KR" sz="1800" b="1" dirty="0"/>
              <a:t>?</a:t>
            </a:r>
            <a:br>
              <a:rPr lang="en-US" altLang="ko-KR" sz="1800" b="1" dirty="0"/>
            </a:br>
            <a:r>
              <a:rPr lang="en-US" altLang="ko-KR" sz="1800" b="1" dirty="0"/>
              <a:t>size</a:t>
            </a:r>
            <a:r>
              <a:rPr lang="ko-KR" altLang="en-US" sz="1800" b="1" dirty="0"/>
              <a:t>가 </a:t>
            </a:r>
            <a:r>
              <a:rPr lang="en-US" altLang="ko-KR" sz="1800" b="1" dirty="0"/>
              <a:t>2</a:t>
            </a:r>
            <a:r>
              <a:rPr lang="ko-KR" altLang="en-US" sz="1800" b="1" dirty="0" err="1"/>
              <a:t>일경우에</a:t>
            </a:r>
            <a:r>
              <a:rPr lang="ko-KR" altLang="en-US" sz="1800" b="1" dirty="0"/>
              <a:t> </a:t>
            </a:r>
            <a:r>
              <a:rPr lang="en-US" altLang="ko-KR" sz="1800" b="1" dirty="0"/>
              <a:t>7</a:t>
            </a:r>
            <a:r>
              <a:rPr lang="ko-KR" altLang="en-US" sz="1800" b="1" dirty="0"/>
              <a:t>개이다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15</a:t>
            </a:fld>
            <a:endParaRPr lang="ko-KR" altLang="en-US"/>
          </a:p>
        </p:txBody>
      </p:sp>
      <p:sp>
        <p:nvSpPr>
          <p:cNvPr id="3" name="TextBox 2"/>
          <p:cNvSpPr txBox="1"/>
          <p:nvPr/>
        </p:nvSpPr>
        <p:spPr>
          <a:xfrm>
            <a:off x="1401139" y="5547968"/>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sp>
        <p:nvSpPr>
          <p:cNvPr id="7" name="TextBox 6"/>
          <p:cNvSpPr txBox="1"/>
          <p:nvPr/>
        </p:nvSpPr>
        <p:spPr>
          <a:xfrm>
            <a:off x="8476361" y="5547969"/>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sp>
        <p:nvSpPr>
          <p:cNvPr id="8" name="TextBox 7"/>
          <p:cNvSpPr txBox="1"/>
          <p:nvPr/>
        </p:nvSpPr>
        <p:spPr>
          <a:xfrm>
            <a:off x="4596509" y="5553038"/>
            <a:ext cx="2476960" cy="461665"/>
          </a:xfrm>
          <a:prstGeom prst="rect">
            <a:avLst/>
          </a:prstGeom>
          <a:noFill/>
        </p:spPr>
        <p:txBody>
          <a:bodyPr wrap="none" rtlCol="0">
            <a:spAutoFit/>
          </a:bodyPr>
          <a:lstStyle/>
          <a:p>
            <a:r>
              <a:rPr lang="ko-KR" altLang="en-US" sz="2400" b="1" dirty="0" err="1" smtClean="0"/>
              <a:t>이찬용</a:t>
            </a:r>
            <a:r>
              <a:rPr lang="ko-KR" altLang="en-US" sz="2400" b="1" dirty="0" smtClean="0"/>
              <a:t> 문제 </a:t>
            </a:r>
            <a:r>
              <a:rPr lang="ko-KR" altLang="en-US" sz="2400" b="1" dirty="0" err="1" smtClean="0"/>
              <a:t>못품</a:t>
            </a:r>
            <a:endParaRPr lang="ko-KR" altLang="en-US" sz="2400" b="1" dirty="0"/>
          </a:p>
        </p:txBody>
      </p:sp>
      <p:pic>
        <p:nvPicPr>
          <p:cNvPr id="10" name="그림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787" y="2380551"/>
            <a:ext cx="4620647" cy="2967082"/>
          </a:xfrm>
          <a:prstGeom prst="rect">
            <a:avLst/>
          </a:prstGeom>
          <a:ln>
            <a:noFill/>
          </a:ln>
          <a:effectLst>
            <a:outerShdw blurRad="292100" dist="139700" dir="2700000" algn="tl" rotWithShape="0">
              <a:srgbClr val="333333">
                <a:alpha val="65000"/>
              </a:srgbClr>
            </a:outerShdw>
          </a:effectLst>
        </p:spPr>
      </p:pic>
      <p:pic>
        <p:nvPicPr>
          <p:cNvPr id="4" name="그림 3"/>
          <p:cNvPicPr>
            <a:picLocks noChangeAspect="1"/>
          </p:cNvPicPr>
          <p:nvPr/>
        </p:nvPicPr>
        <p:blipFill>
          <a:blip r:embed="rId3"/>
          <a:stretch>
            <a:fillRect/>
          </a:stretch>
        </p:blipFill>
        <p:spPr>
          <a:xfrm>
            <a:off x="588963" y="2338399"/>
            <a:ext cx="4148138" cy="3209569"/>
          </a:xfrm>
          <a:prstGeom prst="rect">
            <a:avLst/>
          </a:prstGeom>
        </p:spPr>
      </p:pic>
    </p:spTree>
    <p:extLst>
      <p:ext uri="{BB962C8B-B14F-4D97-AF65-F5344CB8AC3E}">
        <p14:creationId xmlns:p14="http://schemas.microsoft.com/office/powerpoint/2010/main" val="3114134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874631"/>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4# </a:t>
            </a:r>
            <a:r>
              <a:rPr lang="ko-KR" altLang="en-US" sz="2800" b="1" dirty="0" err="1" smtClean="0"/>
              <a:t>리팩토링</a:t>
            </a:r>
            <a:r>
              <a:rPr lang="en-US" altLang="ko-KR" sz="2800" b="1" dirty="0" smtClean="0"/>
              <a:t/>
            </a:r>
            <a:br>
              <a:rPr lang="en-US" altLang="ko-KR" sz="2800" b="1" dirty="0" smtClean="0"/>
            </a:br>
            <a:r>
              <a:rPr lang="en-US" altLang="ko-KR" sz="1800" b="1" dirty="0" err="1"/>
              <a:t>int</a:t>
            </a:r>
            <a:r>
              <a:rPr lang="en-US" altLang="ko-KR" sz="1800" b="1" dirty="0"/>
              <a:t>[] </a:t>
            </a:r>
            <a:r>
              <a:rPr lang="en-US" altLang="ko-KR" sz="1800" b="1" dirty="0" err="1"/>
              <a:t>arr</a:t>
            </a:r>
            <a:r>
              <a:rPr lang="en-US" altLang="ko-KR" sz="1800" b="1" dirty="0"/>
              <a:t> = {1,0,0,0,1,1,1,0,0,0,0,1,1,1,1,0,0,0,1}</a:t>
            </a:r>
            <a:br>
              <a:rPr lang="en-US" altLang="ko-KR" sz="1800" b="1" dirty="0"/>
            </a:br>
            <a:r>
              <a:rPr lang="en-US" altLang="ko-KR" sz="1800" b="1" dirty="0" err="1"/>
              <a:t>int</a:t>
            </a:r>
            <a:r>
              <a:rPr lang="en-US" altLang="ko-KR" sz="1800" b="1" dirty="0"/>
              <a:t> size=2;</a:t>
            </a:r>
            <a:br>
              <a:rPr lang="en-US" altLang="ko-KR" sz="1800" b="1" dirty="0"/>
            </a:br>
            <a:r>
              <a:rPr lang="en-US" altLang="ko-KR" sz="1800" b="1" dirty="0" err="1"/>
              <a:t>arr</a:t>
            </a:r>
            <a:r>
              <a:rPr lang="en-US" altLang="ko-KR" sz="1800" b="1" dirty="0"/>
              <a:t> </a:t>
            </a:r>
            <a:r>
              <a:rPr lang="ko-KR" altLang="en-US" sz="1800" b="1" dirty="0"/>
              <a:t>배열에서 </a:t>
            </a:r>
            <a:r>
              <a:rPr lang="en-US" altLang="ko-KR" sz="1800" b="1" dirty="0"/>
              <a:t>0</a:t>
            </a:r>
            <a:r>
              <a:rPr lang="ko-KR" altLang="en-US" sz="1800" b="1" dirty="0"/>
              <a:t>이 의미하는 것은 공터이다</a:t>
            </a:r>
            <a:r>
              <a:rPr lang="en-US" altLang="ko-KR" sz="1800" b="1" dirty="0"/>
              <a:t>. </a:t>
            </a:r>
            <a:br>
              <a:rPr lang="en-US" altLang="ko-KR" sz="1800" b="1" dirty="0"/>
            </a:br>
            <a:r>
              <a:rPr lang="en-US" altLang="ko-KR" sz="1800" b="1" dirty="0"/>
              <a:t>size</a:t>
            </a:r>
            <a:r>
              <a:rPr lang="ko-KR" altLang="en-US" sz="1800" b="1" dirty="0"/>
              <a:t>는 건물의 크기 이다</a:t>
            </a:r>
            <a:r>
              <a:rPr lang="en-US" altLang="ko-KR" sz="1800" b="1" dirty="0"/>
              <a:t>. </a:t>
            </a:r>
            <a:r>
              <a:rPr lang="ko-KR" altLang="en-US" sz="1800" b="1" dirty="0"/>
              <a:t>건물은 하나만 짓는다</a:t>
            </a:r>
            <a:r>
              <a:rPr lang="en-US" altLang="ko-KR" sz="1800" b="1" dirty="0"/>
              <a:t>. </a:t>
            </a:r>
            <a:r>
              <a:rPr lang="ko-KR" altLang="en-US" sz="1800" b="1" dirty="0"/>
              <a:t>공터는 연속적으로 있어야 한다</a:t>
            </a:r>
            <a:r>
              <a:rPr lang="en-US" altLang="ko-KR" sz="1800" b="1" dirty="0"/>
              <a:t>. </a:t>
            </a:r>
            <a:br>
              <a:rPr lang="en-US" altLang="ko-KR" sz="1800" b="1" dirty="0"/>
            </a:br>
            <a:r>
              <a:rPr lang="en-US" altLang="ko-KR" sz="1800" b="1" dirty="0"/>
              <a:t>size </a:t>
            </a:r>
            <a:r>
              <a:rPr lang="ko-KR" altLang="en-US" sz="1800" b="1" dirty="0" err="1"/>
              <a:t>설정값에</a:t>
            </a:r>
            <a:r>
              <a:rPr lang="ko-KR" altLang="en-US" sz="1800" b="1" dirty="0"/>
              <a:t> 따라 공터에 건물을 지을 수 있는 위치는 모두 몇개인가</a:t>
            </a:r>
            <a:r>
              <a:rPr lang="en-US" altLang="ko-KR" sz="1800" b="1" dirty="0"/>
              <a:t>?</a:t>
            </a:r>
            <a:br>
              <a:rPr lang="en-US" altLang="ko-KR" sz="1800" b="1" dirty="0"/>
            </a:br>
            <a:r>
              <a:rPr lang="en-US" altLang="ko-KR" sz="1800" b="1" dirty="0"/>
              <a:t>size</a:t>
            </a:r>
            <a:r>
              <a:rPr lang="ko-KR" altLang="en-US" sz="1800" b="1" dirty="0"/>
              <a:t>가 </a:t>
            </a:r>
            <a:r>
              <a:rPr lang="en-US" altLang="ko-KR" sz="1800" b="1" dirty="0"/>
              <a:t>2</a:t>
            </a:r>
            <a:r>
              <a:rPr lang="ko-KR" altLang="en-US" sz="1800" b="1" dirty="0" err="1"/>
              <a:t>일경우에</a:t>
            </a:r>
            <a:r>
              <a:rPr lang="ko-KR" altLang="en-US" sz="1800" b="1" dirty="0"/>
              <a:t> </a:t>
            </a:r>
            <a:r>
              <a:rPr lang="en-US" altLang="ko-KR" sz="1800" b="1" dirty="0"/>
              <a:t>7</a:t>
            </a:r>
            <a:r>
              <a:rPr lang="ko-KR" altLang="en-US" sz="1800" b="1" dirty="0"/>
              <a:t>개이다</a:t>
            </a:r>
            <a:r>
              <a:rPr lang="en-US" altLang="ko-KR" sz="1800" b="1" dirty="0"/>
              <a:t>. </a:t>
            </a:r>
            <a:endParaRPr lang="ko-KR" altLang="en-US" sz="1800"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421157"/>
            <a:ext cx="4376420" cy="3785782"/>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126480" y="3059668"/>
            <a:ext cx="3627916" cy="369332"/>
          </a:xfrm>
          <a:prstGeom prst="rect">
            <a:avLst/>
          </a:prstGeom>
          <a:noFill/>
        </p:spPr>
        <p:txBody>
          <a:bodyPr wrap="none" rtlCol="0">
            <a:spAutoFit/>
          </a:bodyPr>
          <a:lstStyle/>
          <a:p>
            <a:r>
              <a:rPr lang="ko-KR" altLang="en-US" dirty="0" smtClean="0"/>
              <a:t>결과가 정확한 </a:t>
            </a:r>
            <a:r>
              <a:rPr lang="ko-KR" altLang="en-US" dirty="0" err="1" smtClean="0"/>
              <a:t>코드중</a:t>
            </a:r>
            <a:r>
              <a:rPr lang="ko-KR" altLang="en-US" dirty="0" smtClean="0"/>
              <a:t> 무작위 선정</a:t>
            </a:r>
            <a:endParaRPr lang="ko-KR" altLang="en-US" dirty="0"/>
          </a:p>
        </p:txBody>
      </p:sp>
      <p:sp>
        <p:nvSpPr>
          <p:cNvPr id="5" name="슬라이드 번호 개체 틀 4"/>
          <p:cNvSpPr>
            <a:spLocks noGrp="1"/>
          </p:cNvSpPr>
          <p:nvPr>
            <p:ph type="sldNum" sz="quarter" idx="12"/>
          </p:nvPr>
        </p:nvSpPr>
        <p:spPr>
          <a:xfrm>
            <a:off x="9900458" y="6459785"/>
            <a:ext cx="1312025" cy="365125"/>
          </a:xfrm>
        </p:spPr>
        <p:txBody>
          <a:bodyPr/>
          <a:lstStyle/>
          <a:p>
            <a:r>
              <a:rPr lang="en-US" altLang="ko-KR" dirty="0" smtClean="0"/>
              <a:t>16</a:t>
            </a:r>
            <a:endParaRPr lang="ko-KR" altLang="en-US" dirty="0"/>
          </a:p>
        </p:txBody>
      </p:sp>
    </p:spTree>
    <p:extLst>
      <p:ext uri="{BB962C8B-B14F-4D97-AF65-F5344CB8AC3E}">
        <p14:creationId xmlns:p14="http://schemas.microsoft.com/office/powerpoint/2010/main" val="3006562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extLst>
              <a:ext uri="{28A0092B-C50C-407E-A947-70E740481C1C}">
                <a14:useLocalDpi xmlns:a14="http://schemas.microsoft.com/office/drawing/2010/main" val="0"/>
              </a:ext>
            </a:extLst>
          </a:blip>
          <a:srcRect t="23248"/>
          <a:stretch/>
        </p:blipFill>
        <p:spPr>
          <a:xfrm>
            <a:off x="635378" y="2290144"/>
            <a:ext cx="5181221" cy="3102682"/>
          </a:xfrm>
          <a:prstGeom prst="rect">
            <a:avLst/>
          </a:prstGeom>
          <a:ln>
            <a:noFill/>
          </a:ln>
          <a:effectLst>
            <a:outerShdw blurRad="292100" dist="139700" dir="2700000" algn="tl" rotWithShape="0">
              <a:srgbClr val="333333">
                <a:alpha val="65000"/>
              </a:srgbClr>
            </a:outerShdw>
          </a:effectLst>
        </p:spPr>
      </p:pic>
      <p:sp>
        <p:nvSpPr>
          <p:cNvPr id="2" name="제목 1"/>
          <p:cNvSpPr>
            <a:spLocks noGrp="1"/>
          </p:cNvSpPr>
          <p:nvPr>
            <p:ph type="title"/>
          </p:nvPr>
        </p:nvSpPr>
        <p:spPr>
          <a:xfrm>
            <a:off x="1097280" y="286603"/>
            <a:ext cx="10058400" cy="1874631"/>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5</a:t>
            </a:r>
            <a:r>
              <a:rPr lang="en-US" altLang="ko-KR" sz="2800" b="1" dirty="0" smtClean="0"/>
              <a:t>#</a:t>
            </a:r>
            <a:br>
              <a:rPr lang="en-US" altLang="ko-KR" sz="2800" b="1" dirty="0" smtClean="0"/>
            </a:br>
            <a:r>
              <a:rPr lang="ko-KR" altLang="en-US" sz="1800" b="1" dirty="0"/>
              <a:t>키보드로 문자를 </a:t>
            </a:r>
            <a:r>
              <a:rPr lang="ko-KR" altLang="en-US" sz="1800" b="1" dirty="0" err="1"/>
              <a:t>입력받는다</a:t>
            </a:r>
            <a:r>
              <a:rPr lang="en-US" altLang="ko-KR" sz="1800" b="1" dirty="0"/>
              <a:t>. </a:t>
            </a:r>
            <a:r>
              <a:rPr lang="en-US" altLang="ko-KR" sz="1800" b="1" dirty="0" smtClean="0"/>
              <a:t> </a:t>
            </a:r>
            <a:r>
              <a:rPr lang="ko-KR" altLang="en-US" sz="1800" b="1" dirty="0" smtClean="0"/>
              <a:t>문자로 </a:t>
            </a:r>
            <a:r>
              <a:rPr lang="ko-KR" altLang="en-US" sz="1800" b="1" dirty="0"/>
              <a:t>입력 받는 방법은 </a:t>
            </a:r>
            <a:br>
              <a:rPr lang="ko-KR" altLang="en-US" sz="1800" b="1" dirty="0"/>
            </a:br>
            <a:r>
              <a:rPr lang="en-US" altLang="ko-KR" sz="1800" b="1" dirty="0"/>
              <a:t>Scanner in = new Scanner(System.in);</a:t>
            </a:r>
            <a:br>
              <a:rPr lang="en-US" altLang="ko-KR" sz="1800" b="1" dirty="0"/>
            </a:br>
            <a:r>
              <a:rPr lang="en-US" altLang="ko-KR" sz="1800" b="1" dirty="0"/>
              <a:t>String a  = </a:t>
            </a:r>
            <a:r>
              <a:rPr lang="en-US" altLang="ko-KR" sz="1800" b="1" dirty="0" err="1"/>
              <a:t>in.nextLine</a:t>
            </a:r>
            <a:r>
              <a:rPr lang="en-US" altLang="ko-KR" sz="1800" b="1" dirty="0"/>
              <a:t>();     </a:t>
            </a:r>
            <a:r>
              <a:rPr lang="ko-KR" altLang="en-US" sz="1800" b="1" dirty="0"/>
              <a:t>숫자는  </a:t>
            </a:r>
            <a:r>
              <a:rPr lang="en-US" altLang="ko-KR" sz="1800" b="1" dirty="0" err="1"/>
              <a:t>nextInt</a:t>
            </a:r>
            <a:r>
              <a:rPr lang="en-US" altLang="ko-KR" sz="1800" b="1" dirty="0"/>
              <a:t>(), </a:t>
            </a:r>
            <a:r>
              <a:rPr lang="ko-KR" altLang="en-US" sz="1800" b="1" dirty="0"/>
              <a:t>문자열을 </a:t>
            </a:r>
            <a:r>
              <a:rPr lang="en-US" altLang="ko-KR" sz="1800" b="1" dirty="0" err="1"/>
              <a:t>nextLine</a:t>
            </a:r>
            <a:r>
              <a:rPr lang="en-US" altLang="ko-KR" sz="1800" b="1" dirty="0"/>
              <a:t>() </a:t>
            </a:r>
            <a:r>
              <a:rPr lang="ko-KR" altLang="en-US" sz="1800" b="1" dirty="0"/>
              <a:t>메서드를 사용한다</a:t>
            </a:r>
            <a:r>
              <a:rPr lang="en-US" altLang="ko-KR" sz="1800" b="1" dirty="0"/>
              <a:t>. </a:t>
            </a:r>
            <a:br>
              <a:rPr lang="en-US" altLang="ko-KR" sz="1800" b="1" dirty="0"/>
            </a:br>
            <a:r>
              <a:rPr lang="ko-KR" altLang="en-US" sz="1800" b="1" dirty="0"/>
              <a:t>이때 문자열의 길이는 </a:t>
            </a:r>
            <a:r>
              <a:rPr lang="en-US" altLang="ko-KR" sz="1800" b="1" dirty="0"/>
              <a:t>0</a:t>
            </a:r>
            <a:r>
              <a:rPr lang="ko-KR" altLang="en-US" sz="1800" b="1" dirty="0"/>
              <a:t>보다 크고 </a:t>
            </a:r>
            <a:r>
              <a:rPr lang="en-US" altLang="ko-KR" sz="1800" b="1" dirty="0"/>
              <a:t>10</a:t>
            </a:r>
            <a:r>
              <a:rPr lang="ko-KR" altLang="en-US" sz="1800" b="1" dirty="0"/>
              <a:t>보다 작으며 짝수만 가능하다</a:t>
            </a:r>
            <a:r>
              <a:rPr lang="en-US" altLang="ko-KR" sz="1800" b="1" dirty="0" smtClean="0"/>
              <a:t>.</a:t>
            </a:r>
            <a:br>
              <a:rPr lang="en-US" altLang="ko-KR" sz="1800" b="1" dirty="0" smtClean="0"/>
            </a:br>
            <a:r>
              <a:rPr lang="ko-KR" altLang="en-US" sz="1800" b="1" dirty="0" smtClean="0"/>
              <a:t>조건에 </a:t>
            </a:r>
            <a:r>
              <a:rPr lang="ko-KR" altLang="en-US" sz="1800" b="1" dirty="0"/>
              <a:t>만족될때까지 문자 입력을 받는다</a:t>
            </a:r>
            <a:r>
              <a:rPr lang="en-US" altLang="ko-KR" sz="1800" b="1" dirty="0"/>
              <a:t>.</a:t>
            </a:r>
            <a:br>
              <a:rPr lang="en-US" altLang="ko-KR" sz="1800" b="1" dirty="0"/>
            </a:br>
            <a:r>
              <a:rPr lang="ko-KR" altLang="en-US" sz="1800" b="1" dirty="0"/>
              <a:t>문자열을 앞으로 읽으나 뒤로 읽으나 같은 경우의 문자를 판별하는 코드를 작성하세요</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17</a:t>
            </a:fld>
            <a:endParaRPr lang="ko-KR" altLang="en-US"/>
          </a:p>
        </p:txBody>
      </p:sp>
      <p:sp>
        <p:nvSpPr>
          <p:cNvPr id="3" name="TextBox 2"/>
          <p:cNvSpPr txBox="1"/>
          <p:nvPr/>
        </p:nvSpPr>
        <p:spPr>
          <a:xfrm>
            <a:off x="2329749" y="5857364"/>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0" y="2290144"/>
            <a:ext cx="4762500" cy="341245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228711" y="5857365"/>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spTree>
    <p:extLst>
      <p:ext uri="{BB962C8B-B14F-4D97-AF65-F5344CB8AC3E}">
        <p14:creationId xmlns:p14="http://schemas.microsoft.com/office/powerpoint/2010/main" val="969778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874631"/>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5</a:t>
            </a:r>
            <a:r>
              <a:rPr lang="en-US" altLang="ko-KR" sz="2800" b="1" dirty="0" smtClean="0"/>
              <a:t>#</a:t>
            </a:r>
            <a:br>
              <a:rPr lang="en-US" altLang="ko-KR" sz="2800" b="1" dirty="0" smtClean="0"/>
            </a:br>
            <a:r>
              <a:rPr lang="ko-KR" altLang="en-US" sz="1800" b="1" dirty="0"/>
              <a:t>키보드로 문자를 </a:t>
            </a:r>
            <a:r>
              <a:rPr lang="ko-KR" altLang="en-US" sz="1800" b="1" dirty="0" err="1"/>
              <a:t>입력받는다</a:t>
            </a:r>
            <a:r>
              <a:rPr lang="en-US" altLang="ko-KR" sz="1800" b="1" dirty="0"/>
              <a:t>. </a:t>
            </a:r>
            <a:r>
              <a:rPr lang="en-US" altLang="ko-KR" sz="1800" b="1" dirty="0" smtClean="0"/>
              <a:t> </a:t>
            </a:r>
            <a:r>
              <a:rPr lang="ko-KR" altLang="en-US" sz="1800" b="1" dirty="0" smtClean="0"/>
              <a:t>문자로 </a:t>
            </a:r>
            <a:r>
              <a:rPr lang="ko-KR" altLang="en-US" sz="1800" b="1" dirty="0"/>
              <a:t>입력 받는 방법은 </a:t>
            </a:r>
            <a:br>
              <a:rPr lang="ko-KR" altLang="en-US" sz="1800" b="1" dirty="0"/>
            </a:br>
            <a:r>
              <a:rPr lang="en-US" altLang="ko-KR" sz="1800" b="1" dirty="0"/>
              <a:t>Scanner in = new Scanner(System.in);</a:t>
            </a:r>
            <a:br>
              <a:rPr lang="en-US" altLang="ko-KR" sz="1800" b="1" dirty="0"/>
            </a:br>
            <a:r>
              <a:rPr lang="en-US" altLang="ko-KR" sz="1800" b="1" dirty="0"/>
              <a:t>String a  = </a:t>
            </a:r>
            <a:r>
              <a:rPr lang="en-US" altLang="ko-KR" sz="1800" b="1" dirty="0" err="1"/>
              <a:t>in.nextLine</a:t>
            </a:r>
            <a:r>
              <a:rPr lang="en-US" altLang="ko-KR" sz="1800" b="1" dirty="0"/>
              <a:t>();     </a:t>
            </a:r>
            <a:r>
              <a:rPr lang="ko-KR" altLang="en-US" sz="1800" b="1" dirty="0"/>
              <a:t>숫자는  </a:t>
            </a:r>
            <a:r>
              <a:rPr lang="en-US" altLang="ko-KR" sz="1800" b="1" dirty="0" err="1"/>
              <a:t>nextInt</a:t>
            </a:r>
            <a:r>
              <a:rPr lang="en-US" altLang="ko-KR" sz="1800" b="1" dirty="0"/>
              <a:t>(), </a:t>
            </a:r>
            <a:r>
              <a:rPr lang="ko-KR" altLang="en-US" sz="1800" b="1" dirty="0"/>
              <a:t>문자열을 </a:t>
            </a:r>
            <a:r>
              <a:rPr lang="en-US" altLang="ko-KR" sz="1800" b="1" dirty="0" err="1"/>
              <a:t>nextLine</a:t>
            </a:r>
            <a:r>
              <a:rPr lang="en-US" altLang="ko-KR" sz="1800" b="1" dirty="0"/>
              <a:t>() </a:t>
            </a:r>
            <a:r>
              <a:rPr lang="ko-KR" altLang="en-US" sz="1800" b="1" dirty="0"/>
              <a:t>메서드를 사용한다</a:t>
            </a:r>
            <a:r>
              <a:rPr lang="en-US" altLang="ko-KR" sz="1800" b="1" dirty="0"/>
              <a:t>. </a:t>
            </a:r>
            <a:br>
              <a:rPr lang="en-US" altLang="ko-KR" sz="1800" b="1" dirty="0"/>
            </a:br>
            <a:r>
              <a:rPr lang="ko-KR" altLang="en-US" sz="1800" b="1" dirty="0"/>
              <a:t>이때 문자열의 길이는 </a:t>
            </a:r>
            <a:r>
              <a:rPr lang="en-US" altLang="ko-KR" sz="1800" b="1" dirty="0"/>
              <a:t>0</a:t>
            </a:r>
            <a:r>
              <a:rPr lang="ko-KR" altLang="en-US" sz="1800" b="1" dirty="0"/>
              <a:t>보다 크고 </a:t>
            </a:r>
            <a:r>
              <a:rPr lang="en-US" altLang="ko-KR" sz="1800" b="1" dirty="0"/>
              <a:t>10</a:t>
            </a:r>
            <a:r>
              <a:rPr lang="ko-KR" altLang="en-US" sz="1800" b="1" dirty="0"/>
              <a:t>보다 작으며 짝수만 가능하다</a:t>
            </a:r>
            <a:r>
              <a:rPr lang="en-US" altLang="ko-KR" sz="1800" b="1" dirty="0" smtClean="0"/>
              <a:t>.</a:t>
            </a:r>
            <a:br>
              <a:rPr lang="en-US" altLang="ko-KR" sz="1800" b="1" dirty="0" smtClean="0"/>
            </a:br>
            <a:r>
              <a:rPr lang="ko-KR" altLang="en-US" sz="1800" b="1" dirty="0" smtClean="0"/>
              <a:t>조건에 </a:t>
            </a:r>
            <a:r>
              <a:rPr lang="ko-KR" altLang="en-US" sz="1800" b="1" dirty="0"/>
              <a:t>만족될때까지 문자 입력을 받는다</a:t>
            </a:r>
            <a:r>
              <a:rPr lang="en-US" altLang="ko-KR" sz="1800" b="1" dirty="0"/>
              <a:t>.</a:t>
            </a:r>
            <a:br>
              <a:rPr lang="en-US" altLang="ko-KR" sz="1800" b="1" dirty="0"/>
            </a:br>
            <a:r>
              <a:rPr lang="ko-KR" altLang="en-US" sz="1800" b="1" dirty="0"/>
              <a:t>문자열을 앞으로 읽으나 뒤로 읽으나 같은 경우의 문자를 판별하는 코드를 작성하세요</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18</a:t>
            </a:fld>
            <a:endParaRPr lang="ko-KR" altLang="en-US"/>
          </a:p>
        </p:txBody>
      </p:sp>
      <p:sp>
        <p:nvSpPr>
          <p:cNvPr id="3" name="TextBox 2"/>
          <p:cNvSpPr txBox="1"/>
          <p:nvPr/>
        </p:nvSpPr>
        <p:spPr>
          <a:xfrm>
            <a:off x="1291715" y="5390982"/>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sp>
        <p:nvSpPr>
          <p:cNvPr id="7" name="TextBox 6"/>
          <p:cNvSpPr txBox="1"/>
          <p:nvPr/>
        </p:nvSpPr>
        <p:spPr>
          <a:xfrm>
            <a:off x="5230241" y="5390982"/>
            <a:ext cx="1792478" cy="461665"/>
          </a:xfrm>
          <a:prstGeom prst="rect">
            <a:avLst/>
          </a:prstGeom>
          <a:noFill/>
        </p:spPr>
        <p:txBody>
          <a:bodyPr wrap="none" rtlCol="0">
            <a:spAutoFit/>
          </a:bodyPr>
          <a:lstStyle/>
          <a:p>
            <a:r>
              <a:rPr lang="ko-KR" altLang="en-US" sz="2400" b="1" dirty="0" err="1" smtClean="0"/>
              <a:t>이찬용</a:t>
            </a:r>
            <a:r>
              <a:rPr lang="ko-KR" altLang="en-US" sz="2400" b="1" dirty="0" smtClean="0"/>
              <a:t> 코드</a:t>
            </a:r>
            <a:endParaRPr lang="ko-KR" altLang="en-US" sz="2400" b="1" dirty="0"/>
          </a:p>
        </p:txBody>
      </p:sp>
      <p:pic>
        <p:nvPicPr>
          <p:cNvPr id="9" name="그림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909" y="2563245"/>
            <a:ext cx="4285491" cy="2135755"/>
          </a:xfrm>
          <a:prstGeom prst="rect">
            <a:avLst/>
          </a:prstGeom>
          <a:ln>
            <a:noFill/>
          </a:ln>
          <a:effectLst>
            <a:outerShdw blurRad="292100" dist="139700" dir="2700000" algn="tl" rotWithShape="0">
              <a:srgbClr val="333333">
                <a:alpha val="65000"/>
              </a:srgbClr>
            </a:outerShdw>
          </a:effectLst>
        </p:spPr>
      </p:pic>
      <p:pic>
        <p:nvPicPr>
          <p:cNvPr id="10" name="그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213" y="2241364"/>
            <a:ext cx="3387188" cy="3004146"/>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8750438" y="5390982"/>
            <a:ext cx="2784737" cy="461665"/>
          </a:xfrm>
          <a:prstGeom prst="rect">
            <a:avLst/>
          </a:prstGeom>
          <a:noFill/>
        </p:spPr>
        <p:txBody>
          <a:bodyPr wrap="none" rtlCol="0">
            <a:spAutoFit/>
          </a:bodyPr>
          <a:lstStyle/>
          <a:p>
            <a:r>
              <a:rPr lang="ko-KR" altLang="en-US" sz="2400" b="1" dirty="0" smtClean="0"/>
              <a:t>홍성우 미완성 코드</a:t>
            </a:r>
            <a:endParaRPr lang="ko-KR" altLang="en-US" sz="2400" b="1" dirty="0"/>
          </a:p>
        </p:txBody>
      </p:sp>
      <p:pic>
        <p:nvPicPr>
          <p:cNvPr id="4" name="그림 3"/>
          <p:cNvPicPr>
            <a:picLocks noChangeAspect="1"/>
          </p:cNvPicPr>
          <p:nvPr/>
        </p:nvPicPr>
        <p:blipFill>
          <a:blip r:embed="rId4"/>
          <a:stretch>
            <a:fillRect/>
          </a:stretch>
        </p:blipFill>
        <p:spPr>
          <a:xfrm>
            <a:off x="642107" y="2241365"/>
            <a:ext cx="3459994" cy="2983618"/>
          </a:xfrm>
          <a:prstGeom prst="rect">
            <a:avLst/>
          </a:prstGeom>
        </p:spPr>
      </p:pic>
    </p:spTree>
    <p:extLst>
      <p:ext uri="{BB962C8B-B14F-4D97-AF65-F5344CB8AC3E}">
        <p14:creationId xmlns:p14="http://schemas.microsoft.com/office/powerpoint/2010/main" val="3580881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874631"/>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5</a:t>
            </a:r>
            <a:r>
              <a:rPr lang="en-US" altLang="ko-KR" sz="2800" b="1" dirty="0" smtClean="0"/>
              <a:t># </a:t>
            </a:r>
            <a:r>
              <a:rPr lang="ko-KR" altLang="en-US" sz="2800" b="1" dirty="0" err="1" smtClean="0"/>
              <a:t>리팩토링</a:t>
            </a:r>
            <a:r>
              <a:rPr lang="en-US" altLang="ko-KR" sz="2800" b="1" dirty="0" smtClean="0"/>
              <a:t/>
            </a:r>
            <a:br>
              <a:rPr lang="en-US" altLang="ko-KR" sz="2800" b="1" dirty="0" smtClean="0"/>
            </a:br>
            <a:r>
              <a:rPr lang="ko-KR" altLang="en-US" sz="1800" b="1" dirty="0"/>
              <a:t>키보드로 문자를 </a:t>
            </a:r>
            <a:r>
              <a:rPr lang="ko-KR" altLang="en-US" sz="1800" b="1" dirty="0" err="1"/>
              <a:t>입력받는다</a:t>
            </a:r>
            <a:r>
              <a:rPr lang="en-US" altLang="ko-KR" sz="1800" b="1" dirty="0"/>
              <a:t>. </a:t>
            </a:r>
            <a:r>
              <a:rPr lang="en-US" altLang="ko-KR" sz="1800" b="1" dirty="0" smtClean="0"/>
              <a:t> </a:t>
            </a:r>
            <a:r>
              <a:rPr lang="ko-KR" altLang="en-US" sz="1800" b="1" dirty="0" smtClean="0"/>
              <a:t>문자로 </a:t>
            </a:r>
            <a:r>
              <a:rPr lang="ko-KR" altLang="en-US" sz="1800" b="1" dirty="0"/>
              <a:t>입력 받는 방법은 </a:t>
            </a:r>
            <a:br>
              <a:rPr lang="ko-KR" altLang="en-US" sz="1800" b="1" dirty="0"/>
            </a:br>
            <a:r>
              <a:rPr lang="en-US" altLang="ko-KR" sz="1800" b="1" dirty="0"/>
              <a:t>Scanner in = new Scanner(System.in);</a:t>
            </a:r>
            <a:br>
              <a:rPr lang="en-US" altLang="ko-KR" sz="1800" b="1" dirty="0"/>
            </a:br>
            <a:r>
              <a:rPr lang="en-US" altLang="ko-KR" sz="1800" b="1" dirty="0"/>
              <a:t>String a  = </a:t>
            </a:r>
            <a:r>
              <a:rPr lang="en-US" altLang="ko-KR" sz="1800" b="1" dirty="0" err="1"/>
              <a:t>in.nextLine</a:t>
            </a:r>
            <a:r>
              <a:rPr lang="en-US" altLang="ko-KR" sz="1800" b="1" dirty="0"/>
              <a:t>();     </a:t>
            </a:r>
            <a:r>
              <a:rPr lang="ko-KR" altLang="en-US" sz="1800" b="1" dirty="0"/>
              <a:t>숫자는  </a:t>
            </a:r>
            <a:r>
              <a:rPr lang="en-US" altLang="ko-KR" sz="1800" b="1" dirty="0" err="1"/>
              <a:t>nextInt</a:t>
            </a:r>
            <a:r>
              <a:rPr lang="en-US" altLang="ko-KR" sz="1800" b="1" dirty="0"/>
              <a:t>(), </a:t>
            </a:r>
            <a:r>
              <a:rPr lang="ko-KR" altLang="en-US" sz="1800" b="1" dirty="0"/>
              <a:t>문자열을 </a:t>
            </a:r>
            <a:r>
              <a:rPr lang="en-US" altLang="ko-KR" sz="1800" b="1" dirty="0" err="1"/>
              <a:t>nextLine</a:t>
            </a:r>
            <a:r>
              <a:rPr lang="en-US" altLang="ko-KR" sz="1800" b="1" dirty="0"/>
              <a:t>() </a:t>
            </a:r>
            <a:r>
              <a:rPr lang="ko-KR" altLang="en-US" sz="1800" b="1" dirty="0"/>
              <a:t>메서드를 사용한다</a:t>
            </a:r>
            <a:r>
              <a:rPr lang="en-US" altLang="ko-KR" sz="1800" b="1" dirty="0"/>
              <a:t>. </a:t>
            </a:r>
            <a:br>
              <a:rPr lang="en-US" altLang="ko-KR" sz="1800" b="1" dirty="0"/>
            </a:br>
            <a:r>
              <a:rPr lang="ko-KR" altLang="en-US" sz="1800" b="1" dirty="0"/>
              <a:t>이때 문자열의 길이는 </a:t>
            </a:r>
            <a:r>
              <a:rPr lang="en-US" altLang="ko-KR" sz="1800" b="1" dirty="0"/>
              <a:t>0</a:t>
            </a:r>
            <a:r>
              <a:rPr lang="ko-KR" altLang="en-US" sz="1800" b="1" dirty="0"/>
              <a:t>보다 크고 </a:t>
            </a:r>
            <a:r>
              <a:rPr lang="en-US" altLang="ko-KR" sz="1800" b="1" dirty="0"/>
              <a:t>10</a:t>
            </a:r>
            <a:r>
              <a:rPr lang="ko-KR" altLang="en-US" sz="1800" b="1" dirty="0"/>
              <a:t>보다 작으며 짝수만 가능하다</a:t>
            </a:r>
            <a:r>
              <a:rPr lang="en-US" altLang="ko-KR" sz="1800" b="1" dirty="0" smtClean="0"/>
              <a:t>.</a:t>
            </a:r>
            <a:br>
              <a:rPr lang="en-US" altLang="ko-KR" sz="1800" b="1" dirty="0" smtClean="0"/>
            </a:br>
            <a:r>
              <a:rPr lang="ko-KR" altLang="en-US" sz="1800" b="1" dirty="0" smtClean="0"/>
              <a:t>조건에 </a:t>
            </a:r>
            <a:r>
              <a:rPr lang="ko-KR" altLang="en-US" sz="1800" b="1" dirty="0"/>
              <a:t>만족될때까지 문자 입력을 받는다</a:t>
            </a:r>
            <a:r>
              <a:rPr lang="en-US" altLang="ko-KR" sz="1800" b="1" dirty="0"/>
              <a:t>.</a:t>
            </a:r>
            <a:br>
              <a:rPr lang="en-US" altLang="ko-KR" sz="1800" b="1" dirty="0"/>
            </a:br>
            <a:r>
              <a:rPr lang="ko-KR" altLang="en-US" sz="1800" b="1" dirty="0"/>
              <a:t>문자열을 앞으로 읽으나 뒤로 읽으나 같은 경우의 문자를 판별하는 코드를 작성하세요</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19</a:t>
            </a:fld>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37828"/>
            <a:ext cx="5056732" cy="3945363"/>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272542" y="3429000"/>
            <a:ext cx="3627916" cy="369332"/>
          </a:xfrm>
          <a:prstGeom prst="rect">
            <a:avLst/>
          </a:prstGeom>
          <a:noFill/>
        </p:spPr>
        <p:txBody>
          <a:bodyPr wrap="none" rtlCol="0">
            <a:spAutoFit/>
          </a:bodyPr>
          <a:lstStyle/>
          <a:p>
            <a:r>
              <a:rPr lang="ko-KR" altLang="en-US" dirty="0" smtClean="0"/>
              <a:t>결과가 정확한 </a:t>
            </a:r>
            <a:r>
              <a:rPr lang="ko-KR" altLang="en-US" dirty="0" err="1" smtClean="0"/>
              <a:t>코드중</a:t>
            </a:r>
            <a:r>
              <a:rPr lang="ko-KR" altLang="en-US" dirty="0" smtClean="0"/>
              <a:t> 무작위 선정</a:t>
            </a:r>
            <a:endParaRPr lang="ko-KR" altLang="en-US" dirty="0"/>
          </a:p>
        </p:txBody>
      </p:sp>
    </p:spTree>
    <p:extLst>
      <p:ext uri="{BB962C8B-B14F-4D97-AF65-F5344CB8AC3E}">
        <p14:creationId xmlns:p14="http://schemas.microsoft.com/office/powerpoint/2010/main" val="247959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rmAutofit/>
          </a:bodyPr>
          <a:lstStyle/>
          <a:p>
            <a:pPr algn="ctr"/>
            <a:r>
              <a:rPr lang="ko-KR" altLang="en-US" sz="4000" b="1" dirty="0">
                <a:solidFill>
                  <a:srgbClr val="000000">
                    <a:lumMod val="75000"/>
                    <a:lumOff val="25000"/>
                  </a:srgbClr>
                </a:solidFill>
              </a:rPr>
              <a:t>문제</a:t>
            </a:r>
            <a:r>
              <a:rPr lang="en-US" altLang="ko-KR" sz="4000" b="1" dirty="0">
                <a:solidFill>
                  <a:srgbClr val="000000">
                    <a:lumMod val="75000"/>
                    <a:lumOff val="25000"/>
                  </a:srgbClr>
                </a:solidFill>
              </a:rPr>
              <a:t>0#</a:t>
            </a:r>
            <a:br>
              <a:rPr lang="en-US" altLang="ko-KR" sz="4000" b="1" dirty="0">
                <a:solidFill>
                  <a:srgbClr val="000000">
                    <a:lumMod val="75000"/>
                    <a:lumOff val="25000"/>
                  </a:srgbClr>
                </a:solidFill>
              </a:rPr>
            </a:br>
            <a:r>
              <a:rPr lang="en-US" altLang="ko-KR" sz="2400" b="1" dirty="0" err="1">
                <a:solidFill>
                  <a:srgbClr val="000000">
                    <a:lumMod val="75000"/>
                    <a:lumOff val="25000"/>
                  </a:srgbClr>
                </a:solidFill>
              </a:rPr>
              <a:t>int</a:t>
            </a:r>
            <a:r>
              <a:rPr lang="en-US" altLang="ko-KR" sz="2400" b="1" dirty="0">
                <a:solidFill>
                  <a:srgbClr val="000000">
                    <a:lumMod val="75000"/>
                    <a:lumOff val="25000"/>
                  </a:srgbClr>
                </a:solidFill>
              </a:rPr>
              <a:t>[] letter={8,12,4,13,2,14,4,5}</a:t>
            </a:r>
            <a:br>
              <a:rPr lang="en-US" altLang="ko-KR" sz="2400" b="1" dirty="0">
                <a:solidFill>
                  <a:srgbClr val="000000">
                    <a:lumMod val="75000"/>
                    <a:lumOff val="25000"/>
                  </a:srgbClr>
                </a:solidFill>
              </a:rPr>
            </a:br>
            <a:r>
              <a:rPr lang="ko-KR" altLang="en-US" sz="2400" b="1" dirty="0">
                <a:solidFill>
                  <a:srgbClr val="000000">
                    <a:lumMod val="75000"/>
                    <a:lumOff val="25000"/>
                  </a:srgbClr>
                </a:solidFill>
              </a:rPr>
              <a:t>짝수만 </a:t>
            </a:r>
            <a:r>
              <a:rPr lang="ko-KR" altLang="en-US" sz="2400" b="1" dirty="0" err="1">
                <a:solidFill>
                  <a:srgbClr val="000000">
                    <a:lumMod val="75000"/>
                    <a:lumOff val="25000"/>
                  </a:srgbClr>
                </a:solidFill>
              </a:rPr>
              <a:t>출력하시오</a:t>
            </a:r>
            <a:r>
              <a:rPr lang="en-US" altLang="ko-KR" sz="2400" b="1" dirty="0">
                <a:solidFill>
                  <a:srgbClr val="000000">
                    <a:lumMod val="75000"/>
                    <a:lumOff val="25000"/>
                  </a:srgbClr>
                </a:solidFill>
              </a:rPr>
              <a:t>.</a:t>
            </a:r>
            <a:endParaRPr lang="ko-KR" altLang="en-US" sz="24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a:t>
            </a:fld>
            <a:endParaRPr lang="ko-KR" altLang="en-US"/>
          </a:p>
        </p:txBody>
      </p:sp>
      <p:sp>
        <p:nvSpPr>
          <p:cNvPr id="3" name="TextBox 2"/>
          <p:cNvSpPr txBox="1"/>
          <p:nvPr/>
        </p:nvSpPr>
        <p:spPr>
          <a:xfrm>
            <a:off x="938911" y="5778805"/>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sp>
        <p:nvSpPr>
          <p:cNvPr id="7" name="TextBox 6"/>
          <p:cNvSpPr txBox="1"/>
          <p:nvPr/>
        </p:nvSpPr>
        <p:spPr>
          <a:xfrm>
            <a:off x="5199760" y="5778804"/>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4738"/>
            <a:ext cx="3670300" cy="3686689"/>
          </a:xfrm>
          <a:prstGeom prst="rect">
            <a:avLst/>
          </a:prstGeom>
          <a:ln>
            <a:noFill/>
          </a:ln>
          <a:effectLst>
            <a:outerShdw blurRad="292100" dist="139700" dir="2700000" algn="tl" rotWithShape="0">
              <a:srgbClr val="333333">
                <a:alpha val="65000"/>
              </a:srgbClr>
            </a:outerShdw>
          </a:effectLst>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444" y="2069693"/>
            <a:ext cx="3839111" cy="2924583"/>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9136760" y="5778803"/>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2800" y="1914738"/>
            <a:ext cx="3200399" cy="3234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438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694597"/>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6</a:t>
            </a:r>
            <a:r>
              <a:rPr lang="en-US" altLang="ko-KR" sz="2800" b="1" dirty="0" smtClean="0"/>
              <a:t>#</a:t>
            </a:r>
            <a:br>
              <a:rPr lang="en-US" altLang="ko-KR" sz="2800" b="1" dirty="0" smtClean="0"/>
            </a:br>
            <a:r>
              <a:rPr lang="en-US" altLang="ko-KR" sz="1800" b="1" dirty="0"/>
              <a:t>String a ="23-56+45*2-56";</a:t>
            </a:r>
            <a:br>
              <a:rPr lang="en-US" altLang="ko-KR" sz="1800" b="1" dirty="0"/>
            </a:br>
            <a:r>
              <a:rPr lang="ko-KR" altLang="en-US" sz="1800" b="1" dirty="0"/>
              <a:t>수식을 계산하는 프로그램을 작성하세요</a:t>
            </a:r>
            <a:r>
              <a:rPr lang="en-US" altLang="ko-KR" sz="1800" b="1" dirty="0"/>
              <a:t>.</a:t>
            </a:r>
            <a:br>
              <a:rPr lang="en-US" altLang="ko-KR" sz="1800" b="1" dirty="0"/>
            </a:br>
            <a:r>
              <a:rPr lang="ko-KR" altLang="en-US" sz="1800" b="1" dirty="0"/>
              <a:t>수식 계산 규칙은 연산자 우선순위 없이 앞에서 부터 차례대로 계산한다</a:t>
            </a:r>
            <a:r>
              <a:rPr lang="en-US" altLang="ko-KR" sz="1800" b="1" dirty="0"/>
              <a:t>.</a:t>
            </a:r>
            <a:br>
              <a:rPr lang="en-US" altLang="ko-KR" sz="1800" b="1" dirty="0"/>
            </a:br>
            <a:r>
              <a:rPr lang="ko-KR" altLang="en-US" sz="1800" b="1" dirty="0"/>
              <a:t>지금까지 공부한 내용으로 해결하시고</a:t>
            </a:r>
            <a:r>
              <a:rPr lang="en-US" altLang="ko-KR" sz="1800" b="1" dirty="0"/>
              <a:t>, </a:t>
            </a:r>
            <a:r>
              <a:rPr lang="ko-KR" altLang="en-US" sz="1800" b="1" dirty="0" err="1"/>
              <a:t>형변환만</a:t>
            </a:r>
            <a:r>
              <a:rPr lang="ko-KR" altLang="en-US" sz="1800" b="1" dirty="0"/>
              <a:t> 검색이 가능합니다</a:t>
            </a:r>
            <a:r>
              <a:rPr lang="en-US" altLang="ko-KR" sz="1800" b="1" dirty="0"/>
              <a:t>. </a:t>
            </a:r>
            <a:br>
              <a:rPr lang="en-US" altLang="ko-KR" sz="1800" b="1" dirty="0"/>
            </a:br>
            <a:r>
              <a:rPr lang="ko-KR" altLang="en-US" sz="1800" b="1" dirty="0"/>
              <a:t>메서드는 최대한 적게 사용하세요</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20</a:t>
            </a:fld>
            <a:endParaRPr lang="ko-KR" altLang="en-US"/>
          </a:p>
        </p:txBody>
      </p:sp>
      <p:sp>
        <p:nvSpPr>
          <p:cNvPr id="3" name="TextBox 2"/>
          <p:cNvSpPr txBox="1"/>
          <p:nvPr/>
        </p:nvSpPr>
        <p:spPr>
          <a:xfrm>
            <a:off x="5199761" y="5975341"/>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470" y="2119116"/>
            <a:ext cx="5992020" cy="37183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3588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694597"/>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6</a:t>
            </a:r>
            <a:r>
              <a:rPr lang="en-US" altLang="ko-KR" sz="2800" b="1" dirty="0" smtClean="0"/>
              <a:t># </a:t>
            </a:r>
            <a:r>
              <a:rPr lang="ko-KR" altLang="en-US" sz="2800" b="1" dirty="0" err="1" smtClean="0"/>
              <a:t>리팩토링</a:t>
            </a:r>
            <a:r>
              <a:rPr lang="en-US" altLang="ko-KR" sz="2800" b="1" dirty="0" smtClean="0"/>
              <a:t/>
            </a:r>
            <a:br>
              <a:rPr lang="en-US" altLang="ko-KR" sz="2800" b="1" dirty="0" smtClean="0"/>
            </a:br>
            <a:r>
              <a:rPr lang="en-US" altLang="ko-KR" sz="1800" b="1" dirty="0"/>
              <a:t>String a ="23-56+45*2-56";</a:t>
            </a:r>
            <a:br>
              <a:rPr lang="en-US" altLang="ko-KR" sz="1800" b="1" dirty="0"/>
            </a:br>
            <a:r>
              <a:rPr lang="ko-KR" altLang="en-US" sz="1800" b="1" dirty="0"/>
              <a:t>수식을 계산하는 프로그램을 작성하세요</a:t>
            </a:r>
            <a:r>
              <a:rPr lang="en-US" altLang="ko-KR" sz="1800" b="1" dirty="0"/>
              <a:t>.</a:t>
            </a:r>
            <a:br>
              <a:rPr lang="en-US" altLang="ko-KR" sz="1800" b="1" dirty="0"/>
            </a:br>
            <a:r>
              <a:rPr lang="ko-KR" altLang="en-US" sz="1800" b="1" dirty="0"/>
              <a:t>수식 계산 규칙은 연산자 우선순위 없이 앞에서 부터 차례대로 계산한다</a:t>
            </a:r>
            <a:r>
              <a:rPr lang="en-US" altLang="ko-KR" sz="1800" b="1" dirty="0"/>
              <a:t>.</a:t>
            </a:r>
            <a:br>
              <a:rPr lang="en-US" altLang="ko-KR" sz="1800" b="1" dirty="0"/>
            </a:br>
            <a:r>
              <a:rPr lang="ko-KR" altLang="en-US" sz="1800" b="1" dirty="0"/>
              <a:t>지금까지 공부한 내용으로 해결하시고</a:t>
            </a:r>
            <a:r>
              <a:rPr lang="en-US" altLang="ko-KR" sz="1800" b="1" dirty="0"/>
              <a:t>, </a:t>
            </a:r>
            <a:r>
              <a:rPr lang="ko-KR" altLang="en-US" sz="1800" b="1" dirty="0" err="1"/>
              <a:t>형변환만</a:t>
            </a:r>
            <a:r>
              <a:rPr lang="ko-KR" altLang="en-US" sz="1800" b="1" dirty="0"/>
              <a:t> 검색이 가능합니다</a:t>
            </a:r>
            <a:r>
              <a:rPr lang="en-US" altLang="ko-KR" sz="1800" b="1" dirty="0"/>
              <a:t>. </a:t>
            </a:r>
            <a:br>
              <a:rPr lang="en-US" altLang="ko-KR" sz="1800" b="1" dirty="0"/>
            </a:br>
            <a:r>
              <a:rPr lang="ko-KR" altLang="en-US" sz="1800" b="1" dirty="0"/>
              <a:t>메서드는 최대한 적게 사용하세요</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21</a:t>
            </a:fld>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07542"/>
            <a:ext cx="4927503" cy="402590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400800" y="3429000"/>
            <a:ext cx="2651688" cy="369332"/>
          </a:xfrm>
          <a:prstGeom prst="rect">
            <a:avLst/>
          </a:prstGeom>
          <a:noFill/>
        </p:spPr>
        <p:txBody>
          <a:bodyPr wrap="none" rtlCol="0">
            <a:spAutoFit/>
          </a:bodyPr>
          <a:lstStyle/>
          <a:p>
            <a:r>
              <a:rPr lang="ko-KR" altLang="en-US" dirty="0" smtClean="0"/>
              <a:t>결과가 정확한 코드 선정</a:t>
            </a:r>
            <a:endParaRPr lang="en-US" altLang="ko-KR" dirty="0" smtClean="0"/>
          </a:p>
        </p:txBody>
      </p:sp>
    </p:spTree>
    <p:extLst>
      <p:ext uri="{BB962C8B-B14F-4D97-AF65-F5344CB8AC3E}">
        <p14:creationId xmlns:p14="http://schemas.microsoft.com/office/powerpoint/2010/main" val="1486871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7#</a:t>
            </a:r>
            <a:br>
              <a:rPr lang="en-US" altLang="ko-KR" sz="2800" b="1" dirty="0" smtClean="0"/>
            </a:br>
            <a:r>
              <a:rPr lang="en-US" altLang="ko-KR" sz="1800" b="1" dirty="0" err="1"/>
              <a:t>int</a:t>
            </a:r>
            <a:r>
              <a:rPr lang="en-US" altLang="ko-KR" sz="1800" b="1" dirty="0"/>
              <a:t>[] a = {34,2,35,8,31,45}</a:t>
            </a:r>
            <a:br>
              <a:rPr lang="en-US" altLang="ko-KR" sz="1800" b="1" dirty="0"/>
            </a:br>
            <a:r>
              <a:rPr lang="ko-KR" altLang="en-US" sz="1800" b="1" dirty="0"/>
              <a:t>최대값을 구하는 문제에서</a:t>
            </a:r>
            <a:br>
              <a:rPr lang="ko-KR" altLang="en-US" sz="1800" b="1" dirty="0"/>
            </a:br>
            <a:r>
              <a:rPr lang="ko-KR" altLang="en-US" sz="1800" b="1" dirty="0"/>
              <a:t>철수는 변수를 사용하지 않고 배열만 이용하여 푸는 방법을 생각하였다</a:t>
            </a:r>
            <a:r>
              <a:rPr lang="en-US" altLang="ko-KR" sz="1800" b="1" dirty="0" smtClean="0"/>
              <a:t>.</a:t>
            </a:r>
            <a:br>
              <a:rPr lang="en-US" altLang="ko-KR" sz="1800" b="1" dirty="0" smtClean="0"/>
            </a:br>
            <a:r>
              <a:rPr lang="ko-KR" altLang="en-US" sz="1800" b="1" dirty="0"/>
              <a:t>철수는 배열의 </a:t>
            </a:r>
            <a:r>
              <a:rPr lang="en-US" altLang="ko-KR" sz="1800" b="1" dirty="0"/>
              <a:t>0</a:t>
            </a:r>
            <a:r>
              <a:rPr lang="ko-KR" altLang="en-US" sz="1800" b="1" dirty="0"/>
              <a:t>번 인덱스부터 순회한다</a:t>
            </a:r>
            <a:r>
              <a:rPr lang="en-US" altLang="ko-KR" sz="1800" b="1" dirty="0"/>
              <a:t>.</a:t>
            </a:r>
            <a:br>
              <a:rPr lang="en-US" altLang="ko-KR" sz="1800" b="1" dirty="0"/>
            </a:br>
            <a:r>
              <a:rPr lang="en-US" altLang="ko-KR" sz="1800" b="1" dirty="0"/>
              <a:t>0</a:t>
            </a:r>
            <a:r>
              <a:rPr lang="ko-KR" altLang="en-US" sz="1800" b="1" dirty="0"/>
              <a:t>번 인덱스에서는 </a:t>
            </a:r>
            <a:r>
              <a:rPr lang="en-US" altLang="ko-KR" sz="1800" b="1" dirty="0"/>
              <a:t>0</a:t>
            </a:r>
            <a:r>
              <a:rPr lang="ko-KR" altLang="en-US" sz="1800" b="1" dirty="0" err="1"/>
              <a:t>번인덱스와</a:t>
            </a:r>
            <a:r>
              <a:rPr lang="ko-KR" altLang="en-US" sz="1800" b="1" dirty="0"/>
              <a:t> 그 다음 인덱스를 비교하여 큰 수를 뒤로 배치한다</a:t>
            </a:r>
            <a:r>
              <a:rPr lang="en-US" altLang="ko-KR" sz="1800" b="1" dirty="0"/>
              <a:t>.</a:t>
            </a:r>
            <a:br>
              <a:rPr lang="en-US" altLang="ko-KR" sz="1800" b="1" dirty="0"/>
            </a:br>
            <a:r>
              <a:rPr lang="ko-KR" altLang="en-US" sz="1800" b="1" dirty="0"/>
              <a:t>이러한 방식으로 배열의 뒤까지 반복하면 맨 뒤에 가장 큰 수가 배치 될 것이다</a:t>
            </a:r>
            <a:r>
              <a:rPr lang="en-US" altLang="ko-KR" sz="1800" b="1" dirty="0"/>
              <a:t>.</a:t>
            </a:r>
            <a:br>
              <a:rPr lang="en-US" altLang="ko-KR" sz="1800" b="1" dirty="0"/>
            </a:br>
            <a:r>
              <a:rPr lang="ko-KR" altLang="en-US" sz="1800" b="1" dirty="0"/>
              <a:t>위와 같은 방식으로 </a:t>
            </a:r>
            <a:r>
              <a:rPr lang="ko-KR" altLang="en-US" sz="1800" b="1" dirty="0" err="1"/>
              <a:t>가장큰</a:t>
            </a:r>
            <a:r>
              <a:rPr lang="ko-KR" altLang="en-US" sz="1800" b="1" dirty="0"/>
              <a:t> 수를 구하시오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22</a:t>
            </a:fld>
            <a:endParaRPr lang="ko-KR" altLang="en-US"/>
          </a:p>
        </p:txBody>
      </p:sp>
      <p:sp>
        <p:nvSpPr>
          <p:cNvPr id="3" name="TextBox 2"/>
          <p:cNvSpPr txBox="1"/>
          <p:nvPr/>
        </p:nvSpPr>
        <p:spPr>
          <a:xfrm>
            <a:off x="2139059" y="5571378"/>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44894"/>
          <a:stretch/>
        </p:blipFill>
        <p:spPr>
          <a:xfrm>
            <a:off x="215505" y="2919883"/>
            <a:ext cx="5639587" cy="2467287"/>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896320" y="5571377"/>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739" y="2919883"/>
            <a:ext cx="4629641" cy="2467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2462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7#</a:t>
            </a:r>
            <a:br>
              <a:rPr lang="en-US" altLang="ko-KR" sz="2800" b="1" dirty="0" smtClean="0"/>
            </a:br>
            <a:r>
              <a:rPr lang="en-US" altLang="ko-KR" sz="1800" b="1" dirty="0" err="1"/>
              <a:t>int</a:t>
            </a:r>
            <a:r>
              <a:rPr lang="en-US" altLang="ko-KR" sz="1800" b="1" dirty="0"/>
              <a:t>[] a = {34,2,35,8,31,45}</a:t>
            </a:r>
            <a:br>
              <a:rPr lang="en-US" altLang="ko-KR" sz="1800" b="1" dirty="0"/>
            </a:br>
            <a:r>
              <a:rPr lang="ko-KR" altLang="en-US" sz="1800" b="1" dirty="0"/>
              <a:t>최대값을 구하는 문제에서</a:t>
            </a:r>
            <a:br>
              <a:rPr lang="ko-KR" altLang="en-US" sz="1800" b="1" dirty="0"/>
            </a:br>
            <a:r>
              <a:rPr lang="ko-KR" altLang="en-US" sz="1800" b="1" dirty="0"/>
              <a:t>철수는 변수를 사용하지 않고 배열만 이용하여 푸는 방법을 생각하였다</a:t>
            </a:r>
            <a:r>
              <a:rPr lang="en-US" altLang="ko-KR" sz="1800" b="1" dirty="0" smtClean="0"/>
              <a:t>.</a:t>
            </a:r>
            <a:br>
              <a:rPr lang="en-US" altLang="ko-KR" sz="1800" b="1" dirty="0" smtClean="0"/>
            </a:br>
            <a:r>
              <a:rPr lang="ko-KR" altLang="en-US" sz="1800" b="1" dirty="0"/>
              <a:t>철수는 배열의 </a:t>
            </a:r>
            <a:r>
              <a:rPr lang="en-US" altLang="ko-KR" sz="1800" b="1" dirty="0"/>
              <a:t>0</a:t>
            </a:r>
            <a:r>
              <a:rPr lang="ko-KR" altLang="en-US" sz="1800" b="1" dirty="0"/>
              <a:t>번 인덱스부터 순회한다</a:t>
            </a:r>
            <a:r>
              <a:rPr lang="en-US" altLang="ko-KR" sz="1800" b="1" dirty="0"/>
              <a:t>.</a:t>
            </a:r>
            <a:br>
              <a:rPr lang="en-US" altLang="ko-KR" sz="1800" b="1" dirty="0"/>
            </a:br>
            <a:r>
              <a:rPr lang="en-US" altLang="ko-KR" sz="1800" b="1" dirty="0"/>
              <a:t>0</a:t>
            </a:r>
            <a:r>
              <a:rPr lang="ko-KR" altLang="en-US" sz="1800" b="1" dirty="0"/>
              <a:t>번 인덱스에서는 </a:t>
            </a:r>
            <a:r>
              <a:rPr lang="en-US" altLang="ko-KR" sz="1800" b="1" dirty="0"/>
              <a:t>0</a:t>
            </a:r>
            <a:r>
              <a:rPr lang="ko-KR" altLang="en-US" sz="1800" b="1" dirty="0" err="1"/>
              <a:t>번인덱스와</a:t>
            </a:r>
            <a:r>
              <a:rPr lang="ko-KR" altLang="en-US" sz="1800" b="1" dirty="0"/>
              <a:t> 그 다음 인덱스를 비교하여 큰 수를 뒤로 배치한다</a:t>
            </a:r>
            <a:r>
              <a:rPr lang="en-US" altLang="ko-KR" sz="1800" b="1" dirty="0"/>
              <a:t>.</a:t>
            </a:r>
            <a:br>
              <a:rPr lang="en-US" altLang="ko-KR" sz="1800" b="1" dirty="0"/>
            </a:br>
            <a:r>
              <a:rPr lang="ko-KR" altLang="en-US" sz="1800" b="1" dirty="0"/>
              <a:t>이러한 방식으로 배열의 뒤까지 반복하면 맨 뒤에 가장 큰 수가 배치 될 것이다</a:t>
            </a:r>
            <a:r>
              <a:rPr lang="en-US" altLang="ko-KR" sz="1800" b="1" dirty="0"/>
              <a:t>.</a:t>
            </a:r>
            <a:br>
              <a:rPr lang="en-US" altLang="ko-KR" sz="1800" b="1" dirty="0"/>
            </a:br>
            <a:r>
              <a:rPr lang="ko-KR" altLang="en-US" sz="1800" b="1" dirty="0"/>
              <a:t>위와 같은 방식으로 </a:t>
            </a:r>
            <a:r>
              <a:rPr lang="ko-KR" altLang="en-US" sz="1800" b="1" dirty="0" err="1"/>
              <a:t>가장큰</a:t>
            </a:r>
            <a:r>
              <a:rPr lang="ko-KR" altLang="en-US" sz="1800" b="1" dirty="0"/>
              <a:t> 수를 구하시오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23</a:t>
            </a:fld>
            <a:endParaRPr lang="ko-KR" altLang="en-US"/>
          </a:p>
        </p:txBody>
      </p:sp>
      <p:sp>
        <p:nvSpPr>
          <p:cNvPr id="3" name="TextBox 2"/>
          <p:cNvSpPr txBox="1"/>
          <p:nvPr/>
        </p:nvSpPr>
        <p:spPr>
          <a:xfrm>
            <a:off x="2126360" y="5776811"/>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sp>
        <p:nvSpPr>
          <p:cNvPr id="7" name="TextBox 6"/>
          <p:cNvSpPr txBox="1"/>
          <p:nvPr/>
        </p:nvSpPr>
        <p:spPr>
          <a:xfrm>
            <a:off x="7697851" y="5728668"/>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380" y="2779954"/>
            <a:ext cx="4249420" cy="2678176"/>
          </a:xfrm>
          <a:prstGeom prst="rect">
            <a:avLst/>
          </a:prstGeom>
          <a:ln>
            <a:noFill/>
          </a:ln>
          <a:effectLst>
            <a:outerShdw blurRad="292100" dist="139700" dir="2700000" algn="tl" rotWithShape="0">
              <a:srgbClr val="333333">
                <a:alpha val="65000"/>
              </a:srgbClr>
            </a:outerShdw>
          </a:effectLst>
        </p:spPr>
      </p:pic>
      <p:pic>
        <p:nvPicPr>
          <p:cNvPr id="4" name="그림 3"/>
          <p:cNvPicPr>
            <a:picLocks noChangeAspect="1"/>
          </p:cNvPicPr>
          <p:nvPr/>
        </p:nvPicPr>
        <p:blipFill>
          <a:blip r:embed="rId3"/>
          <a:stretch>
            <a:fillRect/>
          </a:stretch>
        </p:blipFill>
        <p:spPr>
          <a:xfrm>
            <a:off x="1369948" y="2824061"/>
            <a:ext cx="3209925" cy="2952750"/>
          </a:xfrm>
          <a:prstGeom prst="rect">
            <a:avLst/>
          </a:prstGeom>
        </p:spPr>
      </p:pic>
    </p:spTree>
    <p:extLst>
      <p:ext uri="{BB962C8B-B14F-4D97-AF65-F5344CB8AC3E}">
        <p14:creationId xmlns:p14="http://schemas.microsoft.com/office/powerpoint/2010/main" val="4137385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7# </a:t>
            </a:r>
            <a:r>
              <a:rPr lang="ko-KR" altLang="en-US" sz="2800" b="1" dirty="0" err="1" smtClean="0"/>
              <a:t>리팩토링</a:t>
            </a:r>
            <a:r>
              <a:rPr lang="en-US" altLang="ko-KR" sz="2800" b="1" dirty="0" smtClean="0"/>
              <a:t/>
            </a:r>
            <a:br>
              <a:rPr lang="en-US" altLang="ko-KR" sz="2800" b="1" dirty="0" smtClean="0"/>
            </a:br>
            <a:r>
              <a:rPr lang="en-US" altLang="ko-KR" sz="1800" b="1" dirty="0" err="1"/>
              <a:t>int</a:t>
            </a:r>
            <a:r>
              <a:rPr lang="en-US" altLang="ko-KR" sz="1800" b="1" dirty="0"/>
              <a:t>[] a = {34,2,35,8,31,45}</a:t>
            </a:r>
            <a:br>
              <a:rPr lang="en-US" altLang="ko-KR" sz="1800" b="1" dirty="0"/>
            </a:br>
            <a:r>
              <a:rPr lang="ko-KR" altLang="en-US" sz="1800" b="1" dirty="0"/>
              <a:t>최대값을 구하는 문제에서</a:t>
            </a:r>
            <a:br>
              <a:rPr lang="ko-KR" altLang="en-US" sz="1800" b="1" dirty="0"/>
            </a:br>
            <a:r>
              <a:rPr lang="ko-KR" altLang="en-US" sz="1800" b="1" dirty="0"/>
              <a:t>철수는 변수를 사용하지 않고 배열만 이용하여 푸는 방법을 생각하였다</a:t>
            </a:r>
            <a:r>
              <a:rPr lang="en-US" altLang="ko-KR" sz="1800" b="1" dirty="0" smtClean="0"/>
              <a:t>.</a:t>
            </a:r>
            <a:br>
              <a:rPr lang="en-US" altLang="ko-KR" sz="1800" b="1" dirty="0" smtClean="0"/>
            </a:br>
            <a:r>
              <a:rPr lang="ko-KR" altLang="en-US" sz="1800" b="1" dirty="0"/>
              <a:t>철수는 배열의 </a:t>
            </a:r>
            <a:r>
              <a:rPr lang="en-US" altLang="ko-KR" sz="1800" b="1" dirty="0"/>
              <a:t>0</a:t>
            </a:r>
            <a:r>
              <a:rPr lang="ko-KR" altLang="en-US" sz="1800" b="1" dirty="0"/>
              <a:t>번 인덱스부터 순회한다</a:t>
            </a:r>
            <a:r>
              <a:rPr lang="en-US" altLang="ko-KR" sz="1800" b="1" dirty="0"/>
              <a:t>.</a:t>
            </a:r>
            <a:br>
              <a:rPr lang="en-US" altLang="ko-KR" sz="1800" b="1" dirty="0"/>
            </a:br>
            <a:r>
              <a:rPr lang="en-US" altLang="ko-KR" sz="1800" b="1" dirty="0"/>
              <a:t>0</a:t>
            </a:r>
            <a:r>
              <a:rPr lang="ko-KR" altLang="en-US" sz="1800" b="1" dirty="0"/>
              <a:t>번 인덱스에서는 </a:t>
            </a:r>
            <a:r>
              <a:rPr lang="en-US" altLang="ko-KR" sz="1800" b="1" dirty="0"/>
              <a:t>0</a:t>
            </a:r>
            <a:r>
              <a:rPr lang="ko-KR" altLang="en-US" sz="1800" b="1" dirty="0" err="1"/>
              <a:t>번인덱스와</a:t>
            </a:r>
            <a:r>
              <a:rPr lang="ko-KR" altLang="en-US" sz="1800" b="1" dirty="0"/>
              <a:t> 그 다음 인덱스를 비교하여 큰 수를 뒤로 배치한다</a:t>
            </a:r>
            <a:r>
              <a:rPr lang="en-US" altLang="ko-KR" sz="1800" b="1" dirty="0"/>
              <a:t>.</a:t>
            </a:r>
            <a:br>
              <a:rPr lang="en-US" altLang="ko-KR" sz="1800" b="1" dirty="0"/>
            </a:br>
            <a:r>
              <a:rPr lang="ko-KR" altLang="en-US" sz="1800" b="1" dirty="0"/>
              <a:t>이러한 방식으로 배열의 뒤까지 반복하면 맨 뒤에 가장 큰 수가 배치 될 것이다</a:t>
            </a:r>
            <a:r>
              <a:rPr lang="en-US" altLang="ko-KR" sz="1800" b="1" dirty="0"/>
              <a:t>.</a:t>
            </a:r>
            <a:br>
              <a:rPr lang="en-US" altLang="ko-KR" sz="1800" b="1" dirty="0"/>
            </a:br>
            <a:r>
              <a:rPr lang="ko-KR" altLang="en-US" sz="1800" b="1" dirty="0"/>
              <a:t>위와 같은 방식으로 </a:t>
            </a:r>
            <a:r>
              <a:rPr lang="ko-KR" altLang="en-US" sz="1800" b="1" dirty="0" err="1"/>
              <a:t>가장큰</a:t>
            </a:r>
            <a:r>
              <a:rPr lang="ko-KR" altLang="en-US" sz="1800" b="1" dirty="0"/>
              <a:t> 수를 구하시오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24</a:t>
            </a:fld>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667000"/>
            <a:ext cx="5625247" cy="34290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272542" y="3589275"/>
            <a:ext cx="3680816" cy="369332"/>
          </a:xfrm>
          <a:prstGeom prst="rect">
            <a:avLst/>
          </a:prstGeom>
          <a:noFill/>
        </p:spPr>
        <p:txBody>
          <a:bodyPr wrap="none" rtlCol="0">
            <a:spAutoFit/>
          </a:bodyPr>
          <a:lstStyle/>
          <a:p>
            <a:r>
              <a:rPr lang="ko-KR" altLang="en-US" dirty="0" smtClean="0"/>
              <a:t>결과가 정확한 코드 중 무작위 선정</a:t>
            </a:r>
            <a:endParaRPr lang="ko-KR" altLang="en-US" dirty="0"/>
          </a:p>
        </p:txBody>
      </p:sp>
    </p:spTree>
    <p:extLst>
      <p:ext uri="{BB962C8B-B14F-4D97-AF65-F5344CB8AC3E}">
        <p14:creationId xmlns:p14="http://schemas.microsoft.com/office/powerpoint/2010/main" val="1395481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8</a:t>
            </a:r>
            <a:r>
              <a:rPr lang="en-US" altLang="ko-KR" sz="2800" b="1" dirty="0" smtClean="0"/>
              <a:t>#</a:t>
            </a:r>
            <a:br>
              <a:rPr lang="en-US" altLang="ko-KR" sz="2800" b="1" dirty="0" smtClean="0"/>
            </a:br>
            <a:r>
              <a:rPr lang="en-US" altLang="ko-KR" sz="1800" b="1" dirty="0" err="1"/>
              <a:t>int</a:t>
            </a:r>
            <a:r>
              <a:rPr lang="en-US" altLang="ko-KR" sz="1800" b="1" dirty="0"/>
              <a:t>[] a = {34,2,35,8,31,45}</a:t>
            </a:r>
            <a:br>
              <a:rPr lang="en-US" altLang="ko-KR" sz="1800" b="1" dirty="0"/>
            </a:br>
            <a:r>
              <a:rPr lang="ko-KR" altLang="en-US" sz="1800" b="1" dirty="0"/>
              <a:t>최대값을 구하는 문제에서</a:t>
            </a:r>
            <a:br>
              <a:rPr lang="ko-KR" altLang="en-US" sz="1800" b="1" dirty="0"/>
            </a:br>
            <a:r>
              <a:rPr lang="ko-KR" altLang="en-US" sz="1800" b="1" dirty="0"/>
              <a:t>철수는 변수를 사용하지 않고 배열만 이용하여 푸는 방법을 생각하였다</a:t>
            </a:r>
            <a:r>
              <a:rPr lang="en-US" altLang="ko-KR" sz="1800" b="1" dirty="0" smtClean="0"/>
              <a:t>.</a:t>
            </a:r>
            <a:br>
              <a:rPr lang="en-US" altLang="ko-KR" sz="1800" b="1" dirty="0" smtClean="0"/>
            </a:br>
            <a:r>
              <a:rPr lang="ko-KR" altLang="en-US" sz="1800" b="1" dirty="0"/>
              <a:t>철수는 배열의 </a:t>
            </a:r>
            <a:r>
              <a:rPr lang="en-US" altLang="ko-KR" sz="1800" b="1" dirty="0"/>
              <a:t>0</a:t>
            </a:r>
            <a:r>
              <a:rPr lang="ko-KR" altLang="en-US" sz="1800" b="1" dirty="0"/>
              <a:t>번 인덱스에 가장 큰 값을 저장하면 될 것이라고 생각한다</a:t>
            </a:r>
            <a:r>
              <a:rPr lang="en-US" altLang="ko-KR" sz="1800" b="1" dirty="0"/>
              <a:t>.</a:t>
            </a:r>
            <a:br>
              <a:rPr lang="en-US" altLang="ko-KR" sz="1800" b="1" dirty="0"/>
            </a:br>
            <a:r>
              <a:rPr lang="en-US" altLang="ko-KR" sz="1800" b="1" dirty="0"/>
              <a:t>0</a:t>
            </a:r>
            <a:r>
              <a:rPr lang="ko-KR" altLang="en-US" sz="1800" b="1" dirty="0"/>
              <a:t>번 인덱스가 가장 큰 값이라고 정의하고 </a:t>
            </a:r>
            <a:r>
              <a:rPr lang="en-US" altLang="ko-KR" sz="1800" b="1" dirty="0"/>
              <a:t>1</a:t>
            </a:r>
            <a:r>
              <a:rPr lang="ko-KR" altLang="en-US" sz="1800" b="1" dirty="0"/>
              <a:t>번부터 마지막까지 순회하면서</a:t>
            </a:r>
            <a:br>
              <a:rPr lang="ko-KR" altLang="en-US" sz="1800" b="1" dirty="0"/>
            </a:br>
            <a:r>
              <a:rPr lang="ko-KR" altLang="en-US" sz="1800" b="1" dirty="0"/>
              <a:t>가장 큰 값이 나오면 가장 큰 값을 갱신한다</a:t>
            </a:r>
            <a:r>
              <a:rPr lang="en-US" altLang="ko-KR" sz="1800" b="1" dirty="0"/>
              <a:t>.</a:t>
            </a:r>
            <a:br>
              <a:rPr lang="en-US" altLang="ko-KR" sz="1800" b="1" dirty="0"/>
            </a:br>
            <a:r>
              <a:rPr lang="ko-KR" altLang="en-US" sz="1800" b="1" dirty="0"/>
              <a:t>위와 같은 방식으로 가장 큰 수를 구하시오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25</a:t>
            </a:fld>
            <a:endParaRPr lang="ko-KR" altLang="en-US"/>
          </a:p>
        </p:txBody>
      </p:sp>
      <p:sp>
        <p:nvSpPr>
          <p:cNvPr id="3" name="TextBox 2"/>
          <p:cNvSpPr txBox="1"/>
          <p:nvPr/>
        </p:nvSpPr>
        <p:spPr>
          <a:xfrm>
            <a:off x="2139060" y="5476854"/>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pic>
        <p:nvPicPr>
          <p:cNvPr id="4" name="그림 3"/>
          <p:cNvPicPr>
            <a:picLocks noChangeAspect="1"/>
          </p:cNvPicPr>
          <p:nvPr/>
        </p:nvPicPr>
        <p:blipFill rotWithShape="1">
          <a:blip r:embed="rId2">
            <a:extLst>
              <a:ext uri="{28A0092B-C50C-407E-A947-70E740481C1C}">
                <a14:useLocalDpi xmlns:a14="http://schemas.microsoft.com/office/drawing/2010/main" val="0"/>
              </a:ext>
            </a:extLst>
          </a:blip>
          <a:srcRect t="28185"/>
          <a:stretch/>
        </p:blipFill>
        <p:spPr>
          <a:xfrm>
            <a:off x="434611" y="2875427"/>
            <a:ext cx="5201376" cy="2257644"/>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242694" y="5476854"/>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pic>
        <p:nvPicPr>
          <p:cNvPr id="8" name="그림 7"/>
          <p:cNvPicPr>
            <a:picLocks noChangeAspect="1"/>
          </p:cNvPicPr>
          <p:nvPr/>
        </p:nvPicPr>
        <p:blipFill>
          <a:blip r:embed="rId3"/>
          <a:stretch>
            <a:fillRect/>
          </a:stretch>
        </p:blipFill>
        <p:spPr>
          <a:xfrm>
            <a:off x="7169150" y="2513586"/>
            <a:ext cx="3238500" cy="2981325"/>
          </a:xfrm>
          <a:prstGeom prst="rect">
            <a:avLst/>
          </a:prstGeom>
        </p:spPr>
      </p:pic>
    </p:spTree>
    <p:extLst>
      <p:ext uri="{BB962C8B-B14F-4D97-AF65-F5344CB8AC3E}">
        <p14:creationId xmlns:p14="http://schemas.microsoft.com/office/powerpoint/2010/main" val="3855927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8</a:t>
            </a:r>
            <a:r>
              <a:rPr lang="en-US" altLang="ko-KR" sz="2800" b="1" dirty="0" smtClean="0"/>
              <a:t>#</a:t>
            </a:r>
            <a:br>
              <a:rPr lang="en-US" altLang="ko-KR" sz="2800" b="1" dirty="0" smtClean="0"/>
            </a:br>
            <a:r>
              <a:rPr lang="en-US" altLang="ko-KR" sz="1800" b="1" dirty="0" err="1"/>
              <a:t>int</a:t>
            </a:r>
            <a:r>
              <a:rPr lang="en-US" altLang="ko-KR" sz="1800" b="1" dirty="0"/>
              <a:t>[] a = {34,2,35,8,31,45}</a:t>
            </a:r>
            <a:br>
              <a:rPr lang="en-US" altLang="ko-KR" sz="1800" b="1" dirty="0"/>
            </a:br>
            <a:r>
              <a:rPr lang="ko-KR" altLang="en-US" sz="1800" b="1" dirty="0"/>
              <a:t>최대값을 구하는 문제에서</a:t>
            </a:r>
            <a:br>
              <a:rPr lang="ko-KR" altLang="en-US" sz="1800" b="1" dirty="0"/>
            </a:br>
            <a:r>
              <a:rPr lang="ko-KR" altLang="en-US" sz="1800" b="1" dirty="0"/>
              <a:t>철수는 변수를 사용하지 않고 배열만 이용하여 푸는 방법을 생각하였다</a:t>
            </a:r>
            <a:r>
              <a:rPr lang="en-US" altLang="ko-KR" sz="1800" b="1" dirty="0" smtClean="0"/>
              <a:t>.</a:t>
            </a:r>
            <a:br>
              <a:rPr lang="en-US" altLang="ko-KR" sz="1800" b="1" dirty="0" smtClean="0"/>
            </a:br>
            <a:r>
              <a:rPr lang="ko-KR" altLang="en-US" sz="1800" b="1" dirty="0"/>
              <a:t>철수는 배열의 </a:t>
            </a:r>
            <a:r>
              <a:rPr lang="en-US" altLang="ko-KR" sz="1800" b="1" dirty="0"/>
              <a:t>0</a:t>
            </a:r>
            <a:r>
              <a:rPr lang="ko-KR" altLang="en-US" sz="1800" b="1" dirty="0"/>
              <a:t>번 인덱스에 가장 큰 값을 저장하면 될 것이라고 생각한다</a:t>
            </a:r>
            <a:r>
              <a:rPr lang="en-US" altLang="ko-KR" sz="1800" b="1" dirty="0"/>
              <a:t>.</a:t>
            </a:r>
            <a:br>
              <a:rPr lang="en-US" altLang="ko-KR" sz="1800" b="1" dirty="0"/>
            </a:br>
            <a:r>
              <a:rPr lang="en-US" altLang="ko-KR" sz="1800" b="1" dirty="0"/>
              <a:t>0</a:t>
            </a:r>
            <a:r>
              <a:rPr lang="ko-KR" altLang="en-US" sz="1800" b="1" dirty="0"/>
              <a:t>번 인덱스가 가장 큰 값이라고 정의하고 </a:t>
            </a:r>
            <a:r>
              <a:rPr lang="en-US" altLang="ko-KR" sz="1800" b="1" dirty="0"/>
              <a:t>1</a:t>
            </a:r>
            <a:r>
              <a:rPr lang="ko-KR" altLang="en-US" sz="1800" b="1" dirty="0"/>
              <a:t>번부터 마지막까지 순회하면서</a:t>
            </a:r>
            <a:br>
              <a:rPr lang="ko-KR" altLang="en-US" sz="1800" b="1" dirty="0"/>
            </a:br>
            <a:r>
              <a:rPr lang="ko-KR" altLang="en-US" sz="1800" b="1" dirty="0"/>
              <a:t>가장 큰 값이 나오면 가장 큰 값을 갱신한다</a:t>
            </a:r>
            <a:r>
              <a:rPr lang="en-US" altLang="ko-KR" sz="1800" b="1" dirty="0"/>
              <a:t>.</a:t>
            </a:r>
            <a:br>
              <a:rPr lang="en-US" altLang="ko-KR" sz="1800" b="1" dirty="0"/>
            </a:br>
            <a:r>
              <a:rPr lang="ko-KR" altLang="en-US" sz="1800" b="1" dirty="0"/>
              <a:t>위와 같은 방식으로 가장 큰 수를 구하시오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26</a:t>
            </a:fld>
            <a:endParaRPr lang="ko-KR" altLang="en-US"/>
          </a:p>
        </p:txBody>
      </p:sp>
      <p:sp>
        <p:nvSpPr>
          <p:cNvPr id="3" name="TextBox 2"/>
          <p:cNvSpPr txBox="1"/>
          <p:nvPr/>
        </p:nvSpPr>
        <p:spPr>
          <a:xfrm>
            <a:off x="2253361" y="5396701"/>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sp>
        <p:nvSpPr>
          <p:cNvPr id="7" name="TextBox 6"/>
          <p:cNvSpPr txBox="1"/>
          <p:nvPr/>
        </p:nvSpPr>
        <p:spPr>
          <a:xfrm>
            <a:off x="8108061" y="5396700"/>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pic>
        <p:nvPicPr>
          <p:cNvPr id="9" name="그림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375" y="2590916"/>
            <a:ext cx="4895850" cy="2505075"/>
          </a:xfrm>
          <a:prstGeom prst="rect">
            <a:avLst/>
          </a:prstGeom>
          <a:ln>
            <a:noFill/>
          </a:ln>
          <a:effectLst>
            <a:outerShdw blurRad="292100" dist="139700" dir="2700000" algn="tl" rotWithShape="0">
              <a:srgbClr val="333333">
                <a:alpha val="65000"/>
              </a:srgbClr>
            </a:outerShdw>
          </a:effectLst>
        </p:spPr>
      </p:pic>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3" y="2650194"/>
            <a:ext cx="5258534" cy="24457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8574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8</a:t>
            </a:r>
            <a:r>
              <a:rPr lang="en-US" altLang="ko-KR" sz="2800" b="1" dirty="0" smtClean="0"/>
              <a:t># </a:t>
            </a:r>
            <a:r>
              <a:rPr lang="ko-KR" altLang="en-US" sz="2800" b="1" dirty="0" err="1" smtClean="0"/>
              <a:t>리팩토링</a:t>
            </a:r>
            <a:r>
              <a:rPr lang="en-US" altLang="ko-KR" sz="2800" b="1" dirty="0" smtClean="0"/>
              <a:t/>
            </a:r>
            <a:br>
              <a:rPr lang="en-US" altLang="ko-KR" sz="2800" b="1" dirty="0" smtClean="0"/>
            </a:br>
            <a:r>
              <a:rPr lang="en-US" altLang="ko-KR" sz="1800" b="1" dirty="0" err="1"/>
              <a:t>int</a:t>
            </a:r>
            <a:r>
              <a:rPr lang="en-US" altLang="ko-KR" sz="1800" b="1" dirty="0"/>
              <a:t>[] a = {34,2,35,8,31,45}</a:t>
            </a:r>
            <a:br>
              <a:rPr lang="en-US" altLang="ko-KR" sz="1800" b="1" dirty="0"/>
            </a:br>
            <a:r>
              <a:rPr lang="ko-KR" altLang="en-US" sz="1800" b="1" dirty="0"/>
              <a:t>최대값을 구하는 문제에서</a:t>
            </a:r>
            <a:br>
              <a:rPr lang="ko-KR" altLang="en-US" sz="1800" b="1" dirty="0"/>
            </a:br>
            <a:r>
              <a:rPr lang="ko-KR" altLang="en-US" sz="1800" b="1" dirty="0"/>
              <a:t>철수는 변수를 사용하지 않고 배열만 이용하여 푸는 방법을 생각하였다</a:t>
            </a:r>
            <a:r>
              <a:rPr lang="en-US" altLang="ko-KR" sz="1800" b="1" dirty="0" smtClean="0"/>
              <a:t>.</a:t>
            </a:r>
            <a:br>
              <a:rPr lang="en-US" altLang="ko-KR" sz="1800" b="1" dirty="0" smtClean="0"/>
            </a:br>
            <a:r>
              <a:rPr lang="ko-KR" altLang="en-US" sz="1800" b="1" dirty="0"/>
              <a:t>철수는 배열의 </a:t>
            </a:r>
            <a:r>
              <a:rPr lang="en-US" altLang="ko-KR" sz="1800" b="1" dirty="0"/>
              <a:t>0</a:t>
            </a:r>
            <a:r>
              <a:rPr lang="ko-KR" altLang="en-US" sz="1800" b="1" dirty="0"/>
              <a:t>번 인덱스에 가장 큰 값을 저장하면 될 것이라고 생각한다</a:t>
            </a:r>
            <a:r>
              <a:rPr lang="en-US" altLang="ko-KR" sz="1800" b="1" dirty="0"/>
              <a:t>.</a:t>
            </a:r>
            <a:br>
              <a:rPr lang="en-US" altLang="ko-KR" sz="1800" b="1" dirty="0"/>
            </a:br>
            <a:r>
              <a:rPr lang="en-US" altLang="ko-KR" sz="1800" b="1" dirty="0"/>
              <a:t>0</a:t>
            </a:r>
            <a:r>
              <a:rPr lang="ko-KR" altLang="en-US" sz="1800" b="1" dirty="0"/>
              <a:t>번 인덱스가 가장 큰 값이라고 정의하고 </a:t>
            </a:r>
            <a:r>
              <a:rPr lang="en-US" altLang="ko-KR" sz="1800" b="1" dirty="0"/>
              <a:t>1</a:t>
            </a:r>
            <a:r>
              <a:rPr lang="ko-KR" altLang="en-US" sz="1800" b="1" dirty="0"/>
              <a:t>번부터 마지막까지 순회하면서</a:t>
            </a:r>
            <a:br>
              <a:rPr lang="ko-KR" altLang="en-US" sz="1800" b="1" dirty="0"/>
            </a:br>
            <a:r>
              <a:rPr lang="ko-KR" altLang="en-US" sz="1800" b="1" dirty="0"/>
              <a:t>가장 큰 값이 나오면 가장 큰 값을 갱신한다</a:t>
            </a:r>
            <a:r>
              <a:rPr lang="en-US" altLang="ko-KR" sz="1800" b="1" dirty="0"/>
              <a:t>.</a:t>
            </a:r>
            <a:br>
              <a:rPr lang="en-US" altLang="ko-KR" sz="1800" b="1" dirty="0"/>
            </a:br>
            <a:r>
              <a:rPr lang="ko-KR" altLang="en-US" sz="1800" b="1" dirty="0"/>
              <a:t>위와 같은 방식으로 가장 큰 수를 구하시오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27</a:t>
            </a:fld>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75" y="2891231"/>
            <a:ext cx="4895850" cy="2505075"/>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272542" y="3589275"/>
            <a:ext cx="3680816" cy="369332"/>
          </a:xfrm>
          <a:prstGeom prst="rect">
            <a:avLst/>
          </a:prstGeom>
          <a:noFill/>
        </p:spPr>
        <p:txBody>
          <a:bodyPr wrap="none" rtlCol="0">
            <a:spAutoFit/>
          </a:bodyPr>
          <a:lstStyle/>
          <a:p>
            <a:r>
              <a:rPr lang="ko-KR" altLang="en-US" dirty="0" smtClean="0"/>
              <a:t>결과가 정확한 코드 중 무작위 선정</a:t>
            </a:r>
            <a:endParaRPr lang="ko-KR" altLang="en-US" dirty="0"/>
          </a:p>
        </p:txBody>
      </p:sp>
    </p:spTree>
    <p:extLst>
      <p:ext uri="{BB962C8B-B14F-4D97-AF65-F5344CB8AC3E}">
        <p14:creationId xmlns:p14="http://schemas.microsoft.com/office/powerpoint/2010/main" val="477481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9</a:t>
            </a:r>
            <a:r>
              <a:rPr lang="en-US" altLang="ko-KR" sz="2800" b="1" dirty="0" smtClean="0"/>
              <a:t>#</a:t>
            </a:r>
            <a:br>
              <a:rPr lang="en-US" altLang="ko-KR" sz="2800" b="1" dirty="0" smtClean="0"/>
            </a:br>
            <a:r>
              <a:rPr lang="en-US" altLang="ko-KR" sz="1800" b="1" dirty="0"/>
              <a:t>Random r = new </a:t>
            </a:r>
            <a:r>
              <a:rPr lang="en-US" altLang="ko-KR" sz="1800" b="1" dirty="0" smtClean="0"/>
              <a:t>Random</a:t>
            </a:r>
            <a:r>
              <a:rPr lang="ko-KR" altLang="en-US" sz="1800" b="1" dirty="0" smtClean="0"/>
              <a:t> </a:t>
            </a:r>
            <a:r>
              <a:rPr lang="en-US" altLang="ko-KR" sz="1800" b="1" dirty="0" smtClean="0"/>
              <a:t>//</a:t>
            </a:r>
            <a:r>
              <a:rPr lang="ko-KR" altLang="en-US" sz="1800" b="1" dirty="0" err="1" smtClean="0"/>
              <a:t>랜덤한</a:t>
            </a:r>
            <a:r>
              <a:rPr lang="ko-KR" altLang="en-US" sz="1800" b="1" dirty="0" smtClean="0"/>
              <a:t> </a:t>
            </a:r>
            <a:r>
              <a:rPr lang="ko-KR" altLang="en-US" sz="1800" b="1" dirty="0"/>
              <a:t>숫자를 추출하는 </a:t>
            </a:r>
            <a:r>
              <a:rPr lang="ko-KR" altLang="en-US" sz="1800" b="1" dirty="0" smtClean="0"/>
              <a:t>기능</a:t>
            </a:r>
            <a:r>
              <a:rPr lang="ko-KR" altLang="en-US" sz="1800" b="1" dirty="0"/>
              <a:t/>
            </a:r>
            <a:br>
              <a:rPr lang="ko-KR" altLang="en-US" sz="1800" b="1" dirty="0"/>
            </a:br>
            <a:r>
              <a:rPr lang="en-US" altLang="ko-KR" sz="1800" b="1" dirty="0" err="1"/>
              <a:t>int</a:t>
            </a:r>
            <a:r>
              <a:rPr lang="en-US" altLang="ko-KR" sz="1800" b="1" dirty="0"/>
              <a:t> </a:t>
            </a:r>
            <a:r>
              <a:rPr lang="en-US" altLang="ko-KR" sz="1800" b="1" dirty="0" err="1"/>
              <a:t>num</a:t>
            </a:r>
            <a:r>
              <a:rPr lang="en-US" altLang="ko-KR" sz="1800" b="1" dirty="0"/>
              <a:t> = </a:t>
            </a:r>
            <a:r>
              <a:rPr lang="en-US" altLang="ko-KR" sz="1800" b="1" dirty="0" err="1"/>
              <a:t>r.nextInt</a:t>
            </a:r>
            <a:r>
              <a:rPr lang="en-US" altLang="ko-KR" sz="1800" b="1" dirty="0"/>
              <a:t>(45)+1; </a:t>
            </a:r>
            <a:r>
              <a:rPr lang="en-US" altLang="ko-KR" sz="1800" b="1" dirty="0" smtClean="0"/>
              <a:t>//</a:t>
            </a:r>
            <a:r>
              <a:rPr lang="en-US" altLang="ko-KR" sz="1800" b="1" dirty="0" err="1" smtClean="0"/>
              <a:t>nextInt</a:t>
            </a:r>
            <a:r>
              <a:rPr lang="en-US" altLang="ko-KR" sz="1800" b="1" dirty="0" smtClean="0"/>
              <a:t> </a:t>
            </a:r>
            <a:r>
              <a:rPr lang="ko-KR" altLang="en-US" sz="1800" b="1" dirty="0"/>
              <a:t>메서드를 호출함</a:t>
            </a:r>
            <a:r>
              <a:rPr lang="en-US" altLang="ko-KR" sz="1800" b="1" dirty="0"/>
              <a:t>. </a:t>
            </a:r>
            <a:r>
              <a:rPr lang="ko-KR" altLang="en-US" sz="1800" b="1" dirty="0"/>
              <a:t>매개변수는 </a:t>
            </a:r>
            <a:r>
              <a:rPr lang="ko-KR" altLang="en-US" sz="1800" b="1" dirty="0" err="1"/>
              <a:t>랜덤한</a:t>
            </a:r>
            <a:r>
              <a:rPr lang="ko-KR" altLang="en-US" sz="1800" b="1" dirty="0"/>
              <a:t> 숫자의 범위를 지정함</a:t>
            </a:r>
            <a:br>
              <a:rPr lang="ko-KR" altLang="en-US" sz="1800" b="1" dirty="0"/>
            </a:br>
            <a:r>
              <a:rPr lang="ko-KR" altLang="en-US" sz="1800" b="1" dirty="0"/>
              <a:t>                                     </a:t>
            </a:r>
            <a:r>
              <a:rPr lang="en-US" altLang="ko-KR" sz="1800" b="1" dirty="0"/>
              <a:t>// </a:t>
            </a:r>
            <a:r>
              <a:rPr lang="ko-KR" altLang="en-US" sz="1800" b="1" dirty="0"/>
              <a:t>즉 </a:t>
            </a:r>
            <a:r>
              <a:rPr lang="en-US" altLang="ko-KR" sz="1800" b="1" dirty="0"/>
              <a:t>0 - 44</a:t>
            </a:r>
            <a:r>
              <a:rPr lang="ko-KR" altLang="en-US" sz="1800" b="1" dirty="0"/>
              <a:t>까지 중 </a:t>
            </a:r>
            <a:r>
              <a:rPr lang="ko-KR" altLang="en-US" sz="1800" b="1" dirty="0" err="1"/>
              <a:t>랜덤한</a:t>
            </a:r>
            <a:r>
              <a:rPr lang="ko-KR" altLang="en-US" sz="1800" b="1" dirty="0"/>
              <a:t> 숫자 하나를 선택하여 </a:t>
            </a:r>
            <a:r>
              <a:rPr lang="ko-KR" altLang="en-US" sz="1800" b="1" dirty="0" err="1"/>
              <a:t>리턴함</a:t>
            </a:r>
            <a:r>
              <a:rPr lang="en-US" altLang="ko-KR" sz="1800" b="1" dirty="0"/>
              <a:t>.</a:t>
            </a:r>
            <a:br>
              <a:rPr lang="en-US" altLang="ko-KR" sz="1800" b="1" dirty="0"/>
            </a:br>
            <a:r>
              <a:rPr lang="en-US" altLang="ko-KR" sz="1800" b="1" dirty="0"/>
              <a:t>                                     // </a:t>
            </a:r>
            <a:r>
              <a:rPr lang="ko-KR" altLang="en-US" sz="1800" b="1" dirty="0"/>
              <a:t>로또 번호는 </a:t>
            </a:r>
            <a:r>
              <a:rPr lang="en-US" altLang="ko-KR" sz="1800" b="1" dirty="0"/>
              <a:t>1-45</a:t>
            </a:r>
            <a:r>
              <a:rPr lang="ko-KR" altLang="en-US" sz="1800" b="1" dirty="0"/>
              <a:t>까지 이므로 </a:t>
            </a:r>
            <a:r>
              <a:rPr lang="ko-KR" altLang="en-US" sz="1800" b="1" dirty="0" err="1"/>
              <a:t>리턴값이</a:t>
            </a:r>
            <a:r>
              <a:rPr lang="ko-KR" altLang="en-US" sz="1800" b="1" dirty="0"/>
              <a:t> </a:t>
            </a:r>
            <a:r>
              <a:rPr lang="en-US" altLang="ko-KR" sz="1800" b="1" dirty="0"/>
              <a:t>+1</a:t>
            </a:r>
            <a:r>
              <a:rPr lang="ko-KR" altLang="en-US" sz="1800" b="1" dirty="0"/>
              <a:t>로 보정함</a:t>
            </a:r>
            <a:br>
              <a:rPr lang="ko-KR" altLang="en-US" sz="1800" b="1" dirty="0"/>
            </a:br>
            <a:r>
              <a:rPr lang="ko-KR" altLang="en-US" sz="1800" b="1" dirty="0" smtClean="0"/>
              <a:t>위 </a:t>
            </a:r>
            <a:r>
              <a:rPr lang="ko-KR" altLang="en-US" sz="1800" b="1" dirty="0"/>
              <a:t>코드를 </a:t>
            </a:r>
            <a:r>
              <a:rPr lang="ko-KR" altLang="en-US" sz="1800" b="1" dirty="0" smtClean="0"/>
              <a:t>이용하여</a:t>
            </a:r>
            <a:r>
              <a:rPr lang="en-US" altLang="ko-KR" sz="1800" b="1" dirty="0"/>
              <a:t/>
            </a:r>
            <a:br>
              <a:rPr lang="en-US" altLang="ko-KR" sz="1800" b="1" dirty="0"/>
            </a:br>
            <a:r>
              <a:rPr lang="ko-KR" altLang="en-US" sz="1800" b="1" dirty="0" err="1"/>
              <a:t>로또번호를</a:t>
            </a:r>
            <a:r>
              <a:rPr lang="ko-KR" altLang="en-US" sz="1800" b="1" dirty="0"/>
              <a:t> 자동으로 생성하는 게임을 작성하시오</a:t>
            </a:r>
            <a:r>
              <a:rPr lang="en-US" altLang="ko-KR" sz="1800" b="1" dirty="0"/>
              <a:t>.</a:t>
            </a:r>
            <a:br>
              <a:rPr lang="en-US" altLang="ko-KR" sz="1800" b="1" dirty="0"/>
            </a:br>
            <a:r>
              <a:rPr lang="ko-KR" altLang="en-US" sz="1800" b="1" dirty="0" err="1"/>
              <a:t>중복허용</a:t>
            </a:r>
            <a:r>
              <a:rPr lang="ko-KR" altLang="en-US" sz="1800" b="1" dirty="0"/>
              <a:t> 가능</a:t>
            </a:r>
            <a:r>
              <a:rPr lang="en-US" altLang="ko-KR" sz="1800" b="1" dirty="0"/>
              <a:t>, </a:t>
            </a:r>
            <a:r>
              <a:rPr lang="ko-KR" altLang="en-US" sz="1800" b="1" dirty="0"/>
              <a:t>로또 번호 </a:t>
            </a:r>
            <a:r>
              <a:rPr lang="en-US" altLang="ko-KR" sz="1800" b="1" dirty="0"/>
              <a:t>6</a:t>
            </a:r>
            <a:r>
              <a:rPr lang="ko-KR" altLang="en-US" sz="1800" b="1" dirty="0"/>
              <a:t>개를 배열에 저장하고</a:t>
            </a:r>
            <a:r>
              <a:rPr lang="en-US" altLang="ko-KR" sz="1800" b="1" dirty="0"/>
              <a:t>, </a:t>
            </a:r>
            <a:r>
              <a:rPr lang="ko-KR" altLang="en-US" sz="1800" b="1" dirty="0" err="1"/>
              <a:t>출력하시오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28</a:t>
            </a:fld>
            <a:endParaRPr lang="ko-KR" altLang="en-US"/>
          </a:p>
        </p:txBody>
      </p:sp>
      <p:sp>
        <p:nvSpPr>
          <p:cNvPr id="3" name="TextBox 2"/>
          <p:cNvSpPr txBox="1"/>
          <p:nvPr/>
        </p:nvSpPr>
        <p:spPr>
          <a:xfrm>
            <a:off x="2151760" y="5865712"/>
            <a:ext cx="1792478" cy="461665"/>
          </a:xfrm>
          <a:prstGeom prst="rect">
            <a:avLst/>
          </a:prstGeom>
          <a:noFill/>
        </p:spPr>
        <p:txBody>
          <a:bodyPr wrap="none" rtlCol="0">
            <a:spAutoFit/>
          </a:bodyPr>
          <a:lstStyle/>
          <a:p>
            <a:r>
              <a:rPr lang="ko-KR" altLang="en-US" sz="2400" b="1" dirty="0" err="1" smtClean="0"/>
              <a:t>차명규</a:t>
            </a:r>
            <a:r>
              <a:rPr lang="ko-KR" altLang="en-US" sz="2400" b="1" dirty="0" smtClean="0"/>
              <a:t> 코드</a:t>
            </a:r>
            <a:endParaRPr lang="ko-KR" altLang="en-US" sz="2400" b="1" dirty="0"/>
          </a:p>
        </p:txBody>
      </p:sp>
      <p:pic>
        <p:nvPicPr>
          <p:cNvPr id="4" name="그림 3"/>
          <p:cNvPicPr>
            <a:picLocks noChangeAspect="1"/>
          </p:cNvPicPr>
          <p:nvPr/>
        </p:nvPicPr>
        <p:blipFill rotWithShape="1">
          <a:blip r:embed="rId2">
            <a:extLst>
              <a:ext uri="{28A0092B-C50C-407E-A947-70E740481C1C}">
                <a14:useLocalDpi xmlns:a14="http://schemas.microsoft.com/office/drawing/2010/main" val="0"/>
              </a:ext>
            </a:extLst>
          </a:blip>
          <a:srcRect t="43435" r="43692"/>
          <a:stretch/>
        </p:blipFill>
        <p:spPr>
          <a:xfrm>
            <a:off x="497364" y="2819851"/>
            <a:ext cx="5101270" cy="2845151"/>
          </a:xfrm>
          <a:prstGeom prst="rect">
            <a:avLst/>
          </a:prstGeom>
          <a:ln>
            <a:noFill/>
          </a:ln>
          <a:effectLst>
            <a:outerShdw blurRad="292100" dist="139700" dir="2700000" algn="tl" rotWithShape="0">
              <a:srgbClr val="333333">
                <a:alpha val="65000"/>
              </a:srgbClr>
            </a:outerShdw>
          </a:effectLst>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408" y="2629350"/>
            <a:ext cx="4410075" cy="291927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8374760" y="5673129"/>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spTree>
    <p:extLst>
      <p:ext uri="{BB962C8B-B14F-4D97-AF65-F5344CB8AC3E}">
        <p14:creationId xmlns:p14="http://schemas.microsoft.com/office/powerpoint/2010/main" val="3602909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9</a:t>
            </a:r>
            <a:r>
              <a:rPr lang="en-US" altLang="ko-KR" sz="2800" b="1" dirty="0" smtClean="0"/>
              <a:t>#</a:t>
            </a:r>
            <a:br>
              <a:rPr lang="en-US" altLang="ko-KR" sz="2800" b="1" dirty="0" smtClean="0"/>
            </a:br>
            <a:r>
              <a:rPr lang="en-US" altLang="ko-KR" sz="1800" b="1" dirty="0"/>
              <a:t>Random r = new </a:t>
            </a:r>
            <a:r>
              <a:rPr lang="en-US" altLang="ko-KR" sz="1800" b="1" dirty="0" smtClean="0"/>
              <a:t>Random</a:t>
            </a:r>
            <a:r>
              <a:rPr lang="ko-KR" altLang="en-US" sz="1800" b="1" dirty="0" smtClean="0"/>
              <a:t> </a:t>
            </a:r>
            <a:r>
              <a:rPr lang="en-US" altLang="ko-KR" sz="1800" b="1" dirty="0" smtClean="0"/>
              <a:t>//</a:t>
            </a:r>
            <a:r>
              <a:rPr lang="ko-KR" altLang="en-US" sz="1800" b="1" dirty="0" err="1" smtClean="0"/>
              <a:t>랜덤한</a:t>
            </a:r>
            <a:r>
              <a:rPr lang="ko-KR" altLang="en-US" sz="1800" b="1" dirty="0" smtClean="0"/>
              <a:t> </a:t>
            </a:r>
            <a:r>
              <a:rPr lang="ko-KR" altLang="en-US" sz="1800" b="1" dirty="0"/>
              <a:t>숫자를 추출하는 </a:t>
            </a:r>
            <a:r>
              <a:rPr lang="ko-KR" altLang="en-US" sz="1800" b="1" dirty="0" smtClean="0"/>
              <a:t>기능</a:t>
            </a:r>
            <a:r>
              <a:rPr lang="ko-KR" altLang="en-US" sz="1800" b="1" dirty="0"/>
              <a:t/>
            </a:r>
            <a:br>
              <a:rPr lang="ko-KR" altLang="en-US" sz="1800" b="1" dirty="0"/>
            </a:br>
            <a:r>
              <a:rPr lang="en-US" altLang="ko-KR" sz="1800" b="1" dirty="0" err="1"/>
              <a:t>int</a:t>
            </a:r>
            <a:r>
              <a:rPr lang="en-US" altLang="ko-KR" sz="1800" b="1" dirty="0"/>
              <a:t> </a:t>
            </a:r>
            <a:r>
              <a:rPr lang="en-US" altLang="ko-KR" sz="1800" b="1" dirty="0" err="1"/>
              <a:t>num</a:t>
            </a:r>
            <a:r>
              <a:rPr lang="en-US" altLang="ko-KR" sz="1800" b="1" dirty="0"/>
              <a:t> = </a:t>
            </a:r>
            <a:r>
              <a:rPr lang="en-US" altLang="ko-KR" sz="1800" b="1" dirty="0" err="1"/>
              <a:t>r.nextInt</a:t>
            </a:r>
            <a:r>
              <a:rPr lang="en-US" altLang="ko-KR" sz="1800" b="1" dirty="0"/>
              <a:t>(45)+1; </a:t>
            </a:r>
            <a:r>
              <a:rPr lang="en-US" altLang="ko-KR" sz="1800" b="1" dirty="0" smtClean="0"/>
              <a:t>//</a:t>
            </a:r>
            <a:r>
              <a:rPr lang="en-US" altLang="ko-KR" sz="1800" b="1" dirty="0" err="1" smtClean="0"/>
              <a:t>nextInt</a:t>
            </a:r>
            <a:r>
              <a:rPr lang="en-US" altLang="ko-KR" sz="1800" b="1" dirty="0" smtClean="0"/>
              <a:t> </a:t>
            </a:r>
            <a:r>
              <a:rPr lang="ko-KR" altLang="en-US" sz="1800" b="1" dirty="0"/>
              <a:t>메서드를 호출함</a:t>
            </a:r>
            <a:r>
              <a:rPr lang="en-US" altLang="ko-KR" sz="1800" b="1" dirty="0"/>
              <a:t>. </a:t>
            </a:r>
            <a:r>
              <a:rPr lang="ko-KR" altLang="en-US" sz="1800" b="1" dirty="0"/>
              <a:t>매개변수는 </a:t>
            </a:r>
            <a:r>
              <a:rPr lang="ko-KR" altLang="en-US" sz="1800" b="1" dirty="0" err="1"/>
              <a:t>랜덤한</a:t>
            </a:r>
            <a:r>
              <a:rPr lang="ko-KR" altLang="en-US" sz="1800" b="1" dirty="0"/>
              <a:t> 숫자의 범위를 지정함</a:t>
            </a:r>
            <a:br>
              <a:rPr lang="ko-KR" altLang="en-US" sz="1800" b="1" dirty="0"/>
            </a:br>
            <a:r>
              <a:rPr lang="ko-KR" altLang="en-US" sz="1800" b="1" dirty="0"/>
              <a:t>                                     </a:t>
            </a:r>
            <a:r>
              <a:rPr lang="en-US" altLang="ko-KR" sz="1800" b="1" dirty="0"/>
              <a:t>// </a:t>
            </a:r>
            <a:r>
              <a:rPr lang="ko-KR" altLang="en-US" sz="1800" b="1" dirty="0"/>
              <a:t>즉 </a:t>
            </a:r>
            <a:r>
              <a:rPr lang="en-US" altLang="ko-KR" sz="1800" b="1" dirty="0"/>
              <a:t>0 - 44</a:t>
            </a:r>
            <a:r>
              <a:rPr lang="ko-KR" altLang="en-US" sz="1800" b="1" dirty="0"/>
              <a:t>까지 중 </a:t>
            </a:r>
            <a:r>
              <a:rPr lang="ko-KR" altLang="en-US" sz="1800" b="1" dirty="0" err="1"/>
              <a:t>랜덤한</a:t>
            </a:r>
            <a:r>
              <a:rPr lang="ko-KR" altLang="en-US" sz="1800" b="1" dirty="0"/>
              <a:t> 숫자 하나를 선택하여 </a:t>
            </a:r>
            <a:r>
              <a:rPr lang="ko-KR" altLang="en-US" sz="1800" b="1" dirty="0" err="1"/>
              <a:t>리턴함</a:t>
            </a:r>
            <a:r>
              <a:rPr lang="en-US" altLang="ko-KR" sz="1800" b="1" dirty="0"/>
              <a:t>.</a:t>
            </a:r>
            <a:br>
              <a:rPr lang="en-US" altLang="ko-KR" sz="1800" b="1" dirty="0"/>
            </a:br>
            <a:r>
              <a:rPr lang="en-US" altLang="ko-KR" sz="1800" b="1" dirty="0"/>
              <a:t>                                     // </a:t>
            </a:r>
            <a:r>
              <a:rPr lang="ko-KR" altLang="en-US" sz="1800" b="1" dirty="0"/>
              <a:t>로또 번호는 </a:t>
            </a:r>
            <a:r>
              <a:rPr lang="en-US" altLang="ko-KR" sz="1800" b="1" dirty="0"/>
              <a:t>1-45</a:t>
            </a:r>
            <a:r>
              <a:rPr lang="ko-KR" altLang="en-US" sz="1800" b="1" dirty="0"/>
              <a:t>까지 이므로 </a:t>
            </a:r>
            <a:r>
              <a:rPr lang="ko-KR" altLang="en-US" sz="1800" b="1" dirty="0" err="1"/>
              <a:t>리턴값이</a:t>
            </a:r>
            <a:r>
              <a:rPr lang="ko-KR" altLang="en-US" sz="1800" b="1" dirty="0"/>
              <a:t> </a:t>
            </a:r>
            <a:r>
              <a:rPr lang="en-US" altLang="ko-KR" sz="1800" b="1" dirty="0"/>
              <a:t>+1</a:t>
            </a:r>
            <a:r>
              <a:rPr lang="ko-KR" altLang="en-US" sz="1800" b="1" dirty="0"/>
              <a:t>로 보정함</a:t>
            </a:r>
            <a:br>
              <a:rPr lang="ko-KR" altLang="en-US" sz="1800" b="1" dirty="0"/>
            </a:br>
            <a:r>
              <a:rPr lang="ko-KR" altLang="en-US" sz="1800" b="1" dirty="0" smtClean="0"/>
              <a:t>위 </a:t>
            </a:r>
            <a:r>
              <a:rPr lang="ko-KR" altLang="en-US" sz="1800" b="1" dirty="0"/>
              <a:t>코드를 </a:t>
            </a:r>
            <a:r>
              <a:rPr lang="ko-KR" altLang="en-US" sz="1800" b="1" dirty="0" smtClean="0"/>
              <a:t>이용하여</a:t>
            </a:r>
            <a:r>
              <a:rPr lang="en-US" altLang="ko-KR" sz="1800" b="1" dirty="0"/>
              <a:t/>
            </a:r>
            <a:br>
              <a:rPr lang="en-US" altLang="ko-KR" sz="1800" b="1" dirty="0"/>
            </a:br>
            <a:r>
              <a:rPr lang="ko-KR" altLang="en-US" sz="1800" b="1" dirty="0" err="1"/>
              <a:t>로또번호를</a:t>
            </a:r>
            <a:r>
              <a:rPr lang="ko-KR" altLang="en-US" sz="1800" b="1" dirty="0"/>
              <a:t> 자동으로 생성하는 게임을 작성하시오</a:t>
            </a:r>
            <a:r>
              <a:rPr lang="en-US" altLang="ko-KR" sz="1800" b="1" dirty="0"/>
              <a:t>.</a:t>
            </a:r>
            <a:br>
              <a:rPr lang="en-US" altLang="ko-KR" sz="1800" b="1" dirty="0"/>
            </a:br>
            <a:r>
              <a:rPr lang="ko-KR" altLang="en-US" sz="1800" b="1" dirty="0" err="1"/>
              <a:t>중복허용</a:t>
            </a:r>
            <a:r>
              <a:rPr lang="ko-KR" altLang="en-US" sz="1800" b="1" dirty="0"/>
              <a:t> 가능</a:t>
            </a:r>
            <a:r>
              <a:rPr lang="en-US" altLang="ko-KR" sz="1800" b="1" dirty="0"/>
              <a:t>, </a:t>
            </a:r>
            <a:r>
              <a:rPr lang="ko-KR" altLang="en-US" sz="1800" b="1" dirty="0"/>
              <a:t>로또 번호 </a:t>
            </a:r>
            <a:r>
              <a:rPr lang="en-US" altLang="ko-KR" sz="1800" b="1" dirty="0"/>
              <a:t>6</a:t>
            </a:r>
            <a:r>
              <a:rPr lang="ko-KR" altLang="en-US" sz="1800" b="1" dirty="0"/>
              <a:t>개를 배열에 저장하고</a:t>
            </a:r>
            <a:r>
              <a:rPr lang="en-US" altLang="ko-KR" sz="1800" b="1" dirty="0"/>
              <a:t>, </a:t>
            </a:r>
            <a:r>
              <a:rPr lang="ko-KR" altLang="en-US" sz="1800" b="1" dirty="0" err="1"/>
              <a:t>출력하시오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29</a:t>
            </a:fld>
            <a:endParaRPr lang="ko-KR" altLang="en-US"/>
          </a:p>
        </p:txBody>
      </p:sp>
      <p:sp>
        <p:nvSpPr>
          <p:cNvPr id="3" name="TextBox 2"/>
          <p:cNvSpPr txBox="1"/>
          <p:nvPr/>
        </p:nvSpPr>
        <p:spPr>
          <a:xfrm>
            <a:off x="2675487" y="5782609"/>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sp>
        <p:nvSpPr>
          <p:cNvPr id="7" name="TextBox 6"/>
          <p:cNvSpPr txBox="1"/>
          <p:nvPr/>
        </p:nvSpPr>
        <p:spPr>
          <a:xfrm>
            <a:off x="7978001" y="5782608"/>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14322"/>
            <a:ext cx="4948892" cy="3058807"/>
          </a:xfrm>
          <a:prstGeom prst="rect">
            <a:avLst/>
          </a:prstGeom>
          <a:ln>
            <a:noFill/>
          </a:ln>
          <a:effectLst>
            <a:outerShdw blurRad="292100" dist="139700" dir="2700000" algn="tl" rotWithShape="0">
              <a:srgbClr val="333333">
                <a:alpha val="65000"/>
              </a:srgbClr>
            </a:outerShdw>
          </a:effectLst>
        </p:spPr>
      </p:pic>
      <p:pic>
        <p:nvPicPr>
          <p:cNvPr id="8" name="그림 7"/>
          <p:cNvPicPr>
            <a:picLocks noChangeAspect="1"/>
          </p:cNvPicPr>
          <p:nvPr/>
        </p:nvPicPr>
        <p:blipFill>
          <a:blip r:embed="rId3"/>
          <a:stretch>
            <a:fillRect/>
          </a:stretch>
        </p:blipFill>
        <p:spPr>
          <a:xfrm>
            <a:off x="6730190" y="2580330"/>
            <a:ext cx="3826280" cy="3126789"/>
          </a:xfrm>
          <a:prstGeom prst="rect">
            <a:avLst/>
          </a:prstGeom>
        </p:spPr>
      </p:pic>
    </p:spTree>
    <p:extLst>
      <p:ext uri="{BB962C8B-B14F-4D97-AF65-F5344CB8AC3E}">
        <p14:creationId xmlns:p14="http://schemas.microsoft.com/office/powerpoint/2010/main" val="3764149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rmAutofit/>
          </a:bodyPr>
          <a:lstStyle/>
          <a:p>
            <a:pPr algn="ctr"/>
            <a:r>
              <a:rPr lang="ko-KR" altLang="en-US" sz="4000" b="1" dirty="0" smtClean="0"/>
              <a:t>문제</a:t>
            </a:r>
            <a:r>
              <a:rPr lang="en-US" altLang="ko-KR" sz="4000" b="1" dirty="0" smtClean="0"/>
              <a:t>0#</a:t>
            </a:r>
            <a:br>
              <a:rPr lang="en-US" altLang="ko-KR" sz="4000" b="1" dirty="0" smtClean="0"/>
            </a:br>
            <a:r>
              <a:rPr lang="en-US" altLang="ko-KR" sz="2400" b="1" dirty="0" err="1" smtClean="0"/>
              <a:t>int</a:t>
            </a:r>
            <a:r>
              <a:rPr lang="en-US" altLang="ko-KR" sz="2400" b="1" dirty="0"/>
              <a:t>[] letter={8,12,4,13,2,14,4,5}</a:t>
            </a:r>
            <a:br>
              <a:rPr lang="en-US" altLang="ko-KR" sz="2400" b="1" dirty="0"/>
            </a:br>
            <a:r>
              <a:rPr lang="ko-KR" altLang="en-US" sz="2400" b="1" dirty="0"/>
              <a:t>짝수만 </a:t>
            </a:r>
            <a:r>
              <a:rPr lang="ko-KR" altLang="en-US" sz="2400" b="1" dirty="0" err="1"/>
              <a:t>출력하시오</a:t>
            </a:r>
            <a:r>
              <a:rPr lang="en-US" altLang="ko-KR" sz="2400" b="1" dirty="0"/>
              <a:t>.</a:t>
            </a:r>
            <a:endParaRPr lang="ko-KR" altLang="en-US" sz="24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a:t>
            </a:fld>
            <a:endParaRPr lang="ko-KR" altLang="en-US"/>
          </a:p>
        </p:txBody>
      </p:sp>
      <p:pic>
        <p:nvPicPr>
          <p:cNvPr id="10" name="그림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07" y="2063497"/>
            <a:ext cx="5096586" cy="362000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6861" y="5778806"/>
            <a:ext cx="1792478" cy="461665"/>
          </a:xfrm>
          <a:prstGeom prst="rect">
            <a:avLst/>
          </a:prstGeom>
          <a:noFill/>
        </p:spPr>
        <p:txBody>
          <a:bodyPr wrap="none" rtlCol="0">
            <a:spAutoFit/>
          </a:bodyPr>
          <a:lstStyle/>
          <a:p>
            <a:r>
              <a:rPr lang="ko-KR" altLang="en-US" sz="2400" b="1" dirty="0" err="1" smtClean="0"/>
              <a:t>차명규</a:t>
            </a:r>
            <a:r>
              <a:rPr lang="ko-KR" altLang="en-US" sz="2400" b="1" dirty="0" smtClean="0"/>
              <a:t> 코드</a:t>
            </a:r>
            <a:endParaRPr lang="ko-KR" altLang="en-US" sz="2400" b="1" dirty="0"/>
          </a:p>
        </p:txBody>
      </p:sp>
      <p:sp>
        <p:nvSpPr>
          <p:cNvPr id="7" name="TextBox 6"/>
          <p:cNvSpPr txBox="1"/>
          <p:nvPr/>
        </p:nvSpPr>
        <p:spPr>
          <a:xfrm>
            <a:off x="8082661" y="5778805"/>
            <a:ext cx="1792478" cy="461665"/>
          </a:xfrm>
          <a:prstGeom prst="rect">
            <a:avLst/>
          </a:prstGeom>
          <a:noFill/>
        </p:spPr>
        <p:txBody>
          <a:bodyPr wrap="none" rtlCol="0">
            <a:spAutoFit/>
          </a:bodyPr>
          <a:lstStyle/>
          <a:p>
            <a:r>
              <a:rPr lang="ko-KR" altLang="en-US" sz="2400" b="1" dirty="0" err="1" smtClean="0"/>
              <a:t>이찬용</a:t>
            </a:r>
            <a:r>
              <a:rPr lang="ko-KR" altLang="en-US" sz="2400" b="1" dirty="0" smtClean="0"/>
              <a:t> 코드</a:t>
            </a:r>
            <a:endParaRPr lang="ko-KR" altLang="en-US" sz="2400" b="1"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058" y="2063497"/>
            <a:ext cx="4697383" cy="2546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89418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2218239"/>
          </a:xfrm>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a:t>9</a:t>
            </a:r>
            <a:r>
              <a:rPr lang="en-US" altLang="ko-KR" sz="2800" b="1" dirty="0" smtClean="0"/>
              <a:t>#</a:t>
            </a:r>
            <a:br>
              <a:rPr lang="en-US" altLang="ko-KR" sz="2800" b="1" dirty="0" smtClean="0"/>
            </a:br>
            <a:r>
              <a:rPr lang="en-US" altLang="ko-KR" sz="1800" b="1" dirty="0"/>
              <a:t>Random r = new </a:t>
            </a:r>
            <a:r>
              <a:rPr lang="en-US" altLang="ko-KR" sz="1800" b="1" dirty="0" smtClean="0"/>
              <a:t>Random</a:t>
            </a:r>
            <a:r>
              <a:rPr lang="ko-KR" altLang="en-US" sz="1800" b="1" dirty="0" smtClean="0"/>
              <a:t> </a:t>
            </a:r>
            <a:r>
              <a:rPr lang="en-US" altLang="ko-KR" sz="1800" b="1" dirty="0" smtClean="0"/>
              <a:t>//</a:t>
            </a:r>
            <a:r>
              <a:rPr lang="ko-KR" altLang="en-US" sz="1800" b="1" dirty="0" err="1" smtClean="0"/>
              <a:t>랜덤한</a:t>
            </a:r>
            <a:r>
              <a:rPr lang="ko-KR" altLang="en-US" sz="1800" b="1" dirty="0" smtClean="0"/>
              <a:t> </a:t>
            </a:r>
            <a:r>
              <a:rPr lang="ko-KR" altLang="en-US" sz="1800" b="1" dirty="0"/>
              <a:t>숫자를 추출하는 </a:t>
            </a:r>
            <a:r>
              <a:rPr lang="ko-KR" altLang="en-US" sz="1800" b="1" dirty="0" smtClean="0"/>
              <a:t>기능</a:t>
            </a:r>
            <a:r>
              <a:rPr lang="ko-KR" altLang="en-US" sz="1800" b="1" dirty="0"/>
              <a:t/>
            </a:r>
            <a:br>
              <a:rPr lang="ko-KR" altLang="en-US" sz="1800" b="1" dirty="0"/>
            </a:br>
            <a:r>
              <a:rPr lang="en-US" altLang="ko-KR" sz="1800" b="1" dirty="0" err="1"/>
              <a:t>int</a:t>
            </a:r>
            <a:r>
              <a:rPr lang="en-US" altLang="ko-KR" sz="1800" b="1" dirty="0"/>
              <a:t> </a:t>
            </a:r>
            <a:r>
              <a:rPr lang="en-US" altLang="ko-KR" sz="1800" b="1" dirty="0" err="1"/>
              <a:t>num</a:t>
            </a:r>
            <a:r>
              <a:rPr lang="en-US" altLang="ko-KR" sz="1800" b="1" dirty="0"/>
              <a:t> = </a:t>
            </a:r>
            <a:r>
              <a:rPr lang="en-US" altLang="ko-KR" sz="1800" b="1" dirty="0" err="1"/>
              <a:t>r.nextInt</a:t>
            </a:r>
            <a:r>
              <a:rPr lang="en-US" altLang="ko-KR" sz="1800" b="1" dirty="0"/>
              <a:t>(45)+1; </a:t>
            </a:r>
            <a:r>
              <a:rPr lang="en-US" altLang="ko-KR" sz="1800" b="1" dirty="0" smtClean="0"/>
              <a:t>//</a:t>
            </a:r>
            <a:r>
              <a:rPr lang="en-US" altLang="ko-KR" sz="1800" b="1" dirty="0" err="1" smtClean="0"/>
              <a:t>nextInt</a:t>
            </a:r>
            <a:r>
              <a:rPr lang="en-US" altLang="ko-KR" sz="1800" b="1" dirty="0" smtClean="0"/>
              <a:t> </a:t>
            </a:r>
            <a:r>
              <a:rPr lang="ko-KR" altLang="en-US" sz="1800" b="1" dirty="0"/>
              <a:t>메서드를 호출함</a:t>
            </a:r>
            <a:r>
              <a:rPr lang="en-US" altLang="ko-KR" sz="1800" b="1" dirty="0"/>
              <a:t>. </a:t>
            </a:r>
            <a:r>
              <a:rPr lang="ko-KR" altLang="en-US" sz="1800" b="1" dirty="0"/>
              <a:t>매개변수는 </a:t>
            </a:r>
            <a:r>
              <a:rPr lang="ko-KR" altLang="en-US" sz="1800" b="1" dirty="0" err="1"/>
              <a:t>랜덤한</a:t>
            </a:r>
            <a:r>
              <a:rPr lang="ko-KR" altLang="en-US" sz="1800" b="1" dirty="0"/>
              <a:t> 숫자의 범위를 지정함</a:t>
            </a:r>
            <a:br>
              <a:rPr lang="ko-KR" altLang="en-US" sz="1800" b="1" dirty="0"/>
            </a:br>
            <a:r>
              <a:rPr lang="ko-KR" altLang="en-US" sz="1800" b="1" dirty="0"/>
              <a:t>                                     </a:t>
            </a:r>
            <a:r>
              <a:rPr lang="en-US" altLang="ko-KR" sz="1800" b="1" dirty="0"/>
              <a:t>// </a:t>
            </a:r>
            <a:r>
              <a:rPr lang="ko-KR" altLang="en-US" sz="1800" b="1" dirty="0"/>
              <a:t>즉 </a:t>
            </a:r>
            <a:r>
              <a:rPr lang="en-US" altLang="ko-KR" sz="1800" b="1" dirty="0"/>
              <a:t>0 - 44</a:t>
            </a:r>
            <a:r>
              <a:rPr lang="ko-KR" altLang="en-US" sz="1800" b="1" dirty="0"/>
              <a:t>까지 중 </a:t>
            </a:r>
            <a:r>
              <a:rPr lang="ko-KR" altLang="en-US" sz="1800" b="1" dirty="0" err="1"/>
              <a:t>랜덤한</a:t>
            </a:r>
            <a:r>
              <a:rPr lang="ko-KR" altLang="en-US" sz="1800" b="1" dirty="0"/>
              <a:t> 숫자 하나를 선택하여 </a:t>
            </a:r>
            <a:r>
              <a:rPr lang="ko-KR" altLang="en-US" sz="1800" b="1" dirty="0" err="1"/>
              <a:t>리턴함</a:t>
            </a:r>
            <a:r>
              <a:rPr lang="en-US" altLang="ko-KR" sz="1800" b="1" dirty="0"/>
              <a:t>.</a:t>
            </a:r>
            <a:br>
              <a:rPr lang="en-US" altLang="ko-KR" sz="1800" b="1" dirty="0"/>
            </a:br>
            <a:r>
              <a:rPr lang="en-US" altLang="ko-KR" sz="1800" b="1" dirty="0"/>
              <a:t>                                     // </a:t>
            </a:r>
            <a:r>
              <a:rPr lang="ko-KR" altLang="en-US" sz="1800" b="1" dirty="0"/>
              <a:t>로또 번호는 </a:t>
            </a:r>
            <a:r>
              <a:rPr lang="en-US" altLang="ko-KR" sz="1800" b="1" dirty="0"/>
              <a:t>1-45</a:t>
            </a:r>
            <a:r>
              <a:rPr lang="ko-KR" altLang="en-US" sz="1800" b="1" dirty="0"/>
              <a:t>까지 이므로 </a:t>
            </a:r>
            <a:r>
              <a:rPr lang="ko-KR" altLang="en-US" sz="1800" b="1" dirty="0" err="1"/>
              <a:t>리턴값이</a:t>
            </a:r>
            <a:r>
              <a:rPr lang="ko-KR" altLang="en-US" sz="1800" b="1" dirty="0"/>
              <a:t> </a:t>
            </a:r>
            <a:r>
              <a:rPr lang="en-US" altLang="ko-KR" sz="1800" b="1" dirty="0"/>
              <a:t>+1</a:t>
            </a:r>
            <a:r>
              <a:rPr lang="ko-KR" altLang="en-US" sz="1800" b="1" dirty="0"/>
              <a:t>로 보정함</a:t>
            </a:r>
            <a:br>
              <a:rPr lang="ko-KR" altLang="en-US" sz="1800" b="1" dirty="0"/>
            </a:br>
            <a:r>
              <a:rPr lang="ko-KR" altLang="en-US" sz="1800" b="1" dirty="0" smtClean="0"/>
              <a:t>위 </a:t>
            </a:r>
            <a:r>
              <a:rPr lang="ko-KR" altLang="en-US" sz="1800" b="1" dirty="0"/>
              <a:t>코드를 </a:t>
            </a:r>
            <a:r>
              <a:rPr lang="ko-KR" altLang="en-US" sz="1800" b="1" dirty="0" smtClean="0"/>
              <a:t>이용하여</a:t>
            </a:r>
            <a:r>
              <a:rPr lang="en-US" altLang="ko-KR" sz="1800" b="1" dirty="0"/>
              <a:t/>
            </a:r>
            <a:br>
              <a:rPr lang="en-US" altLang="ko-KR" sz="1800" b="1" dirty="0"/>
            </a:br>
            <a:r>
              <a:rPr lang="ko-KR" altLang="en-US" sz="1800" b="1" dirty="0" err="1"/>
              <a:t>로또번호를</a:t>
            </a:r>
            <a:r>
              <a:rPr lang="ko-KR" altLang="en-US" sz="1800" b="1" dirty="0"/>
              <a:t> 자동으로 생성하는 게임을 작성하시오</a:t>
            </a:r>
            <a:r>
              <a:rPr lang="en-US" altLang="ko-KR" sz="1800" b="1" dirty="0"/>
              <a:t>.</a:t>
            </a:r>
            <a:br>
              <a:rPr lang="en-US" altLang="ko-KR" sz="1800" b="1" dirty="0"/>
            </a:br>
            <a:r>
              <a:rPr lang="ko-KR" altLang="en-US" sz="1800" b="1" dirty="0" err="1"/>
              <a:t>중복허용</a:t>
            </a:r>
            <a:r>
              <a:rPr lang="ko-KR" altLang="en-US" sz="1800" b="1" dirty="0"/>
              <a:t> 가능</a:t>
            </a:r>
            <a:r>
              <a:rPr lang="en-US" altLang="ko-KR" sz="1800" b="1" dirty="0"/>
              <a:t>, </a:t>
            </a:r>
            <a:r>
              <a:rPr lang="ko-KR" altLang="en-US" sz="1800" b="1" dirty="0"/>
              <a:t>로또 번호 </a:t>
            </a:r>
            <a:r>
              <a:rPr lang="en-US" altLang="ko-KR" sz="1800" b="1" dirty="0"/>
              <a:t>6</a:t>
            </a:r>
            <a:r>
              <a:rPr lang="ko-KR" altLang="en-US" sz="1800" b="1" dirty="0"/>
              <a:t>개를 배열에 저장하고</a:t>
            </a:r>
            <a:r>
              <a:rPr lang="en-US" altLang="ko-KR" sz="1800" b="1" dirty="0"/>
              <a:t>, </a:t>
            </a:r>
            <a:r>
              <a:rPr lang="ko-KR" altLang="en-US" sz="1800" b="1" dirty="0" err="1"/>
              <a:t>출력하시오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30</a:t>
            </a:fld>
            <a:endParaRPr lang="ko-KR" altLang="en-US"/>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778432"/>
            <a:ext cx="3474720" cy="342218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272542" y="3589275"/>
            <a:ext cx="3680816" cy="369332"/>
          </a:xfrm>
          <a:prstGeom prst="rect">
            <a:avLst/>
          </a:prstGeom>
          <a:noFill/>
        </p:spPr>
        <p:txBody>
          <a:bodyPr wrap="none" rtlCol="0">
            <a:spAutoFit/>
          </a:bodyPr>
          <a:lstStyle/>
          <a:p>
            <a:r>
              <a:rPr lang="ko-KR" altLang="en-US" dirty="0" smtClean="0"/>
              <a:t>결과가 정확한 코드 중 무작위 선정</a:t>
            </a:r>
            <a:endParaRPr lang="ko-KR" altLang="en-US" dirty="0"/>
          </a:p>
        </p:txBody>
      </p:sp>
    </p:spTree>
    <p:extLst>
      <p:ext uri="{BB962C8B-B14F-4D97-AF65-F5344CB8AC3E}">
        <p14:creationId xmlns:p14="http://schemas.microsoft.com/office/powerpoint/2010/main" val="8835365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034197"/>
          </a:xfrm>
          <a:solidFill>
            <a:schemeClr val="accent1">
              <a:lumMod val="20000"/>
              <a:lumOff val="80000"/>
            </a:schemeClr>
          </a:solidFill>
          <a:ln>
            <a:solidFill>
              <a:schemeClr val="tx1"/>
            </a:solidFill>
          </a:ln>
        </p:spPr>
        <p:txBody>
          <a:bodyPr anchor="ctr">
            <a:noAutofit/>
          </a:bodyPr>
          <a:lstStyle/>
          <a:p>
            <a:pPr algn="ctr"/>
            <a:r>
              <a:rPr lang="ko-KR" altLang="en-US" sz="2800" b="1" dirty="0" smtClean="0"/>
              <a:t>문제</a:t>
            </a:r>
            <a:r>
              <a:rPr lang="en-US" altLang="ko-KR" sz="2800" b="1" dirty="0" smtClean="0"/>
              <a:t>10#</a:t>
            </a:r>
            <a:br>
              <a:rPr lang="en-US" altLang="ko-KR" sz="2800" b="1" dirty="0" smtClean="0"/>
            </a:br>
            <a:r>
              <a:rPr lang="en-US" altLang="ko-KR" sz="1800" b="1" dirty="0"/>
              <a:t>9</a:t>
            </a:r>
            <a:r>
              <a:rPr lang="ko-KR" altLang="en-US" sz="1800" b="1" dirty="0" smtClean="0"/>
              <a:t>번에서 </a:t>
            </a:r>
            <a:r>
              <a:rPr lang="ko-KR" altLang="en-US" sz="1800" b="1" dirty="0"/>
              <a:t>중복이 되지 않게 하시오</a:t>
            </a:r>
            <a:r>
              <a:rPr lang="en-US" altLang="ko-KR" sz="1800" b="1" dirty="0"/>
              <a:t>...  </a:t>
            </a:r>
            <a:r>
              <a:rPr lang="ko-KR" altLang="en-US" sz="1800" b="1" dirty="0"/>
              <a:t>이때 </a:t>
            </a:r>
            <a:r>
              <a:rPr lang="en-US" altLang="ko-KR" sz="1800" b="1" dirty="0"/>
              <a:t>for</a:t>
            </a:r>
            <a:r>
              <a:rPr lang="ko-KR" altLang="en-US" sz="1800" b="1" dirty="0"/>
              <a:t>문은 한 개만 사용</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31</a:t>
            </a:fld>
            <a:endParaRPr lang="ko-KR" altLang="en-US"/>
          </a:p>
        </p:txBody>
      </p:sp>
      <p:sp>
        <p:nvSpPr>
          <p:cNvPr id="3" name="TextBox 2"/>
          <p:cNvSpPr txBox="1"/>
          <p:nvPr/>
        </p:nvSpPr>
        <p:spPr>
          <a:xfrm>
            <a:off x="2033667" y="5475378"/>
            <a:ext cx="1792478" cy="461665"/>
          </a:xfrm>
          <a:prstGeom prst="rect">
            <a:avLst/>
          </a:prstGeom>
          <a:noFill/>
        </p:spPr>
        <p:txBody>
          <a:bodyPr wrap="none" rtlCol="0">
            <a:spAutoFit/>
          </a:bodyPr>
          <a:lstStyle/>
          <a:p>
            <a:r>
              <a:rPr lang="ko-KR" altLang="en-US" sz="2400" b="1" dirty="0" err="1" smtClean="0"/>
              <a:t>차명규</a:t>
            </a:r>
            <a:r>
              <a:rPr lang="ko-KR" altLang="en-US" sz="2400" b="1" dirty="0" smtClean="0"/>
              <a:t> 코드</a:t>
            </a:r>
            <a:endParaRPr lang="ko-KR" altLang="en-US" sz="2400" b="1" dirty="0"/>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7873"/>
          <a:stretch/>
        </p:blipFill>
        <p:spPr>
          <a:xfrm>
            <a:off x="910459" y="1895208"/>
            <a:ext cx="4038895" cy="323559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7720711" y="5475378"/>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00" y="1922144"/>
            <a:ext cx="5702300" cy="32086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3435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034197"/>
          </a:xfrm>
          <a:solidFill>
            <a:schemeClr val="accent1">
              <a:lumMod val="20000"/>
              <a:lumOff val="80000"/>
            </a:schemeClr>
          </a:solidFill>
          <a:ln>
            <a:solidFill>
              <a:schemeClr val="tx1"/>
            </a:solidFill>
          </a:ln>
        </p:spPr>
        <p:txBody>
          <a:bodyPr anchor="ctr">
            <a:noAutofit/>
          </a:bodyPr>
          <a:lstStyle/>
          <a:p>
            <a:pPr algn="ctr"/>
            <a:r>
              <a:rPr lang="ko-KR" altLang="en-US" sz="2800" b="1" dirty="0" smtClean="0"/>
              <a:t>문제</a:t>
            </a:r>
            <a:r>
              <a:rPr lang="en-US" altLang="ko-KR" sz="2800" b="1" dirty="0" smtClean="0"/>
              <a:t>10#</a:t>
            </a:r>
            <a:br>
              <a:rPr lang="en-US" altLang="ko-KR" sz="2800" b="1" dirty="0" smtClean="0"/>
            </a:br>
            <a:r>
              <a:rPr lang="en-US" altLang="ko-KR" sz="1800" b="1" dirty="0"/>
              <a:t>9</a:t>
            </a:r>
            <a:r>
              <a:rPr lang="ko-KR" altLang="en-US" sz="1800" b="1" dirty="0" smtClean="0"/>
              <a:t>번에서 </a:t>
            </a:r>
            <a:r>
              <a:rPr lang="ko-KR" altLang="en-US" sz="1800" b="1" dirty="0"/>
              <a:t>중복이 되지 않게 하시오</a:t>
            </a:r>
            <a:r>
              <a:rPr lang="en-US" altLang="ko-KR" sz="1800" b="1" dirty="0"/>
              <a:t>...  </a:t>
            </a:r>
            <a:r>
              <a:rPr lang="ko-KR" altLang="en-US" sz="1800" b="1" dirty="0"/>
              <a:t>이때 </a:t>
            </a:r>
            <a:r>
              <a:rPr lang="en-US" altLang="ko-KR" sz="1800" b="1" dirty="0"/>
              <a:t>for</a:t>
            </a:r>
            <a:r>
              <a:rPr lang="ko-KR" altLang="en-US" sz="1800" b="1" dirty="0"/>
              <a:t>문은 한 개만 사용</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32</a:t>
            </a:fld>
            <a:endParaRPr lang="ko-KR" altLang="en-US"/>
          </a:p>
        </p:txBody>
      </p:sp>
      <p:sp>
        <p:nvSpPr>
          <p:cNvPr id="7" name="TextBox 6"/>
          <p:cNvSpPr txBox="1"/>
          <p:nvPr/>
        </p:nvSpPr>
        <p:spPr>
          <a:xfrm>
            <a:off x="5199761" y="5646413"/>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pic>
        <p:nvPicPr>
          <p:cNvPr id="4" name="그림 3"/>
          <p:cNvPicPr>
            <a:picLocks noChangeAspect="1"/>
          </p:cNvPicPr>
          <p:nvPr/>
        </p:nvPicPr>
        <p:blipFill>
          <a:blip r:embed="rId2"/>
          <a:stretch>
            <a:fillRect/>
          </a:stretch>
        </p:blipFill>
        <p:spPr>
          <a:xfrm>
            <a:off x="4259263" y="1966588"/>
            <a:ext cx="3446218" cy="3679825"/>
          </a:xfrm>
          <a:prstGeom prst="rect">
            <a:avLst/>
          </a:prstGeom>
        </p:spPr>
      </p:pic>
    </p:spTree>
    <p:extLst>
      <p:ext uri="{BB962C8B-B14F-4D97-AF65-F5344CB8AC3E}">
        <p14:creationId xmlns:p14="http://schemas.microsoft.com/office/powerpoint/2010/main" val="2088910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034197"/>
          </a:xfrm>
          <a:solidFill>
            <a:schemeClr val="accent1">
              <a:lumMod val="20000"/>
              <a:lumOff val="80000"/>
            </a:schemeClr>
          </a:solidFill>
          <a:ln>
            <a:solidFill>
              <a:schemeClr val="tx1"/>
            </a:solidFill>
          </a:ln>
        </p:spPr>
        <p:txBody>
          <a:bodyPr anchor="ctr">
            <a:noAutofit/>
          </a:bodyPr>
          <a:lstStyle/>
          <a:p>
            <a:pPr algn="ctr"/>
            <a:r>
              <a:rPr lang="ko-KR" altLang="en-US" sz="2800" b="1" dirty="0" smtClean="0"/>
              <a:t>문제</a:t>
            </a:r>
            <a:r>
              <a:rPr lang="en-US" altLang="ko-KR" sz="2800" b="1" dirty="0" smtClean="0"/>
              <a:t>10# </a:t>
            </a:r>
            <a:r>
              <a:rPr lang="ko-KR" altLang="en-US" sz="2800" b="1" dirty="0" err="1" smtClean="0"/>
              <a:t>리팩토링</a:t>
            </a:r>
            <a:r>
              <a:rPr lang="en-US" altLang="ko-KR" sz="2800" b="1" dirty="0" smtClean="0"/>
              <a:t/>
            </a:r>
            <a:br>
              <a:rPr lang="en-US" altLang="ko-KR" sz="2800" b="1" dirty="0" smtClean="0"/>
            </a:br>
            <a:r>
              <a:rPr lang="en-US" altLang="ko-KR" sz="1800" b="1" dirty="0"/>
              <a:t>9</a:t>
            </a:r>
            <a:r>
              <a:rPr lang="ko-KR" altLang="en-US" sz="1800" b="1" dirty="0" smtClean="0"/>
              <a:t>번에서 </a:t>
            </a:r>
            <a:r>
              <a:rPr lang="ko-KR" altLang="en-US" sz="1800" b="1" dirty="0"/>
              <a:t>중복이 되지 않게 하시오</a:t>
            </a:r>
            <a:r>
              <a:rPr lang="en-US" altLang="ko-KR" sz="1800" b="1" dirty="0"/>
              <a:t>...  </a:t>
            </a:r>
            <a:r>
              <a:rPr lang="ko-KR" altLang="en-US" sz="1800" b="1" dirty="0"/>
              <a:t>이때 </a:t>
            </a:r>
            <a:r>
              <a:rPr lang="en-US" altLang="ko-KR" sz="1800" b="1" dirty="0"/>
              <a:t>for</a:t>
            </a:r>
            <a:r>
              <a:rPr lang="ko-KR" altLang="en-US" sz="1800" b="1" dirty="0"/>
              <a:t>문은 한 개만 사용</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33</a:t>
            </a:fld>
            <a:endParaRPr lang="ko-KR" altLang="en-US"/>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7873"/>
          <a:stretch/>
        </p:blipFill>
        <p:spPr>
          <a:xfrm>
            <a:off x="351659" y="1764516"/>
            <a:ext cx="5477639" cy="438818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272542" y="3589275"/>
            <a:ext cx="3680816" cy="369332"/>
          </a:xfrm>
          <a:prstGeom prst="rect">
            <a:avLst/>
          </a:prstGeom>
          <a:noFill/>
        </p:spPr>
        <p:txBody>
          <a:bodyPr wrap="none" rtlCol="0">
            <a:spAutoFit/>
          </a:bodyPr>
          <a:lstStyle/>
          <a:p>
            <a:r>
              <a:rPr lang="ko-KR" altLang="en-US" dirty="0" smtClean="0"/>
              <a:t>결과가 정확한 코드 중 무작위 선정</a:t>
            </a:r>
            <a:endParaRPr lang="ko-KR" altLang="en-US" dirty="0"/>
          </a:p>
        </p:txBody>
      </p:sp>
    </p:spTree>
    <p:extLst>
      <p:ext uri="{BB962C8B-B14F-4D97-AF65-F5344CB8AC3E}">
        <p14:creationId xmlns:p14="http://schemas.microsoft.com/office/powerpoint/2010/main" val="1660660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034197"/>
          </a:xfrm>
          <a:solidFill>
            <a:schemeClr val="accent1">
              <a:lumMod val="20000"/>
              <a:lumOff val="80000"/>
            </a:schemeClr>
          </a:solidFill>
          <a:ln>
            <a:solidFill>
              <a:schemeClr val="tx1"/>
            </a:solidFill>
          </a:ln>
        </p:spPr>
        <p:txBody>
          <a:bodyPr anchor="ctr">
            <a:noAutofit/>
          </a:bodyPr>
          <a:lstStyle/>
          <a:p>
            <a:pPr algn="ctr"/>
            <a:r>
              <a:rPr lang="ko-KR" altLang="en-US" sz="2800" b="1" dirty="0" smtClean="0"/>
              <a:t>문제</a:t>
            </a:r>
            <a:r>
              <a:rPr lang="en-US" altLang="ko-KR" sz="2800" b="1" dirty="0" smtClean="0"/>
              <a:t>11#</a:t>
            </a:r>
            <a:br>
              <a:rPr lang="en-US" altLang="ko-KR" sz="2800" b="1" dirty="0" smtClean="0"/>
            </a:br>
            <a:r>
              <a:rPr lang="ko-KR" altLang="en-US" sz="1800" b="1" dirty="0"/>
              <a:t>컴퓨터는 랜덤으로 번호를 먼저 뽑고</a:t>
            </a:r>
            <a:r>
              <a:rPr lang="en-US" altLang="ko-KR" sz="1800" b="1" dirty="0"/>
              <a:t>, </a:t>
            </a:r>
            <a:r>
              <a:rPr lang="ko-KR" altLang="en-US" sz="1800" b="1" dirty="0"/>
              <a:t>키보드로 사용자가 번호를 입력하는 방식으로 가위 바위 보 게임을 작성하시오</a:t>
            </a:r>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34</a:t>
            </a:fld>
            <a:endParaRPr lang="ko-KR" altLang="en-US"/>
          </a:p>
        </p:txBody>
      </p:sp>
      <p:sp>
        <p:nvSpPr>
          <p:cNvPr id="3" name="TextBox 2"/>
          <p:cNvSpPr txBox="1"/>
          <p:nvPr/>
        </p:nvSpPr>
        <p:spPr>
          <a:xfrm>
            <a:off x="2383000" y="5858468"/>
            <a:ext cx="1792478" cy="461665"/>
          </a:xfrm>
          <a:prstGeom prst="rect">
            <a:avLst/>
          </a:prstGeom>
          <a:noFill/>
        </p:spPr>
        <p:txBody>
          <a:bodyPr wrap="none" rtlCol="0">
            <a:spAutoFit/>
          </a:bodyPr>
          <a:lstStyle/>
          <a:p>
            <a:r>
              <a:rPr lang="ko-KR" altLang="en-US" sz="2400" b="1" dirty="0" err="1" smtClean="0"/>
              <a:t>차명규</a:t>
            </a:r>
            <a:r>
              <a:rPr lang="ko-KR" altLang="en-US" sz="2400" b="1" dirty="0" smtClean="0"/>
              <a:t> 코드</a:t>
            </a:r>
            <a:endParaRPr lang="ko-KR" altLang="en-US" sz="2400" b="1" dirty="0"/>
          </a:p>
        </p:txBody>
      </p:sp>
      <p:pic>
        <p:nvPicPr>
          <p:cNvPr id="4" name="그림 3"/>
          <p:cNvPicPr>
            <a:picLocks noChangeAspect="1"/>
          </p:cNvPicPr>
          <p:nvPr/>
        </p:nvPicPr>
        <p:blipFill rotWithShape="1">
          <a:blip r:embed="rId2">
            <a:extLst>
              <a:ext uri="{28A0092B-C50C-407E-A947-70E740481C1C}">
                <a14:useLocalDpi xmlns:a14="http://schemas.microsoft.com/office/drawing/2010/main" val="0"/>
              </a:ext>
            </a:extLst>
          </a:blip>
          <a:srcRect t="7412" r="11395"/>
          <a:stretch/>
        </p:blipFill>
        <p:spPr>
          <a:xfrm>
            <a:off x="215901" y="1517171"/>
            <a:ext cx="5372100" cy="4136692"/>
          </a:xfrm>
          <a:prstGeom prst="rect">
            <a:avLst/>
          </a:prstGeom>
          <a:ln>
            <a:noFill/>
          </a:ln>
          <a:effectLst>
            <a:outerShdw blurRad="292100" dist="139700" dir="2700000" algn="tl" rotWithShape="0">
              <a:srgbClr val="333333">
                <a:alpha val="65000"/>
              </a:srgbClr>
            </a:outerShdw>
          </a:effectLst>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269" y="1517171"/>
            <a:ext cx="4712131" cy="4072212"/>
          </a:xfrm>
          <a:prstGeom prst="rect">
            <a:avLst/>
          </a:prstGeom>
        </p:spPr>
      </p:pic>
      <p:sp>
        <p:nvSpPr>
          <p:cNvPr id="7" name="TextBox 6"/>
          <p:cNvSpPr txBox="1"/>
          <p:nvPr/>
        </p:nvSpPr>
        <p:spPr>
          <a:xfrm>
            <a:off x="8203095" y="5862236"/>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spTree>
    <p:extLst>
      <p:ext uri="{BB962C8B-B14F-4D97-AF65-F5344CB8AC3E}">
        <p14:creationId xmlns:p14="http://schemas.microsoft.com/office/powerpoint/2010/main" val="526806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592997"/>
          </a:xfrm>
          <a:solidFill>
            <a:schemeClr val="accent1">
              <a:lumMod val="20000"/>
              <a:lumOff val="80000"/>
            </a:schemeClr>
          </a:solidFill>
          <a:ln>
            <a:solidFill>
              <a:schemeClr val="tx1"/>
            </a:solidFill>
          </a:ln>
        </p:spPr>
        <p:txBody>
          <a:bodyPr anchor="ctr">
            <a:noAutofit/>
          </a:bodyPr>
          <a:lstStyle/>
          <a:p>
            <a:pPr algn="ctr"/>
            <a:r>
              <a:rPr lang="ko-KR" altLang="en-US" sz="2800" b="1" dirty="0" smtClean="0"/>
              <a:t>문제</a:t>
            </a:r>
            <a:r>
              <a:rPr lang="en-US" altLang="ko-KR" sz="2800" b="1" dirty="0" smtClean="0"/>
              <a:t>12#</a:t>
            </a:r>
            <a:br>
              <a:rPr lang="en-US" altLang="ko-KR" sz="2800" b="1" dirty="0" smtClean="0"/>
            </a:br>
            <a:r>
              <a:rPr lang="ko-KR" altLang="en-US" sz="1800" b="1" dirty="0"/>
              <a:t>컴퓨터는 랜덤으로 로또 번호를 </a:t>
            </a:r>
            <a:r>
              <a:rPr lang="en-US" altLang="ko-KR" sz="1800" b="1" dirty="0"/>
              <a:t>10000</a:t>
            </a:r>
            <a:r>
              <a:rPr lang="ko-KR" altLang="en-US" sz="1800" b="1" dirty="0"/>
              <a:t>번 뽑는다</a:t>
            </a:r>
            <a:r>
              <a:rPr lang="en-US" altLang="ko-KR" sz="1800" b="1" dirty="0"/>
              <a:t>.</a:t>
            </a:r>
            <a:br>
              <a:rPr lang="en-US" altLang="ko-KR" sz="1800" b="1" dirty="0"/>
            </a:br>
            <a:r>
              <a:rPr lang="ko-KR" altLang="en-US" sz="1800" b="1" dirty="0"/>
              <a:t>가장 많이 뽑힌 로또 번호가 오늘의 추천 로또 번호이다</a:t>
            </a:r>
            <a:r>
              <a:rPr lang="en-US" altLang="ko-KR" sz="1800" b="1" dirty="0"/>
              <a:t>.</a:t>
            </a:r>
            <a:br>
              <a:rPr lang="en-US" altLang="ko-KR" sz="1800" b="1" dirty="0"/>
            </a:br>
            <a:r>
              <a:rPr lang="ko-KR" altLang="en-US" sz="1800" b="1" dirty="0"/>
              <a:t>오늘의 추천 로또 번호 하나를 </a:t>
            </a:r>
            <a:r>
              <a:rPr lang="ko-KR" altLang="en-US" sz="1800" b="1" dirty="0" err="1"/>
              <a:t>출력하시오</a:t>
            </a:r>
            <a:r>
              <a:rPr lang="en-US" altLang="ko-KR" sz="1800" b="1" dirty="0"/>
              <a:t>.  </a:t>
            </a:r>
            <a:r>
              <a:rPr lang="ko-KR" altLang="en-US" sz="1800" b="1" dirty="0"/>
              <a:t>만약 로또 번호가 같은 횟수로 나왔을 경우에는 큰 숫자가 </a:t>
            </a:r>
            <a:r>
              <a:rPr lang="en-US" altLang="ko-KR" sz="1800" b="1" dirty="0" smtClean="0"/>
              <a:t/>
            </a:r>
            <a:br>
              <a:rPr lang="en-US" altLang="ko-KR" sz="1800" b="1" dirty="0" smtClean="0"/>
            </a:br>
            <a:r>
              <a:rPr lang="ko-KR" altLang="en-US" sz="1800" b="1" dirty="0" smtClean="0"/>
              <a:t>우선한다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35</a:t>
            </a:fld>
            <a:endParaRPr lang="ko-KR" altLang="en-US"/>
          </a:p>
        </p:txBody>
      </p:sp>
      <p:sp>
        <p:nvSpPr>
          <p:cNvPr id="3" name="TextBox 2"/>
          <p:cNvSpPr txBox="1"/>
          <p:nvPr/>
        </p:nvSpPr>
        <p:spPr>
          <a:xfrm>
            <a:off x="5199761" y="6363245"/>
            <a:ext cx="1792478" cy="461665"/>
          </a:xfrm>
          <a:prstGeom prst="rect">
            <a:avLst/>
          </a:prstGeom>
          <a:noFill/>
        </p:spPr>
        <p:txBody>
          <a:bodyPr wrap="none" rtlCol="0">
            <a:spAutoFit/>
          </a:bodyPr>
          <a:lstStyle/>
          <a:p>
            <a:r>
              <a:rPr lang="ko-KR" altLang="en-US" sz="2400" b="1" dirty="0" err="1" smtClean="0"/>
              <a:t>차명규</a:t>
            </a:r>
            <a:r>
              <a:rPr lang="ko-KR" altLang="en-US" sz="2400" b="1" dirty="0" smtClean="0"/>
              <a:t> 코드</a:t>
            </a:r>
            <a:endParaRPr lang="ko-KR" altLang="en-US" sz="2400" b="1" dirty="0"/>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12338" r="10862" b="14301"/>
          <a:stretch/>
        </p:blipFill>
        <p:spPr>
          <a:xfrm>
            <a:off x="1097280" y="1944459"/>
            <a:ext cx="6479095" cy="4353926"/>
          </a:xfrm>
          <a:prstGeom prst="rect">
            <a:avLst/>
          </a:prstGeom>
          <a:ln>
            <a:noFill/>
          </a:ln>
          <a:effectLst>
            <a:outerShdw blurRad="292100" dist="139700" dir="2700000" algn="tl" rotWithShape="0">
              <a:srgbClr val="333333">
                <a:alpha val="65000"/>
              </a:srgbClr>
            </a:outerShdw>
          </a:effectLst>
        </p:spPr>
      </p:pic>
      <p:pic>
        <p:nvPicPr>
          <p:cNvPr id="7" name="그림 6"/>
          <p:cNvPicPr>
            <a:picLocks noChangeAspect="1"/>
          </p:cNvPicPr>
          <p:nvPr/>
        </p:nvPicPr>
        <p:blipFill rotWithShape="1">
          <a:blip r:embed="rId2">
            <a:extLst>
              <a:ext uri="{28A0092B-C50C-407E-A947-70E740481C1C}">
                <a14:useLocalDpi xmlns:a14="http://schemas.microsoft.com/office/drawing/2010/main" val="0"/>
              </a:ext>
            </a:extLst>
          </a:blip>
          <a:srcRect t="88946" r="80577"/>
          <a:stretch/>
        </p:blipFill>
        <p:spPr>
          <a:xfrm>
            <a:off x="8164005" y="5642334"/>
            <a:ext cx="1411795" cy="6560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2941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846997"/>
          </a:xfrm>
          <a:solidFill>
            <a:schemeClr val="accent1">
              <a:lumMod val="20000"/>
              <a:lumOff val="80000"/>
            </a:schemeClr>
          </a:solidFill>
          <a:ln>
            <a:solidFill>
              <a:schemeClr val="tx1"/>
            </a:solidFill>
          </a:ln>
        </p:spPr>
        <p:txBody>
          <a:bodyPr anchor="ctr">
            <a:noAutofit/>
          </a:bodyPr>
          <a:lstStyle/>
          <a:p>
            <a:pPr algn="ctr"/>
            <a:r>
              <a:rPr lang="ko-KR" altLang="en-US" sz="2800" b="1" dirty="0" smtClean="0"/>
              <a:t>특별 문제</a:t>
            </a:r>
            <a:r>
              <a:rPr lang="en-US" altLang="ko-KR" sz="2800" b="1" dirty="0"/>
              <a:t>1</a:t>
            </a:r>
            <a:r>
              <a:rPr lang="en-US" altLang="ko-KR" sz="2800" b="1" dirty="0" smtClean="0"/>
              <a:t>#</a:t>
            </a:r>
            <a:br>
              <a:rPr lang="en-US" altLang="ko-KR" sz="2800" b="1" dirty="0" smtClean="0"/>
            </a:br>
            <a:r>
              <a:rPr lang="en-US" altLang="ko-KR" sz="1800" b="1" dirty="0"/>
              <a:t>String a = "6/4/3/2/5/1/4/5/6/7/8/9/1/2/3/4/5/6";</a:t>
            </a:r>
            <a:br>
              <a:rPr lang="en-US" altLang="ko-KR" sz="1800" b="1" dirty="0"/>
            </a:br>
            <a:r>
              <a:rPr lang="ko-KR" altLang="en-US" sz="1800" b="1" dirty="0"/>
              <a:t>문자열 </a:t>
            </a:r>
            <a:r>
              <a:rPr lang="en-US" altLang="ko-KR" sz="1800" b="1" dirty="0"/>
              <a:t>a</a:t>
            </a:r>
            <a:r>
              <a:rPr lang="ko-KR" altLang="en-US" sz="1800" b="1" dirty="0"/>
              <a:t>는 한자릿수의 숫자를 수집한 문자열이다</a:t>
            </a:r>
            <a:r>
              <a:rPr lang="en-US" altLang="ko-KR" sz="1800" b="1" dirty="0" smtClean="0"/>
              <a:t>. </a:t>
            </a:r>
            <a:r>
              <a:rPr lang="ko-KR" altLang="en-US" sz="1800" b="1" dirty="0" err="1" smtClean="0"/>
              <a:t>숫자별로</a:t>
            </a:r>
            <a:r>
              <a:rPr lang="ko-KR" altLang="en-US" sz="1800" b="1" dirty="0" smtClean="0"/>
              <a:t> </a:t>
            </a:r>
            <a:r>
              <a:rPr lang="ko-KR" altLang="en-US" sz="1800" b="1" dirty="0"/>
              <a:t>수집된 수만큼 </a:t>
            </a:r>
            <a:r>
              <a:rPr lang="ko-KR" altLang="en-US" sz="1800" b="1" dirty="0" err="1"/>
              <a:t>카운팅하세요</a:t>
            </a:r>
            <a:r>
              <a:rPr lang="en-US" altLang="ko-KR" sz="1800" b="1" dirty="0"/>
              <a:t>.</a:t>
            </a:r>
            <a:br>
              <a:rPr lang="en-US" altLang="ko-KR" sz="1800" b="1" dirty="0"/>
            </a:br>
            <a:r>
              <a:rPr lang="ko-KR" altLang="en-US" sz="1800" b="1" dirty="0" err="1"/>
              <a:t>카운팅</a:t>
            </a:r>
            <a:r>
              <a:rPr lang="ko-KR" altLang="en-US" sz="1800" b="1" dirty="0"/>
              <a:t> </a:t>
            </a:r>
            <a:r>
              <a:rPr lang="ko-KR" altLang="en-US" sz="1800" b="1" dirty="0" smtClean="0"/>
              <a:t>배열은 </a:t>
            </a:r>
            <a:r>
              <a:rPr lang="en-US" altLang="ko-KR" sz="1800" b="1" dirty="0" err="1" smtClean="0"/>
              <a:t>int</a:t>
            </a:r>
            <a:r>
              <a:rPr lang="en-US" altLang="ko-KR" sz="1800" b="1" dirty="0"/>
              <a:t>[] a = new </a:t>
            </a:r>
            <a:r>
              <a:rPr lang="en-US" altLang="ko-KR" sz="1800" b="1" dirty="0" err="1"/>
              <a:t>int</a:t>
            </a:r>
            <a:r>
              <a:rPr lang="en-US" altLang="ko-KR" sz="1800" b="1" dirty="0"/>
              <a:t>[10]; </a:t>
            </a:r>
            <a:br>
              <a:rPr lang="en-US" altLang="ko-KR" sz="1800" b="1" dirty="0"/>
            </a:br>
            <a:r>
              <a:rPr lang="en-US" altLang="ko-KR" sz="1800" b="1" dirty="0"/>
              <a:t>// </a:t>
            </a:r>
            <a:r>
              <a:rPr lang="ko-KR" altLang="en-US" sz="1800" b="1" dirty="0"/>
              <a:t>위 선언문은 길이 </a:t>
            </a:r>
            <a:r>
              <a:rPr lang="en-US" altLang="ko-KR" sz="1800" b="1" dirty="0"/>
              <a:t>10</a:t>
            </a:r>
            <a:r>
              <a:rPr lang="ko-KR" altLang="en-US" sz="1800" b="1" dirty="0"/>
              <a:t>의 배열을 생성한 선언문이다</a:t>
            </a:r>
            <a:r>
              <a:rPr lang="en-US" altLang="ko-KR" sz="1800" b="1" dirty="0"/>
              <a:t>. </a:t>
            </a:r>
            <a:r>
              <a:rPr lang="ko-KR" altLang="en-US" sz="1800" b="1" dirty="0"/>
              <a:t>초기값은 </a:t>
            </a:r>
            <a:r>
              <a:rPr lang="en-US" altLang="ko-KR" sz="1800" b="1" dirty="0"/>
              <a:t>0</a:t>
            </a:r>
            <a:r>
              <a:rPr lang="ko-KR" altLang="en-US" sz="1800" b="1" dirty="0"/>
              <a:t>이다</a:t>
            </a:r>
            <a:r>
              <a:rPr lang="en-US" altLang="ko-KR" sz="1800" b="1" dirty="0"/>
              <a:t>.</a:t>
            </a:r>
            <a:br>
              <a:rPr lang="en-US" altLang="ko-KR" sz="1800" b="1" dirty="0"/>
            </a:br>
            <a:r>
              <a:rPr lang="en-US" altLang="ko-KR" sz="1800" b="1" dirty="0"/>
              <a:t>// </a:t>
            </a:r>
            <a:r>
              <a:rPr lang="ko-KR" altLang="en-US" sz="1800" b="1" dirty="0"/>
              <a:t>인덱스 </a:t>
            </a:r>
            <a:r>
              <a:rPr lang="en-US" altLang="ko-KR" sz="1800" b="1" dirty="0"/>
              <a:t>0 - 9</a:t>
            </a:r>
            <a:r>
              <a:rPr lang="ko-KR" altLang="en-US" sz="1800" b="1" dirty="0"/>
              <a:t>까지를 숫자로 정의한다</a:t>
            </a:r>
            <a:r>
              <a:rPr lang="en-US" altLang="ko-KR" sz="1800" b="1" dirty="0" smtClean="0"/>
              <a:t>. </a:t>
            </a:r>
            <a:r>
              <a:rPr lang="ko-KR" altLang="en-US" sz="1800" b="1" dirty="0" smtClean="0"/>
              <a:t>조건 </a:t>
            </a:r>
            <a:r>
              <a:rPr lang="en-US" altLang="ko-KR" sz="1800" b="1" dirty="0"/>
              <a:t>: </a:t>
            </a:r>
            <a:r>
              <a:rPr lang="ko-KR" altLang="en-US" sz="1800" b="1" dirty="0" err="1"/>
              <a:t>형변환은</a:t>
            </a:r>
            <a:r>
              <a:rPr lang="ko-KR" altLang="en-US" sz="1800" b="1" dirty="0"/>
              <a:t> 사용하지 않는다</a:t>
            </a:r>
            <a:r>
              <a:rPr lang="en-US" altLang="ko-KR" sz="1800" b="1" dirty="0"/>
              <a:t>. </a:t>
            </a:r>
            <a:r>
              <a:rPr lang="ko-KR" altLang="en-US" sz="1800" b="1" dirty="0"/>
              <a:t>메서드는  </a:t>
            </a:r>
            <a:r>
              <a:rPr lang="en-US" altLang="ko-KR" sz="1800" b="1" dirty="0" err="1"/>
              <a:t>charAt</a:t>
            </a:r>
            <a:r>
              <a:rPr lang="en-US" altLang="ko-KR" sz="1800" b="1" dirty="0"/>
              <a:t>()</a:t>
            </a:r>
            <a:r>
              <a:rPr lang="ko-KR" altLang="en-US" sz="1800" b="1" dirty="0"/>
              <a:t>만 사용한다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36</a:t>
            </a:fld>
            <a:endParaRPr lang="ko-KR" altLang="en-US"/>
          </a:p>
        </p:txBody>
      </p:sp>
      <p:sp>
        <p:nvSpPr>
          <p:cNvPr id="3" name="TextBox 2"/>
          <p:cNvSpPr txBox="1"/>
          <p:nvPr/>
        </p:nvSpPr>
        <p:spPr>
          <a:xfrm>
            <a:off x="5230240" y="6370935"/>
            <a:ext cx="1792478" cy="461665"/>
          </a:xfrm>
          <a:prstGeom prst="rect">
            <a:avLst/>
          </a:prstGeom>
          <a:noFill/>
        </p:spPr>
        <p:txBody>
          <a:bodyPr wrap="none" rtlCol="0">
            <a:spAutoFit/>
          </a:bodyPr>
          <a:lstStyle/>
          <a:p>
            <a:r>
              <a:rPr lang="ko-KR" altLang="en-US" sz="2400" b="1" dirty="0" err="1" smtClean="0"/>
              <a:t>차명규</a:t>
            </a:r>
            <a:r>
              <a:rPr lang="ko-KR" altLang="en-US" sz="2400" b="1" dirty="0" smtClean="0"/>
              <a:t> 코드</a:t>
            </a:r>
            <a:endParaRPr lang="ko-KR" altLang="en-US" sz="2400" b="1" dirty="0"/>
          </a:p>
        </p:txBody>
      </p:sp>
      <p:pic>
        <p:nvPicPr>
          <p:cNvPr id="4" name="그림 3"/>
          <p:cNvPicPr>
            <a:picLocks noChangeAspect="1"/>
          </p:cNvPicPr>
          <p:nvPr/>
        </p:nvPicPr>
        <p:blipFill rotWithShape="1">
          <a:blip r:embed="rId2">
            <a:extLst>
              <a:ext uri="{28A0092B-C50C-407E-A947-70E740481C1C}">
                <a14:useLocalDpi xmlns:a14="http://schemas.microsoft.com/office/drawing/2010/main" val="0"/>
              </a:ext>
            </a:extLst>
          </a:blip>
          <a:srcRect t="28387" r="667"/>
          <a:stretch/>
        </p:blipFill>
        <p:spPr>
          <a:xfrm>
            <a:off x="3377530" y="2249565"/>
            <a:ext cx="5497899" cy="3997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4711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1846997"/>
          </a:xfrm>
          <a:solidFill>
            <a:schemeClr val="accent1">
              <a:lumMod val="20000"/>
              <a:lumOff val="80000"/>
            </a:schemeClr>
          </a:solidFill>
          <a:ln>
            <a:solidFill>
              <a:schemeClr val="tx1"/>
            </a:solidFill>
          </a:ln>
        </p:spPr>
        <p:txBody>
          <a:bodyPr anchor="ctr">
            <a:noAutofit/>
          </a:bodyPr>
          <a:lstStyle/>
          <a:p>
            <a:pPr algn="ctr"/>
            <a:r>
              <a:rPr lang="ko-KR" altLang="en-US" sz="2800" b="1" dirty="0" smtClean="0"/>
              <a:t>특별 문제</a:t>
            </a:r>
            <a:r>
              <a:rPr lang="en-US" altLang="ko-KR" sz="2800" b="1" dirty="0" smtClean="0"/>
              <a:t>2#</a:t>
            </a:r>
            <a:br>
              <a:rPr lang="en-US" altLang="ko-KR" sz="2800" b="1" dirty="0" smtClean="0"/>
            </a:br>
            <a:r>
              <a:rPr lang="ko-KR" altLang="en-US" sz="1800" b="1" dirty="0"/>
              <a:t> </a:t>
            </a:r>
            <a:r>
              <a:rPr lang="en-US" altLang="ko-KR" sz="1800" b="1" dirty="0"/>
              <a:t>String a ="67/414/1/23/32/45/54/12/11/232"</a:t>
            </a:r>
            <a:br>
              <a:rPr lang="en-US" altLang="ko-KR" sz="1800" b="1" dirty="0"/>
            </a:br>
            <a:r>
              <a:rPr lang="ko-KR" altLang="en-US" sz="1800" b="1" dirty="0"/>
              <a:t>문자열 </a:t>
            </a:r>
            <a:r>
              <a:rPr lang="en-US" altLang="ko-KR" sz="1800" b="1" dirty="0"/>
              <a:t>a</a:t>
            </a:r>
            <a:r>
              <a:rPr lang="ko-KR" altLang="en-US" sz="1800" b="1" dirty="0"/>
              <a:t>는 해충에 대한 숫자를 </a:t>
            </a:r>
            <a:r>
              <a:rPr lang="ko-KR" altLang="en-US" sz="1800" b="1" dirty="0" err="1"/>
              <a:t>카운팅한</a:t>
            </a:r>
            <a:r>
              <a:rPr lang="ko-KR" altLang="en-US" sz="1800" b="1" dirty="0"/>
              <a:t> 결과이다</a:t>
            </a:r>
            <a:r>
              <a:rPr lang="en-US" altLang="ko-KR" sz="1800" b="1" dirty="0"/>
              <a:t>.</a:t>
            </a:r>
            <a:br>
              <a:rPr lang="en-US" altLang="ko-KR" sz="1800" b="1" dirty="0"/>
            </a:br>
            <a:r>
              <a:rPr lang="ko-KR" altLang="en-US" sz="1800" b="1" dirty="0"/>
              <a:t>해충의 </a:t>
            </a:r>
            <a:r>
              <a:rPr lang="ko-KR" altLang="en-US" sz="1800" b="1" dirty="0" err="1"/>
              <a:t>갯수를</a:t>
            </a:r>
            <a:r>
              <a:rPr lang="ko-KR" altLang="en-US" sz="1800" b="1" dirty="0"/>
              <a:t> 모두 </a:t>
            </a:r>
            <a:r>
              <a:rPr lang="ko-KR" altLang="en-US" sz="1800" b="1" dirty="0" err="1"/>
              <a:t>합하시오</a:t>
            </a:r>
            <a:r>
              <a:rPr lang="en-US" altLang="ko-KR" sz="1800" b="1" dirty="0"/>
              <a:t>.</a:t>
            </a:r>
            <a:br>
              <a:rPr lang="en-US" altLang="ko-KR" sz="1800" b="1" dirty="0"/>
            </a:br>
            <a:r>
              <a:rPr lang="en-US" altLang="ko-KR" sz="1800" b="1" dirty="0" err="1"/>
              <a:t>charAt</a:t>
            </a:r>
            <a:r>
              <a:rPr lang="en-US" altLang="ko-KR" sz="1800" b="1" dirty="0"/>
              <a:t>() </a:t>
            </a:r>
            <a:r>
              <a:rPr lang="ko-KR" altLang="en-US" sz="1800" b="1" dirty="0"/>
              <a:t>메서드만 사용이 가능하다</a:t>
            </a:r>
            <a:r>
              <a:rPr lang="en-US" altLang="ko-KR" sz="1800" b="1" dirty="0"/>
              <a:t>. </a:t>
            </a:r>
            <a:br>
              <a:rPr lang="en-US" altLang="ko-KR" sz="1800" b="1" dirty="0"/>
            </a:br>
            <a:r>
              <a:rPr lang="ko-KR" altLang="en-US" sz="1800" b="1" dirty="0" err="1"/>
              <a:t>형변환이</a:t>
            </a:r>
            <a:r>
              <a:rPr lang="ko-KR" altLang="en-US" sz="1800" b="1" dirty="0"/>
              <a:t> 필요하면 검색하여 사용하시오</a:t>
            </a:r>
            <a:r>
              <a:rPr lang="en-US" altLang="ko-KR" sz="1800" b="1" dirty="0"/>
              <a:t>.</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37</a:t>
            </a:fld>
            <a:endParaRPr lang="ko-KR" altLang="en-US"/>
          </a:p>
        </p:txBody>
      </p:sp>
      <p:sp>
        <p:nvSpPr>
          <p:cNvPr id="3" name="TextBox 2"/>
          <p:cNvSpPr txBox="1"/>
          <p:nvPr/>
        </p:nvSpPr>
        <p:spPr>
          <a:xfrm>
            <a:off x="5230240" y="6363244"/>
            <a:ext cx="1792478" cy="461665"/>
          </a:xfrm>
          <a:prstGeom prst="rect">
            <a:avLst/>
          </a:prstGeom>
          <a:noFill/>
        </p:spPr>
        <p:txBody>
          <a:bodyPr wrap="none" rtlCol="0">
            <a:spAutoFit/>
          </a:bodyPr>
          <a:lstStyle/>
          <a:p>
            <a:r>
              <a:rPr lang="ko-KR" altLang="en-US" sz="2400" b="1" dirty="0" err="1" smtClean="0"/>
              <a:t>차명규</a:t>
            </a:r>
            <a:r>
              <a:rPr lang="ko-KR" altLang="en-US" sz="2400" b="1" dirty="0" smtClean="0"/>
              <a:t> 코드</a:t>
            </a:r>
            <a:endParaRPr lang="ko-KR" altLang="en-US" sz="2400" b="1" dirty="0"/>
          </a:p>
        </p:txBody>
      </p:sp>
      <p:pic>
        <p:nvPicPr>
          <p:cNvPr id="6" name="그림 5"/>
          <p:cNvPicPr>
            <a:picLocks noChangeAspect="1"/>
          </p:cNvPicPr>
          <p:nvPr/>
        </p:nvPicPr>
        <p:blipFill rotWithShape="1">
          <a:blip r:embed="rId2">
            <a:extLst>
              <a:ext uri="{28A0092B-C50C-407E-A947-70E740481C1C}">
                <a14:useLocalDpi xmlns:a14="http://schemas.microsoft.com/office/drawing/2010/main" val="0"/>
              </a:ext>
            </a:extLst>
          </a:blip>
          <a:srcRect t="21746"/>
          <a:stretch/>
        </p:blipFill>
        <p:spPr>
          <a:xfrm>
            <a:off x="3197133" y="2436923"/>
            <a:ext cx="5858693" cy="3622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7254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82616"/>
            <a:ext cx="4067504" cy="3186485"/>
          </a:xfrm>
          <a:prstGeom prst="rect">
            <a:avLst/>
          </a:prstGeom>
          <a:ln>
            <a:noFill/>
          </a:ln>
          <a:effectLst>
            <a:outerShdw blurRad="292100" dist="139700" dir="2700000" algn="tl" rotWithShape="0">
              <a:srgbClr val="333333">
                <a:alpha val="65000"/>
              </a:srgbClr>
            </a:outerShdw>
          </a:effectLst>
        </p:spPr>
      </p:pic>
      <p:sp>
        <p:nvSpPr>
          <p:cNvPr id="2" name="제목 1"/>
          <p:cNvSpPr>
            <a:spLocks noGrp="1"/>
          </p:cNvSpPr>
          <p:nvPr>
            <p:ph type="title"/>
          </p:nvPr>
        </p:nvSpPr>
        <p:spPr>
          <a:solidFill>
            <a:schemeClr val="accent1">
              <a:lumMod val="20000"/>
              <a:lumOff val="80000"/>
            </a:schemeClr>
          </a:solidFill>
          <a:ln>
            <a:solidFill>
              <a:schemeClr val="tx1"/>
            </a:solidFill>
          </a:ln>
        </p:spPr>
        <p:txBody>
          <a:bodyPr>
            <a:normAutofit/>
          </a:bodyPr>
          <a:lstStyle/>
          <a:p>
            <a:pPr algn="ctr"/>
            <a:r>
              <a:rPr lang="ko-KR" altLang="en-US" sz="4000" b="1" dirty="0" smtClean="0"/>
              <a:t>문제</a:t>
            </a:r>
            <a:r>
              <a:rPr lang="en-US" altLang="ko-KR" sz="4000" b="1" dirty="0" smtClean="0"/>
              <a:t>0# </a:t>
            </a:r>
            <a:r>
              <a:rPr lang="ko-KR" altLang="en-US" sz="4000" b="1" dirty="0" err="1" smtClean="0"/>
              <a:t>리팩토링</a:t>
            </a:r>
            <a:r>
              <a:rPr lang="en-US" altLang="ko-KR" sz="4000" b="1" dirty="0" smtClean="0"/>
              <a:t/>
            </a:r>
            <a:br>
              <a:rPr lang="en-US" altLang="ko-KR" sz="4000" b="1" dirty="0" smtClean="0"/>
            </a:br>
            <a:r>
              <a:rPr lang="en-US" altLang="ko-KR" sz="2400" b="1" dirty="0" err="1" smtClean="0"/>
              <a:t>int</a:t>
            </a:r>
            <a:r>
              <a:rPr lang="en-US" altLang="ko-KR" sz="2400" b="1" dirty="0"/>
              <a:t>[] letter={8,12,4,13,2,14,4,5}</a:t>
            </a:r>
            <a:br>
              <a:rPr lang="en-US" altLang="ko-KR" sz="2400" b="1" dirty="0"/>
            </a:br>
            <a:r>
              <a:rPr lang="ko-KR" altLang="en-US" sz="2400" b="1" dirty="0"/>
              <a:t>짝수만 </a:t>
            </a:r>
            <a:r>
              <a:rPr lang="ko-KR" altLang="en-US" sz="2400" b="1" dirty="0" err="1"/>
              <a:t>출력하시오</a:t>
            </a:r>
            <a:r>
              <a:rPr lang="en-US" altLang="ko-KR" sz="2400" b="1" dirty="0"/>
              <a:t>.</a:t>
            </a:r>
            <a:endParaRPr lang="ko-KR" altLang="en-US" sz="24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4</a:t>
            </a:fld>
            <a:endParaRPr lang="ko-KR" altLang="en-US"/>
          </a:p>
        </p:txBody>
      </p:sp>
      <p:sp>
        <p:nvSpPr>
          <p:cNvPr id="4" name="TextBox 3"/>
          <p:cNvSpPr txBox="1"/>
          <p:nvPr/>
        </p:nvSpPr>
        <p:spPr>
          <a:xfrm>
            <a:off x="6096000" y="3059668"/>
            <a:ext cx="7708961" cy="369332"/>
          </a:xfrm>
          <a:prstGeom prst="rect">
            <a:avLst/>
          </a:prstGeom>
          <a:noFill/>
        </p:spPr>
        <p:txBody>
          <a:bodyPr wrap="square" rtlCol="0">
            <a:spAutoFit/>
          </a:bodyPr>
          <a:lstStyle/>
          <a:p>
            <a:r>
              <a:rPr lang="ko-KR" altLang="en-US" dirty="0" smtClean="0"/>
              <a:t>정확한 코드 중 하나를 선정</a:t>
            </a:r>
            <a:endParaRPr lang="en-US" altLang="ko-KR" dirty="0" smtClean="0"/>
          </a:p>
        </p:txBody>
      </p:sp>
    </p:spTree>
    <p:extLst>
      <p:ext uri="{BB962C8B-B14F-4D97-AF65-F5344CB8AC3E}">
        <p14:creationId xmlns:p14="http://schemas.microsoft.com/office/powerpoint/2010/main" val="3205436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rmAutofit/>
          </a:bodyPr>
          <a:lstStyle/>
          <a:p>
            <a:pPr algn="ctr"/>
            <a:r>
              <a:rPr lang="ko-KR" altLang="en-US" sz="4000" b="1" dirty="0" smtClean="0"/>
              <a:t>문제</a:t>
            </a:r>
            <a:r>
              <a:rPr lang="en-US" altLang="ko-KR" sz="4000" b="1" dirty="0"/>
              <a:t>1</a:t>
            </a:r>
            <a:r>
              <a:rPr lang="en-US" altLang="ko-KR" sz="4000" b="1" dirty="0" smtClean="0"/>
              <a:t>#</a:t>
            </a:r>
            <a:br>
              <a:rPr lang="en-US" altLang="ko-KR" sz="4000" b="1" dirty="0" smtClean="0"/>
            </a:br>
            <a:r>
              <a:rPr lang="en-US" altLang="ko-KR" sz="2400" b="1" dirty="0" err="1"/>
              <a:t>int</a:t>
            </a:r>
            <a:r>
              <a:rPr lang="en-US" altLang="ko-KR" sz="2400" b="1" dirty="0"/>
              <a:t>[] letter={8,12,4,13,2,14,4,5}</a:t>
            </a:r>
            <a:br>
              <a:rPr lang="en-US" altLang="ko-KR" sz="2400" b="1" dirty="0"/>
            </a:br>
            <a:r>
              <a:rPr lang="ko-KR" altLang="en-US" sz="2400" b="1" dirty="0"/>
              <a:t>배열의 가장 </a:t>
            </a:r>
            <a:r>
              <a:rPr lang="ko-KR" altLang="en-US" sz="2400" b="1" dirty="0" err="1"/>
              <a:t>큰수가</a:t>
            </a:r>
            <a:r>
              <a:rPr lang="ko-KR" altLang="en-US" sz="2400" b="1" dirty="0"/>
              <a:t> 있는 인덱스를 </a:t>
            </a:r>
            <a:r>
              <a:rPr lang="ko-KR" altLang="en-US" sz="2400" b="1" dirty="0" err="1"/>
              <a:t>출력하시오</a:t>
            </a:r>
            <a:r>
              <a:rPr lang="en-US" altLang="ko-KR" sz="2400" b="1" dirty="0"/>
              <a:t>.</a:t>
            </a:r>
            <a:endParaRPr lang="ko-KR" altLang="en-US" sz="24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5</a:t>
            </a:fld>
            <a:endParaRPr lang="ko-KR" altLang="en-US"/>
          </a:p>
        </p:txBody>
      </p:sp>
      <p:sp>
        <p:nvSpPr>
          <p:cNvPr id="3" name="TextBox 2"/>
          <p:cNvSpPr txBox="1"/>
          <p:nvPr/>
        </p:nvSpPr>
        <p:spPr>
          <a:xfrm>
            <a:off x="2316860" y="5683074"/>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sp>
        <p:nvSpPr>
          <p:cNvPr id="7" name="TextBox 6"/>
          <p:cNvSpPr txBox="1"/>
          <p:nvPr/>
        </p:nvSpPr>
        <p:spPr>
          <a:xfrm>
            <a:off x="8163293" y="5683075"/>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22" y="2148133"/>
            <a:ext cx="5229955" cy="3219899"/>
          </a:xfrm>
          <a:prstGeom prst="rect">
            <a:avLst/>
          </a:prstGeom>
          <a:ln>
            <a:noFill/>
          </a:ln>
          <a:effectLst>
            <a:outerShdw blurRad="292100" dist="139700" dir="2700000" algn="tl" rotWithShape="0">
              <a:srgbClr val="333333">
                <a:alpha val="65000"/>
              </a:srgbClr>
            </a:outerShdw>
          </a:effectLst>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582" y="2148132"/>
            <a:ext cx="4305901" cy="3219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6251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rmAutofit/>
          </a:bodyPr>
          <a:lstStyle/>
          <a:p>
            <a:pPr algn="ctr"/>
            <a:r>
              <a:rPr lang="ko-KR" altLang="en-US" sz="4000" b="1" dirty="0" smtClean="0"/>
              <a:t>문제</a:t>
            </a:r>
            <a:r>
              <a:rPr lang="en-US" altLang="ko-KR" sz="4000" b="1" dirty="0"/>
              <a:t>1</a:t>
            </a:r>
            <a:r>
              <a:rPr lang="en-US" altLang="ko-KR" sz="4000" b="1" dirty="0" smtClean="0"/>
              <a:t>#</a:t>
            </a:r>
            <a:br>
              <a:rPr lang="en-US" altLang="ko-KR" sz="4000" b="1" dirty="0" smtClean="0"/>
            </a:br>
            <a:r>
              <a:rPr lang="en-US" altLang="ko-KR" sz="2400" b="1" dirty="0" err="1"/>
              <a:t>int</a:t>
            </a:r>
            <a:r>
              <a:rPr lang="en-US" altLang="ko-KR" sz="2400" b="1" dirty="0"/>
              <a:t>[] letter={8,12,4,13,2,14,4,5}</a:t>
            </a:r>
            <a:br>
              <a:rPr lang="en-US" altLang="ko-KR" sz="2400" b="1" dirty="0"/>
            </a:br>
            <a:r>
              <a:rPr lang="ko-KR" altLang="en-US" sz="2400" b="1" dirty="0"/>
              <a:t>배열의 가장 </a:t>
            </a:r>
            <a:r>
              <a:rPr lang="ko-KR" altLang="en-US" sz="2400" b="1" dirty="0" err="1"/>
              <a:t>큰수가</a:t>
            </a:r>
            <a:r>
              <a:rPr lang="ko-KR" altLang="en-US" sz="2400" b="1" dirty="0"/>
              <a:t> 있는 인덱스를 </a:t>
            </a:r>
            <a:r>
              <a:rPr lang="ko-KR" altLang="en-US" sz="2400" b="1" dirty="0" err="1"/>
              <a:t>출력하시오</a:t>
            </a:r>
            <a:r>
              <a:rPr lang="en-US" altLang="ko-KR" sz="2400" b="1" dirty="0"/>
              <a:t>.</a:t>
            </a:r>
            <a:endParaRPr lang="ko-KR" altLang="en-US" sz="24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6</a:t>
            </a:fld>
            <a:endParaRPr lang="ko-KR" altLang="en-US"/>
          </a:p>
        </p:txBody>
      </p:sp>
      <p:sp>
        <p:nvSpPr>
          <p:cNvPr id="3" name="TextBox 2"/>
          <p:cNvSpPr txBox="1"/>
          <p:nvPr/>
        </p:nvSpPr>
        <p:spPr>
          <a:xfrm>
            <a:off x="1034160" y="5400966"/>
            <a:ext cx="1792478" cy="461665"/>
          </a:xfrm>
          <a:prstGeom prst="rect">
            <a:avLst/>
          </a:prstGeom>
          <a:noFill/>
        </p:spPr>
        <p:txBody>
          <a:bodyPr wrap="none" rtlCol="0">
            <a:spAutoFit/>
          </a:bodyPr>
          <a:lstStyle/>
          <a:p>
            <a:r>
              <a:rPr lang="ko-KR" altLang="en-US" sz="2400" b="1" dirty="0" err="1" smtClean="0"/>
              <a:t>이찬용</a:t>
            </a:r>
            <a:r>
              <a:rPr lang="ko-KR" altLang="en-US" sz="2400" b="1" dirty="0" smtClean="0"/>
              <a:t> 코드</a:t>
            </a:r>
            <a:endParaRPr lang="ko-KR" altLang="en-US" sz="2400" b="1" dirty="0"/>
          </a:p>
        </p:txBody>
      </p:sp>
      <p:sp>
        <p:nvSpPr>
          <p:cNvPr id="7" name="TextBox 6"/>
          <p:cNvSpPr txBox="1"/>
          <p:nvPr/>
        </p:nvSpPr>
        <p:spPr>
          <a:xfrm>
            <a:off x="4779820" y="5401271"/>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92" y="2040362"/>
            <a:ext cx="3334215" cy="1314633"/>
          </a:xfrm>
          <a:prstGeom prst="rect">
            <a:avLst/>
          </a:prstGeom>
          <a:ln>
            <a:noFill/>
          </a:ln>
          <a:effectLst>
            <a:outerShdw blurRad="292100" dist="139700" dir="2700000" algn="tl" rotWithShape="0">
              <a:srgbClr val="333333">
                <a:alpha val="65000"/>
              </a:srgbClr>
            </a:outerShdw>
          </a:effectLst>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690" y="2040362"/>
            <a:ext cx="3372739" cy="2229477"/>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8885472" y="5400967"/>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pic>
        <p:nvPicPr>
          <p:cNvPr id="4" name="그림 3"/>
          <p:cNvPicPr>
            <a:picLocks noChangeAspect="1"/>
          </p:cNvPicPr>
          <p:nvPr/>
        </p:nvPicPr>
        <p:blipFill>
          <a:blip r:embed="rId4"/>
          <a:stretch>
            <a:fillRect/>
          </a:stretch>
        </p:blipFill>
        <p:spPr>
          <a:xfrm>
            <a:off x="7754612" y="1945151"/>
            <a:ext cx="3819525" cy="3248025"/>
          </a:xfrm>
          <a:prstGeom prst="rect">
            <a:avLst/>
          </a:prstGeom>
        </p:spPr>
      </p:pic>
    </p:spTree>
    <p:extLst>
      <p:ext uri="{BB962C8B-B14F-4D97-AF65-F5344CB8AC3E}">
        <p14:creationId xmlns:p14="http://schemas.microsoft.com/office/powerpoint/2010/main" val="792596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rmAutofit/>
          </a:bodyPr>
          <a:lstStyle/>
          <a:p>
            <a:pPr algn="ctr"/>
            <a:r>
              <a:rPr lang="ko-KR" altLang="en-US" sz="4000" b="1" dirty="0" smtClean="0"/>
              <a:t>문제</a:t>
            </a:r>
            <a:r>
              <a:rPr lang="en-US" altLang="ko-KR" sz="4000" b="1" dirty="0"/>
              <a:t>1</a:t>
            </a:r>
            <a:r>
              <a:rPr lang="en-US" altLang="ko-KR" sz="4000" b="1" dirty="0" smtClean="0"/>
              <a:t># </a:t>
            </a:r>
            <a:r>
              <a:rPr lang="ko-KR" altLang="en-US" sz="4000" b="1" dirty="0" err="1" smtClean="0"/>
              <a:t>리팩토링</a:t>
            </a:r>
            <a:r>
              <a:rPr lang="en-US" altLang="ko-KR" sz="4000" b="1" dirty="0" smtClean="0"/>
              <a:t/>
            </a:r>
            <a:br>
              <a:rPr lang="en-US" altLang="ko-KR" sz="4000" b="1" dirty="0" smtClean="0"/>
            </a:br>
            <a:r>
              <a:rPr lang="en-US" altLang="ko-KR" sz="2400" b="1" dirty="0" err="1"/>
              <a:t>int</a:t>
            </a:r>
            <a:r>
              <a:rPr lang="en-US" altLang="ko-KR" sz="2400" b="1" dirty="0"/>
              <a:t>[] letter={8,12,4,13,2,14,4,5}</a:t>
            </a:r>
            <a:br>
              <a:rPr lang="en-US" altLang="ko-KR" sz="2400" b="1" dirty="0"/>
            </a:br>
            <a:r>
              <a:rPr lang="ko-KR" altLang="en-US" sz="2400" b="1" dirty="0"/>
              <a:t>배열의 가장 </a:t>
            </a:r>
            <a:r>
              <a:rPr lang="ko-KR" altLang="en-US" sz="2400" b="1" dirty="0" err="1"/>
              <a:t>큰수가</a:t>
            </a:r>
            <a:r>
              <a:rPr lang="ko-KR" altLang="en-US" sz="2400" b="1" dirty="0"/>
              <a:t> 있는 인덱스를 </a:t>
            </a:r>
            <a:r>
              <a:rPr lang="ko-KR" altLang="en-US" sz="2400" b="1" dirty="0" err="1"/>
              <a:t>출력하시오</a:t>
            </a:r>
            <a:r>
              <a:rPr lang="en-US" altLang="ko-KR" sz="2400" b="1" dirty="0"/>
              <a:t>.</a:t>
            </a:r>
            <a:endParaRPr lang="ko-KR" altLang="en-US" sz="24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7</a:t>
            </a:fld>
            <a:endParaRPr lang="ko-KR" altLang="en-US"/>
          </a:p>
        </p:txBody>
      </p:sp>
      <p:sp>
        <p:nvSpPr>
          <p:cNvPr id="4" name="TextBox 3"/>
          <p:cNvSpPr txBox="1"/>
          <p:nvPr/>
        </p:nvSpPr>
        <p:spPr>
          <a:xfrm>
            <a:off x="6426200" y="3059668"/>
            <a:ext cx="5296643" cy="369332"/>
          </a:xfrm>
          <a:prstGeom prst="rect">
            <a:avLst/>
          </a:prstGeom>
          <a:noFill/>
        </p:spPr>
        <p:txBody>
          <a:bodyPr wrap="none" rtlCol="0">
            <a:spAutoFit/>
          </a:bodyPr>
          <a:lstStyle/>
          <a:p>
            <a:r>
              <a:rPr lang="ko-KR" altLang="en-US" dirty="0" smtClean="0"/>
              <a:t>문제에서 요구하는 값을 정확하게 출력한 </a:t>
            </a:r>
            <a:r>
              <a:rPr lang="ko-KR" altLang="en-US" dirty="0" err="1" smtClean="0"/>
              <a:t>코드선정</a:t>
            </a:r>
            <a:endParaRPr lang="ko-KR" altLang="en-US" dirty="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11150"/>
            <a:ext cx="5229955" cy="3219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9365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2#</a:t>
            </a:r>
            <a:br>
              <a:rPr lang="en-US" altLang="ko-KR" sz="2800" b="1" dirty="0" smtClean="0"/>
            </a:br>
            <a:r>
              <a:rPr lang="en-US" altLang="ko-KR" sz="1800" b="1" dirty="0" err="1"/>
              <a:t>int</a:t>
            </a:r>
            <a:r>
              <a:rPr lang="en-US" altLang="ko-KR" sz="1800" b="1" dirty="0"/>
              <a:t>[] letter={8,12,4,13,25,14,4,5}</a:t>
            </a:r>
            <a:br>
              <a:rPr lang="en-US" altLang="ko-KR" sz="1800" b="1" dirty="0"/>
            </a:br>
            <a:r>
              <a:rPr lang="ko-KR" altLang="en-US" sz="1800" b="1" dirty="0" err="1"/>
              <a:t>범인을찾으시오</a:t>
            </a:r>
            <a:r>
              <a:rPr lang="ko-KR" altLang="en-US" sz="1800" b="1" dirty="0"/>
              <a:t/>
            </a:r>
            <a:br>
              <a:rPr lang="ko-KR" altLang="en-US" sz="1800" b="1" dirty="0"/>
            </a:br>
            <a:r>
              <a:rPr lang="ko-KR" altLang="en-US" sz="1800" b="1" dirty="0"/>
              <a:t>범인은 짝수이면서 </a:t>
            </a:r>
            <a:r>
              <a:rPr lang="ko-KR" altLang="en-US" sz="1800" b="1" dirty="0" err="1"/>
              <a:t>가장큰</a:t>
            </a:r>
            <a:r>
              <a:rPr lang="ko-KR" altLang="en-US" sz="1800" b="1" dirty="0"/>
              <a:t> 값이다</a:t>
            </a:r>
            <a:r>
              <a:rPr lang="en-US" altLang="ko-KR" sz="1800" b="1" dirty="0"/>
              <a:t>. </a:t>
            </a:r>
            <a:br>
              <a:rPr lang="en-US" altLang="ko-KR" sz="1800" b="1" dirty="0"/>
            </a:br>
            <a:r>
              <a:rPr lang="ko-KR" altLang="en-US" sz="1800" b="1" dirty="0"/>
              <a:t>범인은 </a:t>
            </a:r>
            <a:r>
              <a:rPr lang="en-US" altLang="ko-KR" sz="1800" b="1" dirty="0"/>
              <a:t>14</a:t>
            </a:r>
            <a:r>
              <a:rPr lang="ko-KR" altLang="en-US" sz="1800" b="1" dirty="0"/>
              <a:t>입니다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8</a:t>
            </a:fld>
            <a:endParaRPr lang="ko-KR" altLang="en-US"/>
          </a:p>
        </p:txBody>
      </p:sp>
      <p:sp>
        <p:nvSpPr>
          <p:cNvPr id="3" name="TextBox 2"/>
          <p:cNvSpPr txBox="1"/>
          <p:nvPr/>
        </p:nvSpPr>
        <p:spPr>
          <a:xfrm>
            <a:off x="2164460" y="5552738"/>
            <a:ext cx="1792478" cy="461665"/>
          </a:xfrm>
          <a:prstGeom prst="rect">
            <a:avLst/>
          </a:prstGeom>
          <a:noFill/>
        </p:spPr>
        <p:txBody>
          <a:bodyPr wrap="none" rtlCol="0">
            <a:spAutoFit/>
          </a:bodyPr>
          <a:lstStyle/>
          <a:p>
            <a:r>
              <a:rPr lang="ko-KR" altLang="en-US" sz="2400" b="1" dirty="0" err="1" smtClean="0"/>
              <a:t>차명규</a:t>
            </a:r>
            <a:r>
              <a:rPr lang="ko-KR" altLang="en-US" sz="2400" b="1" dirty="0"/>
              <a:t> </a:t>
            </a:r>
            <a:r>
              <a:rPr lang="ko-KR" altLang="en-US" sz="2400" b="1" dirty="0" smtClean="0"/>
              <a:t>코드</a:t>
            </a:r>
            <a:endParaRPr lang="ko-KR" altLang="en-US" sz="2400" b="1" dirty="0"/>
          </a:p>
        </p:txBody>
      </p:sp>
      <p:sp>
        <p:nvSpPr>
          <p:cNvPr id="7" name="TextBox 6"/>
          <p:cNvSpPr txBox="1"/>
          <p:nvPr/>
        </p:nvSpPr>
        <p:spPr>
          <a:xfrm>
            <a:off x="8109632" y="5552738"/>
            <a:ext cx="1792478" cy="461665"/>
          </a:xfrm>
          <a:prstGeom prst="rect">
            <a:avLst/>
          </a:prstGeom>
          <a:noFill/>
        </p:spPr>
        <p:txBody>
          <a:bodyPr wrap="none" rtlCol="0">
            <a:spAutoFit/>
          </a:bodyPr>
          <a:lstStyle/>
          <a:p>
            <a:r>
              <a:rPr lang="ko-KR" altLang="en-US" sz="2400" b="1" dirty="0" err="1" smtClean="0"/>
              <a:t>박도영</a:t>
            </a:r>
            <a:r>
              <a:rPr lang="ko-KR" altLang="en-US" sz="2400" b="1" dirty="0" smtClean="0"/>
              <a:t> 코드</a:t>
            </a:r>
            <a:endParaRPr lang="ko-KR" altLang="en-US" sz="2400" b="1" dirty="0"/>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58" y="2129079"/>
            <a:ext cx="4815283" cy="3258005"/>
          </a:xfrm>
          <a:prstGeom prst="rect">
            <a:avLst/>
          </a:prstGeom>
          <a:ln>
            <a:noFill/>
          </a:ln>
          <a:effectLst>
            <a:outerShdw blurRad="292100" dist="139700" dir="2700000" algn="tl" rotWithShape="0">
              <a:srgbClr val="333333">
                <a:alpha val="65000"/>
              </a:srgbClr>
            </a:outerShdw>
          </a:effectLst>
        </p:spPr>
      </p:pic>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763" y="2129079"/>
            <a:ext cx="4782217" cy="33437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1051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solidFill>
            <a:schemeClr val="accent1">
              <a:lumMod val="20000"/>
              <a:lumOff val="80000"/>
            </a:schemeClr>
          </a:solidFill>
          <a:ln>
            <a:solidFill>
              <a:schemeClr val="tx1"/>
            </a:solidFill>
          </a:ln>
        </p:spPr>
        <p:txBody>
          <a:bodyPr>
            <a:noAutofit/>
          </a:bodyPr>
          <a:lstStyle/>
          <a:p>
            <a:pPr algn="ctr"/>
            <a:r>
              <a:rPr lang="ko-KR" altLang="en-US" sz="2800" b="1" dirty="0" smtClean="0"/>
              <a:t>문제</a:t>
            </a:r>
            <a:r>
              <a:rPr lang="en-US" altLang="ko-KR" sz="2800" b="1" dirty="0" smtClean="0"/>
              <a:t>2#</a:t>
            </a:r>
            <a:br>
              <a:rPr lang="en-US" altLang="ko-KR" sz="2800" b="1" dirty="0" smtClean="0"/>
            </a:br>
            <a:r>
              <a:rPr lang="en-US" altLang="ko-KR" sz="1800" b="1" dirty="0" err="1"/>
              <a:t>int</a:t>
            </a:r>
            <a:r>
              <a:rPr lang="en-US" altLang="ko-KR" sz="1800" b="1" dirty="0"/>
              <a:t>[] letter={8,12,4,13,25,14,4,5}</a:t>
            </a:r>
            <a:br>
              <a:rPr lang="en-US" altLang="ko-KR" sz="1800" b="1" dirty="0"/>
            </a:br>
            <a:r>
              <a:rPr lang="ko-KR" altLang="en-US" sz="1800" b="1" dirty="0" err="1"/>
              <a:t>범인을찾으시오</a:t>
            </a:r>
            <a:r>
              <a:rPr lang="ko-KR" altLang="en-US" sz="1800" b="1" dirty="0"/>
              <a:t/>
            </a:r>
            <a:br>
              <a:rPr lang="ko-KR" altLang="en-US" sz="1800" b="1" dirty="0"/>
            </a:br>
            <a:r>
              <a:rPr lang="ko-KR" altLang="en-US" sz="1800" b="1" dirty="0"/>
              <a:t>범인은 짝수이면서 </a:t>
            </a:r>
            <a:r>
              <a:rPr lang="ko-KR" altLang="en-US" sz="1800" b="1" dirty="0" err="1"/>
              <a:t>가장큰</a:t>
            </a:r>
            <a:r>
              <a:rPr lang="ko-KR" altLang="en-US" sz="1800" b="1" dirty="0"/>
              <a:t> 값이다</a:t>
            </a:r>
            <a:r>
              <a:rPr lang="en-US" altLang="ko-KR" sz="1800" b="1" dirty="0"/>
              <a:t>. </a:t>
            </a:r>
            <a:br>
              <a:rPr lang="en-US" altLang="ko-KR" sz="1800" b="1" dirty="0"/>
            </a:br>
            <a:r>
              <a:rPr lang="ko-KR" altLang="en-US" sz="1800" b="1" dirty="0"/>
              <a:t>범인은 </a:t>
            </a:r>
            <a:r>
              <a:rPr lang="en-US" altLang="ko-KR" sz="1800" b="1" dirty="0"/>
              <a:t>14</a:t>
            </a:r>
            <a:r>
              <a:rPr lang="ko-KR" altLang="en-US" sz="1800" b="1" dirty="0"/>
              <a:t>입니다</a:t>
            </a:r>
            <a:r>
              <a:rPr lang="en-US" altLang="ko-KR" sz="1800" b="1" dirty="0"/>
              <a:t>. </a:t>
            </a:r>
            <a:endParaRPr lang="ko-KR" altLang="en-US" sz="1800" b="1" dirty="0"/>
          </a:p>
        </p:txBody>
      </p:sp>
      <p:sp>
        <p:nvSpPr>
          <p:cNvPr id="5" name="슬라이드 번호 개체 틀 4"/>
          <p:cNvSpPr>
            <a:spLocks noGrp="1"/>
          </p:cNvSpPr>
          <p:nvPr>
            <p:ph type="sldNum" sz="quarter" idx="12"/>
          </p:nvPr>
        </p:nvSpPr>
        <p:spPr/>
        <p:txBody>
          <a:bodyPr/>
          <a:lstStyle/>
          <a:p>
            <a:fld id="{A86F4CEB-2025-43A1-BBAC-51DA708E0377}" type="slidenum">
              <a:rPr lang="ko-KR" altLang="en-US" smtClean="0"/>
              <a:t>9</a:t>
            </a:fld>
            <a:endParaRPr lang="ko-KR" altLang="en-US"/>
          </a:p>
        </p:txBody>
      </p:sp>
      <p:sp>
        <p:nvSpPr>
          <p:cNvPr id="3" name="TextBox 2"/>
          <p:cNvSpPr txBox="1"/>
          <p:nvPr/>
        </p:nvSpPr>
        <p:spPr>
          <a:xfrm>
            <a:off x="1097660" y="4727241"/>
            <a:ext cx="1792478" cy="461665"/>
          </a:xfrm>
          <a:prstGeom prst="rect">
            <a:avLst/>
          </a:prstGeom>
          <a:noFill/>
        </p:spPr>
        <p:txBody>
          <a:bodyPr wrap="none" rtlCol="0">
            <a:spAutoFit/>
          </a:bodyPr>
          <a:lstStyle/>
          <a:p>
            <a:r>
              <a:rPr lang="ko-KR" altLang="en-US" sz="2400" b="1" dirty="0" err="1" smtClean="0"/>
              <a:t>송유미</a:t>
            </a:r>
            <a:r>
              <a:rPr lang="ko-KR" altLang="en-US" sz="2400" b="1" dirty="0" smtClean="0"/>
              <a:t> 코드</a:t>
            </a:r>
            <a:endParaRPr lang="ko-KR" altLang="en-US" sz="2400" b="1" dirty="0"/>
          </a:p>
        </p:txBody>
      </p:sp>
      <p:sp>
        <p:nvSpPr>
          <p:cNvPr id="7" name="TextBox 6"/>
          <p:cNvSpPr txBox="1"/>
          <p:nvPr/>
        </p:nvSpPr>
        <p:spPr>
          <a:xfrm>
            <a:off x="9187114" y="4727239"/>
            <a:ext cx="1792478" cy="461665"/>
          </a:xfrm>
          <a:prstGeom prst="rect">
            <a:avLst/>
          </a:prstGeom>
          <a:noFill/>
        </p:spPr>
        <p:txBody>
          <a:bodyPr wrap="none" rtlCol="0">
            <a:spAutoFit/>
          </a:bodyPr>
          <a:lstStyle/>
          <a:p>
            <a:r>
              <a:rPr lang="ko-KR" altLang="en-US" sz="2400" b="1" dirty="0" smtClean="0"/>
              <a:t>홍성우 코드</a:t>
            </a:r>
            <a:endParaRPr lang="ko-KR" altLang="en-US" sz="2400" b="1" dirty="0"/>
          </a:p>
        </p:txBody>
      </p:sp>
      <p:sp>
        <p:nvSpPr>
          <p:cNvPr id="8" name="TextBox 7"/>
          <p:cNvSpPr txBox="1"/>
          <p:nvPr/>
        </p:nvSpPr>
        <p:spPr>
          <a:xfrm>
            <a:off x="5199761" y="4727240"/>
            <a:ext cx="1792478" cy="461665"/>
          </a:xfrm>
          <a:prstGeom prst="rect">
            <a:avLst/>
          </a:prstGeom>
          <a:noFill/>
        </p:spPr>
        <p:txBody>
          <a:bodyPr wrap="none" rtlCol="0">
            <a:spAutoFit/>
          </a:bodyPr>
          <a:lstStyle/>
          <a:p>
            <a:r>
              <a:rPr lang="ko-KR" altLang="en-US" sz="2400" b="1" dirty="0" err="1" smtClean="0"/>
              <a:t>이찬용</a:t>
            </a:r>
            <a:r>
              <a:rPr lang="ko-KR" altLang="en-US" sz="2400" b="1" dirty="0" smtClean="0"/>
              <a:t> 코드</a:t>
            </a:r>
            <a:endParaRPr lang="ko-KR" altLang="en-US" sz="2400" b="1" dirty="0"/>
          </a:p>
        </p:txBody>
      </p:sp>
      <p:pic>
        <p:nvPicPr>
          <p:cNvPr id="10" name="그림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283" y="2616153"/>
            <a:ext cx="4119247" cy="1574892"/>
          </a:xfrm>
          <a:prstGeom prst="rect">
            <a:avLst/>
          </a:prstGeom>
          <a:ln>
            <a:noFill/>
          </a:ln>
          <a:effectLst>
            <a:outerShdw blurRad="292100" dist="139700" dir="2700000" algn="tl" rotWithShape="0">
              <a:srgbClr val="333333">
                <a:alpha val="65000"/>
              </a:srgbClr>
            </a:outerShdw>
          </a:effectLst>
        </p:spPr>
      </p:pic>
      <p:pic>
        <p:nvPicPr>
          <p:cNvPr id="11" name="그림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61" y="2424865"/>
            <a:ext cx="3620385" cy="2112449"/>
          </a:xfrm>
          <a:prstGeom prst="rect">
            <a:avLst/>
          </a:prstGeom>
          <a:ln>
            <a:noFill/>
          </a:ln>
          <a:effectLst>
            <a:outerShdw blurRad="292100" dist="139700" dir="2700000" algn="tl" rotWithShape="0">
              <a:srgbClr val="333333">
                <a:alpha val="65000"/>
              </a:srgbClr>
            </a:outerShdw>
          </a:effectLst>
        </p:spPr>
      </p:pic>
      <p:pic>
        <p:nvPicPr>
          <p:cNvPr id="6" name="그림 5"/>
          <p:cNvPicPr>
            <a:picLocks noChangeAspect="1"/>
          </p:cNvPicPr>
          <p:nvPr/>
        </p:nvPicPr>
        <p:blipFill>
          <a:blip r:embed="rId4"/>
          <a:stretch>
            <a:fillRect/>
          </a:stretch>
        </p:blipFill>
        <p:spPr>
          <a:xfrm>
            <a:off x="222653" y="1984030"/>
            <a:ext cx="3542491" cy="2496540"/>
          </a:xfrm>
          <a:prstGeom prst="rect">
            <a:avLst/>
          </a:prstGeom>
        </p:spPr>
      </p:pic>
    </p:spTree>
    <p:extLst>
      <p:ext uri="{BB962C8B-B14F-4D97-AF65-F5344CB8AC3E}">
        <p14:creationId xmlns:p14="http://schemas.microsoft.com/office/powerpoint/2010/main" val="1892627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275</TotalTime>
  <Words>338</Words>
  <Application>Microsoft Office PowerPoint</Application>
  <PresentationFormat>와이드스크린</PresentationFormat>
  <Paragraphs>139</Paragraphs>
  <Slides>37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37</vt:i4>
      </vt:variant>
    </vt:vector>
  </HeadingPairs>
  <TitlesOfParts>
    <vt:vector size="41" baseType="lpstr">
      <vt:lpstr>맑은 고딕</vt:lpstr>
      <vt:lpstr>Calibri</vt:lpstr>
      <vt:lpstr>Calibri Light</vt:lpstr>
      <vt:lpstr>추억</vt:lpstr>
      <vt:lpstr>JAVA for문 활용 문제 해결 &amp; 리팩토링</vt:lpstr>
      <vt:lpstr>문제0# int[] letter={8,12,4,13,2,14,4,5} 짝수만 출력하시오.</vt:lpstr>
      <vt:lpstr>문제0# int[] letter={8,12,4,13,2,14,4,5} 짝수만 출력하시오.</vt:lpstr>
      <vt:lpstr>문제0# 리팩토링 int[] letter={8,12,4,13,2,14,4,5} 짝수만 출력하시오.</vt:lpstr>
      <vt:lpstr>문제1# int[] letter={8,12,4,13,2,14,4,5} 배열의 가장 큰수가 있는 인덱스를 출력하시오.</vt:lpstr>
      <vt:lpstr>문제1# int[] letter={8,12,4,13,2,14,4,5} 배열의 가장 큰수가 있는 인덱스를 출력하시오.</vt:lpstr>
      <vt:lpstr>문제1# 리팩토링 int[] letter={8,12,4,13,2,14,4,5} 배열의 가장 큰수가 있는 인덱스를 출력하시오.</vt:lpstr>
      <vt:lpstr>문제2# int[] letter={8,12,4,13,25,14,4,5} 범인을찾으시오 범인은 짝수이면서 가장큰 값이다.  범인은 14입니다. </vt:lpstr>
      <vt:lpstr>문제2# int[] letter={8,12,4,13,25,14,4,5} 범인을찾으시오 범인은 짝수이면서 가장큰 값이다.  범인은 14입니다. </vt:lpstr>
      <vt:lpstr>문제2# 리팩토링 int[] letter={8,12,4,13,25,14,4,5} 범인을찾으시오 범인은 짝수이면서 가장큰 값이다.  범인은 14입니다. </vt:lpstr>
      <vt:lpstr>문제3# String word ="gehoudfkimjnlvy"; int[] letter={8,12,3,13,1,14,3,4}; letter  배열은 word문자열 알파벳의 위치이다. letter배열의 암호를 풀어서 편지의 내용을 출력하시오. </vt:lpstr>
      <vt:lpstr>문제3# String word ="gehoudfkimjnlvy"; int[] letter={8,12,3,13,1,14,3,4}; letter  배열은 word문자열 알파벳의 위치이다. letter배열의 암호를 풀어서 편지의 내용을 출력하시오. </vt:lpstr>
      <vt:lpstr>문제3# 리팩토링 String word ="gehoudfkimjnlvy"; int[] letter={8,12,3,13,1,14,3,4}; letter  배열은 word문자열 알파벳의 위치이다. letter배열의 암호를 풀어서 편지의 내용을 출력하시오. </vt:lpstr>
      <vt:lpstr>문제4# int[] arr = {1,0,0,0,1,1,1,0,0,0,0,1,1,1,1,0,0,0,1} int size=2; arr 배열에서 0이 의미하는 것은 공터이다.  size는 건물의 크기 이다. 건물은 하나만 짓는다. 공터는 연속적으로 있어야 한다.  size 설정값에 따라 공터에 건물을 지을 수 있는 위치는 모두 몇개인가? size가 2일경우에 7개이다. </vt:lpstr>
      <vt:lpstr>문제4# int[] arr = {1,0,0,0,1,1,1,0,0,0,0,1,1,1,1,0,0,0,1} int size=2; arr 배열에서 0이 의미하는 것은 공터이다.  size는 건물의 크기 이다. 건물은 하나만 짓는다. 공터는 연속적으로 있어야 한다.  size 설정값에 따라 공터에 건물을 지을 수 있는 위치는 모두 몇개인가? size가 2일경우에 7개이다. </vt:lpstr>
      <vt:lpstr>문제4# 리팩토링 int[] arr = {1,0,0,0,1,1,1,0,0,0,0,1,1,1,1,0,0,0,1} int size=2; arr 배열에서 0이 의미하는 것은 공터이다.  size는 건물의 크기 이다. 건물은 하나만 짓는다. 공터는 연속적으로 있어야 한다.  size 설정값에 따라 공터에 건물을 지을 수 있는 위치는 모두 몇개인가? size가 2일경우에 7개이다. </vt:lpstr>
      <vt:lpstr>문제5# 키보드로 문자를 입력받는다.  문자로 입력 받는 방법은  Scanner in = new Scanner(System.in); String a  = in.nextLine();     숫자는  nextInt(), 문자열을 nextLine() 메서드를 사용한다.  이때 문자열의 길이는 0보다 크고 10보다 작으며 짝수만 가능하다. 조건에 만족될때까지 문자 입력을 받는다. 문자열을 앞으로 읽으나 뒤로 읽으나 같은 경우의 문자를 판별하는 코드를 작성하세요</vt:lpstr>
      <vt:lpstr>문제5# 키보드로 문자를 입력받는다.  문자로 입력 받는 방법은  Scanner in = new Scanner(System.in); String a  = in.nextLine();     숫자는  nextInt(), 문자열을 nextLine() 메서드를 사용한다.  이때 문자열의 길이는 0보다 크고 10보다 작으며 짝수만 가능하다. 조건에 만족될때까지 문자 입력을 받는다. 문자열을 앞으로 읽으나 뒤로 읽으나 같은 경우의 문자를 판별하는 코드를 작성하세요</vt:lpstr>
      <vt:lpstr>문제5# 리팩토링 키보드로 문자를 입력받는다.  문자로 입력 받는 방법은  Scanner in = new Scanner(System.in); String a  = in.nextLine();     숫자는  nextInt(), 문자열을 nextLine() 메서드를 사용한다.  이때 문자열의 길이는 0보다 크고 10보다 작으며 짝수만 가능하다. 조건에 만족될때까지 문자 입력을 받는다. 문자열을 앞으로 읽으나 뒤로 읽으나 같은 경우의 문자를 판별하는 코드를 작성하세요</vt:lpstr>
      <vt:lpstr>문제6# String a ="23-56+45*2-56"; 수식을 계산하는 프로그램을 작성하세요. 수식 계산 규칙은 연산자 우선순위 없이 앞에서 부터 차례대로 계산한다. 지금까지 공부한 내용으로 해결하시고, 형변환만 검색이 가능합니다.  메서드는 최대한 적게 사용하세요</vt:lpstr>
      <vt:lpstr>문제6# 리팩토링 String a ="23-56+45*2-56"; 수식을 계산하는 프로그램을 작성하세요. 수식 계산 규칙은 연산자 우선순위 없이 앞에서 부터 차례대로 계산한다. 지금까지 공부한 내용으로 해결하시고, 형변환만 검색이 가능합니다.  메서드는 최대한 적게 사용하세요</vt:lpstr>
      <vt:lpstr>문제7# int[] a = {34,2,35,8,31,45} 최대값을 구하는 문제에서 철수는 변수를 사용하지 않고 배열만 이용하여 푸는 방법을 생각하였다. 철수는 배열의 0번 인덱스부터 순회한다. 0번 인덱스에서는 0번인덱스와 그 다음 인덱스를 비교하여 큰 수를 뒤로 배치한다. 이러한 방식으로 배열의 뒤까지 반복하면 맨 뒤에 가장 큰 수가 배치 될 것이다. 위와 같은 방식으로 가장큰 수를 구하시오. </vt:lpstr>
      <vt:lpstr>문제7# int[] a = {34,2,35,8,31,45} 최대값을 구하는 문제에서 철수는 변수를 사용하지 않고 배열만 이용하여 푸는 방법을 생각하였다. 철수는 배열의 0번 인덱스부터 순회한다. 0번 인덱스에서는 0번인덱스와 그 다음 인덱스를 비교하여 큰 수를 뒤로 배치한다. 이러한 방식으로 배열의 뒤까지 반복하면 맨 뒤에 가장 큰 수가 배치 될 것이다. 위와 같은 방식으로 가장큰 수를 구하시오. </vt:lpstr>
      <vt:lpstr>문제7# 리팩토링 int[] a = {34,2,35,8,31,45} 최대값을 구하는 문제에서 철수는 변수를 사용하지 않고 배열만 이용하여 푸는 방법을 생각하였다. 철수는 배열의 0번 인덱스부터 순회한다. 0번 인덱스에서는 0번인덱스와 그 다음 인덱스를 비교하여 큰 수를 뒤로 배치한다. 이러한 방식으로 배열의 뒤까지 반복하면 맨 뒤에 가장 큰 수가 배치 될 것이다. 위와 같은 방식으로 가장큰 수를 구하시오. </vt:lpstr>
      <vt:lpstr>문제8# int[] a = {34,2,35,8,31,45} 최대값을 구하는 문제에서 철수는 변수를 사용하지 않고 배열만 이용하여 푸는 방법을 생각하였다. 철수는 배열의 0번 인덱스에 가장 큰 값을 저장하면 될 것이라고 생각한다. 0번 인덱스가 가장 큰 값이라고 정의하고 1번부터 마지막까지 순회하면서 가장 큰 값이 나오면 가장 큰 값을 갱신한다. 위와 같은 방식으로 가장 큰 수를 구하시오.</vt:lpstr>
      <vt:lpstr>문제8# int[] a = {34,2,35,8,31,45} 최대값을 구하는 문제에서 철수는 변수를 사용하지 않고 배열만 이용하여 푸는 방법을 생각하였다. 철수는 배열의 0번 인덱스에 가장 큰 값을 저장하면 될 것이라고 생각한다. 0번 인덱스가 가장 큰 값이라고 정의하고 1번부터 마지막까지 순회하면서 가장 큰 값이 나오면 가장 큰 값을 갱신한다. 위와 같은 방식으로 가장 큰 수를 구하시오.</vt:lpstr>
      <vt:lpstr>문제8# 리팩토링 int[] a = {34,2,35,8,31,45} 최대값을 구하는 문제에서 철수는 변수를 사용하지 않고 배열만 이용하여 푸는 방법을 생각하였다. 철수는 배열의 0번 인덱스에 가장 큰 값을 저장하면 될 것이라고 생각한다. 0번 인덱스가 가장 큰 값이라고 정의하고 1번부터 마지막까지 순회하면서 가장 큰 값이 나오면 가장 큰 값을 갱신한다. 위와 같은 방식으로 가장 큰 수를 구하시오.</vt:lpstr>
      <vt:lpstr>문제9# Random r = new Random //랜덤한 숫자를 추출하는 기능 int num = r.nextInt(45)+1; //nextInt 메서드를 호출함. 매개변수는 랜덤한 숫자의 범위를 지정함                                      // 즉 0 - 44까지 중 랜덤한 숫자 하나를 선택하여 리턴함.                                      // 로또 번호는 1-45까지 이므로 리턴값이 +1로 보정함 위 코드를 이용하여 로또번호를 자동으로 생성하는 게임을 작성하시오. 중복허용 가능, 로또 번호 6개를 배열에 저장하고, 출력하시오.</vt:lpstr>
      <vt:lpstr>문제9# Random r = new Random //랜덤한 숫자를 추출하는 기능 int num = r.nextInt(45)+1; //nextInt 메서드를 호출함. 매개변수는 랜덤한 숫자의 범위를 지정함                                      // 즉 0 - 44까지 중 랜덤한 숫자 하나를 선택하여 리턴함.                                      // 로또 번호는 1-45까지 이므로 리턴값이 +1로 보정함 위 코드를 이용하여 로또번호를 자동으로 생성하는 게임을 작성하시오. 중복허용 가능, 로또 번호 6개를 배열에 저장하고, 출력하시오.</vt:lpstr>
      <vt:lpstr>문제9# Random r = new Random //랜덤한 숫자를 추출하는 기능 int num = r.nextInt(45)+1; //nextInt 메서드를 호출함. 매개변수는 랜덤한 숫자의 범위를 지정함                                      // 즉 0 - 44까지 중 랜덤한 숫자 하나를 선택하여 리턴함.                                      // 로또 번호는 1-45까지 이므로 리턴값이 +1로 보정함 위 코드를 이용하여 로또번호를 자동으로 생성하는 게임을 작성하시오. 중복허용 가능, 로또 번호 6개를 배열에 저장하고, 출력하시오.</vt:lpstr>
      <vt:lpstr>문제10# 9번에서 중복이 되지 않게 하시오...  이때 for문은 한 개만 사용</vt:lpstr>
      <vt:lpstr>문제10# 9번에서 중복이 되지 않게 하시오...  이때 for문은 한 개만 사용</vt:lpstr>
      <vt:lpstr>문제10# 리팩토링 9번에서 중복이 되지 않게 하시오...  이때 for문은 한 개만 사용</vt:lpstr>
      <vt:lpstr>문제11# 컴퓨터는 랜덤으로 번호를 먼저 뽑고, 키보드로 사용자가 번호를 입력하는 방식으로 가위 바위 보 게임을 작성하시오</vt:lpstr>
      <vt:lpstr>문제12# 컴퓨터는 랜덤으로 로또 번호를 10000번 뽑는다. 가장 많이 뽑힌 로또 번호가 오늘의 추천 로또 번호이다. 오늘의 추천 로또 번호 하나를 출력하시오.  만약 로또 번호가 같은 횟수로 나왔을 경우에는 큰 숫자가  우선한다.</vt:lpstr>
      <vt:lpstr>특별 문제1# String a = "6/4/3/2/5/1/4/5/6/7/8/9/1/2/3/4/5/6"; 문자열 a는 한자릿수의 숫자를 수집한 문자열이다. 숫자별로 수집된 수만큼 카운팅하세요. 카운팅 배열은 int[] a = new int[10];  // 위 선언문은 길이 10의 배열을 생성한 선언문이다. 초기값은 0이다. // 인덱스 0 - 9까지를 숫자로 정의한다. 조건 : 형변환은 사용하지 않는다. 메서드는  charAt()만 사용한다. </vt:lpstr>
      <vt:lpstr>특별 문제2#  String a ="67/414/1/23/32/45/54/12/11/232" 문자열 a는 해충에 대한 숫자를 카운팅한 결과이다. 해충의 갯수를 모두 합하시오. charAt() 메서드만 사용이 가능하다.  형변환이 필요하면 검색하여 사용하시오.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for문 활용 문제 해결</dc:title>
  <dc:creator>human-18</dc:creator>
  <cp:lastModifiedBy>human-19</cp:lastModifiedBy>
  <cp:revision>36</cp:revision>
  <dcterms:created xsi:type="dcterms:W3CDTF">2024-02-27T05:58:42Z</dcterms:created>
  <dcterms:modified xsi:type="dcterms:W3CDTF">2024-03-04T02:19:04Z</dcterms:modified>
</cp:coreProperties>
</file>