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77" r:id="rId3"/>
    <p:sldId id="275" r:id="rId4"/>
    <p:sldId id="264" r:id="rId5"/>
    <p:sldId id="273" r:id="rId6"/>
    <p:sldId id="258" r:id="rId7"/>
    <p:sldId id="259" r:id="rId8"/>
    <p:sldId id="279" r:id="rId9"/>
    <p:sldId id="280" r:id="rId10"/>
    <p:sldId id="283" r:id="rId11"/>
    <p:sldId id="284" r:id="rId12"/>
    <p:sldId id="285" r:id="rId13"/>
    <p:sldId id="286" r:id="rId14"/>
    <p:sldId id="278" r:id="rId15"/>
    <p:sldId id="281" r:id="rId16"/>
    <p:sldId id="267" r:id="rId17"/>
    <p:sldId id="274" r:id="rId18"/>
    <p:sldId id="268" r:id="rId19"/>
    <p:sldId id="282" r:id="rId20"/>
    <p:sldId id="269" r:id="rId21"/>
    <p:sldId id="287" r:id="rId22"/>
    <p:sldId id="288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54" y="6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C7C31A-EFBB-4A55-838C-D986A066A4A7}" type="datetimeFigureOut">
              <a:rPr lang="ko-KR" altLang="en-US" smtClean="0"/>
              <a:t>2024-02-06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1C960E-0AE5-45C5-9A27-0D8AF671A0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78791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1C960E-0AE5-45C5-9A27-0D8AF671A0E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9256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1C960E-0AE5-45C5-9A27-0D8AF671A0EC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89574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1C960E-0AE5-45C5-9A27-0D8AF671A0EC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96483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1C960E-0AE5-45C5-9A27-0D8AF671A0EC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94201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1C960E-0AE5-45C5-9A27-0D8AF671A0EC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12326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1C960E-0AE5-45C5-9A27-0D8AF671A0EC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0549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1C960E-0AE5-45C5-9A27-0D8AF671A0EC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67584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1C960E-0AE5-45C5-9A27-0D8AF671A0EC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59275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1C960E-0AE5-45C5-9A27-0D8AF671A0EC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32122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1C960E-0AE5-45C5-9A27-0D8AF671A0EC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22534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69B97-9C17-4B4F-BF37-40F390E4F934}" type="datetimeFigureOut">
              <a:rPr lang="ko-KR" altLang="en-US" smtClean="0"/>
              <a:t>2024-02-06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10262-E970-4EB3-9600-38DE9DACE9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1632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69B97-9C17-4B4F-BF37-40F390E4F934}" type="datetimeFigureOut">
              <a:rPr lang="ko-KR" altLang="en-US" smtClean="0"/>
              <a:t>2024-02-06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10262-E970-4EB3-9600-38DE9DACE9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1158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69B97-9C17-4B4F-BF37-40F390E4F934}" type="datetimeFigureOut">
              <a:rPr lang="ko-KR" altLang="en-US" smtClean="0"/>
              <a:t>2024-02-06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10262-E970-4EB3-9600-38DE9DACE9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4376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69B97-9C17-4B4F-BF37-40F390E4F934}" type="datetimeFigureOut">
              <a:rPr lang="ko-KR" altLang="en-US" smtClean="0"/>
              <a:t>2024-02-06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10262-E970-4EB3-9600-38DE9DACE9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4948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69B97-9C17-4B4F-BF37-40F390E4F934}" type="datetimeFigureOut">
              <a:rPr lang="ko-KR" altLang="en-US" smtClean="0"/>
              <a:t>2024-02-06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10262-E970-4EB3-9600-38DE9DACE9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476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69B97-9C17-4B4F-BF37-40F390E4F934}" type="datetimeFigureOut">
              <a:rPr lang="ko-KR" altLang="en-US" smtClean="0"/>
              <a:t>2024-02-06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10262-E970-4EB3-9600-38DE9DACE9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7929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69B97-9C17-4B4F-BF37-40F390E4F934}" type="datetimeFigureOut">
              <a:rPr lang="ko-KR" altLang="en-US" smtClean="0"/>
              <a:t>2024-02-06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10262-E970-4EB3-9600-38DE9DACE9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1585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69B97-9C17-4B4F-BF37-40F390E4F934}" type="datetimeFigureOut">
              <a:rPr lang="ko-KR" altLang="en-US" smtClean="0"/>
              <a:t>2024-02-06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10262-E970-4EB3-9600-38DE9DACE9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5792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69B97-9C17-4B4F-BF37-40F390E4F934}" type="datetimeFigureOut">
              <a:rPr lang="ko-KR" altLang="en-US" smtClean="0"/>
              <a:t>2024-02-06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10262-E970-4EB3-9600-38DE9DACE9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1840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69B97-9C17-4B4F-BF37-40F390E4F934}" type="datetimeFigureOut">
              <a:rPr lang="ko-KR" altLang="en-US" smtClean="0"/>
              <a:t>2024-02-06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10262-E970-4EB3-9600-38DE9DACE9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8120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69B97-9C17-4B4F-BF37-40F390E4F934}" type="datetimeFigureOut">
              <a:rPr lang="ko-KR" altLang="en-US" smtClean="0"/>
              <a:t>2024-02-06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10262-E970-4EB3-9600-38DE9DACE9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6719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669B97-9C17-4B4F-BF37-40F390E4F934}" type="datetimeFigureOut">
              <a:rPr lang="ko-KR" altLang="en-US" smtClean="0"/>
              <a:t>2024-02-06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910262-E970-4EB3-9600-38DE9DACE9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4503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800" dirty="0" smtClean="0"/>
              <a:t>서비스 예약 데이터베이스 구축</a:t>
            </a:r>
            <a:endParaRPr lang="ko-KR" altLang="en-US" sz="48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err="1" smtClean="0"/>
              <a:t>이찬용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차명규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문형욱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71180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기능별 테스트 </a:t>
            </a:r>
            <a:r>
              <a:rPr lang="ko-KR" altLang="en-US" dirty="0" err="1" smtClean="0"/>
              <a:t>쿼리문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RQ-0001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t="8333" r="36108" b="8594"/>
          <a:stretch/>
        </p:blipFill>
        <p:spPr>
          <a:xfrm>
            <a:off x="838200" y="1690687"/>
            <a:ext cx="6908800" cy="4697911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7747000" y="1729003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smtClean="0"/>
              <a:t>RQ-0001: </a:t>
            </a:r>
            <a:r>
              <a:rPr lang="ko-KR" altLang="en-US" dirty="0" smtClean="0"/>
              <a:t>회원의 </a:t>
            </a:r>
            <a:r>
              <a:rPr lang="en-US" altLang="ko-KR" dirty="0"/>
              <a:t>[</a:t>
            </a:r>
            <a:r>
              <a:rPr lang="ko-KR" altLang="en-US" dirty="0"/>
              <a:t>아이디</a:t>
            </a:r>
            <a:r>
              <a:rPr lang="en-US" altLang="ko-KR" dirty="0"/>
              <a:t>], [</a:t>
            </a:r>
            <a:r>
              <a:rPr lang="ko-KR" altLang="en-US" dirty="0"/>
              <a:t>비밀번호</a:t>
            </a:r>
            <a:r>
              <a:rPr lang="en-US" altLang="ko-KR" dirty="0"/>
              <a:t>], </a:t>
            </a:r>
            <a:endParaRPr lang="en-US" altLang="ko-KR" dirty="0" smtClean="0"/>
          </a:p>
          <a:p>
            <a:r>
              <a:rPr lang="en-US" altLang="ko-KR" dirty="0" smtClean="0"/>
              <a:t>[</a:t>
            </a:r>
            <a:r>
              <a:rPr lang="ko-KR" altLang="en-US" dirty="0"/>
              <a:t>이름</a:t>
            </a:r>
            <a:r>
              <a:rPr lang="en-US" altLang="ko-KR" dirty="0"/>
              <a:t>], [</a:t>
            </a:r>
            <a:r>
              <a:rPr lang="ko-KR" altLang="en-US" dirty="0"/>
              <a:t>입사일</a:t>
            </a:r>
            <a:r>
              <a:rPr lang="en-US" altLang="ko-KR" dirty="0"/>
              <a:t>], [</a:t>
            </a:r>
            <a:r>
              <a:rPr lang="ko-KR" altLang="en-US" dirty="0"/>
              <a:t>포인트</a:t>
            </a:r>
            <a:r>
              <a:rPr lang="en-US" altLang="ko-KR" dirty="0"/>
              <a:t>]</a:t>
            </a:r>
            <a:r>
              <a:rPr lang="ko-KR" altLang="en-US" dirty="0"/>
              <a:t>를 기록한다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92301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기능별 테스트 </a:t>
            </a:r>
            <a:r>
              <a:rPr lang="ko-KR" altLang="en-US" dirty="0" err="1" smtClean="0"/>
              <a:t>쿼리문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RQ-0002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7747000" y="1729003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smtClean="0"/>
              <a:t>RQ-0002: </a:t>
            </a:r>
            <a:r>
              <a:rPr lang="ko-KR" altLang="en-US" dirty="0"/>
              <a:t>회원의 </a:t>
            </a:r>
            <a:r>
              <a:rPr lang="en-US" altLang="ko-KR" dirty="0"/>
              <a:t>[</a:t>
            </a:r>
            <a:r>
              <a:rPr lang="ko-KR" altLang="en-US" dirty="0"/>
              <a:t>포인트</a:t>
            </a:r>
            <a:r>
              <a:rPr lang="en-US" altLang="ko-KR" dirty="0"/>
              <a:t>]</a:t>
            </a:r>
            <a:r>
              <a:rPr lang="ko-KR" altLang="en-US" dirty="0"/>
              <a:t>의 </a:t>
            </a:r>
            <a:r>
              <a:rPr lang="ko-KR" altLang="en-US" dirty="0" smtClean="0"/>
              <a:t>기본값은</a:t>
            </a:r>
            <a:endParaRPr lang="en-US" altLang="ko-KR" dirty="0" smtClean="0"/>
          </a:p>
          <a:p>
            <a:r>
              <a:rPr lang="ko-KR" altLang="en-US" dirty="0" smtClean="0"/>
              <a:t> </a:t>
            </a:r>
            <a:r>
              <a:rPr lang="en-US" altLang="ko-KR" dirty="0"/>
              <a:t>20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7747000" y="2413649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 err="1"/>
              <a:t>insert</a:t>
            </a:r>
            <a:r>
              <a:rPr lang="ko-KR" altLang="en-US" dirty="0"/>
              <a:t> </a:t>
            </a:r>
            <a:r>
              <a:rPr lang="ko-KR" altLang="en-US" dirty="0" err="1"/>
              <a:t>into</a:t>
            </a:r>
            <a:r>
              <a:rPr lang="ko-KR" altLang="en-US" dirty="0"/>
              <a:t> </a:t>
            </a:r>
            <a:r>
              <a:rPr lang="ko-KR" altLang="en-US" dirty="0" err="1"/>
              <a:t>members</a:t>
            </a:r>
            <a:r>
              <a:rPr lang="ko-KR" altLang="en-US" dirty="0"/>
              <a:t> </a:t>
            </a:r>
            <a:r>
              <a:rPr lang="ko-KR" altLang="en-US" dirty="0" err="1"/>
              <a:t>values</a:t>
            </a:r>
            <a:endParaRPr lang="ko-KR" altLang="en-US" dirty="0"/>
          </a:p>
          <a:p>
            <a:r>
              <a:rPr lang="ko-KR" altLang="en-US" dirty="0"/>
              <a:t>(</a:t>
            </a:r>
          </a:p>
          <a:p>
            <a:r>
              <a:rPr lang="ko-KR" altLang="en-US" dirty="0"/>
              <a:t>	'</a:t>
            </a:r>
            <a:r>
              <a:rPr lang="ko-KR" altLang="en-US" dirty="0" err="1"/>
              <a:t>ddd</a:t>
            </a:r>
            <a:r>
              <a:rPr lang="ko-KR" altLang="en-US" dirty="0"/>
              <a:t>',</a:t>
            </a:r>
          </a:p>
          <a:p>
            <a:r>
              <a:rPr lang="ko-KR" altLang="en-US" dirty="0"/>
              <a:t>	'ddd444',</a:t>
            </a:r>
          </a:p>
          <a:p>
            <a:r>
              <a:rPr lang="ko-KR" altLang="en-US" dirty="0"/>
              <a:t>	'</a:t>
            </a:r>
            <a:r>
              <a:rPr lang="ko-KR" altLang="en-US" dirty="0" err="1"/>
              <a:t>문형욱</a:t>
            </a:r>
            <a:r>
              <a:rPr lang="ko-KR" altLang="en-US" dirty="0"/>
              <a:t>',</a:t>
            </a:r>
          </a:p>
          <a:p>
            <a:r>
              <a:rPr lang="ko-KR" altLang="en-US" dirty="0"/>
              <a:t>	</a:t>
            </a:r>
            <a:r>
              <a:rPr lang="ko-KR" altLang="en-US" dirty="0" err="1"/>
              <a:t>sysdate</a:t>
            </a:r>
            <a:r>
              <a:rPr lang="ko-KR" altLang="en-US" dirty="0"/>
              <a:t>,</a:t>
            </a:r>
          </a:p>
          <a:p>
            <a:r>
              <a:rPr lang="ko-KR" altLang="en-US" dirty="0"/>
              <a:t>	</a:t>
            </a:r>
            <a:r>
              <a:rPr lang="ko-KR" altLang="en-US" dirty="0" err="1"/>
              <a:t>default</a:t>
            </a:r>
            <a:endParaRPr lang="ko-KR" altLang="en-US" dirty="0"/>
          </a:p>
          <a:p>
            <a:r>
              <a:rPr lang="ko-KR" altLang="en-US" dirty="0"/>
              <a:t>);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t="5904" r="6086"/>
          <a:stretch/>
        </p:blipFill>
        <p:spPr>
          <a:xfrm>
            <a:off x="1871664" y="1543266"/>
            <a:ext cx="3976848" cy="5314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6355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기능별 테스트 </a:t>
            </a:r>
            <a:r>
              <a:rPr lang="ko-KR" altLang="en-US" dirty="0" err="1" smtClean="0"/>
              <a:t>쿼리문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RQ-0003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7747000" y="1729003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smtClean="0"/>
              <a:t>RQ-0003: </a:t>
            </a:r>
            <a:r>
              <a:rPr lang="ko-KR" altLang="en-US" dirty="0"/>
              <a:t>서비스의 </a:t>
            </a:r>
            <a:r>
              <a:rPr lang="en-US" altLang="ko-KR" dirty="0"/>
              <a:t>[</a:t>
            </a:r>
            <a:r>
              <a:rPr lang="ko-KR" altLang="en-US" dirty="0"/>
              <a:t>번호</a:t>
            </a:r>
            <a:r>
              <a:rPr lang="en-US" altLang="ko-KR" dirty="0"/>
              <a:t>], [</a:t>
            </a:r>
            <a:r>
              <a:rPr lang="ko-KR" altLang="en-US" dirty="0"/>
              <a:t>이름</a:t>
            </a:r>
            <a:r>
              <a:rPr lang="en-US" altLang="ko-KR" dirty="0"/>
              <a:t>], </a:t>
            </a:r>
            <a:endParaRPr lang="en-US" altLang="ko-KR" dirty="0" smtClean="0"/>
          </a:p>
          <a:p>
            <a:r>
              <a:rPr lang="en-US" altLang="ko-KR" dirty="0" smtClean="0"/>
              <a:t>[</a:t>
            </a:r>
            <a:r>
              <a:rPr lang="ko-KR" altLang="en-US" dirty="0"/>
              <a:t>설명</a:t>
            </a:r>
            <a:r>
              <a:rPr lang="en-US" altLang="ko-KR" dirty="0"/>
              <a:t>], [</a:t>
            </a:r>
            <a:r>
              <a:rPr lang="ko-KR" altLang="en-US" dirty="0"/>
              <a:t>장소</a:t>
            </a:r>
            <a:r>
              <a:rPr lang="en-US" altLang="ko-KR" dirty="0"/>
              <a:t>]</a:t>
            </a:r>
            <a:r>
              <a:rPr lang="ko-KR" altLang="en-US" dirty="0"/>
              <a:t>를 기록한다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rcRect t="56704" r="3105"/>
          <a:stretch/>
        </p:blipFill>
        <p:spPr>
          <a:xfrm>
            <a:off x="838200" y="1729003"/>
            <a:ext cx="6908800" cy="4117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6249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기능별 테스트 </a:t>
            </a:r>
            <a:r>
              <a:rPr lang="ko-KR" altLang="en-US" dirty="0" err="1" smtClean="0"/>
              <a:t>쿼리문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RQ-0004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7747000" y="1729003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smtClean="0"/>
              <a:t>RQ-0004: </a:t>
            </a:r>
            <a:r>
              <a:rPr lang="ko-KR" altLang="en-US" dirty="0"/>
              <a:t>회원은 여러 개의 서비스를 </a:t>
            </a:r>
            <a:endParaRPr lang="en-US" altLang="ko-KR" dirty="0" smtClean="0"/>
          </a:p>
          <a:p>
            <a:r>
              <a:rPr lang="ko-KR" altLang="en-US" dirty="0" smtClean="0"/>
              <a:t>예약할 </a:t>
            </a:r>
            <a:r>
              <a:rPr lang="ko-KR" altLang="en-US" dirty="0"/>
              <a:t>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하나의 서비스는 </a:t>
            </a:r>
            <a:r>
              <a:rPr lang="ko-KR" altLang="en-US" dirty="0" err="1"/>
              <a:t>여러명의</a:t>
            </a:r>
            <a:r>
              <a:rPr lang="ko-KR" altLang="en-US" dirty="0"/>
              <a:t> 회원에게 </a:t>
            </a:r>
            <a:endParaRPr lang="en-US" altLang="ko-KR" dirty="0" smtClean="0"/>
          </a:p>
          <a:p>
            <a:r>
              <a:rPr lang="ko-KR" altLang="en-US" dirty="0" smtClean="0"/>
              <a:t>제공된다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t="84146" r="6881"/>
          <a:stretch/>
        </p:blipFill>
        <p:spPr>
          <a:xfrm>
            <a:off x="838199" y="1729002"/>
            <a:ext cx="6655399" cy="2557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5526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upgrade2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08553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요구사항 </a:t>
            </a:r>
            <a:r>
              <a:rPr lang="ko-KR" altLang="en-US" dirty="0" err="1" smtClean="0"/>
              <a:t>정리표</a:t>
            </a:r>
            <a:endParaRPr lang="ko-KR" altLang="en-US" dirty="0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0368452"/>
              </p:ext>
            </p:extLst>
          </p:nvPr>
        </p:nvGraphicFramePr>
        <p:xfrm>
          <a:off x="838200" y="1690688"/>
          <a:ext cx="10515600" cy="3997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4900">
                  <a:extLst>
                    <a:ext uri="{9D8B030D-6E8A-4147-A177-3AD203B41FA5}">
                      <a16:colId xmlns:a16="http://schemas.microsoft.com/office/drawing/2014/main" val="412716762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1804442914"/>
                    </a:ext>
                  </a:extLst>
                </a:gridCol>
                <a:gridCol w="1790700">
                  <a:extLst>
                    <a:ext uri="{9D8B030D-6E8A-4147-A177-3AD203B41FA5}">
                      <a16:colId xmlns:a16="http://schemas.microsoft.com/office/drawing/2014/main" val="1837560838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930530703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1875528970"/>
                    </a:ext>
                  </a:extLst>
                </a:gridCol>
                <a:gridCol w="2019300">
                  <a:extLst>
                    <a:ext uri="{9D8B030D-6E8A-4147-A177-3AD203B41FA5}">
                      <a16:colId xmlns:a16="http://schemas.microsoft.com/office/drawing/2014/main" val="2197843745"/>
                    </a:ext>
                  </a:extLst>
                </a:gridCol>
                <a:gridCol w="1422400">
                  <a:extLst>
                    <a:ext uri="{9D8B030D-6E8A-4147-A177-3AD203B41FA5}">
                      <a16:colId xmlns:a16="http://schemas.microsoft.com/office/drawing/2014/main" val="3631856599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1722617683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280971987"/>
                    </a:ext>
                  </a:extLst>
                </a:gridCol>
              </a:tblGrid>
              <a:tr h="370840">
                <a:tc gridSpan="9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요구사항 </a:t>
                      </a:r>
                      <a:r>
                        <a:rPr lang="ko-KR" altLang="en-US" sz="1600" dirty="0" err="1" smtClean="0"/>
                        <a:t>정리표</a:t>
                      </a:r>
                      <a:endParaRPr lang="ko-KR" alt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710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/>
                        <a:t>업무명</a:t>
                      </a:r>
                      <a:endParaRPr lang="ko-KR" altLang="en-US" sz="1600" b="1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/>
                        <a:t>서비스 예약</a:t>
                      </a:r>
                      <a:endParaRPr lang="ko-KR" altLang="en-US" sz="16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/>
                        <a:t>작성자</a:t>
                      </a:r>
                      <a:endParaRPr lang="ko-KR" altLang="en-US" sz="1600" b="1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err="1" smtClean="0"/>
                        <a:t>차명규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/>
                        <a:t>작성일</a:t>
                      </a:r>
                      <a:endParaRPr lang="ko-KR" altLang="en-US" sz="1600" b="1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/>
                        <a:t>2024.02.05</a:t>
                      </a:r>
                      <a:endParaRPr lang="ko-KR" altLang="en-US" sz="16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4142514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요구사항번호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요구사항명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요구사항 내용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상태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086326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RQ-0001</a:t>
                      </a:r>
                      <a:endParaRPr lang="ko-KR" alt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회원</a:t>
                      </a:r>
                      <a:r>
                        <a:rPr lang="ko-KR" altLang="en-US" sz="1600" baseline="0" dirty="0" smtClean="0"/>
                        <a:t> 정보 통계</a:t>
                      </a:r>
                      <a:endParaRPr lang="en-US" altLang="ko-KR" sz="1600" dirty="0" smtClean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회원의 </a:t>
                      </a:r>
                      <a:r>
                        <a:rPr lang="en-US" altLang="ko-KR" sz="1600" dirty="0" smtClean="0"/>
                        <a:t>[</a:t>
                      </a:r>
                      <a:r>
                        <a:rPr lang="ko-KR" altLang="en-US" sz="1600" dirty="0" smtClean="0"/>
                        <a:t>아이디</a:t>
                      </a:r>
                      <a:r>
                        <a:rPr lang="en-US" altLang="ko-KR" sz="1600" dirty="0" smtClean="0"/>
                        <a:t>], [</a:t>
                      </a:r>
                      <a:r>
                        <a:rPr lang="ko-KR" altLang="en-US" sz="1600" dirty="0" smtClean="0"/>
                        <a:t>비밀번호</a:t>
                      </a:r>
                      <a:r>
                        <a:rPr lang="en-US" altLang="ko-KR" sz="1600" dirty="0" smtClean="0"/>
                        <a:t>], [</a:t>
                      </a:r>
                      <a:r>
                        <a:rPr lang="ko-KR" altLang="en-US" sz="1600" dirty="0" smtClean="0"/>
                        <a:t>이름</a:t>
                      </a:r>
                      <a:r>
                        <a:rPr lang="en-US" altLang="ko-KR" sz="1600" dirty="0" smtClean="0"/>
                        <a:t>], [</a:t>
                      </a:r>
                      <a:r>
                        <a:rPr lang="ko-KR" altLang="en-US" sz="1600" dirty="0" smtClean="0"/>
                        <a:t>입사일</a:t>
                      </a:r>
                      <a:r>
                        <a:rPr lang="en-US" altLang="ko-KR" sz="1600" dirty="0" smtClean="0"/>
                        <a:t>], [</a:t>
                      </a:r>
                      <a:r>
                        <a:rPr lang="ko-KR" altLang="en-US" sz="1600" dirty="0" smtClean="0"/>
                        <a:t>포인트</a:t>
                      </a:r>
                      <a:r>
                        <a:rPr lang="en-US" altLang="ko-KR" sz="1600" dirty="0" smtClean="0"/>
                        <a:t>]</a:t>
                      </a:r>
                      <a:r>
                        <a:rPr lang="ko-KR" altLang="en-US" sz="1600" dirty="0" smtClean="0"/>
                        <a:t>를 기록한다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완료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347088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RQ-0002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기본값 설정</a:t>
                      </a:r>
                      <a:endParaRPr lang="ko-KR" altLang="en-US" sz="1600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회원의 </a:t>
                      </a:r>
                      <a:r>
                        <a:rPr lang="en-US" altLang="ko-KR" sz="1600" dirty="0" smtClean="0"/>
                        <a:t>[</a:t>
                      </a:r>
                      <a:r>
                        <a:rPr lang="ko-KR" altLang="en-US" sz="1600" dirty="0" smtClean="0"/>
                        <a:t>포인트</a:t>
                      </a:r>
                      <a:r>
                        <a:rPr lang="en-US" altLang="ko-KR" sz="1600" dirty="0" smtClean="0"/>
                        <a:t>]</a:t>
                      </a:r>
                      <a:r>
                        <a:rPr lang="ko-KR" altLang="en-US" sz="1600" dirty="0" smtClean="0"/>
                        <a:t>의 기본값은 </a:t>
                      </a:r>
                      <a:r>
                        <a:rPr lang="en-US" altLang="ko-KR" sz="1600" dirty="0" smtClean="0"/>
                        <a:t>20</a:t>
                      </a:r>
                      <a:r>
                        <a:rPr lang="ko-KR" altLang="en-US" sz="1600" dirty="0" smtClean="0"/>
                        <a:t>이다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완료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25497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RQ-0003</a:t>
                      </a:r>
                      <a:endParaRPr lang="ko-KR" alt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서비스 정보 통계</a:t>
                      </a:r>
                      <a:endParaRPr lang="ko-KR" altLang="en-US" sz="1600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서비스의 </a:t>
                      </a:r>
                      <a:r>
                        <a:rPr lang="en-US" altLang="ko-KR" sz="1600" dirty="0" smtClean="0"/>
                        <a:t>[</a:t>
                      </a:r>
                      <a:r>
                        <a:rPr lang="ko-KR" altLang="en-US" sz="1600" dirty="0" smtClean="0"/>
                        <a:t>번호</a:t>
                      </a:r>
                      <a:r>
                        <a:rPr lang="en-US" altLang="ko-KR" sz="1600" dirty="0" smtClean="0"/>
                        <a:t>], [</a:t>
                      </a:r>
                      <a:r>
                        <a:rPr lang="ko-KR" altLang="en-US" sz="1600" dirty="0" smtClean="0"/>
                        <a:t>이름</a:t>
                      </a:r>
                      <a:r>
                        <a:rPr lang="en-US" altLang="ko-KR" sz="1600" dirty="0" smtClean="0"/>
                        <a:t>],</a:t>
                      </a:r>
                      <a:r>
                        <a:rPr lang="en-US" altLang="ko-KR" sz="1600" baseline="0" dirty="0" smtClean="0"/>
                        <a:t> [</a:t>
                      </a:r>
                      <a:r>
                        <a:rPr lang="ko-KR" altLang="en-US" sz="1600" baseline="0" dirty="0" smtClean="0"/>
                        <a:t>설명</a:t>
                      </a:r>
                      <a:r>
                        <a:rPr lang="en-US" altLang="ko-KR" sz="1600" baseline="0" dirty="0" smtClean="0"/>
                        <a:t>], [</a:t>
                      </a:r>
                      <a:r>
                        <a:rPr lang="ko-KR" altLang="en-US" sz="1600" baseline="0" dirty="0" smtClean="0"/>
                        <a:t>장소</a:t>
                      </a:r>
                      <a:r>
                        <a:rPr lang="en-US" altLang="ko-KR" sz="1600" baseline="0" dirty="0" smtClean="0"/>
                        <a:t>]</a:t>
                      </a:r>
                      <a:r>
                        <a:rPr lang="ko-KR" altLang="en-US" sz="1600" baseline="0" dirty="0" smtClean="0"/>
                        <a:t>를 기록한다</a:t>
                      </a:r>
                      <a:r>
                        <a:rPr lang="en-US" altLang="ko-KR" sz="1600" baseline="0" dirty="0" smtClean="0"/>
                        <a:t>.</a:t>
                      </a:r>
                      <a:endParaRPr lang="ko-KR" alt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완료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381634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RQ-0004</a:t>
                      </a:r>
                      <a:endParaRPr lang="ko-KR" alt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회원</a:t>
                      </a:r>
                      <a:r>
                        <a:rPr lang="en-US" altLang="ko-KR" sz="1600" baseline="0" dirty="0" smtClean="0"/>
                        <a:t>〮</a:t>
                      </a:r>
                      <a:r>
                        <a:rPr lang="ko-KR" altLang="en-US" sz="1600" dirty="0" smtClean="0"/>
                        <a:t>서비스 관계</a:t>
                      </a:r>
                      <a:endParaRPr lang="ko-KR" altLang="en-US" sz="1600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회원은 여러 개의 서비스를 예약할 수 있다</a:t>
                      </a:r>
                      <a:r>
                        <a:rPr lang="en-US" altLang="ko-KR" sz="1600" dirty="0" smtClean="0"/>
                        <a:t>.</a:t>
                      </a:r>
                    </a:p>
                    <a:p>
                      <a:pPr latinLnBrk="1"/>
                      <a:r>
                        <a:rPr lang="ko-KR" altLang="en-US" sz="1600" dirty="0" smtClean="0"/>
                        <a:t>하나의 서비스는 </a:t>
                      </a:r>
                      <a:r>
                        <a:rPr lang="ko-KR" altLang="en-US" sz="1600" dirty="0" err="1" smtClean="0"/>
                        <a:t>여러명의</a:t>
                      </a:r>
                      <a:r>
                        <a:rPr lang="ko-KR" altLang="en-US" sz="1600" dirty="0" smtClean="0"/>
                        <a:t> 회원에게 제공된다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완료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245371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RQ-0005</a:t>
                      </a:r>
                      <a:endParaRPr lang="ko-KR" alt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회사 정보 통계</a:t>
                      </a:r>
                      <a:endParaRPr lang="ko-KR" altLang="en-US" sz="1600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회사의 </a:t>
                      </a:r>
                      <a:r>
                        <a:rPr lang="en-US" altLang="ko-KR" sz="1600" dirty="0" smtClean="0"/>
                        <a:t>[</a:t>
                      </a:r>
                      <a:r>
                        <a:rPr lang="ko-KR" altLang="en-US" sz="1600" dirty="0" err="1" smtClean="0"/>
                        <a:t>회사코드</a:t>
                      </a:r>
                      <a:r>
                        <a:rPr lang="en-US" altLang="ko-KR" sz="1600" dirty="0" smtClean="0"/>
                        <a:t>], [</a:t>
                      </a:r>
                      <a:r>
                        <a:rPr lang="ko-KR" altLang="en-US" sz="1600" dirty="0" smtClean="0"/>
                        <a:t>이름</a:t>
                      </a:r>
                      <a:r>
                        <a:rPr lang="en-US" altLang="ko-KR" sz="1600" dirty="0" smtClean="0"/>
                        <a:t>], [</a:t>
                      </a:r>
                      <a:r>
                        <a:rPr lang="ko-KR" altLang="en-US" sz="1600" dirty="0" smtClean="0"/>
                        <a:t>주소</a:t>
                      </a:r>
                      <a:r>
                        <a:rPr lang="en-US" altLang="ko-KR" sz="1600" dirty="0" smtClean="0"/>
                        <a:t>],</a:t>
                      </a:r>
                      <a:r>
                        <a:rPr lang="en-US" altLang="ko-KR" sz="1600" baseline="0" dirty="0" smtClean="0"/>
                        <a:t> [</a:t>
                      </a:r>
                      <a:r>
                        <a:rPr lang="ko-KR" altLang="en-US" sz="1600" baseline="0" dirty="0" smtClean="0"/>
                        <a:t>소재지</a:t>
                      </a:r>
                      <a:r>
                        <a:rPr lang="en-US" altLang="ko-KR" sz="1600" baseline="0" dirty="0" smtClean="0"/>
                        <a:t>]</a:t>
                      </a:r>
                      <a:r>
                        <a:rPr lang="ko-KR" altLang="en-US" sz="1600" baseline="0" dirty="0" smtClean="0"/>
                        <a:t>를 기록한다</a:t>
                      </a:r>
                      <a:r>
                        <a:rPr lang="en-US" altLang="ko-KR" sz="1600" baseline="0" dirty="0" smtClean="0"/>
                        <a:t>.</a:t>
                      </a:r>
                      <a:endParaRPr lang="ko-KR" alt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완료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1188232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RQ-</a:t>
                      </a:r>
                      <a:r>
                        <a:rPr lang="en-US" altLang="ko-KR" sz="1600" baseline="0" dirty="0" smtClean="0"/>
                        <a:t>0006</a:t>
                      </a:r>
                      <a:endParaRPr lang="ko-KR" alt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회사</a:t>
                      </a:r>
                      <a:r>
                        <a:rPr lang="en-US" altLang="ko-KR" sz="1600" baseline="0" dirty="0" smtClean="0"/>
                        <a:t>〮</a:t>
                      </a:r>
                      <a:r>
                        <a:rPr lang="ko-KR" altLang="en-US" sz="1600" dirty="0" smtClean="0"/>
                        <a:t>서비스 관계</a:t>
                      </a:r>
                      <a:endParaRPr lang="ko-KR" altLang="en-US" sz="1600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회사는 </a:t>
                      </a:r>
                      <a:r>
                        <a:rPr lang="en-US" altLang="ko-KR" sz="1600" dirty="0" smtClean="0"/>
                        <a:t>2</a:t>
                      </a:r>
                      <a:r>
                        <a:rPr lang="ko-KR" altLang="en-US" sz="1600" dirty="0" smtClean="0"/>
                        <a:t>개 이상의 서비스를 예약할 수 있다</a:t>
                      </a:r>
                      <a:r>
                        <a:rPr lang="en-US" altLang="ko-KR" sz="1600" dirty="0" smtClean="0"/>
                        <a:t>.</a:t>
                      </a:r>
                    </a:p>
                    <a:p>
                      <a:pPr latinLnBrk="1"/>
                      <a:r>
                        <a:rPr lang="ko-KR" altLang="en-US" sz="1600" dirty="0" smtClean="0"/>
                        <a:t>하나의 서비스는 </a:t>
                      </a:r>
                      <a:r>
                        <a:rPr lang="en-US" altLang="ko-KR" sz="1600" dirty="0" smtClean="0"/>
                        <a:t>1</a:t>
                      </a:r>
                      <a:r>
                        <a:rPr lang="ko-KR" altLang="en-US" sz="1600" dirty="0" smtClean="0"/>
                        <a:t>개의 회사만 제공하고 같은 서비스를 여러 회사가 같이 제공할 수 없다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완료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11989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08922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upgrade2 ERD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7850" y="1320800"/>
            <a:ext cx="8465113" cy="5718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8685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테이블 </a:t>
            </a:r>
            <a:r>
              <a:rPr lang="ko-KR" altLang="en-US" dirty="0" smtClean="0"/>
              <a:t>유추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</p:nvPr>
        </p:nvGraphicFramePr>
        <p:xfrm>
          <a:off x="660400" y="2692400"/>
          <a:ext cx="2336800" cy="31241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6800">
                  <a:extLst>
                    <a:ext uri="{9D8B030D-6E8A-4147-A177-3AD203B41FA5}">
                      <a16:colId xmlns:a16="http://schemas.microsoft.com/office/drawing/2014/main" val="1979267628"/>
                    </a:ext>
                  </a:extLst>
                </a:gridCol>
              </a:tblGrid>
              <a:tr h="59224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회원아이디</a:t>
                      </a:r>
                      <a:r>
                        <a:rPr lang="en-US" altLang="ko-KR" dirty="0" smtClean="0"/>
                        <a:t>(PK)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8089298"/>
                  </a:ext>
                </a:extLst>
              </a:tr>
              <a:tr h="253195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비밀번호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이름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입사일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포인트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3927707"/>
                  </a:ext>
                </a:extLst>
              </a:tr>
            </a:tbl>
          </a:graphicData>
        </a:graphic>
      </p:graphicFrame>
      <p:graphicFrame>
        <p:nvGraphicFramePr>
          <p:cNvPr id="5" name="내용 개체 틀 3"/>
          <p:cNvGraphicFramePr>
            <a:graphicFrameLocks/>
          </p:cNvGraphicFramePr>
          <p:nvPr/>
        </p:nvGraphicFramePr>
        <p:xfrm>
          <a:off x="3479800" y="2692400"/>
          <a:ext cx="2336800" cy="31241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6800">
                  <a:extLst>
                    <a:ext uri="{9D8B030D-6E8A-4147-A177-3AD203B41FA5}">
                      <a16:colId xmlns:a16="http://schemas.microsoft.com/office/drawing/2014/main" val="1979267628"/>
                    </a:ext>
                  </a:extLst>
                </a:gridCol>
              </a:tblGrid>
              <a:tr h="59224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번호</a:t>
                      </a:r>
                      <a:r>
                        <a:rPr lang="en-US" altLang="ko-KR" dirty="0" smtClean="0"/>
                        <a:t>(PK)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8089298"/>
                  </a:ext>
                </a:extLst>
              </a:tr>
              <a:tr h="253195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이름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설명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장소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err="1" smtClean="0"/>
                        <a:t>회사코드</a:t>
                      </a:r>
                      <a:r>
                        <a:rPr lang="en-US" altLang="ko-KR" dirty="0" smtClean="0"/>
                        <a:t>(FK)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3927707"/>
                  </a:ext>
                </a:extLst>
              </a:tr>
            </a:tbl>
          </a:graphicData>
        </a:graphic>
      </p:graphicFrame>
      <p:graphicFrame>
        <p:nvGraphicFramePr>
          <p:cNvPr id="7" name="내용 개체 틀 3"/>
          <p:cNvGraphicFramePr>
            <a:graphicFrameLocks/>
          </p:cNvGraphicFramePr>
          <p:nvPr/>
        </p:nvGraphicFramePr>
        <p:xfrm>
          <a:off x="6299200" y="2692400"/>
          <a:ext cx="2336800" cy="31241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6800">
                  <a:extLst>
                    <a:ext uri="{9D8B030D-6E8A-4147-A177-3AD203B41FA5}">
                      <a16:colId xmlns:a16="http://schemas.microsoft.com/office/drawing/2014/main" val="1979267628"/>
                    </a:ext>
                  </a:extLst>
                </a:gridCol>
              </a:tblGrid>
              <a:tr h="59224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예약번호</a:t>
                      </a:r>
                      <a:r>
                        <a:rPr lang="en-US" altLang="ko-KR" dirty="0" smtClean="0"/>
                        <a:t>(PK)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8089298"/>
                  </a:ext>
                </a:extLst>
              </a:tr>
              <a:tr h="253195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회원아이디</a:t>
                      </a:r>
                      <a:r>
                        <a:rPr lang="en-US" altLang="ko-KR" dirty="0" smtClean="0"/>
                        <a:t>(FK)</a:t>
                      </a:r>
                    </a:p>
                    <a:p>
                      <a:pPr latinLnBrk="1"/>
                      <a:r>
                        <a:rPr lang="ko-KR" altLang="en-US" dirty="0" smtClean="0"/>
                        <a:t>번호</a:t>
                      </a:r>
                      <a:r>
                        <a:rPr lang="en-US" altLang="ko-KR" dirty="0" smtClean="0"/>
                        <a:t>(FK)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3927707"/>
                  </a:ext>
                </a:extLst>
              </a:tr>
            </a:tbl>
          </a:graphicData>
        </a:graphic>
      </p:graphicFrame>
      <p:graphicFrame>
        <p:nvGraphicFramePr>
          <p:cNvPr id="8" name="내용 개체 틀 3"/>
          <p:cNvGraphicFramePr>
            <a:graphicFrameLocks/>
          </p:cNvGraphicFramePr>
          <p:nvPr/>
        </p:nvGraphicFramePr>
        <p:xfrm>
          <a:off x="9118600" y="2692400"/>
          <a:ext cx="2336800" cy="31241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6800">
                  <a:extLst>
                    <a:ext uri="{9D8B030D-6E8A-4147-A177-3AD203B41FA5}">
                      <a16:colId xmlns:a16="http://schemas.microsoft.com/office/drawing/2014/main" val="1979267628"/>
                    </a:ext>
                  </a:extLst>
                </a:gridCol>
              </a:tblGrid>
              <a:tr h="59224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회원아이디</a:t>
                      </a:r>
                      <a:r>
                        <a:rPr lang="en-US" altLang="ko-KR" dirty="0" smtClean="0"/>
                        <a:t>(PK)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8089298"/>
                  </a:ext>
                </a:extLst>
              </a:tr>
              <a:tr h="253195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비밀번호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이름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입사일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포인트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3927707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308100" y="2143780"/>
            <a:ext cx="1041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 smtClean="0"/>
              <a:t>회원</a:t>
            </a:r>
            <a:endParaRPr lang="en-US" altLang="ko-KR" sz="2800" b="1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3892550" y="2143780"/>
            <a:ext cx="1511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smtClean="0"/>
              <a:t>서비스</a:t>
            </a:r>
            <a:endParaRPr lang="en-US" altLang="ko-KR" sz="2800" b="1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6711950" y="2143780"/>
            <a:ext cx="1511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 smtClean="0"/>
              <a:t>예약</a:t>
            </a:r>
            <a:endParaRPr lang="en-US" altLang="ko-KR" sz="2800" b="1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9531350" y="2143780"/>
            <a:ext cx="1511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 smtClean="0"/>
              <a:t>회사</a:t>
            </a:r>
            <a:endParaRPr lang="en-US" altLang="ko-KR" sz="2800" b="1" dirty="0" smtClean="0"/>
          </a:p>
        </p:txBody>
      </p:sp>
    </p:spTree>
    <p:extLst>
      <p:ext uri="{BB962C8B-B14F-4D97-AF65-F5344CB8AC3E}">
        <p14:creationId xmlns:p14="http://schemas.microsoft.com/office/powerpoint/2010/main" val="10357736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테이블 </a:t>
            </a:r>
            <a:r>
              <a:rPr lang="ko-KR" altLang="en-US" dirty="0" smtClean="0"/>
              <a:t>명세서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0868444"/>
              </p:ext>
            </p:extLst>
          </p:nvPr>
        </p:nvGraphicFramePr>
        <p:xfrm>
          <a:off x="838200" y="1825625"/>
          <a:ext cx="10515600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4100">
                  <a:extLst>
                    <a:ext uri="{9D8B030D-6E8A-4147-A177-3AD203B41FA5}">
                      <a16:colId xmlns:a16="http://schemas.microsoft.com/office/drawing/2014/main" val="2751894735"/>
                    </a:ext>
                  </a:extLst>
                </a:gridCol>
                <a:gridCol w="1892300">
                  <a:extLst>
                    <a:ext uri="{9D8B030D-6E8A-4147-A177-3AD203B41FA5}">
                      <a16:colId xmlns:a16="http://schemas.microsoft.com/office/drawing/2014/main" val="55995139"/>
                    </a:ext>
                  </a:extLst>
                </a:gridCol>
                <a:gridCol w="1663700">
                  <a:extLst>
                    <a:ext uri="{9D8B030D-6E8A-4147-A177-3AD203B41FA5}">
                      <a16:colId xmlns:a16="http://schemas.microsoft.com/office/drawing/2014/main" val="1255307686"/>
                    </a:ext>
                  </a:extLst>
                </a:gridCol>
                <a:gridCol w="1181100">
                  <a:extLst>
                    <a:ext uri="{9D8B030D-6E8A-4147-A177-3AD203B41FA5}">
                      <a16:colId xmlns:a16="http://schemas.microsoft.com/office/drawing/2014/main" val="251393087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969677789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4025420247"/>
                    </a:ext>
                  </a:extLst>
                </a:gridCol>
                <a:gridCol w="698500">
                  <a:extLst>
                    <a:ext uri="{9D8B030D-6E8A-4147-A177-3AD203B41FA5}">
                      <a16:colId xmlns:a16="http://schemas.microsoft.com/office/drawing/2014/main" val="2554233856"/>
                    </a:ext>
                  </a:extLst>
                </a:gridCol>
                <a:gridCol w="2387600">
                  <a:extLst>
                    <a:ext uri="{9D8B030D-6E8A-4147-A177-3AD203B41FA5}">
                      <a16:colId xmlns:a16="http://schemas.microsoft.com/office/drawing/2014/main" val="3373009636"/>
                    </a:ext>
                  </a:extLst>
                </a:gridCol>
              </a:tblGrid>
              <a:tr h="23775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테이블명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테이블설명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컬럼명</a:t>
                      </a:r>
                      <a:r>
                        <a:rPr lang="en-US" altLang="ko-KR" sz="1200" dirty="0" smtClean="0"/>
                        <a:t>(</a:t>
                      </a:r>
                      <a:r>
                        <a:rPr lang="ko-KR" altLang="en-US" sz="1200" dirty="0" err="1" smtClean="0"/>
                        <a:t>속성명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데이터 타입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컬럼 키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제약사항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기본값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컬럼내용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3470060"/>
                  </a:ext>
                </a:extLst>
              </a:tr>
              <a:tr h="23775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members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회원 정보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member_id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varchar2(20)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PK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회원 아이디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7287830"/>
                  </a:ext>
                </a:extLst>
              </a:tr>
              <a:tr h="23775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members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회원 정보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member_pw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varchar2(20)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회원 비밀번호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360147"/>
                  </a:ext>
                </a:extLst>
              </a:tr>
              <a:tr h="23775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members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회원 정보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member_name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varchar2(10)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회원</a:t>
                      </a:r>
                      <a:r>
                        <a:rPr lang="ko-KR" altLang="en-US" sz="1200" baseline="0" dirty="0" smtClean="0"/>
                        <a:t> 이름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1184276"/>
                  </a:ext>
                </a:extLst>
              </a:tr>
              <a:tr h="23775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members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회원 정보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member_indate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timestamp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회원 입사일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7241348"/>
                  </a:ext>
                </a:extLst>
              </a:tr>
              <a:tr h="23775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members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회원 정보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member_point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number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20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회원 포인트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0879658"/>
                  </a:ext>
                </a:extLst>
              </a:tr>
              <a:tr h="23775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service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서비스 정보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service_no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varchar2(5)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서비스 번호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801090"/>
                  </a:ext>
                </a:extLst>
              </a:tr>
              <a:tr h="23775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service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서비스 정보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service_name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varchar2(10)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서비스 이름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1425305"/>
                  </a:ext>
                </a:extLst>
              </a:tr>
              <a:tr h="23775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service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서비스 정보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service_exp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varchar2(100)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서비스 설명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1404384"/>
                  </a:ext>
                </a:extLst>
              </a:tr>
              <a:tr h="23775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service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서비스 정보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service_place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varchar2(10)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서비스 장소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8965823"/>
                  </a:ext>
                </a:extLst>
              </a:tr>
              <a:tr h="23775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offer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서비스 제공 정보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member_id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varchar2(20)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FK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회원 아이디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6554991"/>
                  </a:ext>
                </a:extLst>
              </a:tr>
              <a:tr h="23775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offer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서비스 제공 정보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service_no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varchar2(5)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FK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서비스 번호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348996"/>
                  </a:ext>
                </a:extLst>
              </a:tr>
              <a:tr h="23775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service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서비스 정보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company_code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varchar2(5)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FK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회사 코드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0748767"/>
                  </a:ext>
                </a:extLst>
              </a:tr>
              <a:tr h="23775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company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회사 정보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/>
                        <a:t>company_code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varchar2(5)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회사 코드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7983090"/>
                  </a:ext>
                </a:extLst>
              </a:tr>
              <a:tr h="23775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company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회사 정보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/>
                        <a:t>company_name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varchar2(10)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회사 이름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0206358"/>
                  </a:ext>
                </a:extLst>
              </a:tr>
              <a:tr h="23775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company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회사 정보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/>
                        <a:t>company_addr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varchar2(10)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회사 주소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387271"/>
                  </a:ext>
                </a:extLst>
              </a:tr>
              <a:tr h="23775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company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회사 정보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/>
                        <a:t>company_region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varchar2(10)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회사 소재지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89528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03638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테이블 </a:t>
            </a:r>
            <a:r>
              <a:rPr lang="ko-KR" altLang="en-US" dirty="0" smtClean="0"/>
              <a:t>구축 </a:t>
            </a:r>
            <a:r>
              <a:rPr lang="ko-KR" altLang="en-US" dirty="0" err="1" smtClean="0"/>
              <a:t>쿼리문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회사 테이블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t="60840" r="73125" b="23849"/>
          <a:stretch/>
        </p:blipFill>
        <p:spPr>
          <a:xfrm>
            <a:off x="838200" y="2211388"/>
            <a:ext cx="4646683" cy="2035175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5562410" y="2211388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 err="1"/>
              <a:t>create</a:t>
            </a:r>
            <a:r>
              <a:rPr lang="ko-KR" altLang="en-US" dirty="0"/>
              <a:t> </a:t>
            </a:r>
            <a:r>
              <a:rPr lang="ko-KR" altLang="en-US" dirty="0" err="1"/>
              <a:t>table</a:t>
            </a:r>
            <a:r>
              <a:rPr lang="ko-KR" altLang="en-US" dirty="0"/>
              <a:t> </a:t>
            </a:r>
            <a:r>
              <a:rPr lang="ko-KR" altLang="en-US" dirty="0" err="1"/>
              <a:t>company</a:t>
            </a:r>
            <a:endParaRPr lang="ko-KR" altLang="en-US" dirty="0"/>
          </a:p>
          <a:p>
            <a:r>
              <a:rPr lang="ko-KR" altLang="en-US" dirty="0"/>
              <a:t>(</a:t>
            </a:r>
          </a:p>
          <a:p>
            <a:r>
              <a:rPr lang="ko-KR" altLang="en-US" dirty="0"/>
              <a:t>	</a:t>
            </a:r>
            <a:r>
              <a:rPr lang="ko-KR" altLang="en-US" dirty="0" err="1"/>
              <a:t>company_code</a:t>
            </a:r>
            <a:r>
              <a:rPr lang="ko-KR" altLang="en-US" dirty="0"/>
              <a:t> varchar2(5) </a:t>
            </a:r>
            <a:r>
              <a:rPr lang="ko-KR" altLang="en-US" dirty="0" err="1"/>
              <a:t>primary</a:t>
            </a:r>
            <a:r>
              <a:rPr lang="ko-KR" altLang="en-US" dirty="0"/>
              <a:t> </a:t>
            </a:r>
            <a:r>
              <a:rPr lang="ko-KR" altLang="en-US" dirty="0" err="1"/>
              <a:t>key</a:t>
            </a:r>
            <a:r>
              <a:rPr lang="ko-KR" altLang="en-US" dirty="0"/>
              <a:t>,</a:t>
            </a:r>
          </a:p>
          <a:p>
            <a:r>
              <a:rPr lang="ko-KR" altLang="en-US" dirty="0"/>
              <a:t>	</a:t>
            </a:r>
            <a:r>
              <a:rPr lang="ko-KR" altLang="en-US" dirty="0" err="1"/>
              <a:t>company_name</a:t>
            </a:r>
            <a:r>
              <a:rPr lang="ko-KR" altLang="en-US" dirty="0"/>
              <a:t> varchar2(10),</a:t>
            </a:r>
          </a:p>
          <a:p>
            <a:r>
              <a:rPr lang="ko-KR" altLang="en-US" dirty="0"/>
              <a:t>	</a:t>
            </a:r>
            <a:r>
              <a:rPr lang="ko-KR" altLang="en-US" dirty="0" err="1"/>
              <a:t>company_addr</a:t>
            </a:r>
            <a:r>
              <a:rPr lang="ko-KR" altLang="en-US" dirty="0"/>
              <a:t> varchar2(10),</a:t>
            </a:r>
          </a:p>
          <a:p>
            <a:r>
              <a:rPr lang="ko-KR" altLang="en-US" dirty="0"/>
              <a:t>	</a:t>
            </a:r>
            <a:r>
              <a:rPr lang="ko-KR" altLang="en-US" dirty="0" err="1"/>
              <a:t>company_region</a:t>
            </a:r>
            <a:r>
              <a:rPr lang="ko-KR" altLang="en-US" dirty="0"/>
              <a:t> varchar2(10)</a:t>
            </a:r>
          </a:p>
          <a:p>
            <a:r>
              <a:rPr lang="ko-KR" altLang="en-US" dirty="0"/>
              <a:t>);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4"/>
          <a:srcRect t="70461" r="49167" b="17706"/>
          <a:stretch/>
        </p:blipFill>
        <p:spPr>
          <a:xfrm>
            <a:off x="838200" y="4242713"/>
            <a:ext cx="9740610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079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basic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71564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테이블 </a:t>
            </a:r>
            <a:r>
              <a:rPr lang="ko-KR" altLang="en-US" dirty="0" smtClean="0"/>
              <a:t>구축 </a:t>
            </a:r>
            <a:r>
              <a:rPr lang="ko-KR" altLang="en-US" dirty="0" err="1" smtClean="0"/>
              <a:t>쿼리문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서비스 테이블</a:t>
            </a:r>
            <a:endParaRPr lang="ko-KR" altLang="en-US" dirty="0"/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33820" r="65516" b="59175"/>
          <a:stretch/>
        </p:blipFill>
        <p:spPr>
          <a:xfrm>
            <a:off x="838200" y="2081211"/>
            <a:ext cx="5530318" cy="8636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rcRect t="76558" r="44583" b="16938"/>
          <a:stretch/>
        </p:blipFill>
        <p:spPr>
          <a:xfrm>
            <a:off x="838200" y="2944811"/>
            <a:ext cx="9448420" cy="852489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6368518" y="2021481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 err="1"/>
              <a:t>alter</a:t>
            </a:r>
            <a:r>
              <a:rPr lang="ko-KR" altLang="en-US" dirty="0"/>
              <a:t> </a:t>
            </a:r>
            <a:r>
              <a:rPr lang="ko-KR" altLang="en-US" dirty="0" err="1"/>
              <a:t>table</a:t>
            </a:r>
            <a:r>
              <a:rPr lang="ko-KR" altLang="en-US" dirty="0"/>
              <a:t> </a:t>
            </a:r>
            <a:r>
              <a:rPr lang="ko-KR" altLang="en-US" dirty="0" err="1"/>
              <a:t>service</a:t>
            </a:r>
            <a:r>
              <a:rPr lang="ko-KR" altLang="en-US" dirty="0"/>
              <a:t> </a:t>
            </a:r>
            <a:r>
              <a:rPr lang="ko-KR" altLang="en-US" dirty="0" err="1"/>
              <a:t>add</a:t>
            </a:r>
            <a:r>
              <a:rPr lang="ko-KR" altLang="en-US" dirty="0"/>
              <a:t> </a:t>
            </a:r>
            <a:r>
              <a:rPr lang="ko-KR" altLang="en-US" dirty="0" err="1"/>
              <a:t>company_code</a:t>
            </a:r>
            <a:r>
              <a:rPr lang="ko-KR" altLang="en-US" dirty="0"/>
              <a:t> varchar2(5);</a:t>
            </a:r>
          </a:p>
          <a:p>
            <a:r>
              <a:rPr lang="ko-KR" altLang="en-US" dirty="0" err="1"/>
              <a:t>alter</a:t>
            </a:r>
            <a:r>
              <a:rPr lang="ko-KR" altLang="en-US" dirty="0"/>
              <a:t> </a:t>
            </a:r>
            <a:r>
              <a:rPr lang="ko-KR" altLang="en-US" dirty="0" err="1"/>
              <a:t>table</a:t>
            </a:r>
            <a:r>
              <a:rPr lang="ko-KR" altLang="en-US" dirty="0"/>
              <a:t> </a:t>
            </a:r>
            <a:r>
              <a:rPr lang="ko-KR" altLang="en-US" dirty="0" err="1"/>
              <a:t>service</a:t>
            </a:r>
            <a:r>
              <a:rPr lang="ko-KR" altLang="en-US" dirty="0"/>
              <a:t> </a:t>
            </a:r>
            <a:r>
              <a:rPr lang="ko-KR" altLang="en-US" dirty="0" err="1"/>
              <a:t>add</a:t>
            </a:r>
            <a:r>
              <a:rPr lang="ko-KR" altLang="en-US" dirty="0"/>
              <a:t> </a:t>
            </a:r>
            <a:r>
              <a:rPr lang="ko-KR" altLang="en-US" dirty="0" err="1"/>
              <a:t>foreign</a:t>
            </a:r>
            <a:r>
              <a:rPr lang="ko-KR" altLang="en-US" dirty="0"/>
              <a:t> </a:t>
            </a:r>
            <a:r>
              <a:rPr lang="ko-KR" altLang="en-US" dirty="0" err="1"/>
              <a:t>key</a:t>
            </a:r>
            <a:r>
              <a:rPr lang="ko-KR" altLang="en-US" dirty="0"/>
              <a:t>(</a:t>
            </a:r>
            <a:r>
              <a:rPr lang="ko-KR" altLang="en-US" dirty="0" err="1"/>
              <a:t>company_code</a:t>
            </a:r>
            <a:r>
              <a:rPr lang="ko-KR" altLang="en-US" dirty="0"/>
              <a:t>) </a:t>
            </a:r>
            <a:r>
              <a:rPr lang="ko-KR" altLang="en-US" dirty="0" err="1"/>
              <a:t>references</a:t>
            </a:r>
            <a:r>
              <a:rPr lang="ko-KR" altLang="en-US" dirty="0"/>
              <a:t> </a:t>
            </a:r>
            <a:r>
              <a:rPr lang="ko-KR" altLang="en-US" dirty="0" err="1"/>
              <a:t>company</a:t>
            </a:r>
            <a:r>
              <a:rPr lang="ko-KR" altLang="en-US" dirty="0"/>
              <a:t>(</a:t>
            </a:r>
            <a:r>
              <a:rPr lang="ko-KR" altLang="en-US" dirty="0" err="1"/>
              <a:t>company_code</a:t>
            </a:r>
            <a:r>
              <a:rPr lang="ko-KR" altLang="en-US" dirty="0"/>
              <a:t>);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4"/>
          <a:srcRect t="83673" r="49167"/>
          <a:stretch/>
        </p:blipFill>
        <p:spPr>
          <a:xfrm>
            <a:off x="838200" y="3797300"/>
            <a:ext cx="9740610" cy="2405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2003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 smtClean="0"/>
              <a:t>기능별 테스트 </a:t>
            </a:r>
            <a:r>
              <a:rPr lang="ko-KR" altLang="en-US" sz="3600" dirty="0" err="1" smtClean="0"/>
              <a:t>쿼리문</a:t>
            </a:r>
            <a:r>
              <a:rPr lang="ko-KR" altLang="en-US" sz="3600" dirty="0" smtClean="0"/>
              <a:t> </a:t>
            </a:r>
            <a:r>
              <a:rPr lang="en-US" altLang="ko-KR" sz="3600" dirty="0" smtClean="0"/>
              <a:t>– RQ-0005</a:t>
            </a:r>
            <a:endParaRPr lang="ko-KR" altLang="en-US" sz="3600" dirty="0"/>
          </a:p>
        </p:txBody>
      </p:sp>
      <p:sp>
        <p:nvSpPr>
          <p:cNvPr id="5" name="직사각형 4"/>
          <p:cNvSpPr/>
          <p:nvPr/>
        </p:nvSpPr>
        <p:spPr>
          <a:xfrm>
            <a:off x="7747000" y="1729003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smtClean="0"/>
              <a:t>RQ-0005: </a:t>
            </a:r>
            <a:r>
              <a:rPr lang="ko-KR" altLang="en-US" dirty="0"/>
              <a:t>회사의 </a:t>
            </a:r>
            <a:r>
              <a:rPr lang="en-US" altLang="ko-KR" dirty="0"/>
              <a:t>[</a:t>
            </a:r>
            <a:r>
              <a:rPr lang="ko-KR" altLang="en-US" dirty="0" err="1"/>
              <a:t>회사코드</a:t>
            </a:r>
            <a:r>
              <a:rPr lang="en-US" altLang="ko-KR" dirty="0"/>
              <a:t>], [</a:t>
            </a:r>
            <a:r>
              <a:rPr lang="ko-KR" altLang="en-US" dirty="0"/>
              <a:t>이름</a:t>
            </a:r>
            <a:r>
              <a:rPr lang="en-US" altLang="ko-KR" dirty="0"/>
              <a:t>], </a:t>
            </a:r>
            <a:endParaRPr lang="en-US" altLang="ko-KR" dirty="0" smtClean="0"/>
          </a:p>
          <a:p>
            <a:r>
              <a:rPr lang="en-US" altLang="ko-KR" dirty="0" smtClean="0"/>
              <a:t>[</a:t>
            </a:r>
            <a:r>
              <a:rPr lang="ko-KR" altLang="en-US" dirty="0"/>
              <a:t>주소</a:t>
            </a:r>
            <a:r>
              <a:rPr lang="en-US" altLang="ko-KR" dirty="0"/>
              <a:t>], [</a:t>
            </a:r>
            <a:r>
              <a:rPr lang="ko-KR" altLang="en-US" dirty="0"/>
              <a:t>소재지</a:t>
            </a:r>
            <a:r>
              <a:rPr lang="en-US" altLang="ko-KR" dirty="0"/>
              <a:t>]</a:t>
            </a:r>
            <a:r>
              <a:rPr lang="ko-KR" altLang="en-US" dirty="0"/>
              <a:t>를 기록한다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t="86585" r="26452"/>
          <a:stretch/>
        </p:blipFill>
        <p:spPr>
          <a:xfrm>
            <a:off x="838200" y="1746684"/>
            <a:ext cx="6770964" cy="2787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0440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 smtClean="0"/>
              <a:t>기능별 테스트 </a:t>
            </a:r>
            <a:r>
              <a:rPr lang="ko-KR" altLang="en-US" sz="3600" dirty="0" err="1" smtClean="0"/>
              <a:t>쿼리문</a:t>
            </a:r>
            <a:r>
              <a:rPr lang="ko-KR" altLang="en-US" sz="3600" dirty="0" smtClean="0"/>
              <a:t> </a:t>
            </a:r>
            <a:r>
              <a:rPr lang="en-US" altLang="ko-KR" sz="3600" dirty="0" smtClean="0"/>
              <a:t>– RQ-0006</a:t>
            </a:r>
            <a:endParaRPr lang="ko-KR" altLang="en-US" sz="3600" dirty="0"/>
          </a:p>
        </p:txBody>
      </p:sp>
      <p:sp>
        <p:nvSpPr>
          <p:cNvPr id="5" name="직사각형 4"/>
          <p:cNvSpPr/>
          <p:nvPr/>
        </p:nvSpPr>
        <p:spPr>
          <a:xfrm>
            <a:off x="7747000" y="1729003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smtClean="0"/>
              <a:t>RQ-0006: </a:t>
            </a:r>
            <a:r>
              <a:rPr lang="ko-KR" altLang="en-US" dirty="0"/>
              <a:t>회사는 </a:t>
            </a:r>
            <a:r>
              <a:rPr lang="en-US" altLang="ko-KR" dirty="0"/>
              <a:t>2</a:t>
            </a:r>
            <a:r>
              <a:rPr lang="ko-KR" altLang="en-US" dirty="0"/>
              <a:t>개 이상의 서비스를 </a:t>
            </a:r>
            <a:endParaRPr lang="en-US" altLang="ko-KR" dirty="0" smtClean="0"/>
          </a:p>
          <a:p>
            <a:r>
              <a:rPr lang="ko-KR" altLang="en-US" dirty="0" smtClean="0"/>
              <a:t>예약할 </a:t>
            </a:r>
            <a:r>
              <a:rPr lang="ko-KR" altLang="en-US" dirty="0"/>
              <a:t>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하나의 서비스는 </a:t>
            </a:r>
            <a:r>
              <a:rPr lang="en-US" altLang="ko-KR" dirty="0"/>
              <a:t>1</a:t>
            </a:r>
            <a:r>
              <a:rPr lang="ko-KR" altLang="en-US" dirty="0"/>
              <a:t>개의 회사만 제공하고 </a:t>
            </a:r>
            <a:endParaRPr lang="en-US" altLang="ko-KR" dirty="0" smtClean="0"/>
          </a:p>
          <a:p>
            <a:r>
              <a:rPr lang="ko-KR" altLang="en-US" dirty="0" smtClean="0"/>
              <a:t>같은 </a:t>
            </a:r>
            <a:r>
              <a:rPr lang="ko-KR" altLang="en-US" dirty="0"/>
              <a:t>서비스를 여러 회사가 같이 제공할 </a:t>
            </a:r>
            <a:endParaRPr lang="en-US" altLang="ko-KR" dirty="0" smtClean="0"/>
          </a:p>
          <a:p>
            <a:r>
              <a:rPr lang="ko-KR" altLang="en-US" dirty="0" smtClean="0"/>
              <a:t>수 </a:t>
            </a:r>
            <a:r>
              <a:rPr lang="ko-KR" altLang="en-US" dirty="0"/>
              <a:t>없다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t="60840" r="4303" b="15989"/>
          <a:stretch/>
        </p:blipFill>
        <p:spPr>
          <a:xfrm>
            <a:off x="838200" y="1729002"/>
            <a:ext cx="6857077" cy="2423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113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요구사항 </a:t>
            </a:r>
            <a:r>
              <a:rPr lang="ko-KR" altLang="en-US" dirty="0" err="1" smtClean="0"/>
              <a:t>정리표</a:t>
            </a:r>
            <a:endParaRPr lang="ko-KR" altLang="en-US" dirty="0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4114634"/>
              </p:ext>
            </p:extLst>
          </p:nvPr>
        </p:nvGraphicFramePr>
        <p:xfrm>
          <a:off x="838200" y="1690688"/>
          <a:ext cx="10515600" cy="280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4900">
                  <a:extLst>
                    <a:ext uri="{9D8B030D-6E8A-4147-A177-3AD203B41FA5}">
                      <a16:colId xmlns:a16="http://schemas.microsoft.com/office/drawing/2014/main" val="412716762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1804442914"/>
                    </a:ext>
                  </a:extLst>
                </a:gridCol>
                <a:gridCol w="1790700">
                  <a:extLst>
                    <a:ext uri="{9D8B030D-6E8A-4147-A177-3AD203B41FA5}">
                      <a16:colId xmlns:a16="http://schemas.microsoft.com/office/drawing/2014/main" val="1837560838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930530703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1875528970"/>
                    </a:ext>
                  </a:extLst>
                </a:gridCol>
                <a:gridCol w="2019300">
                  <a:extLst>
                    <a:ext uri="{9D8B030D-6E8A-4147-A177-3AD203B41FA5}">
                      <a16:colId xmlns:a16="http://schemas.microsoft.com/office/drawing/2014/main" val="2197843745"/>
                    </a:ext>
                  </a:extLst>
                </a:gridCol>
                <a:gridCol w="1422400">
                  <a:extLst>
                    <a:ext uri="{9D8B030D-6E8A-4147-A177-3AD203B41FA5}">
                      <a16:colId xmlns:a16="http://schemas.microsoft.com/office/drawing/2014/main" val="3631856599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1722617683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280971987"/>
                    </a:ext>
                  </a:extLst>
                </a:gridCol>
              </a:tblGrid>
              <a:tr h="370840">
                <a:tc gridSpan="9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요구사항 </a:t>
                      </a:r>
                      <a:r>
                        <a:rPr lang="ko-KR" altLang="en-US" dirty="0" err="1" smtClean="0"/>
                        <a:t>정리표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710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업무명</a:t>
                      </a:r>
                      <a:endParaRPr lang="ko-KR" altLang="en-US" b="1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서비스 예약</a:t>
                      </a:r>
                      <a:endParaRPr lang="ko-KR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작성자</a:t>
                      </a:r>
                      <a:endParaRPr lang="ko-KR" altLang="en-US" b="1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err="1" smtClean="0"/>
                        <a:t>차명규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작성일</a:t>
                      </a:r>
                      <a:endParaRPr lang="ko-KR" altLang="en-US" b="1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2024.02.05</a:t>
                      </a:r>
                      <a:endParaRPr lang="ko-KR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4142514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요구사항번호</a:t>
                      </a:r>
                      <a:endParaRPr lang="ko-KR" alt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요구사항명</a:t>
                      </a:r>
                      <a:endParaRPr lang="ko-KR" altLang="en-US" sz="1600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요구사항 내용</a:t>
                      </a:r>
                      <a:endParaRPr lang="ko-KR" alt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상태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086326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RQ-0001</a:t>
                      </a:r>
                      <a:endParaRPr lang="ko-KR" alt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회원</a:t>
                      </a:r>
                      <a:r>
                        <a:rPr lang="ko-KR" altLang="en-US" sz="1600" baseline="0" dirty="0" smtClean="0"/>
                        <a:t> 정보 통계</a:t>
                      </a:r>
                      <a:endParaRPr lang="en-US" altLang="ko-KR" sz="1600" dirty="0" smtClean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회원의 </a:t>
                      </a:r>
                      <a:r>
                        <a:rPr lang="en-US" altLang="ko-KR" sz="1600" dirty="0" smtClean="0"/>
                        <a:t>[</a:t>
                      </a:r>
                      <a:r>
                        <a:rPr lang="ko-KR" altLang="en-US" sz="1600" dirty="0" smtClean="0"/>
                        <a:t>아이디</a:t>
                      </a:r>
                      <a:r>
                        <a:rPr lang="en-US" altLang="ko-KR" sz="1600" dirty="0" smtClean="0"/>
                        <a:t>], [</a:t>
                      </a:r>
                      <a:r>
                        <a:rPr lang="ko-KR" altLang="en-US" sz="1600" dirty="0" smtClean="0"/>
                        <a:t>비밀번호</a:t>
                      </a:r>
                      <a:r>
                        <a:rPr lang="en-US" altLang="ko-KR" sz="1600" dirty="0" smtClean="0"/>
                        <a:t>], [</a:t>
                      </a:r>
                      <a:r>
                        <a:rPr lang="ko-KR" altLang="en-US" sz="1600" dirty="0" smtClean="0"/>
                        <a:t>이름</a:t>
                      </a:r>
                      <a:r>
                        <a:rPr lang="en-US" altLang="ko-KR" sz="1600" dirty="0" smtClean="0"/>
                        <a:t>], [</a:t>
                      </a:r>
                      <a:r>
                        <a:rPr lang="ko-KR" altLang="en-US" sz="1600" dirty="0" smtClean="0"/>
                        <a:t>입사일</a:t>
                      </a:r>
                      <a:r>
                        <a:rPr lang="en-US" altLang="ko-KR" sz="1600" dirty="0" smtClean="0"/>
                        <a:t>], [</a:t>
                      </a:r>
                      <a:r>
                        <a:rPr lang="ko-KR" altLang="en-US" sz="1600" dirty="0" smtClean="0"/>
                        <a:t>포인트</a:t>
                      </a:r>
                      <a:r>
                        <a:rPr lang="en-US" altLang="ko-KR" sz="1600" dirty="0" smtClean="0"/>
                        <a:t>]</a:t>
                      </a:r>
                      <a:r>
                        <a:rPr lang="ko-KR" altLang="en-US" sz="1600" dirty="0" smtClean="0"/>
                        <a:t>를 기록한다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완료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347088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RQ-0002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기본값 설정</a:t>
                      </a:r>
                      <a:endParaRPr lang="ko-KR" altLang="en-US" sz="1600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회원의 </a:t>
                      </a:r>
                      <a:r>
                        <a:rPr lang="en-US" altLang="ko-KR" sz="1600" dirty="0" smtClean="0"/>
                        <a:t>[</a:t>
                      </a:r>
                      <a:r>
                        <a:rPr lang="ko-KR" altLang="en-US" sz="1600" dirty="0" smtClean="0"/>
                        <a:t>포인트</a:t>
                      </a:r>
                      <a:r>
                        <a:rPr lang="en-US" altLang="ko-KR" sz="1600" dirty="0" smtClean="0"/>
                        <a:t>]</a:t>
                      </a:r>
                      <a:r>
                        <a:rPr lang="ko-KR" altLang="en-US" sz="1600" dirty="0" smtClean="0"/>
                        <a:t>의 기본값은 </a:t>
                      </a:r>
                      <a:r>
                        <a:rPr lang="en-US" altLang="ko-KR" sz="1600" dirty="0" smtClean="0"/>
                        <a:t>20</a:t>
                      </a:r>
                      <a:r>
                        <a:rPr lang="ko-KR" altLang="en-US" sz="1600" dirty="0" smtClean="0"/>
                        <a:t>이다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완료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25497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RQ-0003</a:t>
                      </a:r>
                      <a:endParaRPr lang="ko-KR" alt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서비스 정보 통계</a:t>
                      </a:r>
                      <a:endParaRPr lang="ko-KR" altLang="en-US" sz="1600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서비스의 </a:t>
                      </a:r>
                      <a:r>
                        <a:rPr lang="en-US" altLang="ko-KR" sz="1600" dirty="0" smtClean="0"/>
                        <a:t>[</a:t>
                      </a:r>
                      <a:r>
                        <a:rPr lang="ko-KR" altLang="en-US" sz="1600" dirty="0" smtClean="0"/>
                        <a:t>번호</a:t>
                      </a:r>
                      <a:r>
                        <a:rPr lang="en-US" altLang="ko-KR" sz="1600" dirty="0" smtClean="0"/>
                        <a:t>], [</a:t>
                      </a:r>
                      <a:r>
                        <a:rPr lang="ko-KR" altLang="en-US" sz="1600" dirty="0" smtClean="0"/>
                        <a:t>이름</a:t>
                      </a:r>
                      <a:r>
                        <a:rPr lang="en-US" altLang="ko-KR" sz="1600" dirty="0" smtClean="0"/>
                        <a:t>],</a:t>
                      </a:r>
                      <a:r>
                        <a:rPr lang="en-US" altLang="ko-KR" sz="1600" baseline="0" dirty="0" smtClean="0"/>
                        <a:t> [</a:t>
                      </a:r>
                      <a:r>
                        <a:rPr lang="ko-KR" altLang="en-US" sz="1600" baseline="0" dirty="0" smtClean="0"/>
                        <a:t>설명</a:t>
                      </a:r>
                      <a:r>
                        <a:rPr lang="en-US" altLang="ko-KR" sz="1600" baseline="0" dirty="0" smtClean="0"/>
                        <a:t>], [</a:t>
                      </a:r>
                      <a:r>
                        <a:rPr lang="ko-KR" altLang="en-US" sz="1600" baseline="0" dirty="0" smtClean="0"/>
                        <a:t>장소</a:t>
                      </a:r>
                      <a:r>
                        <a:rPr lang="en-US" altLang="ko-KR" sz="1600" baseline="0" dirty="0" smtClean="0"/>
                        <a:t>]</a:t>
                      </a:r>
                      <a:r>
                        <a:rPr lang="ko-KR" altLang="en-US" sz="1600" baseline="0" dirty="0" smtClean="0"/>
                        <a:t>를 기록한다</a:t>
                      </a:r>
                      <a:r>
                        <a:rPr lang="en-US" altLang="ko-KR" sz="1600" baseline="0" dirty="0" smtClean="0"/>
                        <a:t>.</a:t>
                      </a:r>
                      <a:endParaRPr lang="ko-KR" alt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완료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381634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RQ-0004</a:t>
                      </a:r>
                      <a:endParaRPr lang="ko-KR" alt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회원</a:t>
                      </a:r>
                      <a:r>
                        <a:rPr lang="en-US" altLang="ko-KR" sz="1600" baseline="0" dirty="0" smtClean="0"/>
                        <a:t>〮</a:t>
                      </a:r>
                      <a:r>
                        <a:rPr lang="ko-KR" altLang="en-US" sz="1600" dirty="0" smtClean="0"/>
                        <a:t>서비스 관계</a:t>
                      </a:r>
                      <a:endParaRPr lang="ko-KR" altLang="en-US" sz="1600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회원은 여러 개의 서비스를 예약할 수 있다</a:t>
                      </a:r>
                      <a:r>
                        <a:rPr lang="en-US" altLang="ko-KR" sz="1600" dirty="0" smtClean="0"/>
                        <a:t>.</a:t>
                      </a:r>
                    </a:p>
                    <a:p>
                      <a:pPr latinLnBrk="1"/>
                      <a:r>
                        <a:rPr lang="ko-KR" altLang="en-US" sz="1600" dirty="0" smtClean="0"/>
                        <a:t>하나의 서비스는 </a:t>
                      </a:r>
                      <a:r>
                        <a:rPr lang="ko-KR" altLang="en-US" sz="1600" dirty="0" err="1" smtClean="0"/>
                        <a:t>여러명의</a:t>
                      </a:r>
                      <a:r>
                        <a:rPr lang="ko-KR" altLang="en-US" sz="1600" dirty="0" smtClean="0"/>
                        <a:t> 회원에게 제공된다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완료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24537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2171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ERD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812" y="1352550"/>
            <a:ext cx="12222516" cy="4645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173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테이블 유추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2045057"/>
              </p:ext>
            </p:extLst>
          </p:nvPr>
        </p:nvGraphicFramePr>
        <p:xfrm>
          <a:off x="1892300" y="2743200"/>
          <a:ext cx="2336800" cy="31241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6800">
                  <a:extLst>
                    <a:ext uri="{9D8B030D-6E8A-4147-A177-3AD203B41FA5}">
                      <a16:colId xmlns:a16="http://schemas.microsoft.com/office/drawing/2014/main" val="1979267628"/>
                    </a:ext>
                  </a:extLst>
                </a:gridCol>
              </a:tblGrid>
              <a:tr h="59224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회원아이디</a:t>
                      </a:r>
                      <a:r>
                        <a:rPr lang="en-US" altLang="ko-KR" dirty="0" smtClean="0"/>
                        <a:t>(PK)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8089298"/>
                  </a:ext>
                </a:extLst>
              </a:tr>
              <a:tr h="253195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비밀번호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이름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입사일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포인트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3927707"/>
                  </a:ext>
                </a:extLst>
              </a:tr>
            </a:tbl>
          </a:graphicData>
        </a:graphic>
      </p:graphicFrame>
      <p:graphicFrame>
        <p:nvGraphicFramePr>
          <p:cNvPr id="5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77897343"/>
              </p:ext>
            </p:extLst>
          </p:nvPr>
        </p:nvGraphicFramePr>
        <p:xfrm>
          <a:off x="4711700" y="2743200"/>
          <a:ext cx="2336800" cy="31241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6800">
                  <a:extLst>
                    <a:ext uri="{9D8B030D-6E8A-4147-A177-3AD203B41FA5}">
                      <a16:colId xmlns:a16="http://schemas.microsoft.com/office/drawing/2014/main" val="1979267628"/>
                    </a:ext>
                  </a:extLst>
                </a:gridCol>
              </a:tblGrid>
              <a:tr h="59224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번호</a:t>
                      </a:r>
                      <a:r>
                        <a:rPr lang="en-US" altLang="ko-KR" dirty="0" smtClean="0"/>
                        <a:t>(PK)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8089298"/>
                  </a:ext>
                </a:extLst>
              </a:tr>
              <a:tr h="253195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이름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설명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장소</a:t>
                      </a:r>
                      <a:endParaRPr lang="en-US" altLang="ko-KR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3927707"/>
                  </a:ext>
                </a:extLst>
              </a:tr>
            </a:tbl>
          </a:graphicData>
        </a:graphic>
      </p:graphicFrame>
      <p:graphicFrame>
        <p:nvGraphicFramePr>
          <p:cNvPr id="7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07404709"/>
              </p:ext>
            </p:extLst>
          </p:nvPr>
        </p:nvGraphicFramePr>
        <p:xfrm>
          <a:off x="7531100" y="2743200"/>
          <a:ext cx="2336800" cy="31241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6800">
                  <a:extLst>
                    <a:ext uri="{9D8B030D-6E8A-4147-A177-3AD203B41FA5}">
                      <a16:colId xmlns:a16="http://schemas.microsoft.com/office/drawing/2014/main" val="1979267628"/>
                    </a:ext>
                  </a:extLst>
                </a:gridCol>
              </a:tblGrid>
              <a:tr h="59224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예약번호</a:t>
                      </a:r>
                      <a:r>
                        <a:rPr lang="en-US" altLang="ko-KR" dirty="0" smtClean="0"/>
                        <a:t>(PK)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8089298"/>
                  </a:ext>
                </a:extLst>
              </a:tr>
              <a:tr h="253195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회원아이디</a:t>
                      </a:r>
                      <a:r>
                        <a:rPr lang="en-US" altLang="ko-KR" dirty="0" smtClean="0"/>
                        <a:t>(FK)</a:t>
                      </a:r>
                    </a:p>
                    <a:p>
                      <a:pPr latinLnBrk="1"/>
                      <a:r>
                        <a:rPr lang="ko-KR" altLang="en-US" dirty="0" smtClean="0"/>
                        <a:t>번호</a:t>
                      </a:r>
                      <a:r>
                        <a:rPr lang="en-US" altLang="ko-KR" dirty="0" smtClean="0"/>
                        <a:t>(FK)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3927707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540000" y="2194580"/>
            <a:ext cx="1041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 smtClean="0"/>
              <a:t>회원</a:t>
            </a:r>
            <a:endParaRPr lang="en-US" altLang="ko-KR" sz="2800" b="1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5124450" y="2194580"/>
            <a:ext cx="1511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smtClean="0"/>
              <a:t>서비스</a:t>
            </a:r>
            <a:endParaRPr lang="en-US" altLang="ko-KR" sz="2800" b="1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7943850" y="2194580"/>
            <a:ext cx="1511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 smtClean="0"/>
              <a:t>예약</a:t>
            </a:r>
            <a:endParaRPr lang="en-US" altLang="ko-KR" sz="2800" b="1" dirty="0" smtClean="0"/>
          </a:p>
        </p:txBody>
      </p:sp>
    </p:spTree>
    <p:extLst>
      <p:ext uri="{BB962C8B-B14F-4D97-AF65-F5344CB8AC3E}">
        <p14:creationId xmlns:p14="http://schemas.microsoft.com/office/powerpoint/2010/main" val="16252663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테이블 명세서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76565036"/>
              </p:ext>
            </p:extLst>
          </p:nvPr>
        </p:nvGraphicFramePr>
        <p:xfrm>
          <a:off x="838200" y="1825625"/>
          <a:ext cx="105156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2751894735"/>
                    </a:ext>
                  </a:extLst>
                </a:gridCol>
                <a:gridCol w="1422400">
                  <a:extLst>
                    <a:ext uri="{9D8B030D-6E8A-4147-A177-3AD203B41FA5}">
                      <a16:colId xmlns:a16="http://schemas.microsoft.com/office/drawing/2014/main" val="55995139"/>
                    </a:ext>
                  </a:extLst>
                </a:gridCol>
                <a:gridCol w="1689100">
                  <a:extLst>
                    <a:ext uri="{9D8B030D-6E8A-4147-A177-3AD203B41FA5}">
                      <a16:colId xmlns:a16="http://schemas.microsoft.com/office/drawing/2014/main" val="1255307686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513930870"/>
                    </a:ext>
                  </a:extLst>
                </a:gridCol>
                <a:gridCol w="774700">
                  <a:extLst>
                    <a:ext uri="{9D8B030D-6E8A-4147-A177-3AD203B41FA5}">
                      <a16:colId xmlns:a16="http://schemas.microsoft.com/office/drawing/2014/main" val="969677789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555820711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554233856"/>
                    </a:ext>
                  </a:extLst>
                </a:gridCol>
                <a:gridCol w="2387600">
                  <a:extLst>
                    <a:ext uri="{9D8B030D-6E8A-4147-A177-3AD203B41FA5}">
                      <a16:colId xmlns:a16="http://schemas.microsoft.com/office/drawing/2014/main" val="33730096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테이블명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테이블설명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컬럼명</a:t>
                      </a:r>
                      <a:r>
                        <a:rPr lang="en-US" altLang="ko-KR" sz="1200" dirty="0" smtClean="0"/>
                        <a:t>(</a:t>
                      </a:r>
                      <a:r>
                        <a:rPr lang="ko-KR" altLang="en-US" sz="1200" dirty="0" err="1" smtClean="0"/>
                        <a:t>속성명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데이터 타입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컬럼 키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제약사항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기본값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컬럼내용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3470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members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회원 정보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member_id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varchar2(20)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PK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회원 아이디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72878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members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회원 정보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member_pw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varchar2(20)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회원 비밀번호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360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members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회원 정보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member_name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varchar2(10)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회원</a:t>
                      </a:r>
                      <a:r>
                        <a:rPr lang="ko-KR" altLang="en-US" sz="1200" baseline="0" dirty="0" smtClean="0"/>
                        <a:t> 이름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1184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members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회원 정보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member_indate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timestamp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회원 입사일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72413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members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회원 정보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member_point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number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20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회원 포인트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0879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service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서비스 정보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service_no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varchar2(5)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서비스 번호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801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service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서비스 정보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service_name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varchar2(10)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서비스 이름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14253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service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서비스 정보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service_exp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varchar2(100)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서비스 설명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14043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service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서비스 정보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service_place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varchar2(10)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서비스 장소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89658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offer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서비스 제공 정보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member_id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varchar2(20)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FK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회원 아이디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6554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offer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서비스 제공 정보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service_no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varchar2(5)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FK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서비스 번호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3489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35636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테이블 구축 </a:t>
            </a:r>
            <a:r>
              <a:rPr lang="ko-KR" altLang="en-US" dirty="0" err="1" smtClean="0"/>
              <a:t>쿼리문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회원 테이블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74850" t="16516" r="12076" b="66385"/>
          <a:stretch/>
        </p:blipFill>
        <p:spPr>
          <a:xfrm>
            <a:off x="977900" y="1841499"/>
            <a:ext cx="4660900" cy="243840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4"/>
          <a:srcRect l="49798" t="24521" r="24716" b="60741"/>
          <a:stretch/>
        </p:blipFill>
        <p:spPr>
          <a:xfrm>
            <a:off x="977900" y="4279899"/>
            <a:ext cx="9486900" cy="2194527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5854700" y="1831131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 err="1"/>
              <a:t>create</a:t>
            </a:r>
            <a:r>
              <a:rPr lang="ko-KR" altLang="en-US" dirty="0"/>
              <a:t> </a:t>
            </a:r>
            <a:r>
              <a:rPr lang="ko-KR" altLang="en-US" dirty="0" err="1"/>
              <a:t>table</a:t>
            </a:r>
            <a:r>
              <a:rPr lang="ko-KR" altLang="en-US" dirty="0"/>
              <a:t> </a:t>
            </a:r>
            <a:r>
              <a:rPr lang="ko-KR" altLang="en-US" dirty="0" err="1"/>
              <a:t>members</a:t>
            </a:r>
            <a:endParaRPr lang="ko-KR" altLang="en-US" dirty="0"/>
          </a:p>
          <a:p>
            <a:r>
              <a:rPr lang="ko-KR" altLang="en-US" dirty="0"/>
              <a:t>(</a:t>
            </a:r>
          </a:p>
          <a:p>
            <a:r>
              <a:rPr lang="ko-KR" altLang="en-US" dirty="0"/>
              <a:t>	</a:t>
            </a:r>
            <a:r>
              <a:rPr lang="ko-KR" altLang="en-US" dirty="0" err="1"/>
              <a:t>member_id</a:t>
            </a:r>
            <a:r>
              <a:rPr lang="ko-KR" altLang="en-US" dirty="0"/>
              <a:t> varchar2(20) </a:t>
            </a:r>
            <a:r>
              <a:rPr lang="ko-KR" altLang="en-US" dirty="0" err="1"/>
              <a:t>primary</a:t>
            </a:r>
            <a:r>
              <a:rPr lang="ko-KR" altLang="en-US" dirty="0"/>
              <a:t> </a:t>
            </a:r>
            <a:r>
              <a:rPr lang="ko-KR" altLang="en-US" dirty="0" err="1"/>
              <a:t>key</a:t>
            </a:r>
            <a:r>
              <a:rPr lang="ko-KR" altLang="en-US" dirty="0"/>
              <a:t>,</a:t>
            </a:r>
          </a:p>
          <a:p>
            <a:r>
              <a:rPr lang="ko-KR" altLang="en-US" dirty="0"/>
              <a:t>	</a:t>
            </a:r>
            <a:r>
              <a:rPr lang="ko-KR" altLang="en-US" dirty="0" err="1"/>
              <a:t>member_pw</a:t>
            </a:r>
            <a:r>
              <a:rPr lang="ko-KR" altLang="en-US" dirty="0"/>
              <a:t> varchar2(20),</a:t>
            </a:r>
          </a:p>
          <a:p>
            <a:r>
              <a:rPr lang="ko-KR" altLang="en-US" dirty="0"/>
              <a:t>	</a:t>
            </a:r>
            <a:r>
              <a:rPr lang="ko-KR" altLang="en-US" dirty="0" err="1"/>
              <a:t>member_name</a:t>
            </a:r>
            <a:r>
              <a:rPr lang="ko-KR" altLang="en-US" dirty="0"/>
              <a:t> </a:t>
            </a:r>
            <a:r>
              <a:rPr lang="ko-KR" altLang="en-US" dirty="0" err="1"/>
              <a:t>varchar</a:t>
            </a:r>
            <a:r>
              <a:rPr lang="ko-KR" altLang="en-US" dirty="0"/>
              <a:t>(10),</a:t>
            </a:r>
          </a:p>
          <a:p>
            <a:r>
              <a:rPr lang="ko-KR" altLang="en-US" dirty="0"/>
              <a:t>	</a:t>
            </a:r>
            <a:r>
              <a:rPr lang="ko-KR" altLang="en-US" dirty="0" err="1"/>
              <a:t>member_indate</a:t>
            </a:r>
            <a:r>
              <a:rPr lang="ko-KR" altLang="en-US" dirty="0"/>
              <a:t> </a:t>
            </a:r>
            <a:r>
              <a:rPr lang="ko-KR" altLang="en-US" dirty="0" err="1"/>
              <a:t>timestamp</a:t>
            </a:r>
            <a:r>
              <a:rPr lang="ko-KR" altLang="en-US" dirty="0"/>
              <a:t>,</a:t>
            </a:r>
          </a:p>
          <a:p>
            <a:r>
              <a:rPr lang="ko-KR" altLang="en-US" dirty="0"/>
              <a:t>	</a:t>
            </a:r>
            <a:r>
              <a:rPr lang="ko-KR" altLang="en-US" dirty="0" err="1"/>
              <a:t>member_point</a:t>
            </a:r>
            <a:r>
              <a:rPr lang="ko-KR" altLang="en-US" dirty="0"/>
              <a:t> </a:t>
            </a:r>
            <a:r>
              <a:rPr lang="ko-KR" altLang="en-US" dirty="0" err="1"/>
              <a:t>number</a:t>
            </a:r>
            <a:r>
              <a:rPr lang="ko-KR" altLang="en-US" dirty="0"/>
              <a:t> </a:t>
            </a:r>
            <a:r>
              <a:rPr lang="ko-KR" altLang="en-US" dirty="0" err="1"/>
              <a:t>default</a:t>
            </a:r>
            <a:r>
              <a:rPr lang="ko-KR" altLang="en-US" dirty="0"/>
              <a:t> 20</a:t>
            </a:r>
          </a:p>
          <a:p>
            <a:r>
              <a:rPr lang="ko-KR" altLang="en-US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4212277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테이블 구축 </a:t>
            </a:r>
            <a:r>
              <a:rPr lang="ko-KR" altLang="en-US" dirty="0" err="1" smtClean="0"/>
              <a:t>쿼리문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서비스 테이블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74850" t="33616" r="12076" b="50443"/>
          <a:stretch/>
        </p:blipFill>
        <p:spPr>
          <a:xfrm>
            <a:off x="838200" y="1690688"/>
            <a:ext cx="4660900" cy="22733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4"/>
          <a:srcRect l="49798" t="39050" r="24194" b="48081"/>
          <a:stretch/>
        </p:blipFill>
        <p:spPr>
          <a:xfrm>
            <a:off x="838200" y="3963988"/>
            <a:ext cx="10002414" cy="1979612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5839407" y="1690688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 err="1"/>
              <a:t>create</a:t>
            </a:r>
            <a:r>
              <a:rPr lang="ko-KR" altLang="en-US" dirty="0"/>
              <a:t> </a:t>
            </a:r>
            <a:r>
              <a:rPr lang="ko-KR" altLang="en-US" dirty="0" err="1"/>
              <a:t>table</a:t>
            </a:r>
            <a:r>
              <a:rPr lang="ko-KR" altLang="en-US" dirty="0"/>
              <a:t> </a:t>
            </a:r>
            <a:r>
              <a:rPr lang="ko-KR" altLang="en-US" dirty="0" err="1"/>
              <a:t>service</a:t>
            </a:r>
            <a:endParaRPr lang="ko-KR" altLang="en-US" dirty="0"/>
          </a:p>
          <a:p>
            <a:r>
              <a:rPr lang="ko-KR" altLang="en-US" dirty="0"/>
              <a:t>(</a:t>
            </a:r>
          </a:p>
          <a:p>
            <a:r>
              <a:rPr lang="ko-KR" altLang="en-US" dirty="0"/>
              <a:t>	</a:t>
            </a:r>
            <a:r>
              <a:rPr lang="ko-KR" altLang="en-US" dirty="0" err="1"/>
              <a:t>service_no</a:t>
            </a:r>
            <a:r>
              <a:rPr lang="ko-KR" altLang="en-US" dirty="0"/>
              <a:t> varchar2(5) </a:t>
            </a:r>
            <a:r>
              <a:rPr lang="ko-KR" altLang="en-US" dirty="0" err="1"/>
              <a:t>primary</a:t>
            </a:r>
            <a:r>
              <a:rPr lang="ko-KR" altLang="en-US" dirty="0"/>
              <a:t> </a:t>
            </a:r>
            <a:r>
              <a:rPr lang="ko-KR" altLang="en-US" dirty="0" err="1"/>
              <a:t>key</a:t>
            </a:r>
            <a:r>
              <a:rPr lang="ko-KR" altLang="en-US" dirty="0"/>
              <a:t>,</a:t>
            </a:r>
          </a:p>
          <a:p>
            <a:r>
              <a:rPr lang="ko-KR" altLang="en-US" dirty="0"/>
              <a:t>	</a:t>
            </a:r>
            <a:r>
              <a:rPr lang="ko-KR" altLang="en-US" dirty="0" err="1"/>
              <a:t>service_name</a:t>
            </a:r>
            <a:r>
              <a:rPr lang="ko-KR" altLang="en-US" dirty="0"/>
              <a:t> varchar2(10),</a:t>
            </a:r>
          </a:p>
          <a:p>
            <a:r>
              <a:rPr lang="ko-KR" altLang="en-US" dirty="0"/>
              <a:t>	</a:t>
            </a:r>
            <a:r>
              <a:rPr lang="ko-KR" altLang="en-US" dirty="0" err="1"/>
              <a:t>service_exp</a:t>
            </a:r>
            <a:r>
              <a:rPr lang="ko-KR" altLang="en-US" dirty="0"/>
              <a:t> varchar2(100),</a:t>
            </a:r>
          </a:p>
          <a:p>
            <a:r>
              <a:rPr lang="ko-KR" altLang="en-US" dirty="0"/>
              <a:t>	</a:t>
            </a:r>
            <a:r>
              <a:rPr lang="ko-KR" altLang="en-US" dirty="0" err="1"/>
              <a:t>service_place</a:t>
            </a:r>
            <a:r>
              <a:rPr lang="ko-KR" altLang="en-US" dirty="0"/>
              <a:t> varchar2(10)</a:t>
            </a:r>
          </a:p>
          <a:p>
            <a:r>
              <a:rPr lang="ko-KR" altLang="en-US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7975556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테이블 구축 </a:t>
            </a:r>
            <a:r>
              <a:rPr lang="ko-KR" altLang="en-US" dirty="0" err="1" smtClean="0"/>
              <a:t>쿼리문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예약 테이블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l="74957" t="55338" r="6085" b="29037"/>
          <a:stretch/>
        </p:blipFill>
        <p:spPr>
          <a:xfrm>
            <a:off x="838200" y="2225396"/>
            <a:ext cx="6202256" cy="204470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4"/>
          <a:srcRect l="49798" t="51709" r="24194" b="37979"/>
          <a:stretch/>
        </p:blipFill>
        <p:spPr>
          <a:xfrm>
            <a:off x="838200" y="4270097"/>
            <a:ext cx="10510464" cy="1666874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7134012" y="1690688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 err="1"/>
              <a:t>create</a:t>
            </a:r>
            <a:r>
              <a:rPr lang="ko-KR" altLang="en-US" dirty="0"/>
              <a:t> </a:t>
            </a:r>
            <a:r>
              <a:rPr lang="ko-KR" altLang="en-US" dirty="0" err="1"/>
              <a:t>table</a:t>
            </a:r>
            <a:r>
              <a:rPr lang="ko-KR" altLang="en-US" dirty="0"/>
              <a:t> </a:t>
            </a:r>
            <a:r>
              <a:rPr lang="ko-KR" altLang="en-US" dirty="0" err="1"/>
              <a:t>offer</a:t>
            </a:r>
            <a:endParaRPr lang="ko-KR" altLang="en-US" dirty="0"/>
          </a:p>
          <a:p>
            <a:r>
              <a:rPr lang="ko-KR" altLang="en-US" dirty="0"/>
              <a:t>(</a:t>
            </a:r>
          </a:p>
          <a:p>
            <a:r>
              <a:rPr lang="ko-KR" altLang="en-US" dirty="0"/>
              <a:t>	</a:t>
            </a:r>
            <a:r>
              <a:rPr lang="ko-KR" altLang="en-US" dirty="0" err="1"/>
              <a:t>member_id</a:t>
            </a:r>
            <a:r>
              <a:rPr lang="ko-KR" altLang="en-US" dirty="0"/>
              <a:t> varchar2(20),</a:t>
            </a:r>
          </a:p>
          <a:p>
            <a:r>
              <a:rPr lang="ko-KR" altLang="en-US" dirty="0"/>
              <a:t>	</a:t>
            </a:r>
            <a:r>
              <a:rPr lang="ko-KR" altLang="en-US" dirty="0" err="1"/>
              <a:t>service_no</a:t>
            </a:r>
            <a:r>
              <a:rPr lang="ko-KR" altLang="en-US" dirty="0"/>
              <a:t> varchar2(5),</a:t>
            </a:r>
          </a:p>
          <a:p>
            <a:r>
              <a:rPr lang="ko-KR" altLang="en-US" dirty="0"/>
              <a:t>	</a:t>
            </a:r>
            <a:r>
              <a:rPr lang="ko-KR" altLang="en-US" dirty="0" err="1"/>
              <a:t>foreign</a:t>
            </a:r>
            <a:r>
              <a:rPr lang="ko-KR" altLang="en-US" dirty="0"/>
              <a:t> </a:t>
            </a:r>
            <a:r>
              <a:rPr lang="ko-KR" altLang="en-US" dirty="0" err="1"/>
              <a:t>key</a:t>
            </a:r>
            <a:r>
              <a:rPr lang="ko-KR" altLang="en-US" dirty="0"/>
              <a:t>(</a:t>
            </a:r>
            <a:r>
              <a:rPr lang="ko-KR" altLang="en-US" dirty="0" err="1"/>
              <a:t>member_id</a:t>
            </a:r>
            <a:r>
              <a:rPr lang="ko-KR" altLang="en-US" dirty="0"/>
              <a:t>) </a:t>
            </a:r>
            <a:r>
              <a:rPr lang="ko-KR" altLang="en-US" dirty="0" err="1"/>
              <a:t>references</a:t>
            </a:r>
            <a:r>
              <a:rPr lang="ko-KR" altLang="en-US" dirty="0"/>
              <a:t> </a:t>
            </a:r>
            <a:r>
              <a:rPr lang="ko-KR" altLang="en-US" dirty="0" err="1"/>
              <a:t>members</a:t>
            </a:r>
            <a:r>
              <a:rPr lang="ko-KR" altLang="en-US" dirty="0"/>
              <a:t>(</a:t>
            </a:r>
            <a:r>
              <a:rPr lang="ko-KR" altLang="en-US" dirty="0" err="1"/>
              <a:t>member_id</a:t>
            </a:r>
            <a:r>
              <a:rPr lang="ko-KR" altLang="en-US" dirty="0"/>
              <a:t>),</a:t>
            </a:r>
          </a:p>
          <a:p>
            <a:r>
              <a:rPr lang="ko-KR" altLang="en-US" dirty="0"/>
              <a:t>	</a:t>
            </a:r>
            <a:r>
              <a:rPr lang="ko-KR" altLang="en-US" dirty="0" err="1"/>
              <a:t>foreign</a:t>
            </a:r>
            <a:r>
              <a:rPr lang="ko-KR" altLang="en-US" dirty="0"/>
              <a:t> </a:t>
            </a:r>
            <a:r>
              <a:rPr lang="ko-KR" altLang="en-US" dirty="0" err="1"/>
              <a:t>key</a:t>
            </a:r>
            <a:r>
              <a:rPr lang="ko-KR" altLang="en-US" dirty="0"/>
              <a:t>(</a:t>
            </a:r>
            <a:r>
              <a:rPr lang="ko-KR" altLang="en-US" dirty="0" err="1"/>
              <a:t>service_no</a:t>
            </a:r>
            <a:r>
              <a:rPr lang="ko-KR" altLang="en-US" dirty="0"/>
              <a:t>) </a:t>
            </a:r>
            <a:r>
              <a:rPr lang="ko-KR" altLang="en-US" dirty="0" err="1"/>
              <a:t>references</a:t>
            </a:r>
            <a:r>
              <a:rPr lang="ko-KR" altLang="en-US" dirty="0"/>
              <a:t> </a:t>
            </a:r>
            <a:r>
              <a:rPr lang="ko-KR" altLang="en-US" dirty="0" err="1"/>
              <a:t>service</a:t>
            </a:r>
            <a:r>
              <a:rPr lang="ko-KR" altLang="en-US" dirty="0"/>
              <a:t>(</a:t>
            </a:r>
            <a:r>
              <a:rPr lang="ko-KR" altLang="en-US" dirty="0" err="1"/>
              <a:t>service_no</a:t>
            </a:r>
            <a:r>
              <a:rPr lang="ko-KR" altLang="en-US" dirty="0"/>
              <a:t>)</a:t>
            </a:r>
          </a:p>
          <a:p>
            <a:r>
              <a:rPr lang="ko-KR" altLang="en-US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5215943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249</TotalTime>
  <Words>805</Words>
  <Application>Microsoft Office PowerPoint</Application>
  <PresentationFormat>와이드스크린</PresentationFormat>
  <Paragraphs>351</Paragraphs>
  <Slides>22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5" baseType="lpstr">
      <vt:lpstr>맑은 고딕</vt:lpstr>
      <vt:lpstr>Arial</vt:lpstr>
      <vt:lpstr>Office 테마</vt:lpstr>
      <vt:lpstr>서비스 예약 데이터베이스 구축</vt:lpstr>
      <vt:lpstr>basic</vt:lpstr>
      <vt:lpstr>요구사항 정리표</vt:lpstr>
      <vt:lpstr>ERD</vt:lpstr>
      <vt:lpstr>테이블 유추</vt:lpstr>
      <vt:lpstr>테이블 명세서</vt:lpstr>
      <vt:lpstr>테이블 구축 쿼리문 – 회원 테이블</vt:lpstr>
      <vt:lpstr>테이블 구축 쿼리문 – 서비스 테이블</vt:lpstr>
      <vt:lpstr>테이블 구축 쿼리문 – 예약 테이블</vt:lpstr>
      <vt:lpstr>기능별 테스트 쿼리문 – RQ-0001</vt:lpstr>
      <vt:lpstr>기능별 테스트 쿼리문 – RQ-0002</vt:lpstr>
      <vt:lpstr>기능별 테스트 쿼리문 – RQ-0003</vt:lpstr>
      <vt:lpstr>기능별 테스트 쿼리문 – RQ-0004</vt:lpstr>
      <vt:lpstr>upgrade2</vt:lpstr>
      <vt:lpstr>요구사항 정리표</vt:lpstr>
      <vt:lpstr> upgrade2 ERD</vt:lpstr>
      <vt:lpstr>테이블 유추</vt:lpstr>
      <vt:lpstr>테이블 명세서</vt:lpstr>
      <vt:lpstr>테이블 구축 쿼리문 – 회사 테이블</vt:lpstr>
      <vt:lpstr>테이블 구축 쿼리문 – 서비스 테이블</vt:lpstr>
      <vt:lpstr>기능별 테스트 쿼리문 – RQ-0005</vt:lpstr>
      <vt:lpstr>기능별 테스트 쿼리문 – RQ-0006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human-18</dc:creator>
  <cp:lastModifiedBy>human-18</cp:lastModifiedBy>
  <cp:revision>32</cp:revision>
  <dcterms:created xsi:type="dcterms:W3CDTF">2024-02-05T05:10:43Z</dcterms:created>
  <dcterms:modified xsi:type="dcterms:W3CDTF">2024-02-06T00:54:23Z</dcterms:modified>
</cp:coreProperties>
</file>