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64" r:id="rId4"/>
    <p:sldId id="273" r:id="rId5"/>
    <p:sldId id="258" r:id="rId6"/>
    <p:sldId id="259" r:id="rId7"/>
    <p:sldId id="279" r:id="rId8"/>
    <p:sldId id="280" r:id="rId9"/>
    <p:sldId id="289" r:id="rId10"/>
    <p:sldId id="290" r:id="rId11"/>
    <p:sldId id="283" r:id="rId12"/>
    <p:sldId id="284" r:id="rId13"/>
    <p:sldId id="285" r:id="rId14"/>
    <p:sldId id="286" r:id="rId15"/>
    <p:sldId id="278" r:id="rId16"/>
    <p:sldId id="291" r:id="rId17"/>
    <p:sldId id="267" r:id="rId18"/>
    <p:sldId id="292" r:id="rId19"/>
    <p:sldId id="293" r:id="rId20"/>
    <p:sldId id="282" r:id="rId21"/>
    <p:sldId id="294" r:id="rId22"/>
    <p:sldId id="296" r:id="rId23"/>
    <p:sldId id="29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7C31A-EFBB-4A55-838C-D986A066A4A7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C960E-0AE5-45C5-9A27-0D8AF671A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7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5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12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53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827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2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4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2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54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23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3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4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58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960E-0AE5-45C5-9A27-0D8AF671A0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2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3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5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7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4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6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2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8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9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4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2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9B97-9C17-4B4F-BF37-40F390E4F93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10262-E970-4EB3-9600-38DE9DACE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0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서비스 예약 </a:t>
            </a:r>
            <a:r>
              <a:rPr lang="en-US" altLang="ko-KR" sz="4800" dirty="0"/>
              <a:t>D</a:t>
            </a:r>
            <a:r>
              <a:rPr lang="en-US" altLang="ko-KR" sz="4800" dirty="0" smtClean="0"/>
              <a:t>atabase</a:t>
            </a:r>
            <a:r>
              <a:rPr lang="ko-KR" altLang="en-US" sz="4800" dirty="0" smtClean="0"/>
              <a:t> </a:t>
            </a:r>
            <a:r>
              <a:rPr lang="ko-KR" altLang="en-US" sz="4800" dirty="0" smtClean="0"/>
              <a:t>구축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이찬용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차명규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문형욱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1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기능별 테스트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RQ-0002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47000" y="1729003"/>
            <a:ext cx="444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RQ-0002: </a:t>
            </a:r>
            <a:r>
              <a:rPr lang="ko-KR" altLang="en-US" dirty="0"/>
              <a:t>학과의 </a:t>
            </a:r>
            <a:r>
              <a:rPr lang="en-US" altLang="ko-KR" dirty="0"/>
              <a:t>[</a:t>
            </a:r>
            <a:r>
              <a:rPr lang="ko-KR" altLang="en-US" dirty="0" err="1"/>
              <a:t>학과코드</a:t>
            </a:r>
            <a:r>
              <a:rPr lang="en-US" altLang="ko-KR" dirty="0"/>
              <a:t>], 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err="1"/>
              <a:t>학과명</a:t>
            </a:r>
            <a:r>
              <a:rPr lang="en-US" altLang="ko-KR" dirty="0"/>
              <a:t>] </a:t>
            </a:r>
            <a:r>
              <a:rPr lang="ko-KR" altLang="en-US" dirty="0"/>
              <a:t>을 기록한다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47000" y="2852899"/>
            <a:ext cx="39837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depart</a:t>
            </a:r>
            <a:r>
              <a:rPr lang="ko-KR" altLang="en-US" dirty="0"/>
              <a:t> </a:t>
            </a:r>
            <a:r>
              <a:rPr lang="ko-KR" altLang="en-US" dirty="0" err="1"/>
              <a:t>values</a:t>
            </a:r>
            <a:endParaRPr lang="ko-KR" altLang="en-US" dirty="0"/>
          </a:p>
          <a:p>
            <a:r>
              <a:rPr lang="ko-KR" altLang="en-US" dirty="0"/>
              <a:t>(</a:t>
            </a:r>
          </a:p>
          <a:p>
            <a:r>
              <a:rPr lang="ko-KR" altLang="en-US" dirty="0"/>
              <a:t>	'001', '게임소프트웨어학과'</a:t>
            </a:r>
          </a:p>
          <a:p>
            <a:r>
              <a:rPr lang="ko-KR" altLang="en-US" dirty="0" smtClean="0"/>
              <a:t>)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err="1"/>
              <a:t>d</a:t>
            </a:r>
            <a:r>
              <a:rPr lang="en-US" altLang="ko-KR" dirty="0" err="1" smtClean="0"/>
              <a:t>esc</a:t>
            </a:r>
            <a:r>
              <a:rPr lang="en-US" altLang="ko-KR" dirty="0" smtClean="0"/>
              <a:t> depart;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73877" r="60118"/>
          <a:stretch/>
        </p:blipFill>
        <p:spPr>
          <a:xfrm>
            <a:off x="838199" y="1729002"/>
            <a:ext cx="4720389" cy="454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기능별 테스트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RQ-0001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47000" y="17290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RQ-0001: </a:t>
            </a:r>
            <a:r>
              <a:rPr lang="ko-KR" altLang="en-US" dirty="0"/>
              <a:t>학생의 </a:t>
            </a:r>
            <a:r>
              <a:rPr lang="en-US" altLang="ko-KR" dirty="0"/>
              <a:t>[</a:t>
            </a:r>
            <a:r>
              <a:rPr lang="ko-KR" altLang="en-US" dirty="0"/>
              <a:t>학번</a:t>
            </a:r>
            <a:r>
              <a:rPr lang="en-US" altLang="ko-KR" dirty="0"/>
              <a:t>], [</a:t>
            </a:r>
            <a:r>
              <a:rPr lang="ko-KR" altLang="en-US" dirty="0"/>
              <a:t>이름</a:t>
            </a:r>
            <a:r>
              <a:rPr lang="en-US" altLang="ko-KR" dirty="0"/>
              <a:t>], 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/>
              <a:t>생년월일</a:t>
            </a:r>
            <a:r>
              <a:rPr lang="en-US" altLang="ko-KR" dirty="0"/>
              <a:t>], [</a:t>
            </a:r>
            <a:r>
              <a:rPr lang="ko-KR" altLang="en-US" dirty="0"/>
              <a:t>학과</a:t>
            </a:r>
            <a:r>
              <a:rPr lang="en-US" altLang="ko-KR" dirty="0"/>
              <a:t>]</a:t>
            </a:r>
            <a:r>
              <a:rPr lang="ko-KR" altLang="en-US" dirty="0"/>
              <a:t>를 기록한다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47000" y="2852899"/>
            <a:ext cx="39837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depart</a:t>
            </a:r>
            <a:r>
              <a:rPr lang="ko-KR" altLang="en-US" dirty="0"/>
              <a:t> </a:t>
            </a:r>
            <a:r>
              <a:rPr lang="ko-KR" altLang="en-US" dirty="0" err="1"/>
              <a:t>values</a:t>
            </a:r>
            <a:endParaRPr lang="ko-KR" altLang="en-US" dirty="0"/>
          </a:p>
          <a:p>
            <a:r>
              <a:rPr lang="ko-KR" altLang="en-US" dirty="0"/>
              <a:t>(</a:t>
            </a:r>
          </a:p>
          <a:p>
            <a:r>
              <a:rPr lang="ko-KR" altLang="en-US" dirty="0"/>
              <a:t>	'001', '게임소프트웨어학과'</a:t>
            </a:r>
          </a:p>
          <a:p>
            <a:r>
              <a:rPr lang="ko-KR" altLang="en-US" dirty="0" smtClean="0"/>
              <a:t>)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err="1"/>
              <a:t>d</a:t>
            </a:r>
            <a:r>
              <a:rPr lang="en-US" altLang="ko-KR" dirty="0" err="1" smtClean="0"/>
              <a:t>esc</a:t>
            </a:r>
            <a:r>
              <a:rPr lang="en-US" altLang="ko-KR" dirty="0" smtClean="0"/>
              <a:t> depart;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74005" r="22600"/>
          <a:stretch/>
        </p:blipFill>
        <p:spPr>
          <a:xfrm>
            <a:off x="838200" y="1750846"/>
            <a:ext cx="6743992" cy="33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기능별 테스트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RQ-0003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47000" y="17290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RQ-0003: </a:t>
            </a:r>
            <a:r>
              <a:rPr lang="ko-KR" altLang="en-US" dirty="0"/>
              <a:t>학생은 하나의 학과에만 </a:t>
            </a:r>
            <a:endParaRPr lang="en-US" altLang="ko-KR" dirty="0" smtClean="0"/>
          </a:p>
          <a:p>
            <a:r>
              <a:rPr lang="ko-KR" altLang="en-US" dirty="0" smtClean="0"/>
              <a:t>소속된다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학과는 </a:t>
            </a:r>
            <a:r>
              <a:rPr lang="ko-KR" altLang="en-US" dirty="0" err="1"/>
              <a:t>여러명의</a:t>
            </a:r>
            <a:r>
              <a:rPr lang="ko-KR" altLang="en-US" dirty="0"/>
              <a:t> 학생이 등록할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54493" r="22035"/>
          <a:stretch/>
        </p:blipFill>
        <p:spPr>
          <a:xfrm>
            <a:off x="474746" y="1690688"/>
            <a:ext cx="5661359" cy="485308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284494" y="2886123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err="1"/>
              <a:t>insert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students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values</a:t>
            </a:r>
            <a:endParaRPr lang="ko-KR" altLang="en-US" sz="1400" dirty="0"/>
          </a:p>
          <a:p>
            <a:r>
              <a:rPr lang="ko-KR" altLang="en-US" sz="1400" dirty="0"/>
              <a:t>(</a:t>
            </a:r>
          </a:p>
          <a:p>
            <a:r>
              <a:rPr lang="ko-KR" altLang="en-US" sz="1400" dirty="0"/>
              <a:t>	'20161674', '</a:t>
            </a:r>
            <a:r>
              <a:rPr lang="ko-KR" altLang="en-US" sz="1400" dirty="0" err="1"/>
              <a:t>차명규</a:t>
            </a:r>
            <a:r>
              <a:rPr lang="ko-KR" altLang="en-US" sz="1400" dirty="0"/>
              <a:t>', '970410', '사회복지학과', '002'</a:t>
            </a:r>
          </a:p>
          <a:p>
            <a:r>
              <a:rPr lang="ko-KR" altLang="en-US" sz="1400" dirty="0"/>
              <a:t>);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insert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students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values</a:t>
            </a:r>
            <a:endParaRPr lang="ko-KR" altLang="en-US" sz="1400" dirty="0"/>
          </a:p>
          <a:p>
            <a:r>
              <a:rPr lang="ko-KR" altLang="en-US" sz="1400" dirty="0"/>
              <a:t>(</a:t>
            </a:r>
          </a:p>
          <a:p>
            <a:r>
              <a:rPr lang="ko-KR" altLang="en-US" sz="1400" dirty="0"/>
              <a:t>	'20160001', '홍길동', '971014', '게임소프트웨어학과', '001'</a:t>
            </a:r>
          </a:p>
          <a:p>
            <a:r>
              <a:rPr lang="ko-KR" altLang="en-US" sz="1400" dirty="0"/>
              <a:t>);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select</a:t>
            </a:r>
            <a:r>
              <a:rPr lang="ko-KR" altLang="en-US" sz="1400" dirty="0"/>
              <a:t> * </a:t>
            </a:r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students</a:t>
            </a:r>
            <a:r>
              <a:rPr lang="ko-KR" alt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3963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기능별 테스트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RQ-0004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47000" y="17290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RQ-0004: </a:t>
            </a:r>
            <a:r>
              <a:rPr lang="ko-KR" altLang="en-US" dirty="0"/>
              <a:t>과목의 </a:t>
            </a:r>
            <a:r>
              <a:rPr lang="en-US" altLang="ko-KR" dirty="0"/>
              <a:t>[</a:t>
            </a:r>
            <a:r>
              <a:rPr lang="ko-KR" altLang="en-US" dirty="0" err="1"/>
              <a:t>과목코드</a:t>
            </a:r>
            <a:r>
              <a:rPr lang="en-US" altLang="ko-KR" dirty="0"/>
              <a:t>], [</a:t>
            </a:r>
            <a:r>
              <a:rPr lang="ko-KR" altLang="en-US" dirty="0"/>
              <a:t>과목명</a:t>
            </a:r>
            <a:r>
              <a:rPr lang="en-US" altLang="ko-KR" dirty="0"/>
              <a:t>], 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err="1"/>
              <a:t>교수명</a:t>
            </a:r>
            <a:r>
              <a:rPr lang="en-US" altLang="ko-KR" dirty="0"/>
              <a:t>], [</a:t>
            </a:r>
            <a:r>
              <a:rPr lang="ko-KR" altLang="en-US" dirty="0"/>
              <a:t>강의실</a:t>
            </a:r>
            <a:r>
              <a:rPr lang="en-US" altLang="ko-KR" dirty="0"/>
              <a:t>], [</a:t>
            </a:r>
            <a:r>
              <a:rPr lang="ko-KR" altLang="en-US" dirty="0"/>
              <a:t>개설일</a:t>
            </a:r>
            <a:r>
              <a:rPr lang="en-US" altLang="ko-KR" dirty="0"/>
              <a:t>]</a:t>
            </a:r>
            <a:r>
              <a:rPr lang="ko-KR" altLang="en-US" dirty="0"/>
              <a:t>을 기록한다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68100" r="28256"/>
          <a:stretch/>
        </p:blipFill>
        <p:spPr>
          <a:xfrm>
            <a:off x="838200" y="1690688"/>
            <a:ext cx="6156159" cy="44213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94359" y="251950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err="1"/>
              <a:t>insert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subject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values</a:t>
            </a:r>
            <a:endParaRPr lang="ko-KR" altLang="en-US" sz="1400" dirty="0"/>
          </a:p>
          <a:p>
            <a:r>
              <a:rPr lang="ko-KR" altLang="en-US" sz="1400" dirty="0"/>
              <a:t>(</a:t>
            </a:r>
          </a:p>
          <a:p>
            <a:r>
              <a:rPr lang="ko-KR" altLang="en-US" sz="1400" dirty="0"/>
              <a:t>	'001', '디지털 컨버전스', '김은수', '301', '24-01-29'</a:t>
            </a:r>
          </a:p>
          <a:p>
            <a:r>
              <a:rPr lang="ko-KR" altLang="en-US" sz="1400" dirty="0"/>
              <a:t>);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select</a:t>
            </a:r>
            <a:r>
              <a:rPr lang="ko-KR" altLang="en-US" sz="1400" dirty="0"/>
              <a:t> * </a:t>
            </a:r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subject</a:t>
            </a:r>
            <a:r>
              <a:rPr lang="ko-KR" alt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562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기능별 테스트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RQ-0005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47000" y="1729003"/>
            <a:ext cx="444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RQ-0005: </a:t>
            </a:r>
            <a:r>
              <a:rPr lang="ko-KR" altLang="en-US" dirty="0"/>
              <a:t>학생은 </a:t>
            </a:r>
            <a:r>
              <a:rPr lang="en-US" altLang="ko-KR" dirty="0"/>
              <a:t>1</a:t>
            </a:r>
            <a:r>
              <a:rPr lang="ko-KR" altLang="en-US" dirty="0"/>
              <a:t>개 이상의 과목을 </a:t>
            </a:r>
            <a:endParaRPr lang="en-US" altLang="ko-KR" dirty="0" smtClean="0"/>
          </a:p>
          <a:p>
            <a:r>
              <a:rPr lang="ko-KR" altLang="en-US" dirty="0" smtClean="0"/>
              <a:t>수강할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하나의 과목은 </a:t>
            </a:r>
            <a:r>
              <a:rPr lang="en-US" altLang="ko-KR" dirty="0"/>
              <a:t>1</a:t>
            </a:r>
            <a:r>
              <a:rPr lang="ko-KR" altLang="en-US" dirty="0"/>
              <a:t>명 이상의 학생이 </a:t>
            </a:r>
            <a:endParaRPr lang="en-US" altLang="ko-KR" dirty="0" smtClean="0"/>
          </a:p>
          <a:p>
            <a:r>
              <a:rPr lang="ko-KR" altLang="en-US" dirty="0" err="1" smtClean="0"/>
              <a:t>수강신청할</a:t>
            </a:r>
            <a:r>
              <a:rPr lang="ko-KR" altLang="en-US" dirty="0" smtClean="0"/>
              <a:t>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한번 </a:t>
            </a:r>
            <a:r>
              <a:rPr lang="ko-KR" altLang="en-US" dirty="0" err="1"/>
              <a:t>수강신청한</a:t>
            </a:r>
            <a:r>
              <a:rPr lang="ko-KR" altLang="en-US" dirty="0"/>
              <a:t> 과목을 다시 </a:t>
            </a:r>
            <a:endParaRPr lang="en-US" altLang="ko-KR" dirty="0" smtClean="0"/>
          </a:p>
          <a:p>
            <a:r>
              <a:rPr lang="ko-KR" altLang="en-US" dirty="0" smtClean="0"/>
              <a:t>신청할 </a:t>
            </a:r>
            <a:r>
              <a:rPr lang="ko-KR" altLang="en-US" dirty="0"/>
              <a:t>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25996" r="26559" b="3658"/>
          <a:stretch/>
        </p:blipFill>
        <p:spPr>
          <a:xfrm>
            <a:off x="1641809" y="1407694"/>
            <a:ext cx="4686801" cy="53722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47000" y="3483329"/>
            <a:ext cx="3665621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insert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into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enrm</a:t>
            </a:r>
            <a:r>
              <a:rPr lang="ko-KR" altLang="en-US" sz="1100" dirty="0"/>
              <a:t> </a:t>
            </a:r>
            <a:r>
              <a:rPr lang="ko-KR" altLang="en-US" sz="1100" dirty="0" err="1"/>
              <a:t>values</a:t>
            </a:r>
            <a:endParaRPr lang="ko-KR" altLang="en-US" sz="1100" dirty="0"/>
          </a:p>
          <a:p>
            <a:r>
              <a:rPr lang="ko-KR" altLang="en-US" sz="1100" dirty="0"/>
              <a:t>(</a:t>
            </a:r>
          </a:p>
          <a:p>
            <a:r>
              <a:rPr lang="ko-KR" altLang="en-US" sz="1100" dirty="0"/>
              <a:t>	'001', '20161674', '001'</a:t>
            </a:r>
          </a:p>
          <a:p>
            <a:r>
              <a:rPr lang="ko-KR" altLang="en-US" sz="1100" dirty="0" smtClean="0"/>
              <a:t>);</a:t>
            </a:r>
            <a:endParaRPr lang="ko-KR" altLang="en-US" sz="1100" dirty="0"/>
          </a:p>
          <a:p>
            <a:r>
              <a:rPr lang="ko-KR" altLang="en-US" sz="1100" dirty="0" err="1"/>
              <a:t>insert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into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enrm</a:t>
            </a:r>
            <a:r>
              <a:rPr lang="ko-KR" altLang="en-US" sz="1100" dirty="0"/>
              <a:t> </a:t>
            </a:r>
            <a:r>
              <a:rPr lang="ko-KR" altLang="en-US" sz="1100" dirty="0" err="1"/>
              <a:t>values</a:t>
            </a:r>
            <a:endParaRPr lang="ko-KR" altLang="en-US" sz="1100" dirty="0"/>
          </a:p>
          <a:p>
            <a:r>
              <a:rPr lang="ko-KR" altLang="en-US" sz="1100" dirty="0"/>
              <a:t>(</a:t>
            </a:r>
          </a:p>
          <a:p>
            <a:r>
              <a:rPr lang="ko-KR" altLang="en-US" sz="1100" dirty="0"/>
              <a:t>	'002', '20161674', '002'</a:t>
            </a:r>
          </a:p>
          <a:p>
            <a:r>
              <a:rPr lang="ko-KR" altLang="en-US" sz="1100" dirty="0" smtClean="0"/>
              <a:t>);</a:t>
            </a:r>
            <a:endParaRPr lang="ko-KR" altLang="en-US" sz="1100" dirty="0"/>
          </a:p>
          <a:p>
            <a:r>
              <a:rPr lang="ko-KR" altLang="en-US" sz="1100" dirty="0" err="1"/>
              <a:t>insert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into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enrm</a:t>
            </a:r>
            <a:r>
              <a:rPr lang="ko-KR" altLang="en-US" sz="1100" dirty="0"/>
              <a:t> </a:t>
            </a:r>
            <a:r>
              <a:rPr lang="ko-KR" altLang="en-US" sz="1100" dirty="0" err="1"/>
              <a:t>values</a:t>
            </a:r>
            <a:endParaRPr lang="ko-KR" altLang="en-US" sz="1100" dirty="0"/>
          </a:p>
          <a:p>
            <a:r>
              <a:rPr lang="ko-KR" altLang="en-US" sz="1100" dirty="0"/>
              <a:t>(</a:t>
            </a:r>
          </a:p>
          <a:p>
            <a:r>
              <a:rPr lang="ko-KR" altLang="en-US" sz="1100" dirty="0"/>
              <a:t>	'003', '20160001', '001'</a:t>
            </a:r>
          </a:p>
          <a:p>
            <a:r>
              <a:rPr lang="ko-KR" altLang="en-US" sz="1100" dirty="0" smtClean="0"/>
              <a:t>);</a:t>
            </a:r>
            <a:endParaRPr lang="ko-KR" altLang="en-US" sz="1100" dirty="0"/>
          </a:p>
          <a:p>
            <a:r>
              <a:rPr lang="ko-KR" altLang="en-US" sz="1100" dirty="0" err="1"/>
              <a:t>insert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into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enrm</a:t>
            </a:r>
            <a:r>
              <a:rPr lang="ko-KR" altLang="en-US" sz="1100" dirty="0"/>
              <a:t> </a:t>
            </a:r>
            <a:r>
              <a:rPr lang="ko-KR" altLang="en-US" sz="1100" dirty="0" err="1"/>
              <a:t>values</a:t>
            </a:r>
            <a:endParaRPr lang="ko-KR" altLang="en-US" sz="1100" dirty="0"/>
          </a:p>
          <a:p>
            <a:r>
              <a:rPr lang="ko-KR" altLang="en-US" sz="1100" dirty="0"/>
              <a:t>(</a:t>
            </a:r>
          </a:p>
          <a:p>
            <a:r>
              <a:rPr lang="ko-KR" altLang="en-US" sz="1100" dirty="0"/>
              <a:t>	'003', '20161674', '001'</a:t>
            </a:r>
          </a:p>
          <a:p>
            <a:r>
              <a:rPr lang="ko-KR" altLang="en-US" sz="1100" dirty="0" smtClean="0"/>
              <a:t>);</a:t>
            </a:r>
            <a:endParaRPr lang="ko-KR" altLang="en-US" sz="1100" dirty="0"/>
          </a:p>
          <a:p>
            <a:r>
              <a:rPr lang="ko-KR" altLang="en-US" sz="1100" dirty="0" err="1"/>
              <a:t>select</a:t>
            </a:r>
            <a:r>
              <a:rPr lang="ko-KR" altLang="en-US" sz="1100" dirty="0"/>
              <a:t> * </a:t>
            </a:r>
            <a:r>
              <a:rPr lang="ko-KR" altLang="en-US" sz="1100" dirty="0" err="1"/>
              <a:t>from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enrm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04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과목소개</a:t>
            </a:r>
            <a:r>
              <a:rPr lang="ko-KR" altLang="en-US" dirty="0" smtClean="0"/>
              <a:t> 기능 추가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5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ko-KR" altLang="en-US" dirty="0" err="1" smtClean="0"/>
              <a:t>정리표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262610"/>
              </p:ext>
            </p:extLst>
          </p:nvPr>
        </p:nvGraphicFramePr>
        <p:xfrm>
          <a:off x="838200" y="1690688"/>
          <a:ext cx="10515600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41271676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804442914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83756083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9305307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87552897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19784374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63185659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72261768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80971987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 </a:t>
                      </a:r>
                      <a:r>
                        <a:rPr lang="ko-KR" altLang="en-US" dirty="0" err="1" smtClean="0"/>
                        <a:t>정리표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업무명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서비스 예약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작성자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차명규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작성일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2024.02.06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4251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요구사항번호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요구사항명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요구사항 내용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상태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86326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RQ-0001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학생 정보 통계</a:t>
                      </a:r>
                      <a:endParaRPr lang="en-US" altLang="ko-KR" sz="1600" dirty="0" smtClean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학생의 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학번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생년월일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학과</a:t>
                      </a:r>
                      <a:r>
                        <a:rPr lang="en-US" altLang="ko-KR" sz="1600" dirty="0" smtClean="0"/>
                        <a:t>]</a:t>
                      </a:r>
                      <a:r>
                        <a:rPr lang="ko-KR" altLang="en-US" sz="1600" dirty="0" smtClean="0"/>
                        <a:t>를 기록한다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70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RQ-0002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학과 정보 통계</a:t>
                      </a:r>
                      <a:endParaRPr lang="ko-KR" alt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학과의 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err="1" smtClean="0"/>
                        <a:t>학과코드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err="1" smtClean="0"/>
                        <a:t>학과명</a:t>
                      </a:r>
                      <a:r>
                        <a:rPr lang="en-US" altLang="ko-KR" sz="1600" dirty="0" smtClean="0"/>
                        <a:t>] </a:t>
                      </a:r>
                      <a:r>
                        <a:rPr lang="ko-KR" altLang="en-US" sz="1600" dirty="0" smtClean="0"/>
                        <a:t>을 기록한다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549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RQ-0003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학생</a:t>
                      </a:r>
                      <a:r>
                        <a:rPr lang="en-US" altLang="ko-KR" sz="1600" baseline="0" dirty="0" smtClean="0"/>
                        <a:t>〮</a:t>
                      </a:r>
                      <a:r>
                        <a:rPr lang="ko-KR" altLang="en-US" sz="1600" dirty="0" smtClean="0"/>
                        <a:t>학과 관계</a:t>
                      </a:r>
                      <a:endParaRPr lang="ko-KR" alt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학생은 하나의 학과에만 소속된다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학과는 </a:t>
                      </a:r>
                      <a:r>
                        <a:rPr lang="ko-KR" altLang="en-US" sz="1600" dirty="0" err="1" smtClean="0"/>
                        <a:t>여러명의</a:t>
                      </a:r>
                      <a:r>
                        <a:rPr lang="ko-KR" altLang="en-US" sz="1600" dirty="0" smtClean="0"/>
                        <a:t> 학생이 등록할 수 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1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RQ-0004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과목 정보 통계</a:t>
                      </a:r>
                      <a:endParaRPr lang="ko-KR" alt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과목의 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err="1" smtClean="0"/>
                        <a:t>과목코드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과목명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err="1" smtClean="0"/>
                        <a:t>교수명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강의실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개설일</a:t>
                      </a:r>
                      <a:r>
                        <a:rPr lang="en-US" altLang="ko-KR" sz="1600" dirty="0" smtClean="0"/>
                        <a:t>]</a:t>
                      </a:r>
                      <a:r>
                        <a:rPr lang="ko-KR" altLang="en-US" sz="1600" dirty="0" smtClean="0"/>
                        <a:t>을 기록한다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537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RQ-0005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학생</a:t>
                      </a:r>
                      <a:r>
                        <a:rPr lang="en-US" altLang="ko-KR" sz="1600" baseline="0" dirty="0" smtClean="0"/>
                        <a:t>〮</a:t>
                      </a:r>
                      <a:r>
                        <a:rPr lang="ko-KR" altLang="en-US" sz="1600" dirty="0" smtClean="0"/>
                        <a:t>과목 관계</a:t>
                      </a:r>
                      <a:endParaRPr lang="ko-KR" alt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학생은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개 이상의 과목을 수강할 수 있다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하나의 과목은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명 이상의 학생이 </a:t>
                      </a:r>
                      <a:r>
                        <a:rPr lang="ko-KR" altLang="en-US" sz="1600" dirty="0" err="1" smtClean="0"/>
                        <a:t>수강신청할</a:t>
                      </a:r>
                      <a:r>
                        <a:rPr lang="ko-KR" altLang="en-US" sz="1600" dirty="0" smtClean="0"/>
                        <a:t> 수 있다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단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한번 </a:t>
                      </a:r>
                      <a:r>
                        <a:rPr lang="ko-KR" altLang="en-US" sz="1600" dirty="0" err="1" smtClean="0"/>
                        <a:t>수강신청한</a:t>
                      </a:r>
                      <a:r>
                        <a:rPr lang="ko-KR" altLang="en-US" sz="1600" dirty="0" smtClean="0"/>
                        <a:t> 과목을 다시 신청할 수 없다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완료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55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RQ-0006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과목소개</a:t>
                      </a:r>
                      <a:endParaRPr lang="ko-KR" alt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학생이 수강한 과목의 후기를 남길 수 있는 기능 추가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완료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332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6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3" y="1590748"/>
            <a:ext cx="11069053" cy="48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유추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106410"/>
              </p:ext>
            </p:extLst>
          </p:nvPr>
        </p:nvGraphicFramePr>
        <p:xfrm>
          <a:off x="212558" y="2717800"/>
          <a:ext cx="19050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979267628"/>
                    </a:ext>
                  </a:extLst>
                </a:gridCol>
              </a:tblGrid>
              <a:tr h="592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학번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89298"/>
                  </a:ext>
                </a:extLst>
              </a:tr>
              <a:tr h="2531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생년월일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학과명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학과코드</a:t>
                      </a:r>
                      <a:r>
                        <a:rPr lang="en-US" altLang="ko-KR" dirty="0" smtClean="0"/>
                        <a:t>(FK)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27707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168276"/>
              </p:ext>
            </p:extLst>
          </p:nvPr>
        </p:nvGraphicFramePr>
        <p:xfrm>
          <a:off x="2646947" y="2717799"/>
          <a:ext cx="19050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979267628"/>
                    </a:ext>
                  </a:extLst>
                </a:gridCol>
              </a:tblGrid>
              <a:tr h="592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학과코드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89298"/>
                  </a:ext>
                </a:extLst>
              </a:tr>
              <a:tr h="2531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학과명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27707"/>
                  </a:ext>
                </a:extLst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462679"/>
              </p:ext>
            </p:extLst>
          </p:nvPr>
        </p:nvGraphicFramePr>
        <p:xfrm>
          <a:off x="5081336" y="2717799"/>
          <a:ext cx="19050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979267628"/>
                    </a:ext>
                  </a:extLst>
                </a:gridCol>
              </a:tblGrid>
              <a:tr h="592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과목코드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89298"/>
                  </a:ext>
                </a:extLst>
              </a:tr>
              <a:tr h="2531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과목명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교수명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강의실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개설일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277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615" y="2169180"/>
            <a:ext cx="916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학생</a:t>
            </a:r>
            <a:endParaRPr lang="en-US" altLang="ko-KR" sz="2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934146" y="2143780"/>
            <a:ext cx="1330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학과</a:t>
            </a:r>
            <a:endParaRPr lang="en-US" altLang="ko-KR" sz="28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368535" y="2169180"/>
            <a:ext cx="1330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과목</a:t>
            </a:r>
            <a:endParaRPr lang="en-US" altLang="ko-KR" sz="2800" b="1" dirty="0" smtClean="0"/>
          </a:p>
        </p:txBody>
      </p:sp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771079"/>
              </p:ext>
            </p:extLst>
          </p:nvPr>
        </p:nvGraphicFramePr>
        <p:xfrm>
          <a:off x="7515725" y="2717799"/>
          <a:ext cx="19050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979267628"/>
                    </a:ext>
                  </a:extLst>
                </a:gridCol>
              </a:tblGrid>
              <a:tr h="592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수강번호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89298"/>
                  </a:ext>
                </a:extLst>
              </a:tr>
              <a:tr h="2531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학번</a:t>
                      </a:r>
                      <a:r>
                        <a:rPr lang="en-US" altLang="ko-KR" dirty="0" smtClean="0"/>
                        <a:t>(FK)</a:t>
                      </a:r>
                    </a:p>
                    <a:p>
                      <a:pPr latinLnBrk="1"/>
                      <a:r>
                        <a:rPr lang="ko-KR" altLang="en-US" dirty="0" err="1" smtClean="0"/>
                        <a:t>과목코드</a:t>
                      </a:r>
                      <a:r>
                        <a:rPr lang="en-US" altLang="ko-KR" dirty="0" smtClean="0"/>
                        <a:t>(FK)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277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802924" y="2141106"/>
            <a:ext cx="1330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수강</a:t>
            </a:r>
            <a:endParaRPr lang="en-US" altLang="ko-KR" sz="2800" b="1" dirty="0" smtClean="0"/>
          </a:p>
        </p:txBody>
      </p:sp>
      <p:graphicFrame>
        <p:nvGraphicFramePr>
          <p:cNvPr id="1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269688"/>
              </p:ext>
            </p:extLst>
          </p:nvPr>
        </p:nvGraphicFramePr>
        <p:xfrm>
          <a:off x="9938081" y="2717799"/>
          <a:ext cx="19050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979267628"/>
                    </a:ext>
                  </a:extLst>
                </a:gridCol>
              </a:tblGrid>
              <a:tr h="592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과목소개</a:t>
                      </a:r>
                      <a:r>
                        <a:rPr lang="ko-KR" altLang="en-US" sz="1600" dirty="0" smtClean="0"/>
                        <a:t> 코드</a:t>
                      </a:r>
                      <a:r>
                        <a:rPr lang="en-US" altLang="ko-KR" sz="1600" dirty="0" smtClean="0"/>
                        <a:t>(PK)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89298"/>
                  </a:ext>
                </a:extLst>
              </a:tr>
              <a:tr h="2531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수강번호</a:t>
                      </a:r>
                      <a:r>
                        <a:rPr lang="en-US" altLang="ko-KR" dirty="0" smtClean="0"/>
                        <a:t>(FK)</a:t>
                      </a:r>
                    </a:p>
                    <a:p>
                      <a:pPr latinLnBrk="1"/>
                      <a:r>
                        <a:rPr lang="ko-KR" altLang="en-US" dirty="0" smtClean="0"/>
                        <a:t>후기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277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081681" y="2141106"/>
            <a:ext cx="161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/>
              <a:t>과목소개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646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명세서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707011"/>
              </p:ext>
            </p:extLst>
          </p:nvPr>
        </p:nvGraphicFramePr>
        <p:xfrm>
          <a:off x="838200" y="1371600"/>
          <a:ext cx="105156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75189473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55995139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25530768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51393087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969677789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55582071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54233856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3373009636"/>
                    </a:ext>
                  </a:extLst>
                </a:gridCol>
              </a:tblGrid>
              <a:tr h="195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테이블명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테이블설명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컬럼명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속성명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컬럼 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제약사항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컬럼내용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70060"/>
                  </a:ext>
                </a:extLst>
              </a:tr>
              <a:tr h="195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students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student_code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학번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287830"/>
                  </a:ext>
                </a:extLst>
              </a:tr>
              <a:tr h="195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students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student_name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 이름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60147"/>
                  </a:ext>
                </a:extLst>
              </a:tr>
              <a:tr h="195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students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student_birth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varchar2(8)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 생년월일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84276"/>
                  </a:ext>
                </a:extLst>
              </a:tr>
              <a:tr h="195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students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student_depart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소속 </a:t>
                      </a:r>
                      <a:r>
                        <a:rPr lang="ko-KR" altLang="en-US" sz="1200" dirty="0" err="1" smtClean="0"/>
                        <a:t>학과명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241348"/>
                  </a:ext>
                </a:extLst>
              </a:tr>
              <a:tr h="195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students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학생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depart_code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소속 학과 코드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79658"/>
                  </a:ext>
                </a:extLst>
              </a:tr>
              <a:tr h="195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depart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학과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depart_code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학과</a:t>
                      </a:r>
                      <a:r>
                        <a:rPr lang="ko-KR" altLang="en-US" sz="1200" baseline="0" dirty="0" smtClean="0"/>
                        <a:t> 코드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1090"/>
                  </a:ext>
                </a:extLst>
              </a:tr>
              <a:tr h="195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depart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학과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depart_name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학과명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25305"/>
                  </a:ext>
                </a:extLst>
              </a:tr>
              <a:tr h="195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subject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과목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subject_code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과목 코드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404384"/>
                  </a:ext>
                </a:extLst>
              </a:tr>
              <a:tr h="195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subject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과목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subject_name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과목명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965823"/>
                  </a:ext>
                </a:extLst>
              </a:tr>
              <a:tr h="195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subject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과목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subject_professor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교수명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54991"/>
                  </a:ext>
                </a:extLst>
              </a:tr>
              <a:tr h="195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subject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과목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subject_room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강의실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48996"/>
                  </a:ext>
                </a:extLst>
              </a:tr>
              <a:tr h="195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subject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과목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subject_indate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timestamp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개설일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88687"/>
                  </a:ext>
                </a:extLst>
              </a:tr>
              <a:tr h="195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enrm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수강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enrm_code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varchar2(3)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PK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수강번호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15146"/>
                  </a:ext>
                </a:extLst>
              </a:tr>
              <a:tr h="195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enrm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수강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student_code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FK</a:t>
                      </a:r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unique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학번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533374"/>
                  </a:ext>
                </a:extLst>
              </a:tr>
              <a:tr h="195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enrm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수강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subject_code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FK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과목 코드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202457"/>
                  </a:ext>
                </a:extLst>
              </a:tr>
              <a:tr h="195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sbjintrdc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과목소개</a:t>
                      </a:r>
                      <a:r>
                        <a:rPr lang="ko-KR" altLang="en-US" sz="1200" dirty="0" smtClean="0"/>
                        <a:t>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sbjintrdc_code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PK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과목소개</a:t>
                      </a:r>
                      <a:r>
                        <a:rPr lang="ko-KR" altLang="en-US" sz="1200" dirty="0" smtClean="0"/>
                        <a:t> 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80138"/>
                  </a:ext>
                </a:extLst>
              </a:tr>
              <a:tr h="195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sbjintrdc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과목소개</a:t>
                      </a:r>
                      <a:r>
                        <a:rPr lang="ko-KR" altLang="en-US" sz="1200" dirty="0" smtClean="0"/>
                        <a:t>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enrm_code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수강번호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991202"/>
                  </a:ext>
                </a:extLst>
              </a:tr>
              <a:tr h="195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sbjintrdc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과목소개</a:t>
                      </a:r>
                      <a:r>
                        <a:rPr lang="ko-KR" altLang="en-US" sz="1200" dirty="0" smtClean="0"/>
                        <a:t>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sbjintrdc_review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varchar2(200)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3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7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ko-KR" altLang="en-US" dirty="0" err="1" smtClean="0"/>
              <a:t>정리표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179264"/>
              </p:ext>
            </p:extLst>
          </p:nvPr>
        </p:nvGraphicFramePr>
        <p:xfrm>
          <a:off x="838200" y="1690688"/>
          <a:ext cx="10515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41271676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804442914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83756083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9305307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87552897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19784374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63185659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72261768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80971987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 </a:t>
                      </a:r>
                      <a:r>
                        <a:rPr lang="ko-KR" altLang="en-US" dirty="0" err="1" smtClean="0"/>
                        <a:t>정리표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업무명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서비스 예약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작성자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차명규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작성일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2024.02.06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4251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요구사항번호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요구사항명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요구사항 내용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상태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86326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RQ-0001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학생 정보 통계</a:t>
                      </a:r>
                      <a:endParaRPr lang="en-US" altLang="ko-KR" sz="1600" dirty="0" smtClean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학생의 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학번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생년월일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학과</a:t>
                      </a:r>
                      <a:r>
                        <a:rPr lang="en-US" altLang="ko-KR" sz="1600" dirty="0" smtClean="0"/>
                        <a:t>]</a:t>
                      </a:r>
                      <a:r>
                        <a:rPr lang="ko-KR" altLang="en-US" sz="1600" dirty="0" smtClean="0"/>
                        <a:t>를 기록한다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70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RQ-0002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학과 정보 통계</a:t>
                      </a:r>
                      <a:endParaRPr lang="ko-KR" alt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학과의 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err="1" smtClean="0"/>
                        <a:t>학과코드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err="1" smtClean="0"/>
                        <a:t>학과명</a:t>
                      </a:r>
                      <a:r>
                        <a:rPr lang="en-US" altLang="ko-KR" sz="1600" dirty="0" smtClean="0"/>
                        <a:t>] </a:t>
                      </a:r>
                      <a:r>
                        <a:rPr lang="ko-KR" altLang="en-US" sz="1600" dirty="0" smtClean="0"/>
                        <a:t>을 기록한다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549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RQ-0003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학생</a:t>
                      </a:r>
                      <a:r>
                        <a:rPr lang="en-US" altLang="ko-KR" sz="1600" baseline="0" dirty="0" smtClean="0"/>
                        <a:t>〮</a:t>
                      </a:r>
                      <a:r>
                        <a:rPr lang="ko-KR" altLang="en-US" sz="1600" dirty="0" smtClean="0"/>
                        <a:t>학과 관계</a:t>
                      </a:r>
                      <a:endParaRPr lang="ko-KR" alt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학생은 하나의 학과에만 소속된다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학과는 </a:t>
                      </a:r>
                      <a:r>
                        <a:rPr lang="ko-KR" altLang="en-US" sz="1600" dirty="0" err="1" smtClean="0"/>
                        <a:t>여러명의</a:t>
                      </a:r>
                      <a:r>
                        <a:rPr lang="ko-KR" altLang="en-US" sz="1600" dirty="0" smtClean="0"/>
                        <a:t> 학생이 등록할 수 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1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RQ-0004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과목 정보 통계</a:t>
                      </a:r>
                      <a:endParaRPr lang="ko-KR" alt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과목의 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err="1" smtClean="0"/>
                        <a:t>과목코드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과목명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err="1" smtClean="0"/>
                        <a:t>교수명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강의실</a:t>
                      </a:r>
                      <a:r>
                        <a:rPr lang="en-US" altLang="ko-KR" sz="1600" dirty="0" smtClean="0"/>
                        <a:t>], [</a:t>
                      </a:r>
                      <a:r>
                        <a:rPr lang="ko-KR" altLang="en-US" sz="1600" dirty="0" smtClean="0"/>
                        <a:t>개설일</a:t>
                      </a:r>
                      <a:r>
                        <a:rPr lang="en-US" altLang="ko-KR" sz="1600" dirty="0" smtClean="0"/>
                        <a:t>]</a:t>
                      </a:r>
                      <a:r>
                        <a:rPr lang="ko-KR" altLang="en-US" sz="1600" dirty="0" smtClean="0"/>
                        <a:t>을 기록한다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537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RQ-0005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학생</a:t>
                      </a:r>
                      <a:r>
                        <a:rPr lang="en-US" altLang="ko-KR" sz="1600" baseline="0" dirty="0" smtClean="0"/>
                        <a:t>〮</a:t>
                      </a:r>
                      <a:r>
                        <a:rPr lang="ko-KR" altLang="en-US" sz="1600" dirty="0" smtClean="0"/>
                        <a:t>과목 관계</a:t>
                      </a:r>
                      <a:endParaRPr lang="ko-KR" alt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학생은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개 이상의 과목을 수강할 수 있다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하나의 과목은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명 이상의 학생이 </a:t>
                      </a:r>
                      <a:r>
                        <a:rPr lang="ko-KR" altLang="en-US" sz="1600" dirty="0" err="1" smtClean="0"/>
                        <a:t>수강신청할</a:t>
                      </a:r>
                      <a:r>
                        <a:rPr lang="ko-KR" altLang="en-US" sz="1600" dirty="0" smtClean="0"/>
                        <a:t> 수 있다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단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한번 </a:t>
                      </a:r>
                      <a:r>
                        <a:rPr lang="ko-KR" altLang="en-US" sz="1600" dirty="0" err="1" smtClean="0"/>
                        <a:t>수강신청한</a:t>
                      </a:r>
                      <a:r>
                        <a:rPr lang="ko-KR" altLang="en-US" sz="1600" dirty="0" smtClean="0"/>
                        <a:t> 과목을 다시 신청할 수 없다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완료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5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1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구축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과목소개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562410" y="22113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create table </a:t>
            </a:r>
            <a:r>
              <a:rPr lang="en-US" altLang="ko-KR" dirty="0" err="1"/>
              <a:t>sbjintrdc</a:t>
            </a:r>
            <a:endParaRPr lang="en-US" altLang="ko-KR" dirty="0"/>
          </a:p>
          <a:p>
            <a:r>
              <a:rPr lang="en-US" altLang="ko-KR" dirty="0"/>
              <a:t>(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sbjintrdc_code</a:t>
            </a:r>
            <a:r>
              <a:rPr lang="en-US" altLang="ko-KR" dirty="0"/>
              <a:t> varchar2(3) primary key,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enrm_code</a:t>
            </a:r>
            <a:r>
              <a:rPr lang="en-US" altLang="ko-KR" dirty="0"/>
              <a:t> varchar2(3),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sbjintrdc_review</a:t>
            </a:r>
            <a:r>
              <a:rPr lang="en-US" altLang="ko-KR" dirty="0"/>
              <a:t> varchar2(200),</a:t>
            </a:r>
          </a:p>
          <a:p>
            <a:r>
              <a:rPr lang="en-US" altLang="ko-KR" dirty="0"/>
              <a:t>	foreign key (</a:t>
            </a:r>
            <a:r>
              <a:rPr lang="en-US" altLang="ko-KR" dirty="0" err="1"/>
              <a:t>enrm_code</a:t>
            </a:r>
            <a:r>
              <a:rPr lang="en-US" altLang="ko-KR" dirty="0"/>
              <a:t>) references </a:t>
            </a:r>
            <a:r>
              <a:rPr lang="en-US" altLang="ko-KR" dirty="0" err="1"/>
              <a:t>enrm</a:t>
            </a:r>
            <a:r>
              <a:rPr lang="en-US" altLang="ko-KR" dirty="0"/>
              <a:t>(</a:t>
            </a:r>
            <a:r>
              <a:rPr lang="en-US" altLang="ko-KR" dirty="0" err="1"/>
              <a:t>enrm_code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desc</a:t>
            </a:r>
            <a:r>
              <a:rPr lang="en-US" altLang="ko-KR" dirty="0"/>
              <a:t> </a:t>
            </a:r>
            <a:r>
              <a:rPr lang="en-US" altLang="ko-KR" dirty="0" err="1"/>
              <a:t>sbjintrdc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67587" r="20904"/>
          <a:stretch/>
        </p:blipFill>
        <p:spPr>
          <a:xfrm>
            <a:off x="414588" y="2123562"/>
            <a:ext cx="5047749" cy="303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기능별 테스트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RQ-0006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47000" y="1729003"/>
            <a:ext cx="444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RQ-0006: </a:t>
            </a:r>
            <a:r>
              <a:rPr lang="ko-KR" altLang="en-US" dirty="0"/>
              <a:t>학생이 수강한 과목의 후기를 남길 수 있는 기능 추가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82854" y="3138297"/>
            <a:ext cx="4824662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insert into </a:t>
            </a:r>
            <a:r>
              <a:rPr lang="en-US" altLang="ko-KR" sz="1100" dirty="0" err="1"/>
              <a:t>sbjintrdc</a:t>
            </a:r>
            <a:r>
              <a:rPr lang="en-US" altLang="ko-KR" sz="1100" dirty="0"/>
              <a:t> values</a:t>
            </a:r>
          </a:p>
          <a:p>
            <a:r>
              <a:rPr lang="en-US" altLang="ko-KR" sz="1100" dirty="0"/>
              <a:t>(</a:t>
            </a:r>
          </a:p>
          <a:p>
            <a:r>
              <a:rPr lang="en-US" altLang="ko-KR" sz="1100" dirty="0"/>
              <a:t>	'001', '001', '</a:t>
            </a:r>
            <a:r>
              <a:rPr lang="ko-KR" altLang="en-US" sz="1100" dirty="0"/>
              <a:t>세계가 인정하는 거장 </a:t>
            </a:r>
            <a:r>
              <a:rPr lang="ko-KR" altLang="en-US" sz="1100" dirty="0" err="1"/>
              <a:t>김은수의</a:t>
            </a:r>
            <a:r>
              <a:rPr lang="ko-KR" altLang="en-US" sz="1100" dirty="0"/>
              <a:t> 최고의 </a:t>
            </a:r>
            <a:r>
              <a:rPr lang="ko-KR" altLang="en-US" sz="1100" dirty="0" err="1"/>
              <a:t>명강의</a:t>
            </a:r>
            <a:r>
              <a:rPr lang="en-US" altLang="ko-KR" sz="1100" dirty="0"/>
              <a:t>'</a:t>
            </a:r>
          </a:p>
          <a:p>
            <a:r>
              <a:rPr lang="en-US" altLang="ko-KR" sz="1100" dirty="0"/>
              <a:t>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insert into </a:t>
            </a:r>
            <a:r>
              <a:rPr lang="en-US" altLang="ko-KR" sz="1100" dirty="0" err="1"/>
              <a:t>sbjintrdc</a:t>
            </a:r>
            <a:r>
              <a:rPr lang="en-US" altLang="ko-KR" sz="1100" dirty="0"/>
              <a:t> values</a:t>
            </a:r>
          </a:p>
          <a:p>
            <a:r>
              <a:rPr lang="en-US" altLang="ko-KR" sz="1100" dirty="0"/>
              <a:t>(</a:t>
            </a:r>
          </a:p>
          <a:p>
            <a:r>
              <a:rPr lang="en-US" altLang="ko-KR" sz="1100" dirty="0"/>
              <a:t>	'002', '005', '</a:t>
            </a:r>
            <a:r>
              <a:rPr lang="ko-KR" altLang="en-US" sz="1100" dirty="0"/>
              <a:t>이보다 좋은 강의는 있을 수 없다</a:t>
            </a:r>
            <a:r>
              <a:rPr lang="en-US" altLang="ko-KR" sz="1100" dirty="0"/>
              <a:t>!'</a:t>
            </a:r>
          </a:p>
          <a:p>
            <a:r>
              <a:rPr lang="en-US" altLang="ko-KR" sz="1100" dirty="0"/>
              <a:t>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select * from </a:t>
            </a:r>
            <a:r>
              <a:rPr lang="en-US" altLang="ko-KR" sz="1100" dirty="0" err="1"/>
              <a:t>sbjintrdc</a:t>
            </a:r>
            <a:r>
              <a:rPr lang="en-US" altLang="ko-KR" sz="1100" dirty="0"/>
              <a:t>;</a:t>
            </a:r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48588" r="8837" b="4557"/>
          <a:stretch/>
        </p:blipFill>
        <p:spPr>
          <a:xfrm>
            <a:off x="607093" y="1729003"/>
            <a:ext cx="6323096" cy="477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map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차명규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8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88955"/>
              </p:ext>
            </p:extLst>
          </p:nvPr>
        </p:nvGraphicFramePr>
        <p:xfrm>
          <a:off x="231775" y="232832"/>
          <a:ext cx="615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3081200437"/>
                    </a:ext>
                  </a:extLst>
                </a:gridCol>
              </a:tblGrid>
              <a:tr h="242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table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10208"/>
                  </a:ext>
                </a:extLst>
              </a:tr>
              <a:tr h="606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생성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수정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삭제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35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064069"/>
              </p:ext>
            </p:extLst>
          </p:nvPr>
        </p:nvGraphicFramePr>
        <p:xfrm>
          <a:off x="290511" y="2560108"/>
          <a:ext cx="99695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>
                  <a:extLst>
                    <a:ext uri="{9D8B030D-6E8A-4147-A177-3AD203B41FA5}">
                      <a16:colId xmlns:a16="http://schemas.microsoft.com/office/drawing/2014/main" val="3081200437"/>
                    </a:ext>
                  </a:extLst>
                </a:gridCol>
              </a:tblGrid>
              <a:tr h="214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제약조건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10208"/>
                  </a:ext>
                </a:extLst>
              </a:tr>
              <a:tr h="395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Primary</a:t>
                      </a:r>
                      <a:r>
                        <a:rPr lang="en-US" altLang="ko-KR" sz="1200" baseline="0" dirty="0" smtClean="0"/>
                        <a:t> key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Check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Default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357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021528"/>
              </p:ext>
            </p:extLst>
          </p:nvPr>
        </p:nvGraphicFramePr>
        <p:xfrm>
          <a:off x="290511" y="4024840"/>
          <a:ext cx="1168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081200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오라클 </a:t>
                      </a:r>
                      <a:r>
                        <a:rPr lang="ko-KR" altLang="en-US" sz="1200" dirty="0" err="1" smtClean="0"/>
                        <a:t>자료형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10208"/>
                  </a:ext>
                </a:extLst>
              </a:tr>
              <a:tr h="386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Char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Varchar2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Number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Timestamp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Date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interval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35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47199"/>
              </p:ext>
            </p:extLst>
          </p:nvPr>
        </p:nvGraphicFramePr>
        <p:xfrm>
          <a:off x="2390774" y="232832"/>
          <a:ext cx="106997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975">
                  <a:extLst>
                    <a:ext uri="{9D8B030D-6E8A-4147-A177-3AD203B41FA5}">
                      <a16:colId xmlns:a16="http://schemas.microsoft.com/office/drawing/2014/main" val="3081200437"/>
                    </a:ext>
                  </a:extLst>
                </a:gridCol>
              </a:tblGrid>
              <a:tr h="215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DDL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10208"/>
                  </a:ext>
                </a:extLst>
              </a:tr>
              <a:tr h="598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Alter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Modify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Add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Drop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aseline="0" dirty="0" smtClean="0"/>
                        <a:t>Create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aseline="0" dirty="0" smtClean="0"/>
                        <a:t>Drop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35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222089"/>
              </p:ext>
            </p:extLst>
          </p:nvPr>
        </p:nvGraphicFramePr>
        <p:xfrm>
          <a:off x="2390774" y="1828588"/>
          <a:ext cx="771526" cy="1153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6">
                  <a:extLst>
                    <a:ext uri="{9D8B030D-6E8A-4147-A177-3AD203B41FA5}">
                      <a16:colId xmlns:a16="http://schemas.microsoft.com/office/drawing/2014/main" val="3081200437"/>
                    </a:ext>
                  </a:extLst>
                </a:gridCol>
              </a:tblGrid>
              <a:tr h="330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DML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10208"/>
                  </a:ext>
                </a:extLst>
              </a:tr>
              <a:tr h="330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Insert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Select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Delete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35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88386"/>
              </p:ext>
            </p:extLst>
          </p:nvPr>
        </p:nvGraphicFramePr>
        <p:xfrm>
          <a:off x="271461" y="5672452"/>
          <a:ext cx="1016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081200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오라클 함수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10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다중행함수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단일행함수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35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858394"/>
              </p:ext>
            </p:extLst>
          </p:nvPr>
        </p:nvGraphicFramePr>
        <p:xfrm>
          <a:off x="3286123" y="1828588"/>
          <a:ext cx="12065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1">
                  <a:extLst>
                    <a:ext uri="{9D8B030D-6E8A-4147-A177-3AD203B41FA5}">
                      <a16:colId xmlns:a16="http://schemas.microsoft.com/office/drawing/2014/main" val="3081200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Select</a:t>
                      </a:r>
                      <a:r>
                        <a:rPr lang="ko-KR" altLang="en-US" sz="1200" dirty="0" smtClean="0"/>
                        <a:t>절 분해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10208"/>
                  </a:ext>
                </a:extLst>
              </a:tr>
              <a:tr h="263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Select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⑤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From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Where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②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Group by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 having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④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Order by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⑥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35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62441"/>
              </p:ext>
            </p:extLst>
          </p:nvPr>
        </p:nvGraphicFramePr>
        <p:xfrm>
          <a:off x="7499743" y="2279645"/>
          <a:ext cx="2266950" cy="97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950">
                  <a:extLst>
                    <a:ext uri="{9D8B030D-6E8A-4147-A177-3AD203B41FA5}">
                      <a16:colId xmlns:a16="http://schemas.microsoft.com/office/drawing/2014/main" val="3081200437"/>
                    </a:ext>
                  </a:extLst>
                </a:gridCol>
              </a:tblGrid>
              <a:tr h="3306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이상현상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10208"/>
                  </a:ext>
                </a:extLst>
              </a:tr>
              <a:tr h="3306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불필요한 삽입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데이터 중복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삭제하면 안되는 데이터 삭제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불필요한 갱신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357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926298"/>
              </p:ext>
            </p:extLst>
          </p:nvPr>
        </p:nvGraphicFramePr>
        <p:xfrm>
          <a:off x="5918200" y="1684230"/>
          <a:ext cx="135651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518">
                  <a:extLst>
                    <a:ext uri="{9D8B030D-6E8A-4147-A177-3AD203B41FA5}">
                      <a16:colId xmlns:a16="http://schemas.microsoft.com/office/drawing/2014/main" val="3081200437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정규화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102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이상현상 최소화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35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80213"/>
              </p:ext>
            </p:extLst>
          </p:nvPr>
        </p:nvGraphicFramePr>
        <p:xfrm>
          <a:off x="2295918" y="4057225"/>
          <a:ext cx="14351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3081200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기본키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10208"/>
                  </a:ext>
                </a:extLst>
              </a:tr>
              <a:tr h="271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unique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35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86558"/>
              </p:ext>
            </p:extLst>
          </p:nvPr>
        </p:nvGraphicFramePr>
        <p:xfrm>
          <a:off x="2295918" y="5075976"/>
          <a:ext cx="1435100" cy="661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3081200437"/>
                    </a:ext>
                  </a:extLst>
                </a:gridCol>
              </a:tblGrid>
              <a:tr h="3306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외래키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10208"/>
                  </a:ext>
                </a:extLst>
              </a:tr>
              <a:tr h="3306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부모의 키를 참조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357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558830"/>
              </p:ext>
            </p:extLst>
          </p:nvPr>
        </p:nvGraphicFramePr>
        <p:xfrm>
          <a:off x="7564036" y="1013455"/>
          <a:ext cx="1513681" cy="1153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681">
                  <a:extLst>
                    <a:ext uri="{9D8B030D-6E8A-4147-A177-3AD203B41FA5}">
                      <a16:colId xmlns:a16="http://schemas.microsoft.com/office/drawing/2014/main" val="3081200437"/>
                    </a:ext>
                  </a:extLst>
                </a:gridCol>
              </a:tblGrid>
              <a:tr h="330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Data modeling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10208"/>
                  </a:ext>
                </a:extLst>
              </a:tr>
              <a:tr h="3306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개념적인 설계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논리적인 설계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물리적인 설계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데이터베이스 구축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357"/>
                  </a:ext>
                </a:extLst>
              </a:tr>
            </a:tbl>
          </a:graphicData>
        </a:graphic>
      </p:graphicFrame>
      <p:cxnSp>
        <p:nvCxnSpPr>
          <p:cNvPr id="14" name="직선 화살표 연결선 13"/>
          <p:cNvCxnSpPr>
            <a:stCxn id="2" idx="2"/>
            <a:endCxn id="16" idx="0"/>
          </p:cNvCxnSpPr>
          <p:nvPr/>
        </p:nvCxnSpPr>
        <p:spPr>
          <a:xfrm>
            <a:off x="539750" y="1147232"/>
            <a:ext cx="0" cy="16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2"/>
            <a:endCxn id="4" idx="0"/>
          </p:cNvCxnSpPr>
          <p:nvPr/>
        </p:nvCxnSpPr>
        <p:spPr>
          <a:xfrm>
            <a:off x="788986" y="3840268"/>
            <a:ext cx="85725" cy="18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684676"/>
              </p:ext>
            </p:extLst>
          </p:nvPr>
        </p:nvGraphicFramePr>
        <p:xfrm>
          <a:off x="231775" y="1308100"/>
          <a:ext cx="6159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3081200437"/>
                    </a:ext>
                  </a:extLst>
                </a:gridCol>
              </a:tblGrid>
              <a:tr h="21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튜플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10208"/>
                  </a:ext>
                </a:extLst>
              </a:tr>
              <a:tr h="3035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읽기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생성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수정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삭제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357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>
            <a:endCxn id="3" idx="0"/>
          </p:cNvCxnSpPr>
          <p:nvPr/>
        </p:nvCxnSpPr>
        <p:spPr>
          <a:xfrm flipV="1">
            <a:off x="598486" y="2560108"/>
            <a:ext cx="190500" cy="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" idx="3"/>
            <a:endCxn id="5" idx="1"/>
          </p:cNvCxnSpPr>
          <p:nvPr/>
        </p:nvCxnSpPr>
        <p:spPr>
          <a:xfrm>
            <a:off x="847725" y="690032"/>
            <a:ext cx="1543049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6" idx="3"/>
            <a:endCxn id="6" idx="1"/>
          </p:cNvCxnSpPr>
          <p:nvPr/>
        </p:nvCxnSpPr>
        <p:spPr>
          <a:xfrm>
            <a:off x="847725" y="1856740"/>
            <a:ext cx="1543049" cy="54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2"/>
            <a:endCxn id="7" idx="0"/>
          </p:cNvCxnSpPr>
          <p:nvPr/>
        </p:nvCxnSpPr>
        <p:spPr>
          <a:xfrm flipH="1">
            <a:off x="779461" y="5487880"/>
            <a:ext cx="95250" cy="18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780030"/>
              </p:ext>
            </p:extLst>
          </p:nvPr>
        </p:nvGraphicFramePr>
        <p:xfrm>
          <a:off x="6029324" y="552872"/>
          <a:ext cx="8318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851">
                  <a:extLst>
                    <a:ext uri="{9D8B030D-6E8A-4147-A177-3AD203B41FA5}">
                      <a16:colId xmlns:a16="http://schemas.microsoft.com/office/drawing/2014/main" val="3081200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서브쿼리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10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메인쿼리</a:t>
                      </a:r>
                      <a:r>
                        <a:rPr lang="ko-KR" altLang="en-US" sz="1200" dirty="0" smtClean="0"/>
                        <a:t> 이전에 실행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357"/>
                  </a:ext>
                </a:extLst>
              </a:tr>
            </a:tbl>
          </a:graphicData>
        </a:graphic>
      </p:graphicFrame>
      <p:cxnSp>
        <p:nvCxnSpPr>
          <p:cNvPr id="22" name="꺾인 연결선 21"/>
          <p:cNvCxnSpPr>
            <a:stCxn id="7" idx="2"/>
            <a:endCxn id="21" idx="0"/>
          </p:cNvCxnSpPr>
          <p:nvPr/>
        </p:nvCxnSpPr>
        <p:spPr>
          <a:xfrm rot="5400000" flipH="1" flipV="1">
            <a:off x="686805" y="645528"/>
            <a:ext cx="5851100" cy="5665788"/>
          </a:xfrm>
          <a:prstGeom prst="bentConnector5">
            <a:avLst>
              <a:gd name="adj1" fmla="val -3907"/>
              <a:gd name="adj2" fmla="val 86453"/>
              <a:gd name="adj3" fmla="val 103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3"/>
            <a:endCxn id="8" idx="1"/>
          </p:cNvCxnSpPr>
          <p:nvPr/>
        </p:nvCxnSpPr>
        <p:spPr>
          <a:xfrm>
            <a:off x="3162300" y="2405379"/>
            <a:ext cx="123823" cy="15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688308"/>
              </p:ext>
            </p:extLst>
          </p:nvPr>
        </p:nvGraphicFramePr>
        <p:xfrm>
          <a:off x="4670425" y="1850600"/>
          <a:ext cx="90487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6">
                  <a:extLst>
                    <a:ext uri="{9D8B030D-6E8A-4147-A177-3AD203B41FA5}">
                      <a16:colId xmlns:a16="http://schemas.microsoft.com/office/drawing/2014/main" val="3081200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Group</a:t>
                      </a:r>
                      <a:r>
                        <a:rPr lang="en-US" altLang="ko-KR" sz="1200" baseline="0" dirty="0" smtClean="0"/>
                        <a:t> by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10208"/>
                  </a:ext>
                </a:extLst>
              </a:tr>
              <a:tr h="263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그룹화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357"/>
                  </a:ext>
                </a:extLst>
              </a:tr>
            </a:tbl>
          </a:graphicData>
        </a:graphic>
      </p:graphicFrame>
      <p:cxnSp>
        <p:nvCxnSpPr>
          <p:cNvPr id="25" name="직선 화살표 연결선 24"/>
          <p:cNvCxnSpPr>
            <a:stCxn id="8" idx="3"/>
            <a:endCxn id="24" idx="1"/>
          </p:cNvCxnSpPr>
          <p:nvPr/>
        </p:nvCxnSpPr>
        <p:spPr>
          <a:xfrm flipV="1">
            <a:off x="4492624" y="2124920"/>
            <a:ext cx="177801" cy="43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3" idx="0"/>
          </p:cNvCxnSpPr>
          <p:nvPr/>
        </p:nvCxnSpPr>
        <p:spPr>
          <a:xfrm>
            <a:off x="539750" y="2405380"/>
            <a:ext cx="249236" cy="15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98022"/>
              </p:ext>
            </p:extLst>
          </p:nvPr>
        </p:nvGraphicFramePr>
        <p:xfrm>
          <a:off x="2290760" y="3136899"/>
          <a:ext cx="9048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6">
                  <a:extLst>
                    <a:ext uri="{9D8B030D-6E8A-4147-A177-3AD203B41FA5}">
                      <a16:colId xmlns:a16="http://schemas.microsoft.com/office/drawing/2014/main" val="3081200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시퀀스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10208"/>
                  </a:ext>
                </a:extLst>
              </a:tr>
              <a:tr h="263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자동으로 번호 부여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357"/>
                  </a:ext>
                </a:extLst>
              </a:tr>
            </a:tbl>
          </a:graphicData>
        </a:graphic>
      </p:graphicFrame>
      <p:cxnSp>
        <p:nvCxnSpPr>
          <p:cNvPr id="28" name="직선 화살표 연결선 27"/>
          <p:cNvCxnSpPr>
            <a:stCxn id="16" idx="3"/>
            <a:endCxn id="27" idx="1"/>
          </p:cNvCxnSpPr>
          <p:nvPr/>
        </p:nvCxnSpPr>
        <p:spPr>
          <a:xfrm>
            <a:off x="847725" y="1856740"/>
            <a:ext cx="1443035" cy="164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1" idx="2"/>
            <a:endCxn id="10" idx="0"/>
          </p:cNvCxnSpPr>
          <p:nvPr/>
        </p:nvCxnSpPr>
        <p:spPr>
          <a:xfrm>
            <a:off x="6445249" y="1467272"/>
            <a:ext cx="151210" cy="21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3"/>
            <a:endCxn id="9" idx="1"/>
          </p:cNvCxnSpPr>
          <p:nvPr/>
        </p:nvCxnSpPr>
        <p:spPr>
          <a:xfrm>
            <a:off x="7274718" y="1958550"/>
            <a:ext cx="225025" cy="80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0" idx="3"/>
            <a:endCxn id="13" idx="1"/>
          </p:cNvCxnSpPr>
          <p:nvPr/>
        </p:nvCxnSpPr>
        <p:spPr>
          <a:xfrm flipV="1">
            <a:off x="7274718" y="1590246"/>
            <a:ext cx="289318" cy="36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99558"/>
              </p:ext>
            </p:extLst>
          </p:nvPr>
        </p:nvGraphicFramePr>
        <p:xfrm>
          <a:off x="10185001" y="989115"/>
          <a:ext cx="112514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41">
                  <a:extLst>
                    <a:ext uri="{9D8B030D-6E8A-4147-A177-3AD203B41FA5}">
                      <a16:colId xmlns:a16="http://schemas.microsoft.com/office/drawing/2014/main" val="3081200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ERD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10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개체관계모델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357"/>
                  </a:ext>
                </a:extLst>
              </a:tr>
            </a:tbl>
          </a:graphicData>
        </a:graphic>
      </p:graphicFrame>
      <p:cxnSp>
        <p:nvCxnSpPr>
          <p:cNvPr id="33" name="직선 화살표 연결선 32"/>
          <p:cNvCxnSpPr>
            <a:stCxn id="13" idx="3"/>
            <a:endCxn id="32" idx="1"/>
          </p:cNvCxnSpPr>
          <p:nvPr/>
        </p:nvCxnSpPr>
        <p:spPr>
          <a:xfrm flipV="1">
            <a:off x="9077717" y="1263435"/>
            <a:ext cx="1107284" cy="32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88804"/>
              </p:ext>
            </p:extLst>
          </p:nvPr>
        </p:nvGraphicFramePr>
        <p:xfrm>
          <a:off x="10185001" y="317921"/>
          <a:ext cx="132834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341">
                  <a:extLst>
                    <a:ext uri="{9D8B030D-6E8A-4147-A177-3AD203B41FA5}">
                      <a16:colId xmlns:a16="http://schemas.microsoft.com/office/drawing/2014/main" val="3081200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요구사항 명세서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10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요구사항 내용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357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028208"/>
              </p:ext>
            </p:extLst>
          </p:nvPr>
        </p:nvGraphicFramePr>
        <p:xfrm>
          <a:off x="10167141" y="1650362"/>
          <a:ext cx="13462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1">
                  <a:extLst>
                    <a:ext uri="{9D8B030D-6E8A-4147-A177-3AD203B41FA5}">
                      <a16:colId xmlns:a16="http://schemas.microsoft.com/office/drawing/2014/main" val="3081200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테이블 명세서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10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테이블명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속성명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자료형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제약조건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키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기본값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357"/>
                  </a:ext>
                </a:extLst>
              </a:tr>
            </a:tbl>
          </a:graphicData>
        </a:graphic>
      </p:graphicFrame>
      <p:cxnSp>
        <p:nvCxnSpPr>
          <p:cNvPr id="36" name="직선 화살표 연결선 35"/>
          <p:cNvCxnSpPr>
            <a:stCxn id="13" idx="3"/>
            <a:endCxn id="34" idx="1"/>
          </p:cNvCxnSpPr>
          <p:nvPr/>
        </p:nvCxnSpPr>
        <p:spPr>
          <a:xfrm flipV="1">
            <a:off x="9077717" y="592241"/>
            <a:ext cx="1107284" cy="99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3" idx="3"/>
            <a:endCxn id="35" idx="1"/>
          </p:cNvCxnSpPr>
          <p:nvPr/>
        </p:nvCxnSpPr>
        <p:spPr>
          <a:xfrm>
            <a:off x="9077717" y="1590246"/>
            <a:ext cx="1089424" cy="79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" idx="3"/>
            <a:endCxn id="11" idx="1"/>
          </p:cNvCxnSpPr>
          <p:nvPr/>
        </p:nvCxnSpPr>
        <p:spPr>
          <a:xfrm>
            <a:off x="1287461" y="3200188"/>
            <a:ext cx="1008457" cy="131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" idx="3"/>
            <a:endCxn id="12" idx="1"/>
          </p:cNvCxnSpPr>
          <p:nvPr/>
        </p:nvCxnSpPr>
        <p:spPr>
          <a:xfrm>
            <a:off x="1287461" y="3200188"/>
            <a:ext cx="1008457" cy="220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1" y="1528010"/>
            <a:ext cx="11417038" cy="488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유추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20904"/>
              </p:ext>
            </p:extLst>
          </p:nvPr>
        </p:nvGraphicFramePr>
        <p:xfrm>
          <a:off x="838200" y="2717800"/>
          <a:ext cx="23368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1979267628"/>
                    </a:ext>
                  </a:extLst>
                </a:gridCol>
              </a:tblGrid>
              <a:tr h="592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학번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89298"/>
                  </a:ext>
                </a:extLst>
              </a:tr>
              <a:tr h="2531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생년월일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학과명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학과코드</a:t>
                      </a:r>
                      <a:r>
                        <a:rPr lang="en-US" altLang="ko-KR" dirty="0" smtClean="0"/>
                        <a:t>(FK)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27707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523439"/>
              </p:ext>
            </p:extLst>
          </p:nvPr>
        </p:nvGraphicFramePr>
        <p:xfrm>
          <a:off x="3657600" y="2717800"/>
          <a:ext cx="23368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1979267628"/>
                    </a:ext>
                  </a:extLst>
                </a:gridCol>
              </a:tblGrid>
              <a:tr h="592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학과코드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89298"/>
                  </a:ext>
                </a:extLst>
              </a:tr>
              <a:tr h="2531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학과명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27707"/>
                  </a:ext>
                </a:extLst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098195"/>
              </p:ext>
            </p:extLst>
          </p:nvPr>
        </p:nvGraphicFramePr>
        <p:xfrm>
          <a:off x="6477000" y="2717800"/>
          <a:ext cx="23368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1979267628"/>
                    </a:ext>
                  </a:extLst>
                </a:gridCol>
              </a:tblGrid>
              <a:tr h="592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과목코드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89298"/>
                  </a:ext>
                </a:extLst>
              </a:tr>
              <a:tr h="2531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과목명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교수명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강의실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개설일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277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85900" y="2169180"/>
            <a:ext cx="104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학생</a:t>
            </a:r>
            <a:endParaRPr lang="en-US" altLang="ko-KR" sz="2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070350" y="2169180"/>
            <a:ext cx="151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학과</a:t>
            </a:r>
            <a:endParaRPr lang="en-US" altLang="ko-KR" sz="28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889750" y="2169180"/>
            <a:ext cx="151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과목</a:t>
            </a:r>
            <a:endParaRPr lang="en-US" altLang="ko-KR" sz="2800" b="1" dirty="0" smtClean="0"/>
          </a:p>
        </p:txBody>
      </p:sp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505486"/>
              </p:ext>
            </p:extLst>
          </p:nvPr>
        </p:nvGraphicFramePr>
        <p:xfrm>
          <a:off x="9296400" y="2692400"/>
          <a:ext cx="23368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1979267628"/>
                    </a:ext>
                  </a:extLst>
                </a:gridCol>
              </a:tblGrid>
              <a:tr h="592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수강번호</a:t>
                      </a:r>
                      <a:r>
                        <a:rPr lang="en-US" altLang="ko-KR" dirty="0" smtClean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89298"/>
                  </a:ext>
                </a:extLst>
              </a:tr>
              <a:tr h="2531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학번</a:t>
                      </a:r>
                      <a:r>
                        <a:rPr lang="en-US" altLang="ko-KR" dirty="0" smtClean="0"/>
                        <a:t>(FK)</a:t>
                      </a:r>
                    </a:p>
                    <a:p>
                      <a:pPr latinLnBrk="1"/>
                      <a:r>
                        <a:rPr lang="ko-KR" altLang="en-US" dirty="0" err="1" smtClean="0"/>
                        <a:t>과목코드</a:t>
                      </a:r>
                      <a:r>
                        <a:rPr lang="en-US" altLang="ko-KR" dirty="0" smtClean="0"/>
                        <a:t>(FK)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277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709150" y="2143780"/>
            <a:ext cx="151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수강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6252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명세서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969538"/>
              </p:ext>
            </p:extLst>
          </p:nvPr>
        </p:nvGraphicFramePr>
        <p:xfrm>
          <a:off x="838200" y="1825631"/>
          <a:ext cx="10515600" cy="462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75189473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55995139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25530768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51393087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969677789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55582071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54233856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3373009636"/>
                    </a:ext>
                  </a:extLst>
                </a:gridCol>
              </a:tblGrid>
              <a:tr h="289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테이블명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테이블설명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컬럼명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속성명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컬럼 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제약사항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컬럼내용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70060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students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student_code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학번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287830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students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student_name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 이름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60147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students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student_birth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varchar2(8)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 생년월일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84276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students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학생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student_depart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소속 </a:t>
                      </a:r>
                      <a:r>
                        <a:rPr lang="ko-KR" altLang="en-US" sz="1200" dirty="0" err="1" smtClean="0"/>
                        <a:t>학과명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241348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students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학생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depart_code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소속 학과 코드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79658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depart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학과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depart_code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학과</a:t>
                      </a:r>
                      <a:r>
                        <a:rPr lang="ko-KR" altLang="en-US" sz="1200" baseline="0" dirty="0" smtClean="0"/>
                        <a:t> 코드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1090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depart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학과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depart_name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학과명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25305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subject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과목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subject_code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과목 코드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404384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subject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과목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subject_name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과목명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965823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subject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과목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subject_professor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교수명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54991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subject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과목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subject_room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강의실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48996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subject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과목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subject_indate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timestamp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개설일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88687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enrm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수강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enrm_code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varchar2(3)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PK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수강번호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15146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enrm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수강 정보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student_code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FK</a:t>
                      </a:r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unique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학번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533374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enrm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수강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subject_code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varchar2(3)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FK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과목 코드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202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5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구축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학과 테이블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097963" y="1690688"/>
            <a:ext cx="50940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create table depart</a:t>
            </a:r>
          </a:p>
          <a:p>
            <a:r>
              <a:rPr lang="en-US" altLang="ko-KR" dirty="0"/>
              <a:t>(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depart_code</a:t>
            </a:r>
            <a:r>
              <a:rPr lang="en-US" altLang="ko-KR" dirty="0"/>
              <a:t> varchar2(3) primary key,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depart_name</a:t>
            </a:r>
            <a:r>
              <a:rPr lang="en-US" altLang="ko-KR" dirty="0"/>
              <a:t> varchar2(20)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73235" r="3460"/>
          <a:stretch/>
        </p:blipFill>
        <p:spPr>
          <a:xfrm>
            <a:off x="838200" y="1690688"/>
            <a:ext cx="6197767" cy="250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2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구축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 테이블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839407" y="1690688"/>
            <a:ext cx="63525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create table students</a:t>
            </a:r>
          </a:p>
          <a:p>
            <a:r>
              <a:rPr lang="en-US" altLang="ko-KR" sz="1400" dirty="0" smtClean="0"/>
              <a:t>(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student_code</a:t>
            </a:r>
            <a:r>
              <a:rPr lang="en-US" altLang="ko-KR" sz="1400" dirty="0" smtClean="0"/>
              <a:t> varchar2(10) primary key,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student_name</a:t>
            </a:r>
            <a:r>
              <a:rPr lang="en-US" altLang="ko-KR" sz="1400" dirty="0" smtClean="0"/>
              <a:t> varchar2(10),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student_birth</a:t>
            </a:r>
            <a:r>
              <a:rPr lang="en-US" altLang="ko-KR" sz="1400" dirty="0" smtClean="0"/>
              <a:t> varchar2(8),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student_depart</a:t>
            </a:r>
            <a:r>
              <a:rPr lang="en-US" altLang="ko-KR" sz="1400" dirty="0" smtClean="0"/>
              <a:t> varchar2(20),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depart_code</a:t>
            </a:r>
            <a:r>
              <a:rPr lang="en-US" altLang="ko-KR" sz="1400" dirty="0" smtClean="0"/>
              <a:t> varchar2(3),</a:t>
            </a:r>
          </a:p>
          <a:p>
            <a:r>
              <a:rPr lang="en-US" altLang="ko-KR" sz="1400" dirty="0" smtClean="0"/>
              <a:t>	foreign key (</a:t>
            </a:r>
            <a:r>
              <a:rPr lang="en-US" altLang="ko-KR" sz="1400" dirty="0" err="1" smtClean="0"/>
              <a:t>depart_code</a:t>
            </a:r>
            <a:r>
              <a:rPr lang="en-US" altLang="ko-KR" sz="1400" dirty="0" smtClean="0"/>
              <a:t>) references depart(</a:t>
            </a:r>
            <a:r>
              <a:rPr lang="en-US" altLang="ko-KR" sz="1400" dirty="0" err="1" smtClean="0"/>
              <a:t>depart_code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62709" r="3747"/>
          <a:stretch/>
        </p:blipFill>
        <p:spPr>
          <a:xfrm>
            <a:off x="0" y="1690688"/>
            <a:ext cx="5839407" cy="33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구축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과목 테이블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34012" y="16906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create table subject</a:t>
            </a:r>
          </a:p>
          <a:p>
            <a:r>
              <a:rPr lang="en-US" altLang="ko-KR" dirty="0"/>
              <a:t>(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subject_code</a:t>
            </a:r>
            <a:r>
              <a:rPr lang="en-US" altLang="ko-KR" dirty="0"/>
              <a:t> varchar2(3) primary key,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subject_name</a:t>
            </a:r>
            <a:r>
              <a:rPr lang="en-US" altLang="ko-KR" dirty="0"/>
              <a:t> varchar2(20),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subject_professor</a:t>
            </a:r>
            <a:r>
              <a:rPr lang="en-US" altLang="ko-KR" dirty="0"/>
              <a:t> varchar2(10),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subject_room</a:t>
            </a:r>
            <a:r>
              <a:rPr lang="en-US" altLang="ko-KR" dirty="0"/>
              <a:t> varchar2(10),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subject_indate</a:t>
            </a:r>
            <a:r>
              <a:rPr lang="en-US" altLang="ko-KR" dirty="0"/>
              <a:t> timestamp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63992" r="3370"/>
          <a:stretch/>
        </p:blipFill>
        <p:spPr>
          <a:xfrm>
            <a:off x="-1" y="1690687"/>
            <a:ext cx="6990347" cy="3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9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구축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수강신청 테이블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66686" y="1690688"/>
            <a:ext cx="60253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create table </a:t>
            </a:r>
            <a:r>
              <a:rPr lang="en-US" altLang="ko-KR" sz="1200" dirty="0" err="1"/>
              <a:t>enrm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enrm_code</a:t>
            </a:r>
            <a:r>
              <a:rPr lang="en-US" altLang="ko-KR" sz="1200" dirty="0"/>
              <a:t> varchar2(3) primary key,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student_code</a:t>
            </a:r>
            <a:r>
              <a:rPr lang="en-US" altLang="ko-KR" sz="1200" dirty="0"/>
              <a:t> varchar2(10),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subject_code</a:t>
            </a:r>
            <a:r>
              <a:rPr lang="en-US" altLang="ko-KR" sz="1200" dirty="0"/>
              <a:t> varchar2(3),</a:t>
            </a:r>
          </a:p>
          <a:p>
            <a:r>
              <a:rPr lang="en-US" altLang="ko-KR" sz="1200" dirty="0"/>
              <a:t>	foreign key (</a:t>
            </a:r>
            <a:r>
              <a:rPr lang="en-US" altLang="ko-KR" sz="1200" dirty="0" err="1"/>
              <a:t>student_code</a:t>
            </a:r>
            <a:r>
              <a:rPr lang="en-US" altLang="ko-KR" sz="1200" dirty="0"/>
              <a:t>) references students(</a:t>
            </a:r>
            <a:r>
              <a:rPr lang="en-US" altLang="ko-KR" sz="1200" dirty="0" err="1"/>
              <a:t>student_code</a:t>
            </a:r>
            <a:r>
              <a:rPr lang="en-US" altLang="ko-KR" sz="1200" dirty="0"/>
              <a:t>),</a:t>
            </a:r>
          </a:p>
          <a:p>
            <a:r>
              <a:rPr lang="en-US" altLang="ko-KR" sz="1200" dirty="0"/>
              <a:t>	foreign key (</a:t>
            </a:r>
            <a:r>
              <a:rPr lang="en-US" altLang="ko-KR" sz="1200" dirty="0" err="1"/>
              <a:t>subject_code</a:t>
            </a:r>
            <a:r>
              <a:rPr lang="en-US" altLang="ko-KR" sz="1200" dirty="0"/>
              <a:t>) references subject(</a:t>
            </a:r>
            <a:r>
              <a:rPr lang="en-US" altLang="ko-KR" sz="1200" dirty="0" err="1"/>
              <a:t>subject_code</a:t>
            </a:r>
            <a:r>
              <a:rPr lang="en-US" altLang="ko-KR" sz="1200" dirty="0"/>
              <a:t>),</a:t>
            </a:r>
          </a:p>
          <a:p>
            <a:r>
              <a:rPr lang="en-US" altLang="ko-KR" sz="1200" dirty="0"/>
              <a:t>	unique(</a:t>
            </a:r>
            <a:r>
              <a:rPr lang="en-US" altLang="ko-KR" sz="1200" dirty="0" err="1"/>
              <a:t>student_code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subject_code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);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4249" r="20526"/>
          <a:stretch/>
        </p:blipFill>
        <p:spPr>
          <a:xfrm>
            <a:off x="366462" y="1690688"/>
            <a:ext cx="5697454" cy="37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5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1025</Words>
  <Application>Microsoft Office PowerPoint</Application>
  <PresentationFormat>와이드스크린</PresentationFormat>
  <Paragraphs>541</Paragraphs>
  <Slides>23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서비스 예약 Database 구축</vt:lpstr>
      <vt:lpstr>요구사항 정리표</vt:lpstr>
      <vt:lpstr>ERD</vt:lpstr>
      <vt:lpstr>테이블 유추</vt:lpstr>
      <vt:lpstr>테이블 명세서</vt:lpstr>
      <vt:lpstr>테이블 구축 쿼리문 – 학과 테이블</vt:lpstr>
      <vt:lpstr>테이블 구축 쿼리문 – 학생 테이블</vt:lpstr>
      <vt:lpstr>테이블 구축 쿼리문 – 과목 테이블</vt:lpstr>
      <vt:lpstr>테이블 구축 쿼리문 – 수강신청 테이블</vt:lpstr>
      <vt:lpstr>기능별 테스트 쿼리문 – RQ-0002</vt:lpstr>
      <vt:lpstr>기능별 테스트 쿼리문 – RQ-0001</vt:lpstr>
      <vt:lpstr>기능별 테스트 쿼리문 – RQ-0003</vt:lpstr>
      <vt:lpstr>기능별 테스트 쿼리문 – RQ-0004</vt:lpstr>
      <vt:lpstr>기능별 테스트 쿼리문 – RQ-0005</vt:lpstr>
      <vt:lpstr>과목소개 기능 추가</vt:lpstr>
      <vt:lpstr>요구사항 정리표</vt:lpstr>
      <vt:lpstr>ERD</vt:lpstr>
      <vt:lpstr>테이블 유추</vt:lpstr>
      <vt:lpstr>테이블 명세서</vt:lpstr>
      <vt:lpstr>테이블 구축 쿼리문 – 과목소개 테이블</vt:lpstr>
      <vt:lpstr>기능별 테스트 쿼리문 – RQ-0006</vt:lpstr>
      <vt:lpstr>Database map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human-18</dc:creator>
  <cp:lastModifiedBy>human-18</cp:lastModifiedBy>
  <cp:revision>58</cp:revision>
  <dcterms:created xsi:type="dcterms:W3CDTF">2024-02-05T05:10:43Z</dcterms:created>
  <dcterms:modified xsi:type="dcterms:W3CDTF">2024-02-06T06:52:31Z</dcterms:modified>
</cp:coreProperties>
</file>