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73" r:id="rId6"/>
    <p:sldId id="264" r:id="rId7"/>
    <p:sldId id="266" r:id="rId8"/>
    <p:sldId id="268" r:id="rId9"/>
    <p:sldId id="269" r:id="rId10"/>
    <p:sldId id="270" r:id="rId11"/>
    <p:sldId id="271" r:id="rId12"/>
    <p:sldId id="267" r:id="rId13"/>
    <p:sldId id="260" r:id="rId14"/>
    <p:sldId id="261" r:id="rId15"/>
    <p:sldId id="262" r:id="rId16"/>
    <p:sldId id="263" r:id="rId17"/>
  </p:sldIdLst>
  <p:sldSz cx="18288000" cy="10287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5" autoAdjust="0"/>
    <p:restoredTop sz="94660"/>
  </p:normalViewPr>
  <p:slideViewPr>
    <p:cSldViewPr>
      <p:cViewPr varScale="1">
        <p:scale>
          <a:sx n="54" d="100"/>
          <a:sy n="54" d="100"/>
        </p:scale>
        <p:origin x="36" y="5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301E4-23D2-4ABA-8990-7CB25D4A01C1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A146C-864B-49FA-BF45-7B5DDE1BE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3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A146C-864B-49FA-BF45-7B5DDE1BE4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51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A146C-864B-49FA-BF45-7B5DDE1BE4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24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A146C-864B-49FA-BF45-7B5DDE1BE4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74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A146C-864B-49FA-BF45-7B5DDE1BE4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25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0088678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1543050" y="-1781175"/>
          <a:ext cx="19183350" cy="11496675"/>
          <a:chOff x="1543050" y="-1781175"/>
          <a:chExt cx="19183350" cy="11496675"/>
        </a:xfrm>
      </p:grpSpPr>
      <p:pic>
        <p:nvPicPr>
          <p:cNvPr id="7" name="group87865105638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075" y="-1781175"/>
            <a:ext cx="8677275" cy="1327785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516023" y="1543050"/>
            <a:ext cx="9144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0" b="1" dirty="0"/>
              <a:t>아이디어 공모전</a:t>
            </a:r>
            <a:r>
              <a:rPr lang="en-US" altLang="ko-KR" sz="8000" b="1" dirty="0"/>
              <a:t/>
            </a:r>
            <a:br>
              <a:rPr lang="en-US" altLang="ko-KR" sz="8000" b="1" dirty="0"/>
            </a:br>
            <a:r>
              <a:rPr lang="ko-KR" altLang="en-US" sz="8000" b="1" dirty="0"/>
              <a:t>프로그램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43050" y="4225306"/>
            <a:ext cx="8059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/>
              <a:t>객체 활용 </a:t>
            </a:r>
            <a:endParaRPr lang="ko-KR" altLang="en-US" sz="3600" dirty="0"/>
          </a:p>
        </p:txBody>
      </p:sp>
      <p:sp>
        <p:nvSpPr>
          <p:cNvPr id="10" name="직사각형 9"/>
          <p:cNvSpPr/>
          <p:nvPr/>
        </p:nvSpPr>
        <p:spPr>
          <a:xfrm>
            <a:off x="1655168" y="7631605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600" b="1" dirty="0" err="1" smtClean="0"/>
              <a:t>문형욱</a:t>
            </a:r>
            <a:r>
              <a:rPr lang="en-US" altLang="ko-KR" sz="3600" b="1" dirty="0" smtClean="0"/>
              <a:t>, </a:t>
            </a:r>
            <a:r>
              <a:rPr lang="ko-KR" altLang="en-US" sz="3600" b="1" dirty="0" err="1" smtClean="0"/>
              <a:t>이찬용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314450" y="-1781175"/>
          <a:ext cx="19183350" cy="11496675"/>
          <a:chOff x="1314450" y="-1781175"/>
          <a:chExt cx="19183350" cy="11496675"/>
        </a:xfrm>
      </p:grpSpPr>
      <p:pic>
        <p:nvPicPr>
          <p:cNvPr id="2" name="group878651056389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075" y="-1781175"/>
            <a:ext cx="8677275" cy="1327785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454982" y="898786"/>
            <a:ext cx="4088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15208" y="2635994"/>
            <a:ext cx="12601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 err="1"/>
              <a:t>유스케이스</a:t>
            </a:r>
            <a:r>
              <a:rPr lang="ko-KR" altLang="en-US" sz="2400" b="1" dirty="0"/>
              <a:t> 정의 </a:t>
            </a:r>
            <a:r>
              <a:rPr lang="en-US" altLang="ko-KR" sz="2400" b="1" dirty="0"/>
              <a:t>:Actor</a:t>
            </a:r>
            <a:r>
              <a:rPr lang="ko-KR" altLang="en-US" sz="2400" b="1" dirty="0"/>
              <a:t>가 요구하는 서비스를 식별합니다</a:t>
            </a:r>
            <a:r>
              <a:rPr lang="en-US" altLang="ko-KR" sz="2400" b="1" dirty="0"/>
              <a:t>.</a:t>
            </a:r>
          </a:p>
          <a:p>
            <a:pPr latinLnBrk="1"/>
            <a:r>
              <a:rPr lang="en-US" altLang="ko-KR" sz="2400" b="1" dirty="0"/>
              <a:t>                                      Actor</a:t>
            </a:r>
            <a:r>
              <a:rPr lang="ko-KR" altLang="en-US" sz="2400" b="1" dirty="0"/>
              <a:t>들이 시스템과 상호작용하는 행위를 식별합니다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latinLnBrk="1"/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79104" y="2335188"/>
            <a:ext cx="15409712" cy="66967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903" y="3631332"/>
            <a:ext cx="5894658" cy="495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314450" y="-1781175"/>
          <a:ext cx="19183350" cy="11496675"/>
          <a:chOff x="1314450" y="-1781175"/>
          <a:chExt cx="19183350" cy="11496675"/>
        </a:xfrm>
      </p:grpSpPr>
      <p:pic>
        <p:nvPicPr>
          <p:cNvPr id="2" name="group878651056389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075" y="-1781175"/>
            <a:ext cx="8677275" cy="1327785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454982" y="898786"/>
            <a:ext cx="4088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15208" y="2635994"/>
            <a:ext cx="12601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ko-KR" altLang="en-US" sz="2400" b="1" dirty="0"/>
              <a:t>관계 정의 </a:t>
            </a:r>
            <a:r>
              <a:rPr lang="en-US" altLang="ko-KR" sz="2400" b="1" dirty="0"/>
              <a:t>: Actor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Actor </a:t>
            </a:r>
            <a:r>
              <a:rPr lang="ko-KR" altLang="en-US" sz="2400" b="1" dirty="0"/>
              <a:t>사이의 관계를 정의합니다</a:t>
            </a:r>
            <a:r>
              <a:rPr lang="en-US" altLang="ko-KR" sz="2400" b="1" dirty="0"/>
              <a:t>.</a:t>
            </a:r>
          </a:p>
          <a:p>
            <a:pPr latinLnBrk="1"/>
            <a:r>
              <a:rPr lang="en-US" altLang="ko-KR" sz="2400" b="1" dirty="0"/>
              <a:t>                           Actor</a:t>
            </a:r>
            <a:r>
              <a:rPr lang="ko-KR" altLang="en-US" sz="2400" b="1" dirty="0"/>
              <a:t>와 </a:t>
            </a:r>
            <a:r>
              <a:rPr lang="ko-KR" altLang="en-US" sz="2400" b="1" dirty="0" err="1"/>
              <a:t>유스케이스</a:t>
            </a:r>
            <a:r>
              <a:rPr lang="ko-KR" altLang="en-US" sz="2400" b="1" dirty="0"/>
              <a:t> 사이의 관계를 정의합니다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latinLnBrk="1"/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79104" y="2335188"/>
            <a:ext cx="15409712" cy="66967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138" y="3559323"/>
            <a:ext cx="6658904" cy="5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314450" y="-1781175"/>
          <a:ext cx="19183350" cy="11496675"/>
          <a:chOff x="1314450" y="-1781175"/>
          <a:chExt cx="19183350" cy="11496675"/>
        </a:xfrm>
      </p:grpSpPr>
      <p:pic>
        <p:nvPicPr>
          <p:cNvPr id="2" name="group87865105638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075" y="-1781175"/>
            <a:ext cx="8677275" cy="13277850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585" y="823020"/>
            <a:ext cx="11538127" cy="91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9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1304925" y="-1733550"/>
          <a:ext cx="19354800" cy="11544300"/>
          <a:chOff x="1304925" y="-1733550"/>
          <a:chExt cx="19354800" cy="11544300"/>
        </a:xfrm>
      </p:grpSpPr>
      <p:pic>
        <p:nvPicPr>
          <p:cNvPr id="12" name="group87865105638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525" y="-1733550"/>
            <a:ext cx="8677275" cy="13277850"/>
          </a:xfrm>
          <a:prstGeom prst="rect">
            <a:avLst/>
          </a:prstGeom>
          <a:noFill/>
        </p:spPr>
      </p:pic>
      <p:pic>
        <p:nvPicPr>
          <p:cNvPr id="2" name="group895698619178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904875"/>
            <a:ext cx="6705600" cy="600075"/>
          </a:xfrm>
          <a:prstGeom prst="rect">
            <a:avLst/>
          </a:prstGeom>
          <a:noFill/>
        </p:spPr>
      </p:pic>
      <p:pic>
        <p:nvPicPr>
          <p:cNvPr id="3" name="group272754123074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725" y="6838950"/>
            <a:ext cx="3619500" cy="1895475"/>
          </a:xfrm>
          <a:prstGeom prst="rect">
            <a:avLst/>
          </a:prstGeom>
          <a:noFill/>
        </p:spPr>
      </p:pic>
      <p:pic>
        <p:nvPicPr>
          <p:cNvPr id="4" name="group698485419858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25" y="6838950"/>
            <a:ext cx="3619500" cy="1895475"/>
          </a:xfrm>
          <a:prstGeom prst="rect">
            <a:avLst/>
          </a:prstGeom>
          <a:noFill/>
        </p:spPr>
      </p:pic>
      <p:pic>
        <p:nvPicPr>
          <p:cNvPr id="5" name="group965025665610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3475" y="6838950"/>
            <a:ext cx="3619500" cy="1895475"/>
          </a:xfrm>
          <a:prstGeom prst="rect">
            <a:avLst/>
          </a:prstGeom>
          <a:noFill/>
        </p:spPr>
      </p:pic>
      <p:pic>
        <p:nvPicPr>
          <p:cNvPr id="6" name="frame351599074310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2619375"/>
            <a:ext cx="4848225" cy="3476625"/>
          </a:xfrm>
          <a:prstGeom prst="rect">
            <a:avLst/>
          </a:prstGeom>
          <a:noFill/>
        </p:spPr>
      </p:pic>
      <p:pic>
        <p:nvPicPr>
          <p:cNvPr id="7" name="frame910218761716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25" y="2619375"/>
            <a:ext cx="4848225" cy="3476625"/>
          </a:xfrm>
          <a:prstGeom prst="rect">
            <a:avLst/>
          </a:prstGeom>
          <a:noFill/>
        </p:spPr>
      </p:pic>
      <p:pic>
        <p:nvPicPr>
          <p:cNvPr id="8" name="frame920609489796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5775" y="2619375"/>
            <a:ext cx="4848225" cy="3476625"/>
          </a:xfrm>
          <a:prstGeom prst="rect">
            <a:avLst/>
          </a:prstGeom>
          <a:noFill/>
        </p:spPr>
      </p:pic>
      <p:pic>
        <p:nvPicPr>
          <p:cNvPr id="9" name="group162794991327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525" y="2619375"/>
            <a:ext cx="895350" cy="866775"/>
          </a:xfrm>
          <a:prstGeom prst="rect">
            <a:avLst/>
          </a:prstGeom>
          <a:noFill/>
        </p:spPr>
      </p:pic>
      <p:pic>
        <p:nvPicPr>
          <p:cNvPr id="10" name="group463441351720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4175" y="2619375"/>
            <a:ext cx="866775" cy="866775"/>
          </a:xfrm>
          <a:prstGeom prst="rect">
            <a:avLst/>
          </a:prstGeom>
          <a:noFill/>
        </p:spPr>
      </p:pic>
      <p:pic>
        <p:nvPicPr>
          <p:cNvPr id="11" name="group97216314724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34825" y="2619375"/>
            <a:ext cx="866775" cy="866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1314450" y="-1781175"/>
          <a:ext cx="19564350" cy="11496675"/>
          <a:chOff x="1314450" y="-1781175"/>
          <a:chExt cx="19564350" cy="11496675"/>
        </a:xfrm>
      </p:grpSpPr>
      <p:pic>
        <p:nvPicPr>
          <p:cNvPr id="6" name="group87865105638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75" y="-1781175"/>
            <a:ext cx="8677275" cy="13277850"/>
          </a:xfrm>
          <a:prstGeom prst="rect">
            <a:avLst/>
          </a:prstGeom>
          <a:noFill/>
        </p:spPr>
      </p:pic>
      <p:pic>
        <p:nvPicPr>
          <p:cNvPr id="2" name="text518890956826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600" y="8886825"/>
            <a:ext cx="2886075" cy="314325"/>
          </a:xfrm>
          <a:prstGeom prst="rect">
            <a:avLst/>
          </a:prstGeom>
          <a:noFill/>
        </p:spPr>
      </p:pic>
      <p:pic>
        <p:nvPicPr>
          <p:cNvPr id="3" name="group507497337471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0" y="904875"/>
            <a:ext cx="6915150" cy="600075"/>
          </a:xfrm>
          <a:prstGeom prst="rect">
            <a:avLst/>
          </a:prstGeom>
          <a:noFill/>
        </p:spPr>
      </p:pic>
      <p:pic>
        <p:nvPicPr>
          <p:cNvPr id="4" name="text417443973863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525" y="2428875"/>
            <a:ext cx="4543425" cy="704850"/>
          </a:xfrm>
          <a:prstGeom prst="rect">
            <a:avLst/>
          </a:prstGeom>
          <a:noFill/>
        </p:spPr>
      </p:pic>
      <p:pic>
        <p:nvPicPr>
          <p:cNvPr id="5" name="group768735834657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3419475"/>
            <a:ext cx="14620875" cy="5267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1314450" y="-1733550"/>
          <a:ext cx="19678650" cy="11544300"/>
          <a:chOff x="1314450" y="-1733550"/>
          <a:chExt cx="19678650" cy="11544300"/>
        </a:xfrm>
      </p:grpSpPr>
      <p:pic>
        <p:nvPicPr>
          <p:cNvPr id="8" name="group87865105638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-1733550"/>
            <a:ext cx="8677275" cy="13277850"/>
          </a:xfrm>
          <a:prstGeom prst="rect">
            <a:avLst/>
          </a:prstGeom>
          <a:noFill/>
        </p:spPr>
      </p:pic>
      <p:pic>
        <p:nvPicPr>
          <p:cNvPr id="2" name="rect752502312246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5724525"/>
            <a:ext cx="7077075" cy="3209925"/>
          </a:xfrm>
          <a:prstGeom prst="rect">
            <a:avLst/>
          </a:prstGeom>
          <a:noFill/>
        </p:spPr>
      </p:pic>
      <p:pic>
        <p:nvPicPr>
          <p:cNvPr id="3" name="text63401713276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0" y="6296025"/>
            <a:ext cx="6172200" cy="2152650"/>
          </a:xfrm>
          <a:prstGeom prst="rect">
            <a:avLst/>
          </a:prstGeom>
          <a:noFill/>
        </p:spPr>
      </p:pic>
      <p:pic>
        <p:nvPicPr>
          <p:cNvPr id="4" name="text871531822852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4257675"/>
            <a:ext cx="6934200" cy="1047750"/>
          </a:xfrm>
          <a:prstGeom prst="rect">
            <a:avLst/>
          </a:prstGeom>
          <a:noFill/>
        </p:spPr>
      </p:pic>
      <p:pic>
        <p:nvPicPr>
          <p:cNvPr id="5" name="group357740790319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2100" y="3276600"/>
            <a:ext cx="6924675" cy="5657850"/>
          </a:xfrm>
          <a:prstGeom prst="rect">
            <a:avLst/>
          </a:prstGeom>
          <a:noFill/>
        </p:spPr>
      </p:pic>
      <p:pic>
        <p:nvPicPr>
          <p:cNvPr id="6" name="text111728130444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3600" y="2714625"/>
            <a:ext cx="6600825" cy="1295400"/>
          </a:xfrm>
          <a:prstGeom prst="rect">
            <a:avLst/>
          </a:prstGeom>
          <a:noFill/>
        </p:spPr>
      </p:pic>
      <p:pic>
        <p:nvPicPr>
          <p:cNvPr id="7" name="group348343491804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4450" y="904875"/>
            <a:ext cx="6915150" cy="600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1504950" y="-1781175"/>
          <a:ext cx="19183350" cy="11496675"/>
          <a:chOff x="1504950" y="-1781175"/>
          <a:chExt cx="19183350" cy="11496675"/>
        </a:xfrm>
      </p:grpSpPr>
      <p:pic>
        <p:nvPicPr>
          <p:cNvPr id="5" name="group87865105638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075" y="-1781175"/>
            <a:ext cx="8677275" cy="13277850"/>
          </a:xfrm>
          <a:prstGeom prst="rect">
            <a:avLst/>
          </a:prstGeom>
          <a:noFill/>
        </p:spPr>
      </p:pic>
      <p:pic>
        <p:nvPicPr>
          <p:cNvPr id="2" name="text287825694615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1476375"/>
            <a:ext cx="9077325" cy="2619375"/>
          </a:xfrm>
          <a:prstGeom prst="rect">
            <a:avLst/>
          </a:prstGeom>
          <a:noFill/>
        </p:spPr>
      </p:pic>
      <p:pic>
        <p:nvPicPr>
          <p:cNvPr id="3" name="text439192577109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2625" y="8201025"/>
            <a:ext cx="3371850" cy="447675"/>
          </a:xfrm>
          <a:prstGeom prst="rect">
            <a:avLst/>
          </a:prstGeom>
          <a:noFill/>
        </p:spPr>
      </p:pic>
      <p:pic>
        <p:nvPicPr>
          <p:cNvPr id="4" name="text277561607103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150" y="4314825"/>
            <a:ext cx="5019675" cy="581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-9525" y="-1781175"/>
          <a:ext cx="19183350" cy="11496675"/>
          <a:chOff x="-9525" y="-1781175"/>
          <a:chExt cx="19183350" cy="11496675"/>
        </a:xfrm>
      </p:grpSpPr>
      <p:pic>
        <p:nvPicPr>
          <p:cNvPr id="8" name="group87865105638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075" y="-1781175"/>
            <a:ext cx="8677275" cy="13277850"/>
          </a:xfrm>
          <a:prstGeom prst="rect">
            <a:avLst/>
          </a:prstGeom>
          <a:noFill/>
        </p:spPr>
      </p:pic>
      <p:pic>
        <p:nvPicPr>
          <p:cNvPr id="2" name="text287825694615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1600200"/>
            <a:ext cx="4705350" cy="638175"/>
          </a:xfrm>
          <a:prstGeom prst="rect">
            <a:avLst/>
          </a:prstGeom>
          <a:noFill/>
        </p:spPr>
      </p:pic>
      <p:pic>
        <p:nvPicPr>
          <p:cNvPr id="7" name="group903195485908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25" y="4143375"/>
            <a:ext cx="18316575" cy="1809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276350" y="4914900"/>
            <a:ext cx="315039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01</a:t>
            </a:r>
          </a:p>
          <a:p>
            <a:endParaRPr lang="en-US" altLang="ko-KR" sz="4400" b="1" dirty="0"/>
          </a:p>
          <a:p>
            <a:r>
              <a:rPr lang="ko-KR" altLang="en-US" sz="4400" b="1" dirty="0" smtClean="0"/>
              <a:t>요구사항</a:t>
            </a:r>
            <a:endParaRPr lang="en-US" altLang="ko-KR" sz="4000" b="1" dirty="0" smtClean="0"/>
          </a:p>
          <a:p>
            <a:r>
              <a:rPr lang="ko-KR" altLang="en-US" sz="2800" dirty="0" smtClean="0"/>
              <a:t>서브 제목</a:t>
            </a:r>
            <a:endParaRPr lang="en-US" altLang="ko-KR" sz="2800" dirty="0" smtClean="0"/>
          </a:p>
          <a:p>
            <a:endParaRPr lang="en-US" altLang="ko-KR" sz="4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270898" y="4914900"/>
            <a:ext cx="315039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02</a:t>
            </a:r>
          </a:p>
          <a:p>
            <a:endParaRPr lang="en-US" altLang="ko-KR" sz="4400" b="1" dirty="0"/>
          </a:p>
          <a:p>
            <a:r>
              <a:rPr lang="ko-KR" altLang="en-US" sz="4400" b="1" dirty="0" err="1" smtClean="0"/>
              <a:t>유스케이스</a:t>
            </a:r>
            <a:r>
              <a:rPr lang="ko-KR" altLang="en-US" sz="2800" dirty="0" err="1" smtClean="0"/>
              <a:t>서브</a:t>
            </a:r>
            <a:r>
              <a:rPr lang="ko-KR" altLang="en-US" sz="2800" dirty="0" smtClean="0"/>
              <a:t> 제목</a:t>
            </a:r>
            <a:endParaRPr lang="en-US" altLang="ko-KR" sz="2800" dirty="0" smtClean="0"/>
          </a:p>
          <a:p>
            <a:endParaRPr lang="en-US" altLang="ko-KR" sz="4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265446" y="4914900"/>
            <a:ext cx="315039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03</a:t>
            </a:r>
          </a:p>
          <a:p>
            <a:endParaRPr lang="en-US" altLang="ko-KR" sz="4400" b="1" dirty="0"/>
          </a:p>
          <a:p>
            <a:r>
              <a:rPr lang="ko-KR" altLang="en-US" sz="4400" b="1" dirty="0" smtClean="0"/>
              <a:t>클래스 </a:t>
            </a:r>
            <a:r>
              <a:rPr lang="ko-KR" altLang="en-US" sz="4400" b="1" dirty="0" err="1" smtClean="0"/>
              <a:t>다이어</a:t>
            </a:r>
            <a:r>
              <a:rPr lang="ko-KR" altLang="en-US" sz="4400" b="1" dirty="0" smtClean="0"/>
              <a:t> 그램</a:t>
            </a:r>
            <a:endParaRPr lang="en-US" altLang="ko-KR" sz="4000" b="1" dirty="0" smtClean="0"/>
          </a:p>
          <a:p>
            <a:r>
              <a:rPr lang="ko-KR" altLang="en-US" sz="2800" dirty="0" smtClean="0"/>
              <a:t>서브 제목</a:t>
            </a:r>
            <a:endParaRPr lang="en-US" altLang="ko-KR" sz="2800" dirty="0" smtClean="0"/>
          </a:p>
          <a:p>
            <a:endParaRPr lang="en-US" altLang="ko-KR" sz="4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3656468" y="4914900"/>
            <a:ext cx="315039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04</a:t>
            </a:r>
          </a:p>
          <a:p>
            <a:endParaRPr lang="en-US" altLang="ko-KR" sz="4400" b="1" dirty="0"/>
          </a:p>
          <a:p>
            <a:r>
              <a:rPr lang="ko-KR" altLang="en-US" sz="4400" b="1" dirty="0" smtClean="0"/>
              <a:t>주입 예시</a:t>
            </a:r>
            <a:endParaRPr lang="en-US" altLang="ko-KR" sz="4400" b="1" dirty="0" smtClean="0"/>
          </a:p>
          <a:p>
            <a:r>
              <a:rPr lang="ko-KR" altLang="en-US" sz="2800" dirty="0" smtClean="0"/>
              <a:t>서브 제목</a:t>
            </a:r>
            <a:endParaRPr lang="en-US" altLang="ko-KR" sz="2800" dirty="0" smtClean="0"/>
          </a:p>
          <a:p>
            <a:endParaRPr lang="en-US" altLang="ko-KR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1285875" y="-1781175"/>
          <a:ext cx="19183350" cy="11496675"/>
          <a:chOff x="1285875" y="-1781175"/>
          <a:chExt cx="19183350" cy="11496675"/>
        </a:xfrm>
      </p:grpSpPr>
      <p:pic>
        <p:nvPicPr>
          <p:cNvPr id="5" name="group87865105638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075" y="-1781175"/>
            <a:ext cx="10735576" cy="132778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85875" y="3411200"/>
            <a:ext cx="38976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/>
              <a:t>프로그램 요구사항</a:t>
            </a:r>
            <a:endParaRPr lang="en-US" altLang="ko-KR" sz="6000" b="1" dirty="0" smtClean="0"/>
          </a:p>
          <a:p>
            <a:endParaRPr lang="en-US" altLang="ko-KR" sz="6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89448" y="1327076"/>
            <a:ext cx="3894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endParaRPr lang="ko-KR" altLang="en-US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1314450" y="-1781175"/>
          <a:ext cx="19183350" cy="11496675"/>
          <a:chOff x="1314450" y="-1781175"/>
          <a:chExt cx="19183350" cy="11496675"/>
        </a:xfrm>
      </p:grpSpPr>
      <p:pic>
        <p:nvPicPr>
          <p:cNvPr id="2" name="group87865105638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075" y="-1781175"/>
            <a:ext cx="8677275" cy="1327785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454982" y="898786"/>
            <a:ext cx="5456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89784"/>
              </p:ext>
            </p:extLst>
          </p:nvPr>
        </p:nvGraphicFramePr>
        <p:xfrm>
          <a:off x="1461007" y="2335188"/>
          <a:ext cx="15537892" cy="7844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4473">
                  <a:extLst>
                    <a:ext uri="{9D8B030D-6E8A-4147-A177-3AD203B41FA5}">
                      <a16:colId xmlns:a16="http://schemas.microsoft.com/office/drawing/2014/main" val="1032666873"/>
                    </a:ext>
                  </a:extLst>
                </a:gridCol>
                <a:gridCol w="3884473">
                  <a:extLst>
                    <a:ext uri="{9D8B030D-6E8A-4147-A177-3AD203B41FA5}">
                      <a16:colId xmlns:a16="http://schemas.microsoft.com/office/drawing/2014/main" val="1480551535"/>
                    </a:ext>
                  </a:extLst>
                </a:gridCol>
                <a:gridCol w="3884473">
                  <a:extLst>
                    <a:ext uri="{9D8B030D-6E8A-4147-A177-3AD203B41FA5}">
                      <a16:colId xmlns:a16="http://schemas.microsoft.com/office/drawing/2014/main" val="2260917906"/>
                    </a:ext>
                  </a:extLst>
                </a:gridCol>
                <a:gridCol w="3884473">
                  <a:extLst>
                    <a:ext uri="{9D8B030D-6E8A-4147-A177-3AD203B41FA5}">
                      <a16:colId xmlns:a16="http://schemas.microsoft.com/office/drawing/2014/main" val="340674992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Pretendard Black" panose="02000A03000000020004" pitchFamily="50" charset="-127"/>
                          <a:ea typeface="Pretendard Black" panose="02000A03000000020004" pitchFamily="50" charset="-127"/>
                          <a:cs typeface="Pretendard Black" panose="02000A03000000020004" pitchFamily="50" charset="-127"/>
                        </a:rPr>
                        <a:t>구분</a:t>
                      </a:r>
                      <a:endParaRPr lang="ko-KR" altLang="en-US" b="0" dirty="0">
                        <a:latin typeface="Pretendard Black" panose="02000A03000000020004" pitchFamily="50" charset="-127"/>
                        <a:ea typeface="Pretendard Black" panose="02000A03000000020004" pitchFamily="50" charset="-127"/>
                        <a:cs typeface="Pretendard Black" panose="02000A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Pretendard Black" panose="02000A03000000020004" pitchFamily="50" charset="-127"/>
                          <a:ea typeface="Pretendard Black" panose="02000A03000000020004" pitchFamily="50" charset="-127"/>
                          <a:cs typeface="Pretendard Black" panose="02000A03000000020004" pitchFamily="50" charset="-127"/>
                        </a:rPr>
                        <a:t>서비스</a:t>
                      </a:r>
                      <a:endParaRPr lang="ko-KR" altLang="en-US" b="0" dirty="0">
                        <a:latin typeface="Pretendard Black" panose="02000A03000000020004" pitchFamily="50" charset="-127"/>
                        <a:ea typeface="Pretendard Black" panose="02000A03000000020004" pitchFamily="50" charset="-127"/>
                        <a:cs typeface="Pretendard Black" panose="02000A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latin typeface="Pretendard Black" panose="02000A03000000020004" pitchFamily="50" charset="-127"/>
                          <a:ea typeface="Pretendard Black" panose="02000A03000000020004" pitchFamily="50" charset="-127"/>
                          <a:cs typeface="Pretendard Black" panose="02000A03000000020004" pitchFamily="50" charset="-127"/>
                        </a:rPr>
                        <a:t>기능명</a:t>
                      </a:r>
                      <a:endParaRPr lang="ko-KR" altLang="en-US" b="0" dirty="0">
                        <a:latin typeface="Pretendard Black" panose="02000A03000000020004" pitchFamily="50" charset="-127"/>
                        <a:ea typeface="Pretendard Black" panose="02000A03000000020004" pitchFamily="50" charset="-127"/>
                        <a:cs typeface="Pretendard Black" panose="02000A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latin typeface="Pretendard Black" panose="02000A03000000020004" pitchFamily="50" charset="-127"/>
                          <a:ea typeface="Pretendard Black" panose="02000A03000000020004" pitchFamily="50" charset="-127"/>
                          <a:cs typeface="Pretendard Black" panose="02000A03000000020004" pitchFamily="50" charset="-127"/>
                        </a:rPr>
                        <a:t>기능상세</a:t>
                      </a:r>
                      <a:endParaRPr lang="ko-KR" altLang="en-US" b="0" dirty="0">
                        <a:latin typeface="Pretendard Black" panose="02000A03000000020004" pitchFamily="50" charset="-127"/>
                        <a:ea typeface="Pretendard Black" panose="02000A03000000020004" pitchFamily="50" charset="-127"/>
                        <a:cs typeface="Pretendard Black" panose="02000A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805861"/>
                  </a:ext>
                </a:extLst>
              </a:tr>
              <a:tr h="118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공통</a:t>
                      </a: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아이디어 공모</a:t>
                      </a: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아이디어 등록</a:t>
                      </a: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endParaRPr lang="en-US" altLang="ko-KR" dirty="0" smtClean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ko-KR" altLang="en-US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모든 사용자가 아이디어 등록 가능</a:t>
                      </a:r>
                      <a:endParaRPr lang="en-US" altLang="ko-KR" dirty="0" smtClean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ko-KR" altLang="en-US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아이디어 제목 등록 가능</a:t>
                      </a:r>
                      <a:endParaRPr lang="en-US" altLang="ko-KR" dirty="0" smtClean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ko-KR" altLang="en-US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아이디어 본문 등록 가능</a:t>
                      </a:r>
                      <a:endParaRPr lang="en-US" altLang="ko-KR" dirty="0" smtClean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ko-KR" altLang="en-US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아이디어 작성자  등록 가능</a:t>
                      </a:r>
                      <a:endParaRPr lang="en-US" altLang="ko-KR" dirty="0" smtClean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ko-KR" altLang="en-US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비밀번호 등록 가능</a:t>
                      </a:r>
                      <a:endParaRPr lang="en-US" altLang="ko-KR" dirty="0" smtClean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1248473"/>
                  </a:ext>
                </a:extLst>
              </a:tr>
              <a:tr h="1188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아이디어 수정</a:t>
                      </a: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아이디어 수정</a:t>
                      </a: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ko-KR" altLang="en-US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비밀번호</a:t>
                      </a:r>
                      <a:r>
                        <a:rPr lang="ko-KR" altLang="en-US" baseline="0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 일치 시 수정 가능</a:t>
                      </a: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8271841"/>
                  </a:ext>
                </a:extLst>
              </a:tr>
              <a:tr h="1188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아이디어 댓글</a:t>
                      </a: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아이디어 댓글 </a:t>
                      </a: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ko-KR" altLang="en-US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아이디어 번호를 선택하여 댓글기능추가</a:t>
                      </a: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187671"/>
                  </a:ext>
                </a:extLst>
              </a:tr>
              <a:tr h="118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관리자</a:t>
                      </a: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관리자 로그인</a:t>
                      </a: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아이디어 채택</a:t>
                      </a: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ko-KR" altLang="en-US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관리자가 관리자 비밀번호를 통해 </a:t>
                      </a:r>
                      <a:endParaRPr lang="en-US" altLang="ko-KR" dirty="0" smtClean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ko-KR" altLang="en-US" dirty="0" smtClean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아이디어 채택 및 수정 가능  </a:t>
                      </a: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3203806"/>
                  </a:ext>
                </a:extLst>
              </a:tr>
              <a:tr h="1188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20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0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1314450" y="-1781175"/>
          <a:ext cx="19183350" cy="11496675"/>
          <a:chOff x="1314450" y="-1781175"/>
          <a:chExt cx="19183350" cy="11496675"/>
        </a:xfrm>
      </p:grpSpPr>
      <p:pic>
        <p:nvPicPr>
          <p:cNvPr id="2" name="group87865105638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075" y="-1781175"/>
            <a:ext cx="8677275" cy="1327785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454982" y="898786"/>
            <a:ext cx="5456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50610"/>
              </p:ext>
            </p:extLst>
          </p:nvPr>
        </p:nvGraphicFramePr>
        <p:xfrm>
          <a:off x="1461007" y="2335188"/>
          <a:ext cx="15537892" cy="6444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4473">
                  <a:extLst>
                    <a:ext uri="{9D8B030D-6E8A-4147-A177-3AD203B41FA5}">
                      <a16:colId xmlns:a16="http://schemas.microsoft.com/office/drawing/2014/main" val="1032666873"/>
                    </a:ext>
                  </a:extLst>
                </a:gridCol>
                <a:gridCol w="3884473">
                  <a:extLst>
                    <a:ext uri="{9D8B030D-6E8A-4147-A177-3AD203B41FA5}">
                      <a16:colId xmlns:a16="http://schemas.microsoft.com/office/drawing/2014/main" val="1480551535"/>
                    </a:ext>
                  </a:extLst>
                </a:gridCol>
                <a:gridCol w="3884473">
                  <a:extLst>
                    <a:ext uri="{9D8B030D-6E8A-4147-A177-3AD203B41FA5}">
                      <a16:colId xmlns:a16="http://schemas.microsoft.com/office/drawing/2014/main" val="2260917906"/>
                    </a:ext>
                  </a:extLst>
                </a:gridCol>
                <a:gridCol w="3884473">
                  <a:extLst>
                    <a:ext uri="{9D8B030D-6E8A-4147-A177-3AD203B41FA5}">
                      <a16:colId xmlns:a16="http://schemas.microsoft.com/office/drawing/2014/main" val="340674992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Pretendard Black" panose="02000A03000000020004" pitchFamily="50" charset="-127"/>
                          <a:ea typeface="Pretendard Black" panose="02000A03000000020004" pitchFamily="50" charset="-127"/>
                          <a:cs typeface="Pretendard Black" panose="02000A03000000020004" pitchFamily="50" charset="-127"/>
                        </a:rPr>
                        <a:t>구분</a:t>
                      </a:r>
                      <a:endParaRPr lang="ko-KR" altLang="en-US" b="0" dirty="0">
                        <a:latin typeface="Pretendard Black" panose="02000A03000000020004" pitchFamily="50" charset="-127"/>
                        <a:ea typeface="Pretendard Black" panose="02000A03000000020004" pitchFamily="50" charset="-127"/>
                        <a:cs typeface="Pretendard Black" panose="02000A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Pretendard Black" panose="02000A03000000020004" pitchFamily="50" charset="-127"/>
                          <a:ea typeface="Pretendard Black" panose="02000A03000000020004" pitchFamily="50" charset="-127"/>
                          <a:cs typeface="Pretendard Black" panose="02000A03000000020004" pitchFamily="50" charset="-127"/>
                        </a:rPr>
                        <a:t>서비스</a:t>
                      </a:r>
                      <a:endParaRPr lang="ko-KR" altLang="en-US" b="0" dirty="0">
                        <a:latin typeface="Pretendard Black" panose="02000A03000000020004" pitchFamily="50" charset="-127"/>
                        <a:ea typeface="Pretendard Black" panose="02000A03000000020004" pitchFamily="50" charset="-127"/>
                        <a:cs typeface="Pretendard Black" panose="02000A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latin typeface="Pretendard Black" panose="02000A03000000020004" pitchFamily="50" charset="-127"/>
                          <a:ea typeface="Pretendard Black" panose="02000A03000000020004" pitchFamily="50" charset="-127"/>
                          <a:cs typeface="Pretendard Black" panose="02000A03000000020004" pitchFamily="50" charset="-127"/>
                        </a:rPr>
                        <a:t>기능명</a:t>
                      </a:r>
                      <a:endParaRPr lang="ko-KR" altLang="en-US" b="0" dirty="0">
                        <a:latin typeface="Pretendard Black" panose="02000A03000000020004" pitchFamily="50" charset="-127"/>
                        <a:ea typeface="Pretendard Black" panose="02000A03000000020004" pitchFamily="50" charset="-127"/>
                        <a:cs typeface="Pretendard Black" panose="02000A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latin typeface="Pretendard Black" panose="02000A03000000020004" pitchFamily="50" charset="-127"/>
                          <a:ea typeface="Pretendard Black" panose="02000A03000000020004" pitchFamily="50" charset="-127"/>
                          <a:cs typeface="Pretendard Black" panose="02000A03000000020004" pitchFamily="50" charset="-127"/>
                        </a:rPr>
                        <a:t>기능상세</a:t>
                      </a:r>
                      <a:endParaRPr lang="ko-KR" altLang="en-US" b="0" dirty="0">
                        <a:latin typeface="Pretendard Black" panose="02000A03000000020004" pitchFamily="50" charset="-127"/>
                        <a:ea typeface="Pretendard Black" panose="02000A03000000020004" pitchFamily="50" charset="-127"/>
                        <a:cs typeface="Pretendard Black" panose="02000A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805861"/>
                  </a:ext>
                </a:extLst>
              </a:tr>
              <a:tr h="1188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1248473"/>
                  </a:ext>
                </a:extLst>
              </a:tr>
              <a:tr h="1188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8271841"/>
                  </a:ext>
                </a:extLst>
              </a:tr>
              <a:tr h="1188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187671"/>
                  </a:ext>
                </a:extLst>
              </a:tr>
              <a:tr h="1188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3203806"/>
                  </a:ext>
                </a:extLst>
              </a:tr>
              <a:tr h="1188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20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6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285875" y="-1781175"/>
          <a:ext cx="19183350" cy="11496675"/>
          <a:chOff x="1285875" y="-1781175"/>
          <a:chExt cx="19183350" cy="11496675"/>
        </a:xfrm>
      </p:grpSpPr>
      <p:pic>
        <p:nvPicPr>
          <p:cNvPr id="5" name="group87865105638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075" y="-1781175"/>
            <a:ext cx="10735576" cy="132778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85875" y="3411200"/>
            <a:ext cx="46177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err="1" smtClean="0"/>
              <a:t>유스케이스</a:t>
            </a:r>
            <a:endParaRPr lang="en-US" altLang="ko-KR" sz="6600" b="1" dirty="0" smtClean="0"/>
          </a:p>
          <a:p>
            <a:r>
              <a:rPr lang="ko-KR" altLang="en-US" sz="6600" b="1" dirty="0" smtClean="0"/>
              <a:t>다이어그램</a:t>
            </a:r>
            <a:endParaRPr lang="en-US" altLang="ko-KR" sz="6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89448" y="1327076"/>
            <a:ext cx="3894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endParaRPr lang="ko-KR" altLang="en-US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6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314450" y="-1781175"/>
          <a:ext cx="19183350" cy="11496675"/>
          <a:chOff x="1314450" y="-1781175"/>
          <a:chExt cx="19183350" cy="11496675"/>
        </a:xfrm>
      </p:grpSpPr>
      <p:pic>
        <p:nvPicPr>
          <p:cNvPr id="2" name="group87865105638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075" y="-1781175"/>
            <a:ext cx="8677275" cy="1327785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454982" y="898786"/>
            <a:ext cx="4088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59224" y="2911252"/>
            <a:ext cx="126014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[ Use Case Diagram (</a:t>
            </a:r>
            <a:r>
              <a:rPr lang="ko-KR" altLang="en-US" sz="4400" b="1" dirty="0" err="1" smtClean="0"/>
              <a:t>유스케이스</a:t>
            </a:r>
            <a:r>
              <a:rPr lang="ko-KR" altLang="en-US" sz="4400" b="1" dirty="0" smtClean="0"/>
              <a:t> </a:t>
            </a:r>
            <a:r>
              <a:rPr lang="ko-KR" altLang="en-US" sz="4400" b="1" dirty="0"/>
              <a:t>다이어그램</a:t>
            </a:r>
            <a:r>
              <a:rPr lang="en-US" altLang="ko-KR" sz="4400" b="1" dirty="0"/>
              <a:t>) </a:t>
            </a:r>
            <a:r>
              <a:rPr lang="en-US" altLang="ko-KR" sz="4400" b="1" dirty="0" smtClean="0"/>
              <a:t>]</a:t>
            </a:r>
          </a:p>
          <a:p>
            <a:endParaRPr lang="en-US" altLang="ko-KR" b="1" dirty="0"/>
          </a:p>
          <a:p>
            <a:pPr latinLnBrk="1"/>
            <a:r>
              <a:rPr lang="ko-KR" altLang="en-US" sz="2400" dirty="0"/>
              <a:t>시스템과 사용자의 상호작용을 다이어그램으로 표현한 것으로</a:t>
            </a:r>
            <a:r>
              <a:rPr lang="en-US" altLang="ko-KR" sz="2400" dirty="0"/>
              <a:t>, </a:t>
            </a:r>
            <a:r>
              <a:rPr lang="ko-KR" altLang="en-US" sz="2400" dirty="0"/>
              <a:t>사용자의 관점에서 시스템의 서비스</a:t>
            </a:r>
            <a:r>
              <a:rPr lang="en-US" altLang="ko-KR" sz="2400" dirty="0"/>
              <a:t>, </a:t>
            </a:r>
            <a:r>
              <a:rPr lang="ko-KR" altLang="en-US" sz="2400" dirty="0"/>
              <a:t>기능</a:t>
            </a:r>
            <a:r>
              <a:rPr lang="en-US" altLang="ko-KR" sz="2400" dirty="0"/>
              <a:t>, </a:t>
            </a:r>
            <a:r>
              <a:rPr lang="ko-KR" altLang="en-US" sz="2400" dirty="0"/>
              <a:t>외부와의 관계에 대해서 다이어그램으로 표현한 것을 말한다</a:t>
            </a:r>
            <a:r>
              <a:rPr lang="en-US" altLang="ko-KR" sz="2400" dirty="0" smtClean="0"/>
              <a:t>.</a:t>
            </a:r>
          </a:p>
          <a:p>
            <a:pPr latinLnBrk="1"/>
            <a:endParaRPr lang="en-US" altLang="ko-KR" sz="2400" dirty="0"/>
          </a:p>
          <a:p>
            <a:r>
              <a:rPr lang="ko-KR" altLang="en-US" sz="2400" b="1" dirty="0"/>
              <a:t>작성 순서</a:t>
            </a:r>
            <a:endParaRPr lang="ko-KR" altLang="en-US" sz="2400" dirty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시스템 정의 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 err="1" smtClean="0"/>
              <a:t>액터</a:t>
            </a:r>
            <a:r>
              <a:rPr lang="ko-KR" altLang="en-US" sz="2400" dirty="0" smtClean="0"/>
              <a:t> 정의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err="1" smtClean="0"/>
              <a:t>유스케이스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관계 정의</a:t>
            </a:r>
            <a:endParaRPr lang="en-US" altLang="ko-KR" sz="2400" dirty="0" smtClean="0"/>
          </a:p>
          <a:p>
            <a:r>
              <a:rPr lang="en-US" altLang="ko-KR" sz="2400" dirty="0" smtClean="0"/>
              <a:t>5</a:t>
            </a:r>
            <a:r>
              <a:rPr lang="en-US" altLang="ko-KR" sz="2400" dirty="0"/>
              <a:t>. </a:t>
            </a:r>
            <a:r>
              <a:rPr lang="en-US" altLang="ko-KR" sz="2400" dirty="0" smtClean="0"/>
              <a:t>  </a:t>
            </a:r>
            <a:r>
              <a:rPr lang="ko-KR" altLang="en-US" sz="2400" dirty="0" err="1" smtClean="0"/>
              <a:t>유스케이스</a:t>
            </a:r>
            <a:r>
              <a:rPr lang="ko-KR" altLang="en-US" sz="2400" dirty="0" smtClean="0"/>
              <a:t> 구조화 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79104" y="2335188"/>
            <a:ext cx="15409712" cy="66967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314450" y="-1781175"/>
          <a:ext cx="19183350" cy="11496675"/>
          <a:chOff x="1314450" y="-1781175"/>
          <a:chExt cx="19183350" cy="11496675"/>
        </a:xfrm>
      </p:grpSpPr>
      <p:pic>
        <p:nvPicPr>
          <p:cNvPr id="2" name="group878651056389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075" y="-1781175"/>
            <a:ext cx="8677275" cy="1327785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454982" y="898786"/>
            <a:ext cx="4088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59224" y="2911252"/>
            <a:ext cx="1260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시스템 </a:t>
            </a:r>
            <a:r>
              <a:rPr lang="ko-KR" altLang="en-US" sz="2400" b="1" dirty="0" smtClean="0"/>
              <a:t>정의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시스템 </a:t>
            </a:r>
            <a:r>
              <a:rPr lang="ko-KR" altLang="en-US" sz="2400" b="1" dirty="0"/>
              <a:t>영역과 이름을 정의합니다</a:t>
            </a:r>
            <a:r>
              <a:rPr lang="en-US" altLang="ko-KR" sz="2400" b="1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latinLnBrk="1"/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79104" y="2335188"/>
            <a:ext cx="15409712" cy="66967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644" y="3676023"/>
            <a:ext cx="7964011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314450" y="-1781175"/>
          <a:ext cx="19183350" cy="11496675"/>
          <a:chOff x="1314450" y="-1781175"/>
          <a:chExt cx="19183350" cy="11496675"/>
        </a:xfrm>
      </p:grpSpPr>
      <p:pic>
        <p:nvPicPr>
          <p:cNvPr id="2" name="group878651056389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075" y="-1781175"/>
            <a:ext cx="8677275" cy="1327785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454982" y="898786"/>
            <a:ext cx="4088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59224" y="2911252"/>
            <a:ext cx="1260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 err="1"/>
              <a:t>액터</a:t>
            </a:r>
            <a:r>
              <a:rPr lang="ko-KR" altLang="en-US" sz="2400" b="1" dirty="0"/>
              <a:t> 정의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사용자 </a:t>
            </a:r>
            <a:r>
              <a:rPr lang="en-US" altLang="ko-KR" sz="2400" b="1" dirty="0"/>
              <a:t>(Primary Actor)</a:t>
            </a:r>
            <a:r>
              <a:rPr lang="ko-KR" altLang="en-US" sz="2400" b="1" dirty="0"/>
              <a:t>를 정의합니다</a:t>
            </a:r>
            <a:r>
              <a:rPr lang="en-US" altLang="ko-KR" sz="2400" b="1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latinLnBrk="1"/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79104" y="2335188"/>
            <a:ext cx="15409712" cy="66967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256" y="3559324"/>
            <a:ext cx="7272808" cy="508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5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5">
  <a:themeElements>
    <a:clrScheme name="Theme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191</Words>
  <Application>Microsoft Office PowerPoint</Application>
  <PresentationFormat>사용자 지정</PresentationFormat>
  <Paragraphs>82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HY견고딕</vt:lpstr>
      <vt:lpstr>Pretendard Black</vt:lpstr>
      <vt:lpstr>Pretendard SemiBold</vt:lpstr>
      <vt:lpstr>맑은 고딕</vt:lpstr>
      <vt:lpstr>휴먼둥근헤드라인</vt:lpstr>
      <vt:lpstr>Calibri</vt:lpstr>
      <vt:lpstr>Theme35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human-23</cp:lastModifiedBy>
  <cp:revision>20</cp:revision>
  <dcterms:created xsi:type="dcterms:W3CDTF">2024-03-31T07:35:16Z</dcterms:created>
  <dcterms:modified xsi:type="dcterms:W3CDTF">2024-04-01T01:59:08Z</dcterms:modified>
  <cp:category/>
</cp:coreProperties>
</file>