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64" r:id="rId6"/>
    <p:sldId id="266" r:id="rId7"/>
    <p:sldId id="268" r:id="rId8"/>
    <p:sldId id="269" r:id="rId9"/>
    <p:sldId id="270" r:id="rId10"/>
    <p:sldId id="271" r:id="rId11"/>
    <p:sldId id="267" r:id="rId12"/>
    <p:sldId id="272" r:id="rId13"/>
    <p:sldId id="273" r:id="rId14"/>
    <p:sldId id="274" r:id="rId15"/>
    <p:sldId id="275" r:id="rId16"/>
    <p:sldId id="263" r:id="rId17"/>
  </p:sldIdLst>
  <p:sldSz cx="18288000" cy="1028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301E4-23D2-4ABA-8990-7CB25D4A01C1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A146C-864B-49FA-BF45-7B5DDE1BE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146C-864B-49FA-BF45-7B5DDE1BE4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51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146C-864B-49FA-BF45-7B5DDE1BE4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4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146C-864B-49FA-BF45-7B5DDE1BE4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7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146C-864B-49FA-BF45-7B5DDE1BE4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5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146C-864B-49FA-BF45-7B5DDE1BE4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1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146C-864B-49FA-BF45-7B5DDE1BE4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3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08867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543050" y="-1781175"/>
          <a:ext cx="19183350" cy="11496675"/>
          <a:chOff x="1543050" y="-1781175"/>
          <a:chExt cx="19183350" cy="11496675"/>
        </a:xfrm>
      </p:grpSpPr>
      <p:sp>
        <p:nvSpPr>
          <p:cNvPr id="8" name="직사각형 7"/>
          <p:cNvSpPr/>
          <p:nvPr/>
        </p:nvSpPr>
        <p:spPr>
          <a:xfrm>
            <a:off x="1516023" y="1543050"/>
            <a:ext cx="9144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0" b="1" dirty="0"/>
              <a:t>아이디어 공모전</a:t>
            </a:r>
            <a:r>
              <a:rPr lang="en-US" altLang="ko-KR" sz="8000" b="1" dirty="0"/>
              <a:t/>
            </a:r>
            <a:br>
              <a:rPr lang="en-US" altLang="ko-KR" sz="8000" b="1" dirty="0"/>
            </a:br>
            <a:r>
              <a:rPr lang="ko-KR" altLang="en-US" sz="8000" b="1" dirty="0"/>
              <a:t>프로그램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3050" y="4225306"/>
            <a:ext cx="8059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/>
              <a:t>객체 활용 </a:t>
            </a:r>
            <a:endParaRPr lang="ko-KR" altLang="en-US" sz="3600" dirty="0"/>
          </a:p>
        </p:txBody>
      </p:sp>
      <p:sp>
        <p:nvSpPr>
          <p:cNvPr id="10" name="직사각형 9"/>
          <p:cNvSpPr/>
          <p:nvPr/>
        </p:nvSpPr>
        <p:spPr>
          <a:xfrm>
            <a:off x="1655168" y="7631605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600" b="1" dirty="0" err="1" smtClean="0"/>
              <a:t>문형욱</a:t>
            </a:r>
            <a:r>
              <a:rPr lang="en-US" altLang="ko-KR" sz="3600" b="1" dirty="0" smtClean="0"/>
              <a:t>, </a:t>
            </a:r>
            <a:r>
              <a:rPr lang="ko-KR" altLang="en-US" sz="3600" b="1" dirty="0" err="1" smtClean="0"/>
              <a:t>이찬용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sp>
        <p:nvSpPr>
          <p:cNvPr id="19" name="TextBox 18"/>
          <p:cNvSpPr txBox="1"/>
          <p:nvPr/>
        </p:nvSpPr>
        <p:spPr>
          <a:xfrm>
            <a:off x="1454982" y="898786"/>
            <a:ext cx="408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5208" y="2635994"/>
            <a:ext cx="12601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관계 정의 </a:t>
            </a:r>
            <a:r>
              <a:rPr lang="en-US" altLang="ko-KR" sz="2400" b="1" dirty="0"/>
              <a:t>: Actor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Actor </a:t>
            </a:r>
            <a:r>
              <a:rPr lang="ko-KR" altLang="en-US" sz="2400" b="1" dirty="0"/>
              <a:t>사이의 관계를 정의합니다</a:t>
            </a:r>
            <a:r>
              <a:rPr lang="en-US" altLang="ko-KR" sz="2400" b="1" dirty="0"/>
              <a:t>.</a:t>
            </a:r>
          </a:p>
          <a:p>
            <a:pPr latinLnBrk="1"/>
            <a:r>
              <a:rPr lang="en-US" altLang="ko-KR" sz="2400" b="1" dirty="0"/>
              <a:t>                           Actor</a:t>
            </a:r>
            <a:r>
              <a:rPr lang="ko-KR" altLang="en-US" sz="2400" b="1" dirty="0"/>
              <a:t>와 </a:t>
            </a:r>
            <a:r>
              <a:rPr lang="ko-KR" altLang="en-US" sz="2400" b="1" dirty="0" err="1"/>
              <a:t>유스케이스</a:t>
            </a:r>
            <a:r>
              <a:rPr lang="ko-KR" altLang="en-US" sz="2400" b="1" dirty="0"/>
              <a:t> 사이의 관계를 정의합니다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atinLnBrk="1"/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9104" y="2335188"/>
            <a:ext cx="15409712" cy="6696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28" y="3729442"/>
            <a:ext cx="6805484" cy="48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359" y="751012"/>
            <a:ext cx="11561067" cy="9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285875" y="-1781175"/>
          <a:ext cx="19183350" cy="11496675"/>
          <a:chOff x="1285875" y="-1781175"/>
          <a:chExt cx="19183350" cy="11496675"/>
        </a:xfrm>
      </p:grpSpPr>
      <p:sp>
        <p:nvSpPr>
          <p:cNvPr id="6" name="TextBox 5"/>
          <p:cNvSpPr txBox="1"/>
          <p:nvPr/>
        </p:nvSpPr>
        <p:spPr>
          <a:xfrm>
            <a:off x="1285875" y="3411200"/>
            <a:ext cx="46177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/>
              <a:t>클래스</a:t>
            </a:r>
            <a:endParaRPr lang="en-US" altLang="ko-KR" sz="6600" b="1" dirty="0" smtClean="0"/>
          </a:p>
          <a:p>
            <a:r>
              <a:rPr lang="ko-KR" altLang="en-US" sz="6600" b="1" dirty="0" smtClean="0"/>
              <a:t>다이어그램</a:t>
            </a:r>
            <a:endParaRPr lang="en-US" altLang="ko-KR" sz="6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89448" y="1327076"/>
            <a:ext cx="3894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2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sp>
        <p:nvSpPr>
          <p:cNvPr id="19" name="TextBox 18"/>
          <p:cNvSpPr txBox="1"/>
          <p:nvPr/>
        </p:nvSpPr>
        <p:spPr>
          <a:xfrm>
            <a:off x="1454981" y="898786"/>
            <a:ext cx="6356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r>
              <a:rPr lang="ko-KR" altLang="en-US" sz="4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클래스 다이어그</a:t>
            </a:r>
            <a:r>
              <a:rPr lang="ko-KR" altLang="en-US" sz="4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램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320" y="2324599"/>
            <a:ext cx="11271800" cy="68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285875" y="-1781175"/>
          <a:ext cx="19183350" cy="11496675"/>
          <a:chOff x="1285875" y="-1781175"/>
          <a:chExt cx="19183350" cy="11496675"/>
        </a:xfrm>
      </p:grpSpPr>
      <p:sp>
        <p:nvSpPr>
          <p:cNvPr id="6" name="TextBox 5"/>
          <p:cNvSpPr txBox="1"/>
          <p:nvPr/>
        </p:nvSpPr>
        <p:spPr>
          <a:xfrm>
            <a:off x="1285875" y="3411200"/>
            <a:ext cx="46177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/>
              <a:t>주입 예시 코드</a:t>
            </a:r>
            <a:endParaRPr lang="en-US" altLang="ko-KR" sz="6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89448" y="1327076"/>
            <a:ext cx="3894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7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sp>
        <p:nvSpPr>
          <p:cNvPr id="19" name="TextBox 18"/>
          <p:cNvSpPr txBox="1"/>
          <p:nvPr/>
        </p:nvSpPr>
        <p:spPr>
          <a:xfrm>
            <a:off x="1454982" y="898786"/>
            <a:ext cx="408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r>
              <a:rPr lang="ko-KR" altLang="en-US" sz="4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주입 예시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9104" y="2335188"/>
            <a:ext cx="15409712" cy="6696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86" y="2253735"/>
            <a:ext cx="13558947" cy="6859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1017" y="2983260"/>
            <a:ext cx="3579287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AdminIdea</a:t>
            </a:r>
            <a:r>
              <a:rPr lang="en-US" altLang="ko-K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클래스의 객체를 생성</a:t>
            </a:r>
            <a:endParaRPr lang="en-US" altLang="ko-KR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ko-KR" altLang="en-US" dirty="0"/>
          </a:p>
        </p:txBody>
      </p:sp>
      <p:cxnSp>
        <p:nvCxnSpPr>
          <p:cNvPr id="15" name="꺾인 연결선 14"/>
          <p:cNvCxnSpPr/>
          <p:nvPr/>
        </p:nvCxnSpPr>
        <p:spPr>
          <a:xfrm rot="10800000" flipV="1">
            <a:off x="7055769" y="3271292"/>
            <a:ext cx="1245249" cy="635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18946" y="3821099"/>
            <a:ext cx="3579287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Manager </a:t>
            </a:r>
            <a:r>
              <a:rPr lang="ko-KR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클래스의 객체를 생성</a:t>
            </a:r>
            <a:endParaRPr lang="en-US" altLang="ko-KR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479704" y="41946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98977" y="6727676"/>
            <a:ext cx="294927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AdminIdea</a:t>
            </a:r>
            <a:r>
              <a:rPr lang="en-US" altLang="ko-K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클래스의 주소를 매개변수로 넣어서 </a:t>
            </a:r>
            <a:r>
              <a:rPr lang="en-US" altLang="ko-K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Member </a:t>
            </a:r>
            <a:r>
              <a:rPr lang="ko-KR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클래스의 </a:t>
            </a:r>
            <a:r>
              <a:rPr lang="ko-KR" alt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메소드를</a:t>
            </a:r>
            <a:r>
              <a:rPr lang="ko-KR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사용</a:t>
            </a:r>
            <a:endParaRPr lang="en-US" altLang="ko-KR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6479704" y="6727676"/>
            <a:ext cx="201622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911752" y="7087717"/>
            <a:ext cx="1620180" cy="13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504950" y="-1781175"/>
          <a:ext cx="19183350" cy="11496675"/>
          <a:chOff x="1504950" y="-1781175"/>
          <a:chExt cx="19183350" cy="11496675"/>
        </a:xfrm>
      </p:grpSpPr>
      <p:pic>
        <p:nvPicPr>
          <p:cNvPr id="2" name="text287825694615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476375"/>
            <a:ext cx="9077325" cy="2619375"/>
          </a:xfrm>
          <a:prstGeom prst="rect">
            <a:avLst/>
          </a:prstGeom>
          <a:noFill/>
        </p:spPr>
      </p:pic>
      <p:pic>
        <p:nvPicPr>
          <p:cNvPr id="4" name="text277561607103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314825"/>
            <a:ext cx="5019675" cy="58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9525" y="-1781175"/>
          <a:ext cx="19183350" cy="11496675"/>
          <a:chOff x="-9525" y="-1781175"/>
          <a:chExt cx="19183350" cy="11496675"/>
        </a:xfrm>
      </p:grpSpPr>
      <p:pic>
        <p:nvPicPr>
          <p:cNvPr id="2" name="text287825694615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600200"/>
            <a:ext cx="4705350" cy="638175"/>
          </a:xfrm>
          <a:prstGeom prst="rect">
            <a:avLst/>
          </a:prstGeom>
          <a:noFill/>
        </p:spPr>
      </p:pic>
      <p:pic>
        <p:nvPicPr>
          <p:cNvPr id="7" name="group903195485908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4143375"/>
            <a:ext cx="18316575" cy="1809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76350" y="4914900"/>
            <a:ext cx="315039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01</a:t>
            </a:r>
          </a:p>
          <a:p>
            <a:endParaRPr lang="en-US" altLang="ko-KR" sz="4400" b="1" dirty="0"/>
          </a:p>
          <a:p>
            <a:r>
              <a:rPr lang="ko-KR" altLang="en-US" sz="4400" b="1" dirty="0" smtClean="0"/>
              <a:t>요구사항</a:t>
            </a:r>
            <a:endParaRPr lang="en-US" altLang="ko-KR" sz="4000" b="1" dirty="0" smtClean="0"/>
          </a:p>
          <a:p>
            <a:r>
              <a:rPr lang="ko-KR" altLang="en-US" sz="2800" dirty="0" smtClean="0"/>
              <a:t>서브 제목</a:t>
            </a:r>
            <a:endParaRPr lang="en-US" altLang="ko-KR" sz="2800" dirty="0" smtClean="0"/>
          </a:p>
          <a:p>
            <a:endParaRPr lang="en-US" altLang="ko-KR" sz="4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70898" y="4914900"/>
            <a:ext cx="315039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02</a:t>
            </a:r>
          </a:p>
          <a:p>
            <a:endParaRPr lang="en-US" altLang="ko-KR" sz="4400" b="1" dirty="0"/>
          </a:p>
          <a:p>
            <a:r>
              <a:rPr lang="ko-KR" altLang="en-US" sz="4400" b="1" dirty="0" err="1" smtClean="0"/>
              <a:t>유스케이스</a:t>
            </a:r>
            <a:r>
              <a:rPr lang="ko-KR" altLang="en-US" sz="2800" dirty="0" err="1" smtClean="0"/>
              <a:t>서브</a:t>
            </a:r>
            <a:r>
              <a:rPr lang="ko-KR" altLang="en-US" sz="2800" dirty="0" smtClean="0"/>
              <a:t> 제목</a:t>
            </a:r>
            <a:endParaRPr lang="en-US" altLang="ko-KR" sz="2800" dirty="0" smtClean="0"/>
          </a:p>
          <a:p>
            <a:endParaRPr lang="en-US" altLang="ko-KR" sz="4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265446" y="4914900"/>
            <a:ext cx="31503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03</a:t>
            </a:r>
          </a:p>
          <a:p>
            <a:endParaRPr lang="en-US" altLang="ko-KR" sz="4400" b="1" dirty="0"/>
          </a:p>
          <a:p>
            <a:r>
              <a:rPr lang="ko-KR" altLang="en-US" sz="4400" b="1" dirty="0" smtClean="0"/>
              <a:t>클래스 </a:t>
            </a:r>
            <a:r>
              <a:rPr lang="ko-KR" altLang="en-US" sz="4400" b="1" dirty="0" err="1" smtClean="0"/>
              <a:t>다이어</a:t>
            </a:r>
            <a:r>
              <a:rPr lang="ko-KR" altLang="en-US" sz="4400" b="1" dirty="0" smtClean="0"/>
              <a:t> 그램</a:t>
            </a:r>
            <a:endParaRPr lang="en-US" altLang="ko-KR" sz="4000" b="1" dirty="0" smtClean="0"/>
          </a:p>
          <a:p>
            <a:r>
              <a:rPr lang="ko-KR" altLang="en-US" sz="2800" dirty="0" smtClean="0"/>
              <a:t>서브 제목</a:t>
            </a:r>
            <a:endParaRPr lang="en-US" altLang="ko-KR" sz="2800" dirty="0" smtClean="0"/>
          </a:p>
          <a:p>
            <a:endParaRPr lang="en-US" altLang="ko-KR" sz="4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656468" y="4914900"/>
            <a:ext cx="315039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04</a:t>
            </a:r>
          </a:p>
          <a:p>
            <a:endParaRPr lang="en-US" altLang="ko-KR" sz="4400" b="1" dirty="0"/>
          </a:p>
          <a:p>
            <a:r>
              <a:rPr lang="ko-KR" altLang="en-US" sz="4400" b="1" dirty="0" smtClean="0"/>
              <a:t>주입 예시</a:t>
            </a:r>
            <a:endParaRPr lang="en-US" altLang="ko-KR" sz="4400" b="1" dirty="0" smtClean="0"/>
          </a:p>
          <a:p>
            <a:r>
              <a:rPr lang="ko-KR" altLang="en-US" sz="2800" dirty="0" smtClean="0"/>
              <a:t>서브 제목</a:t>
            </a:r>
            <a:endParaRPr lang="en-US" altLang="ko-KR" sz="2800" dirty="0" smtClean="0"/>
          </a:p>
          <a:p>
            <a:endParaRPr lang="en-US" altLang="ko-KR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285875" y="-1781175"/>
          <a:ext cx="19183350" cy="11496675"/>
          <a:chOff x="1285875" y="-1781175"/>
          <a:chExt cx="19183350" cy="11496675"/>
        </a:xfrm>
      </p:grpSpPr>
      <p:sp>
        <p:nvSpPr>
          <p:cNvPr id="6" name="TextBox 5"/>
          <p:cNvSpPr txBox="1"/>
          <p:nvPr/>
        </p:nvSpPr>
        <p:spPr>
          <a:xfrm>
            <a:off x="1285875" y="3411200"/>
            <a:ext cx="38976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/>
              <a:t>프로그램 요구사항</a:t>
            </a:r>
            <a:endParaRPr lang="en-US" altLang="ko-KR" sz="6000" b="1" dirty="0" smtClean="0"/>
          </a:p>
          <a:p>
            <a:endParaRPr lang="en-US" altLang="ko-KR" sz="6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89448" y="1327076"/>
            <a:ext cx="3894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sp>
        <p:nvSpPr>
          <p:cNvPr id="19" name="TextBox 18"/>
          <p:cNvSpPr txBox="1"/>
          <p:nvPr/>
        </p:nvSpPr>
        <p:spPr>
          <a:xfrm>
            <a:off x="1454982" y="898786"/>
            <a:ext cx="5456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명세표 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17430"/>
              </p:ext>
            </p:extLst>
          </p:nvPr>
        </p:nvGraphicFramePr>
        <p:xfrm>
          <a:off x="1151112" y="1975148"/>
          <a:ext cx="15841760" cy="7832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032666873"/>
                    </a:ext>
                  </a:extLst>
                </a:gridCol>
                <a:gridCol w="4409439">
                  <a:extLst>
                    <a:ext uri="{9D8B030D-6E8A-4147-A177-3AD203B41FA5}">
                      <a16:colId xmlns:a16="http://schemas.microsoft.com/office/drawing/2014/main" val="1480551535"/>
                    </a:ext>
                  </a:extLst>
                </a:gridCol>
                <a:gridCol w="3619686">
                  <a:extLst>
                    <a:ext uri="{9D8B030D-6E8A-4147-A177-3AD203B41FA5}">
                      <a16:colId xmlns:a16="http://schemas.microsoft.com/office/drawing/2014/main" val="2260917906"/>
                    </a:ext>
                  </a:extLst>
                </a:gridCol>
                <a:gridCol w="6444483">
                  <a:extLst>
                    <a:ext uri="{9D8B030D-6E8A-4147-A177-3AD203B41FA5}">
                      <a16:colId xmlns:a16="http://schemas.microsoft.com/office/drawing/2014/main" val="3406749926"/>
                    </a:ext>
                  </a:extLst>
                </a:gridCol>
              </a:tblGrid>
              <a:tr h="414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구분</a:t>
                      </a:r>
                      <a:endParaRPr lang="ko-KR" altLang="en-US" b="1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서비스</a:t>
                      </a:r>
                      <a:endParaRPr lang="ko-KR" altLang="en-US" b="1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기능명</a:t>
                      </a:r>
                      <a:endParaRPr lang="ko-KR" altLang="en-US" b="1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기능 설명</a:t>
                      </a:r>
                      <a:endParaRPr lang="ko-KR" altLang="en-US" b="1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05861"/>
                  </a:ext>
                </a:extLst>
              </a:tr>
              <a:tr h="106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공동</a:t>
                      </a:r>
                      <a:endParaRPr lang="ko-KR" altLang="en-US" b="0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음식 메뉴 랜덤 선정</a:t>
                      </a:r>
                      <a:endParaRPr lang="ko-KR" altLang="en-US" b="0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음식 메뉴 랜덤 선정</a:t>
                      </a:r>
                      <a:endParaRPr lang="ko-KR" altLang="en-US" b="0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사용자가 선택한 음식의 종류</a:t>
                      </a:r>
                      <a:r>
                        <a:rPr lang="en-US" altLang="ko-KR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(</a:t>
                      </a:r>
                      <a:r>
                        <a:rPr lang="ko-KR" altLang="en-US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한식</a:t>
                      </a:r>
                      <a:r>
                        <a:rPr lang="en-US" altLang="ko-KR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, </a:t>
                      </a:r>
                      <a:r>
                        <a:rPr lang="ko-KR" altLang="en-US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일식</a:t>
                      </a:r>
                      <a:r>
                        <a:rPr lang="en-US" altLang="ko-KR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, </a:t>
                      </a:r>
                      <a:r>
                        <a:rPr lang="ko-KR" altLang="en-US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양식</a:t>
                      </a:r>
                      <a:r>
                        <a:rPr lang="en-US" altLang="ko-KR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, </a:t>
                      </a:r>
                      <a:r>
                        <a:rPr lang="ko-KR" altLang="en-US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중식</a:t>
                      </a:r>
                      <a:r>
                        <a:rPr lang="en-US" altLang="ko-KR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b="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 </a:t>
                      </a:r>
                      <a:r>
                        <a:rPr lang="ko-KR" altLang="en-US" b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중</a:t>
                      </a:r>
                      <a:r>
                        <a:rPr lang="ko-KR" altLang="en-US" b="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 </a:t>
                      </a:r>
                      <a:r>
                        <a:rPr lang="ko-KR" altLang="en-US" b="0" baseline="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랜덤한</a:t>
                      </a:r>
                      <a:r>
                        <a:rPr lang="ko-KR" altLang="en-US" b="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 </a:t>
                      </a:r>
                      <a:r>
                        <a:rPr lang="ko-KR" altLang="en-US" b="0" baseline="0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매뉴</a:t>
                      </a:r>
                      <a:r>
                        <a:rPr lang="ko-KR" altLang="en-US" b="0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Black" panose="02000A03000000020004" pitchFamily="50" charset="-127"/>
                        </a:rPr>
                        <a:t> 선정하여 출력</a:t>
                      </a:r>
                      <a:endParaRPr lang="ko-KR" altLang="en-US" b="0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19396"/>
                  </a:ext>
                </a:extLst>
              </a:tr>
              <a:tr h="226287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공모자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공모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등록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endParaRPr lang="en-US" altLang="ko-KR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모든 사용자가 아이디어 등록 가능</a:t>
                      </a:r>
                      <a:endParaRPr lang="en-US" altLang="ko-KR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제목 등록 가능</a:t>
                      </a:r>
                      <a:endParaRPr lang="en-US" altLang="ko-KR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본문 등록 가능</a:t>
                      </a:r>
                      <a:endParaRPr lang="en-US" altLang="ko-KR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작성자  등록 가능</a:t>
                      </a:r>
                      <a:endParaRPr lang="en-US" altLang="ko-KR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비밀번호 등록 가능</a:t>
                      </a:r>
                      <a:endParaRPr lang="en-US" altLang="ko-KR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1248473"/>
                  </a:ext>
                </a:extLst>
              </a:tr>
              <a:tr h="829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채택 아이디어 전체보기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채택 아이디어 전체보기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관리자가 채택한 아이디어의 리스트를 전체 출력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145377"/>
                  </a:ext>
                </a:extLst>
              </a:tr>
              <a:tr h="9778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수정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수정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글을 등록한 공모자의 비밀번호</a:t>
                      </a:r>
                      <a:r>
                        <a:rPr lang="ko-KR" altLang="en-US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일치 시 수정 </a:t>
                      </a:r>
                      <a:r>
                        <a:rPr lang="ko-KR" altLang="en-US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가능</a:t>
                      </a:r>
                      <a:endParaRPr lang="en-US" altLang="ko-KR" baseline="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en-US" altLang="ko-KR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채택이 된 아이디어는 수정 불가능</a:t>
                      </a:r>
                      <a:r>
                        <a:rPr lang="en-US" altLang="ko-KR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)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8271841"/>
                  </a:ext>
                </a:extLst>
              </a:tr>
              <a:tr h="9778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댓글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댓글 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번호를 선택하여 </a:t>
                      </a:r>
                      <a:r>
                        <a:rPr lang="ko-KR" altLang="en-US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댓글기능</a:t>
                      </a:r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 추가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187671"/>
                  </a:ext>
                </a:extLst>
              </a:tr>
              <a:tr h="977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관리자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관리자 로그인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채택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관리자가 관리자 비밀번호를 통해 </a:t>
                      </a:r>
                      <a:endParaRPr lang="en-US" altLang="ko-KR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Pretendard SemiBold" panose="02000703000000020004" pitchFamily="50" charset="-127"/>
                        </a:rPr>
                        <a:t>아이디어 채택 및 수정 가능  </a:t>
                      </a:r>
                      <a:endParaRPr lang="ko-KR" altLang="en-US" dirty="0">
                        <a:latin typeface="굴림체" panose="020B0609000101010101" pitchFamily="49" charset="-127"/>
                        <a:ea typeface="굴림체" panose="020B0609000101010101" pitchFamily="49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320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1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285875" y="-1781175"/>
          <a:ext cx="19183350" cy="11496675"/>
          <a:chOff x="1285875" y="-1781175"/>
          <a:chExt cx="19183350" cy="11496675"/>
        </a:xfrm>
      </p:grpSpPr>
      <p:sp>
        <p:nvSpPr>
          <p:cNvPr id="6" name="TextBox 5"/>
          <p:cNvSpPr txBox="1"/>
          <p:nvPr/>
        </p:nvSpPr>
        <p:spPr>
          <a:xfrm>
            <a:off x="1285875" y="3411200"/>
            <a:ext cx="46177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 smtClean="0"/>
              <a:t>유스케이스</a:t>
            </a:r>
            <a:endParaRPr lang="en-US" altLang="ko-KR" sz="6600" b="1" dirty="0" smtClean="0"/>
          </a:p>
          <a:p>
            <a:r>
              <a:rPr lang="ko-KR" altLang="en-US" sz="6600" b="1" dirty="0" smtClean="0"/>
              <a:t>다이어그램</a:t>
            </a:r>
            <a:endParaRPr lang="en-US" altLang="ko-KR" sz="6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89448" y="1327076"/>
            <a:ext cx="3894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6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sp>
        <p:nvSpPr>
          <p:cNvPr id="19" name="TextBox 18"/>
          <p:cNvSpPr txBox="1"/>
          <p:nvPr/>
        </p:nvSpPr>
        <p:spPr>
          <a:xfrm>
            <a:off x="1454982" y="898786"/>
            <a:ext cx="408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9224" y="2911252"/>
            <a:ext cx="126014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[ Use Case Diagram (</a:t>
            </a:r>
            <a:r>
              <a:rPr lang="ko-KR" altLang="en-US" sz="4400" b="1" dirty="0" err="1" smtClean="0"/>
              <a:t>유스케이스</a:t>
            </a:r>
            <a:r>
              <a:rPr lang="ko-KR" altLang="en-US" sz="4400" b="1" dirty="0" smtClean="0"/>
              <a:t> </a:t>
            </a:r>
            <a:r>
              <a:rPr lang="ko-KR" altLang="en-US" sz="4400" b="1" dirty="0"/>
              <a:t>다이어그램</a:t>
            </a:r>
            <a:r>
              <a:rPr lang="en-US" altLang="ko-KR" sz="4400" b="1" dirty="0"/>
              <a:t>) </a:t>
            </a:r>
            <a:r>
              <a:rPr lang="en-US" altLang="ko-KR" sz="4400" b="1" dirty="0" smtClean="0"/>
              <a:t>]</a:t>
            </a:r>
          </a:p>
          <a:p>
            <a:endParaRPr lang="en-US" altLang="ko-KR" b="1" dirty="0"/>
          </a:p>
          <a:p>
            <a:pPr latinLnBrk="1"/>
            <a:r>
              <a:rPr lang="ko-KR" altLang="en-US" sz="2400" dirty="0"/>
              <a:t>시스템과 사용자의 상호작용을 다이어그램으로 표현한 것으로</a:t>
            </a:r>
            <a:r>
              <a:rPr lang="en-US" altLang="ko-KR" sz="2400" dirty="0"/>
              <a:t>, </a:t>
            </a:r>
            <a:r>
              <a:rPr lang="ko-KR" altLang="en-US" sz="2400" dirty="0"/>
              <a:t>사용자의 관점에서 시스템의 서비스</a:t>
            </a:r>
            <a:r>
              <a:rPr lang="en-US" altLang="ko-KR" sz="2400" dirty="0"/>
              <a:t>, </a:t>
            </a:r>
            <a:r>
              <a:rPr lang="ko-KR" altLang="en-US" sz="2400" dirty="0"/>
              <a:t>기능</a:t>
            </a:r>
            <a:r>
              <a:rPr lang="en-US" altLang="ko-KR" sz="2400" dirty="0"/>
              <a:t>, </a:t>
            </a:r>
            <a:r>
              <a:rPr lang="ko-KR" altLang="en-US" sz="2400" dirty="0"/>
              <a:t>외부와의 관계에 대해서 다이어그램으로 표현한 것을 말한다</a:t>
            </a:r>
            <a:r>
              <a:rPr lang="en-US" altLang="ko-KR" sz="2400" dirty="0" smtClean="0"/>
              <a:t>.</a:t>
            </a:r>
          </a:p>
          <a:p>
            <a:pPr latinLnBrk="1"/>
            <a:endParaRPr lang="en-US" altLang="ko-KR" sz="2400" dirty="0"/>
          </a:p>
          <a:p>
            <a:r>
              <a:rPr lang="ko-KR" altLang="en-US" sz="2400" b="1" dirty="0"/>
              <a:t>작성 순서</a:t>
            </a:r>
            <a:endParaRPr lang="ko-KR" altLang="en-US" sz="2400" dirty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시스템 정의 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 err="1" smtClean="0"/>
              <a:t>액터</a:t>
            </a:r>
            <a:r>
              <a:rPr lang="ko-KR" altLang="en-US" sz="2400" dirty="0" smtClean="0"/>
              <a:t> 정의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err="1" smtClean="0"/>
              <a:t>유스케이스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관계 정의</a:t>
            </a:r>
            <a:endParaRPr lang="en-US" altLang="ko-KR" sz="2400" dirty="0" smtClean="0"/>
          </a:p>
          <a:p>
            <a:r>
              <a:rPr lang="en-US" altLang="ko-KR" sz="2400" dirty="0" smtClean="0"/>
              <a:t>5</a:t>
            </a:r>
            <a:r>
              <a:rPr lang="en-US" altLang="ko-KR" sz="2400" dirty="0"/>
              <a:t>. </a:t>
            </a:r>
            <a:r>
              <a:rPr lang="en-US" altLang="ko-KR" sz="2400" dirty="0" smtClean="0"/>
              <a:t>  </a:t>
            </a:r>
            <a:r>
              <a:rPr lang="ko-KR" altLang="en-US" sz="2400" dirty="0" err="1" smtClean="0"/>
              <a:t>유스케이스</a:t>
            </a:r>
            <a:r>
              <a:rPr lang="ko-KR" altLang="en-US" sz="2400" dirty="0" smtClean="0"/>
              <a:t> 구조화 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9104" y="2335188"/>
            <a:ext cx="15409712" cy="6696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sp>
        <p:nvSpPr>
          <p:cNvPr id="19" name="TextBox 18"/>
          <p:cNvSpPr txBox="1"/>
          <p:nvPr/>
        </p:nvSpPr>
        <p:spPr>
          <a:xfrm>
            <a:off x="1454982" y="898786"/>
            <a:ext cx="408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9224" y="2911252"/>
            <a:ext cx="1260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시스템 </a:t>
            </a:r>
            <a:r>
              <a:rPr lang="ko-KR" altLang="en-US" sz="2400" b="1" dirty="0" smtClean="0"/>
              <a:t>정의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시스템 </a:t>
            </a:r>
            <a:r>
              <a:rPr lang="ko-KR" altLang="en-US" sz="2400" b="1" dirty="0"/>
              <a:t>영역과 이름을 정의합니다</a:t>
            </a:r>
            <a:r>
              <a:rPr lang="en-US" altLang="ko-KR" sz="2400" b="1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latinLnBrk="1"/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9104" y="2335188"/>
            <a:ext cx="15409712" cy="6696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44" y="3676023"/>
            <a:ext cx="796401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sp>
        <p:nvSpPr>
          <p:cNvPr id="19" name="TextBox 18"/>
          <p:cNvSpPr txBox="1"/>
          <p:nvPr/>
        </p:nvSpPr>
        <p:spPr>
          <a:xfrm>
            <a:off x="1454982" y="898786"/>
            <a:ext cx="408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9224" y="2911252"/>
            <a:ext cx="1260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 err="1"/>
              <a:t>액터</a:t>
            </a:r>
            <a:r>
              <a:rPr lang="ko-KR" altLang="en-US" sz="2400" b="1" dirty="0"/>
              <a:t> 정의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사용자 </a:t>
            </a:r>
            <a:r>
              <a:rPr lang="en-US" altLang="ko-KR" sz="2400" b="1" dirty="0"/>
              <a:t>(Primary Actor)</a:t>
            </a:r>
            <a:r>
              <a:rPr lang="ko-KR" altLang="en-US" sz="2400" b="1" dirty="0"/>
              <a:t>를 정의합니다</a:t>
            </a:r>
            <a:r>
              <a:rPr lang="en-US" altLang="ko-KR" sz="2400" b="1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latinLnBrk="1"/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9104" y="2335188"/>
            <a:ext cx="15409712" cy="6696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13" y="3649916"/>
            <a:ext cx="5850287" cy="491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sp>
        <p:nvSpPr>
          <p:cNvPr id="19" name="TextBox 18"/>
          <p:cNvSpPr txBox="1"/>
          <p:nvPr/>
        </p:nvSpPr>
        <p:spPr>
          <a:xfrm>
            <a:off x="1454982" y="898786"/>
            <a:ext cx="408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5208" y="2635994"/>
            <a:ext cx="12601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 err="1"/>
              <a:t>유스케이스</a:t>
            </a:r>
            <a:r>
              <a:rPr lang="ko-KR" altLang="en-US" sz="2400" b="1" dirty="0"/>
              <a:t> 정의 </a:t>
            </a:r>
            <a:r>
              <a:rPr lang="en-US" altLang="ko-KR" sz="2400" b="1" dirty="0"/>
              <a:t>:Actor</a:t>
            </a:r>
            <a:r>
              <a:rPr lang="ko-KR" altLang="en-US" sz="2400" b="1" dirty="0"/>
              <a:t>가 요구하는 서비스를 식별합니다</a:t>
            </a:r>
            <a:r>
              <a:rPr lang="en-US" altLang="ko-KR" sz="2400" b="1" dirty="0"/>
              <a:t>.</a:t>
            </a:r>
          </a:p>
          <a:p>
            <a:pPr latinLnBrk="1"/>
            <a:r>
              <a:rPr lang="en-US" altLang="ko-KR" sz="2400" b="1" dirty="0"/>
              <a:t>                                      Actor</a:t>
            </a:r>
            <a:r>
              <a:rPr lang="ko-KR" altLang="en-US" sz="2400" b="1" dirty="0"/>
              <a:t>들이 시스템과 상호작용하는 행위를 식별합니다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atinLnBrk="1"/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9104" y="2335188"/>
            <a:ext cx="15409712" cy="6696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75" y="3747072"/>
            <a:ext cx="5593125" cy="48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270</Words>
  <Application>Microsoft Office PowerPoint</Application>
  <PresentationFormat>사용자 지정</PresentationFormat>
  <Paragraphs>98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Pretendard Black</vt:lpstr>
      <vt:lpstr>Pretendard SemiBold</vt:lpstr>
      <vt:lpstr>굴림체</vt:lpstr>
      <vt:lpstr>맑은 고딕</vt:lpstr>
      <vt:lpstr>휴먼둥근헤드라인</vt:lpstr>
      <vt:lpstr>Calibri</vt:lpstr>
      <vt:lpstr>Theme35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human-16</cp:lastModifiedBy>
  <cp:revision>28</cp:revision>
  <dcterms:created xsi:type="dcterms:W3CDTF">2024-03-31T07:35:16Z</dcterms:created>
  <dcterms:modified xsi:type="dcterms:W3CDTF">2024-04-01T06:26:12Z</dcterms:modified>
  <cp:category/>
</cp:coreProperties>
</file>