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0B972716-EEAE-41CB-829C-85AE2B9106A6}" type="datetime">
              <a:rPr b="0" lang="en-US" sz="1200" spc="-1" strike="noStrike">
                <a:solidFill>
                  <a:srgbClr val="8b8b8b"/>
                </a:solidFill>
                <a:latin typeface="Calibri"/>
              </a:rPr>
              <a:t>3/31/21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D190B918-A752-40B8-9280-DFC0D0287F5A}"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4BEEEB2E-DFBE-4457-9569-F05F644C73EE}" type="datetime">
              <a:rPr b="0" lang="en-US" sz="1200" spc="-1" strike="noStrike">
                <a:solidFill>
                  <a:srgbClr val="8b8b8b"/>
                </a:solidFill>
                <a:latin typeface="Calibri"/>
              </a:rPr>
              <a:t>3/31/21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72FD8FEF-56C0-49A8-B5E0-E036880B42EE}"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840240" y="1552320"/>
            <a:ext cx="9143640" cy="2387160"/>
          </a:xfrm>
          <a:prstGeom prst="rect">
            <a:avLst/>
          </a:prstGeom>
          <a:noFill/>
          <a:ln>
            <a:noFill/>
          </a:ln>
        </p:spPr>
        <p:txBody>
          <a:bodyPr anchor="b">
            <a:normAutofit/>
          </a:bodyPr>
          <a:p>
            <a:pPr algn="ctr">
              <a:lnSpc>
                <a:spcPct val="90000"/>
              </a:lnSpc>
            </a:pPr>
            <a:r>
              <a:rPr b="0" lang="en-US" sz="7200" spc="-1" strike="noStrike">
                <a:solidFill>
                  <a:srgbClr val="000000"/>
                </a:solidFill>
                <a:latin typeface="Times New Roman"/>
              </a:rPr>
              <a:t>Kubernetes</a:t>
            </a:r>
            <a:endParaRPr b="0" lang="en-US" sz="7200" spc="-1" strike="noStrike">
              <a:solidFill>
                <a:srgbClr val="000000"/>
              </a:solidFill>
              <a:latin typeface="Calibri"/>
            </a:endParaRPr>
          </a:p>
        </p:txBody>
      </p:sp>
      <p:pic>
        <p:nvPicPr>
          <p:cNvPr id="83" name="Picture 3" descr=""/>
          <p:cNvPicPr/>
          <p:nvPr/>
        </p:nvPicPr>
        <p:blipFill>
          <a:blip r:embed="rId1"/>
          <a:stretch/>
        </p:blipFill>
        <p:spPr>
          <a:xfrm>
            <a:off x="6440040" y="1540440"/>
            <a:ext cx="4105800" cy="41058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3.4. Deployment</a:t>
            </a:r>
            <a:endParaRPr b="0" lang="en-US" sz="4400" spc="-1" strike="noStrike">
              <a:solidFill>
                <a:srgbClr val="000000"/>
              </a:solidFill>
              <a:latin typeface="Calibri"/>
            </a:endParaRPr>
          </a:p>
        </p:txBody>
      </p:sp>
      <p:pic>
        <p:nvPicPr>
          <p:cNvPr id="105" name="" descr=""/>
          <p:cNvPicPr/>
          <p:nvPr/>
        </p:nvPicPr>
        <p:blipFill>
          <a:blip r:embed="rId1"/>
          <a:stretch/>
        </p:blipFill>
        <p:spPr>
          <a:xfrm rot="21592200">
            <a:off x="5857200" y="1469160"/>
            <a:ext cx="5474160" cy="4559760"/>
          </a:xfrm>
          <a:prstGeom prst="rect">
            <a:avLst/>
          </a:prstGeom>
          <a:ln>
            <a:noFill/>
          </a:ln>
        </p:spPr>
      </p:pic>
      <p:sp>
        <p:nvSpPr>
          <p:cNvPr id="106" name="TextShape 2"/>
          <p:cNvSpPr txBox="1"/>
          <p:nvPr/>
        </p:nvSpPr>
        <p:spPr>
          <a:xfrm>
            <a:off x="1828800" y="1825560"/>
            <a:ext cx="3657600" cy="4350960"/>
          </a:xfrm>
          <a:prstGeom prst="rect">
            <a:avLst/>
          </a:prstGeom>
          <a:noFill/>
          <a:ln>
            <a:noFill/>
          </a:ln>
        </p:spPr>
        <p:txBody>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Một API object quản lý việc nhân rộng bản sao của ứng dụng.</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Mỗi bản sao là một đại diện diện cho một Pod, và các pods này được phân bố giữa các nodes trong cluster.</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 </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3.5. ReplicaSet</a:t>
            </a:r>
            <a:endParaRPr b="0" lang="en-US" sz="4400" spc="-1" strike="noStrike">
              <a:solidFill>
                <a:srgbClr val="000000"/>
              </a:solidFill>
              <a:latin typeface="Calibri"/>
            </a:endParaRPr>
          </a:p>
        </p:txBody>
      </p:sp>
      <p:pic>
        <p:nvPicPr>
          <p:cNvPr id="108" name="" descr=""/>
          <p:cNvPicPr/>
          <p:nvPr/>
        </p:nvPicPr>
        <p:blipFill>
          <a:blip r:embed="rId1"/>
          <a:stretch/>
        </p:blipFill>
        <p:spPr>
          <a:xfrm>
            <a:off x="5568840" y="1920240"/>
            <a:ext cx="5586840" cy="3657600"/>
          </a:xfrm>
          <a:prstGeom prst="rect">
            <a:avLst/>
          </a:prstGeom>
          <a:ln>
            <a:noFill/>
          </a:ln>
        </p:spPr>
      </p:pic>
      <p:sp>
        <p:nvSpPr>
          <p:cNvPr id="109" name="TextShape 2"/>
          <p:cNvSpPr txBox="1"/>
          <p:nvPr/>
        </p:nvSpPr>
        <p:spPr>
          <a:xfrm>
            <a:off x="1463040" y="1866960"/>
            <a:ext cx="3657600" cy="4350960"/>
          </a:xfrm>
          <a:prstGeom prst="rect">
            <a:avLst/>
          </a:prstGeom>
          <a:noFill/>
          <a:ln>
            <a:noFill/>
          </a:ln>
        </p:spPr>
        <p:txBody>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Duy trì ổn định trạng </a:t>
            </a:r>
            <a:r>
              <a:rPr b="0" lang="en-US" sz="2800" spc="-1" strike="noStrike">
                <a:solidFill>
                  <a:srgbClr val="000000"/>
                </a:solidFill>
                <a:latin typeface="Calibri"/>
              </a:rPr>
              <a:t>thái chạy của các pod </a:t>
            </a:r>
            <a:r>
              <a:rPr b="0" lang="en-US" sz="2800" spc="-1" strike="noStrike">
                <a:solidFill>
                  <a:srgbClr val="000000"/>
                </a:solidFill>
                <a:latin typeface="Calibri"/>
              </a:rPr>
              <a:t>mọi lúc.</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Đảm bảo tính sẵn </a:t>
            </a:r>
            <a:r>
              <a:rPr b="0" lang="en-US" sz="2800" spc="-1" strike="noStrike">
                <a:solidFill>
                  <a:srgbClr val="000000"/>
                </a:solidFill>
                <a:latin typeface="Calibri"/>
              </a:rPr>
              <a:t>sàng của một số </a:t>
            </a:r>
            <a:r>
              <a:rPr b="0" lang="en-US" sz="2800" spc="-1" strike="noStrike">
                <a:solidFill>
                  <a:srgbClr val="000000"/>
                </a:solidFill>
                <a:latin typeface="Calibri"/>
              </a:rPr>
              <a:t>lượng cụ thể các pod </a:t>
            </a:r>
            <a:r>
              <a:rPr b="0" lang="en-US" sz="2800" spc="-1" strike="noStrike">
                <a:solidFill>
                  <a:srgbClr val="000000"/>
                </a:solidFill>
                <a:latin typeface="Calibri"/>
              </a:rPr>
              <a:t>nhất định</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 </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 </a:t>
            </a:r>
            <a:r>
              <a:rPr b="0" lang="en-US" sz="4400" spc="-1" strike="noStrike">
                <a:solidFill>
                  <a:srgbClr val="000000"/>
                </a:solidFill>
                <a:latin typeface="Times New Roman"/>
              </a:rPr>
              <a:t>Giới thiệu k8s</a:t>
            </a:r>
            <a:endParaRPr b="0" lang="en-US" sz="4400" spc="-1" strike="noStrike">
              <a:solidFill>
                <a:srgbClr val="000000"/>
              </a:solidFill>
              <a:latin typeface="Calibri"/>
            </a:endParaRPr>
          </a:p>
        </p:txBody>
      </p:sp>
      <p:sp>
        <p:nvSpPr>
          <p:cNvPr id="85" name="TextShape 2"/>
          <p:cNvSpPr txBox="1"/>
          <p:nvPr/>
        </p:nvSpPr>
        <p:spPr>
          <a:xfrm>
            <a:off x="1857240" y="2021400"/>
            <a:ext cx="9037080" cy="4350960"/>
          </a:xfrm>
          <a:prstGeom prst="rect">
            <a:avLst/>
          </a:prstGeom>
          <a:noFill/>
          <a:ln>
            <a:noFill/>
          </a:ln>
        </p:spPr>
        <p:txBody>
          <a:bodyPr/>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a:rPr>
              <a:t> </a:t>
            </a:r>
            <a:r>
              <a:rPr b="0" lang="en-US" sz="2800" spc="-1" strike="noStrike">
                <a:solidFill>
                  <a:srgbClr val="222222"/>
                </a:solidFill>
                <a:latin typeface="Calibri"/>
              </a:rPr>
              <a:t>Là một nền tảng nguồn mở</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Calibri"/>
              </a:rPr>
              <a:t>Có thể mở rộng để quản lý các ứng dụng được đóng gói và các dịch vụ</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Là một hệ sinh thái lớn và phát triển nhanh chóng</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II. </a:t>
            </a:r>
            <a:r>
              <a:rPr b="0" lang="en-US" sz="4400" spc="-1" strike="noStrike">
                <a:solidFill>
                  <a:srgbClr val="000000"/>
                </a:solidFill>
                <a:latin typeface="Times New Roman"/>
              </a:rPr>
              <a:t>Lợi ích</a:t>
            </a:r>
            <a:endParaRPr b="0" lang="en-US" sz="4400" spc="-1" strike="noStrike">
              <a:solidFill>
                <a:srgbClr val="000000"/>
              </a:solidFill>
              <a:latin typeface="Calibri"/>
            </a:endParaRPr>
          </a:p>
        </p:txBody>
      </p:sp>
      <p:sp>
        <p:nvSpPr>
          <p:cNvPr id="87" name="TextShape 2"/>
          <p:cNvSpPr txBox="1"/>
          <p:nvPr/>
        </p:nvSpPr>
        <p:spPr>
          <a:xfrm>
            <a:off x="1857240" y="2021400"/>
            <a:ext cx="9037080" cy="4350960"/>
          </a:xfrm>
          <a:prstGeom prst="rect">
            <a:avLst/>
          </a:prstGeom>
          <a:noFill/>
          <a:ln>
            <a:noFill/>
          </a:ln>
        </p:spPr>
        <p:txBody>
          <a:bodyPr>
            <a:normAutofit/>
          </a:bodyPr>
          <a:p>
            <a:pPr marL="228600" indent="-228240">
              <a:lnSpc>
                <a:spcPct val="90000"/>
              </a:lnSpc>
              <a:spcBef>
                <a:spcPts val="1001"/>
              </a:spcBef>
              <a:buClr>
                <a:srgbClr val="222222"/>
              </a:buClr>
              <a:buFont typeface="Arial"/>
              <a:buChar char="•"/>
            </a:pPr>
            <a:r>
              <a:rPr b="0" lang="en-US" sz="2800" spc="-1" strike="noStrike">
                <a:solidFill>
                  <a:srgbClr val="222222"/>
                </a:solidFill>
                <a:latin typeface="Verdana"/>
              </a:rPr>
              <a:t>Quản lý hàng loạt docker host</a:t>
            </a:r>
            <a:endParaRPr b="0" lang="en-US" sz="2800" spc="-1" strike="noStrike">
              <a:solidFill>
                <a:srgbClr val="000000"/>
              </a:solidFill>
              <a:latin typeface="Calibri"/>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Verdana"/>
              </a:rPr>
              <a:t>Rolling update</a:t>
            </a:r>
            <a:endParaRPr b="0" lang="en-US" sz="2800" spc="-1" strike="noStrike">
              <a:solidFill>
                <a:srgbClr val="000000"/>
              </a:solidFill>
              <a:latin typeface="Calibri"/>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a:rPr>
              <a:t>Đóng gói tự động</a:t>
            </a:r>
            <a:endParaRPr b="0" lang="en-US" sz="2800" spc="-1" strike="noStrike">
              <a:solidFill>
                <a:srgbClr val="000000"/>
              </a:solidFill>
              <a:latin typeface="Calibri"/>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a:rPr>
              <a:t>Tự phục hồi</a:t>
            </a:r>
            <a:endParaRPr b="0" lang="en-US" sz="2800" spc="-1" strike="noStrike">
              <a:solidFill>
                <a:srgbClr val="000000"/>
              </a:solidFill>
              <a:latin typeface="Calibri"/>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a:rPr>
              <a:t>Service discovery và cân bằng tải</a:t>
            </a:r>
            <a:endParaRPr b="0" lang="en-US" sz="2800" spc="-1" strike="noStrike">
              <a:solidFill>
                <a:srgbClr val="000000"/>
              </a:solidFill>
              <a:latin typeface="Calibri"/>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a:rPr>
              <a:t>Đảm nhiệm việc nhân rộng và chuyển đổi dự phòng cho ứng dụng</a:t>
            </a: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III. </a:t>
            </a:r>
            <a:r>
              <a:rPr b="0" lang="en-US" sz="4400" spc="-1" strike="noStrike">
                <a:solidFill>
                  <a:srgbClr val="000000"/>
                </a:solidFill>
                <a:latin typeface="Times New Roman"/>
              </a:rPr>
              <a:t>Thành phần</a:t>
            </a:r>
            <a:endParaRPr b="0" lang="en-US" sz="4400" spc="-1" strike="noStrike">
              <a:solidFill>
                <a:srgbClr val="000000"/>
              </a:solidFill>
              <a:latin typeface="Calibri"/>
            </a:endParaRPr>
          </a:p>
        </p:txBody>
      </p:sp>
      <p:pic>
        <p:nvPicPr>
          <p:cNvPr id="89" name="Picture 5" descr=""/>
          <p:cNvPicPr/>
          <p:nvPr/>
        </p:nvPicPr>
        <p:blipFill>
          <a:blip r:embed="rId1"/>
          <a:stretch/>
        </p:blipFill>
        <p:spPr>
          <a:xfrm>
            <a:off x="1682640" y="1429920"/>
            <a:ext cx="8486280" cy="48859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III. </a:t>
            </a:r>
            <a:r>
              <a:rPr b="0" lang="en-US" sz="4400" spc="-1" strike="noStrike">
                <a:solidFill>
                  <a:srgbClr val="000000"/>
                </a:solidFill>
                <a:latin typeface="Times New Roman"/>
              </a:rPr>
              <a:t>Thành phần</a:t>
            </a:r>
            <a:endParaRPr b="0" lang="en-US" sz="4400" spc="-1" strike="noStrike">
              <a:solidFill>
                <a:srgbClr val="000000"/>
              </a:solidFill>
              <a:latin typeface="Calibri"/>
            </a:endParaRPr>
          </a:p>
        </p:txBody>
      </p:sp>
      <p:pic>
        <p:nvPicPr>
          <p:cNvPr id="91" name="" descr=""/>
          <p:cNvPicPr/>
          <p:nvPr/>
        </p:nvPicPr>
        <p:blipFill>
          <a:blip r:embed="rId1"/>
          <a:stretch/>
        </p:blipFill>
        <p:spPr>
          <a:xfrm>
            <a:off x="4206240" y="1449000"/>
            <a:ext cx="6217920" cy="4677480"/>
          </a:xfrm>
          <a:prstGeom prst="rect">
            <a:avLst/>
          </a:prstGeom>
          <a:ln>
            <a:noFill/>
          </a:ln>
        </p:spPr>
      </p:pic>
      <p:sp>
        <p:nvSpPr>
          <p:cNvPr id="92" name="TextShape 2"/>
          <p:cNvSpPr txBox="1"/>
          <p:nvPr/>
        </p:nvSpPr>
        <p:spPr>
          <a:xfrm>
            <a:off x="1280160" y="2428920"/>
            <a:ext cx="2651760" cy="3148920"/>
          </a:xfrm>
          <a:prstGeom prst="rect">
            <a:avLst/>
          </a:prstGeom>
          <a:noFill/>
          <a:ln>
            <a:noFill/>
          </a:ln>
        </p:spPr>
        <p:txBody>
          <a:bodyPr lIns="90000" rIns="90000" tIns="45000" bIns="45000"/>
          <a:p>
            <a:r>
              <a:rPr b="0" lang="en-US" sz="2400" spc="-1" strike="noStrike">
                <a:latin typeface="Arial"/>
              </a:rPr>
              <a:t>Các đối tượng thành phần trong kubernetes được mô tả bởi file .yaml</a:t>
            </a: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3.1. POD</a:t>
            </a:r>
            <a:endParaRPr b="0" lang="en-US" sz="4400" spc="-1" strike="noStrike">
              <a:solidFill>
                <a:srgbClr val="000000"/>
              </a:solidFill>
              <a:latin typeface="Calibri"/>
            </a:endParaRPr>
          </a:p>
        </p:txBody>
      </p:sp>
      <p:sp>
        <p:nvSpPr>
          <p:cNvPr id="94"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latin typeface="Calibri"/>
            </a:endParaRPr>
          </a:p>
        </p:txBody>
      </p:sp>
      <p:pic>
        <p:nvPicPr>
          <p:cNvPr id="95" name="Picture 5" descr=""/>
          <p:cNvPicPr/>
          <p:nvPr/>
        </p:nvPicPr>
        <p:blipFill>
          <a:blip r:embed="rId1"/>
          <a:stretch/>
        </p:blipFill>
        <p:spPr>
          <a:xfrm>
            <a:off x="838080" y="1825560"/>
            <a:ext cx="9542520" cy="33382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3.1. POD</a:t>
            </a:r>
            <a:endParaRPr b="0" lang="en-US" sz="4400" spc="-1" strike="noStrike">
              <a:solidFill>
                <a:srgbClr val="000000"/>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Đối tượng nhỏ nhất và đơn giản nhất của Kubernetes.</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Một Pod đại diện cho một tập các containers đang chạy trên cluster.</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Một Pod thường được set up để chạy với một container chính yếu. </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Các Pods thường được quản lý bởi một Deployment.</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3.2. NODE</a:t>
            </a:r>
            <a:endParaRPr b="0" lang="en-US" sz="4400" spc="-1" strike="noStrike">
              <a:solidFill>
                <a:srgbClr val="000000"/>
              </a:solidFill>
              <a:latin typeface="Calibri"/>
            </a:endParaRPr>
          </a:p>
        </p:txBody>
      </p:sp>
      <p:pic>
        <p:nvPicPr>
          <p:cNvPr id="99" name="Picture 4" descr=""/>
          <p:cNvPicPr/>
          <p:nvPr/>
        </p:nvPicPr>
        <p:blipFill>
          <a:blip r:embed="rId1"/>
          <a:stretch/>
        </p:blipFill>
        <p:spPr>
          <a:xfrm>
            <a:off x="5212080" y="1371600"/>
            <a:ext cx="6799320" cy="4876920"/>
          </a:xfrm>
          <a:prstGeom prst="rect">
            <a:avLst/>
          </a:prstGeom>
          <a:ln>
            <a:noFill/>
          </a:ln>
        </p:spPr>
      </p:pic>
      <p:sp>
        <p:nvSpPr>
          <p:cNvPr id="100" name="TextShape 2"/>
          <p:cNvSpPr txBox="1"/>
          <p:nvPr/>
        </p:nvSpPr>
        <p:spPr>
          <a:xfrm>
            <a:off x="838800" y="1825560"/>
            <a:ext cx="4647600" cy="4350960"/>
          </a:xfrm>
          <a:prstGeom prst="rect">
            <a:avLst/>
          </a:prstGeom>
          <a:noFill/>
          <a:ln>
            <a:noFill/>
          </a:ln>
        </p:spPr>
        <p:txBody>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Một node là một máy worker trong Kubernetes</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Một worker node có thể là một máy tính ảo hay máy tính vậy lý, tùy thuộc vào cluster. </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Bao gồm một số daemons hoặc services cần thiết để chạy các Pods và được quản lý bởi control plane. </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3.3 Service </a:t>
            </a:r>
            <a:endParaRPr b="0" lang="en-US" sz="4400" spc="-1" strike="noStrike">
              <a:solidFill>
                <a:srgbClr val="000000"/>
              </a:solidFill>
              <a:latin typeface="Calibri"/>
            </a:endParaRPr>
          </a:p>
        </p:txBody>
      </p:sp>
      <p:pic>
        <p:nvPicPr>
          <p:cNvPr id="102" name="Content Placeholder 3" descr=""/>
          <p:cNvPicPr/>
          <p:nvPr/>
        </p:nvPicPr>
        <p:blipFill>
          <a:blip r:embed="rId1"/>
          <a:stretch/>
        </p:blipFill>
        <p:spPr>
          <a:xfrm>
            <a:off x="5669280" y="1463040"/>
            <a:ext cx="5871960" cy="4350960"/>
          </a:xfrm>
          <a:prstGeom prst="rect">
            <a:avLst/>
          </a:prstGeom>
          <a:ln>
            <a:noFill/>
          </a:ln>
        </p:spPr>
      </p:pic>
      <p:sp>
        <p:nvSpPr>
          <p:cNvPr id="103" name="TextShape 2"/>
          <p:cNvSpPr txBox="1"/>
          <p:nvPr/>
        </p:nvSpPr>
        <p:spPr>
          <a:xfrm>
            <a:off x="274320" y="1825560"/>
            <a:ext cx="5212080" cy="4350960"/>
          </a:xfrm>
          <a:prstGeom prst="rect">
            <a:avLst/>
          </a:prstGeom>
          <a:noFill/>
          <a:ln>
            <a:noFill/>
          </a:ln>
        </p:spPr>
        <p:txBody>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Một tập các Pods được một Service nhắm đến (thường) được xác định với một selector. </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Nếu có nhiều Pods được thêm vào hay xóa đi, tập những Pods hợp với selector sẽ thay đổi. Service đảm bảo network traffic có thể đến tới tập những Pods để giải quyết công việc. </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176</TotalTime>
  <Application>LibreOffice/6.0.7.3$Linux_X86_64 LibreOffice_project/00m0$Build-3</Application>
  <Words>60</Words>
  <Paragraphs>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2021-03-30T19:00:45Z</dcterms:created>
  <dc:creator>Admin</dc:creator>
  <dc:description/>
  <dc:language>en-US</dc:language>
  <cp:lastModifiedBy/>
  <dcterms:modified xsi:type="dcterms:W3CDTF">2021-03-31T17:02:47Z</dcterms:modified>
  <cp:revision>5</cp:revision>
  <dc:subject/>
  <dc:title>Kubernetes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