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8" r:id="rId4"/>
    <p:sldId id="269" r:id="rId5"/>
    <p:sldId id="270" r:id="rId6"/>
    <p:sldId id="267" r:id="rId7"/>
    <p:sldId id="257" r:id="rId8"/>
    <p:sldId id="258" r:id="rId9"/>
    <p:sldId id="259" r:id="rId10"/>
    <p:sldId id="260" r:id="rId11"/>
    <p:sldId id="261" r:id="rId12"/>
    <p:sldId id="262" r:id="rId13"/>
    <p:sldId id="263" r:id="rId14"/>
    <p:sldId id="264" r:id="rId15"/>
    <p:sldId id="265" r:id="rId16"/>
    <p:sldId id="266"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fld id="{0B972716-EEAE-41CB-829C-85AE2B9106A6}" type="datetime">
              <a:rPr lang="en-US" sz="1200" b="0" strike="noStrike" spc="-1">
                <a:solidFill>
                  <a:srgbClr val="8B8B8B"/>
                </a:solidFill>
                <a:latin typeface="Calibri"/>
              </a:rPr>
              <a:t>4/2/2021</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D190B918-A752-40B8-9280-DFC0D0287F5A}"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lstStyle/>
          <a:p>
            <a:pPr>
              <a:lnSpc>
                <a:spcPct val="100000"/>
              </a:lnSpc>
            </a:pPr>
            <a:fld id="{4BEEEB2E-DFBE-4457-9569-F05F644C73EE}" type="datetime">
              <a:rPr lang="en-US" sz="1200" b="0" strike="noStrike" spc="-1">
                <a:solidFill>
                  <a:srgbClr val="8B8B8B"/>
                </a:solidFill>
                <a:latin typeface="Calibri"/>
              </a:rPr>
              <a:t>4/2/2021</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72FD8FEF-56C0-49A8-B5E0-E036880B42EE}"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840240" y="1552320"/>
            <a:ext cx="9143640" cy="2387160"/>
          </a:xfrm>
          <a:prstGeom prst="rect">
            <a:avLst/>
          </a:prstGeom>
          <a:noFill/>
          <a:ln>
            <a:noFill/>
          </a:ln>
        </p:spPr>
        <p:txBody>
          <a:bodyPr anchor="b">
            <a:normAutofit/>
          </a:bodyPr>
          <a:lstStyle/>
          <a:p>
            <a:pPr algn="ctr">
              <a:lnSpc>
                <a:spcPct val="90000"/>
              </a:lnSpc>
            </a:pPr>
            <a:r>
              <a:rPr lang="en-US" sz="7200" spc="-1" dirty="0" err="1" smtClean="0">
                <a:solidFill>
                  <a:srgbClr val="000000"/>
                </a:solidFill>
                <a:latin typeface="Times New Roman"/>
              </a:rPr>
              <a:t>Microservice</a:t>
            </a:r>
            <a:endParaRPr lang="en-US" sz="7200" b="0" strike="noStrike" spc="-1" dirty="0">
              <a:solidFill>
                <a:srgbClr val="000000"/>
              </a:solidFill>
              <a:latin typeface="Calibri"/>
            </a:endParaRPr>
          </a:p>
        </p:txBody>
      </p:sp>
      <p:pic>
        <p:nvPicPr>
          <p:cNvPr id="1026" name="Picture 2" descr="Microservices là gì? Speed up Microservices 1: Tác dụng phụ và một số chiến  lược cơ bản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993" y="1094510"/>
            <a:ext cx="4913745" cy="36853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3.1. POD</a:t>
            </a:r>
            <a:endParaRPr lang="en-US" sz="4400" b="0" strike="noStrike" spc="-1">
              <a:solidFill>
                <a:srgbClr val="000000"/>
              </a:solidFill>
              <a:latin typeface="Calibri"/>
            </a:endParaRPr>
          </a:p>
        </p:txBody>
      </p:sp>
      <p:sp>
        <p:nvSpPr>
          <p:cNvPr id="94" name="TextShape 2"/>
          <p:cNvSpPr txBox="1"/>
          <p:nvPr/>
        </p:nvSpPr>
        <p:spPr>
          <a:xfrm>
            <a:off x="838080" y="1825560"/>
            <a:ext cx="10515240" cy="4350960"/>
          </a:xfrm>
          <a:prstGeom prst="rect">
            <a:avLst/>
          </a:prstGeom>
          <a:noFill/>
          <a:ln>
            <a:noFill/>
          </a:ln>
        </p:spPr>
        <p:txBody>
          <a:bodyPr/>
          <a:lstStyle/>
          <a:p>
            <a:endParaRPr lang="en-US" sz="2800" b="0" strike="noStrike" spc="-1">
              <a:solidFill>
                <a:srgbClr val="000000"/>
              </a:solidFill>
              <a:latin typeface="Calibri"/>
            </a:endParaRPr>
          </a:p>
        </p:txBody>
      </p:sp>
      <p:pic>
        <p:nvPicPr>
          <p:cNvPr id="95" name="Picture 5"/>
          <p:cNvPicPr/>
          <p:nvPr/>
        </p:nvPicPr>
        <p:blipFill>
          <a:blip r:embed="rId2"/>
          <a:stretch/>
        </p:blipFill>
        <p:spPr>
          <a:xfrm>
            <a:off x="838080" y="1825560"/>
            <a:ext cx="9542520" cy="3338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3.1. POD</a:t>
            </a:r>
            <a:endParaRPr lang="en-US" sz="4400" b="0" strike="noStrike" spc="-1">
              <a:solidFill>
                <a:srgbClr val="000000"/>
              </a:solidFill>
              <a:latin typeface="Calibri"/>
            </a:endParaRPr>
          </a:p>
        </p:txBody>
      </p:sp>
      <p:sp>
        <p:nvSpPr>
          <p:cNvPr id="97" name="TextShape 2"/>
          <p:cNvSpPr txBox="1"/>
          <p:nvPr/>
        </p:nvSpPr>
        <p:spPr>
          <a:xfrm>
            <a:off x="838080" y="1825560"/>
            <a:ext cx="10515240" cy="4350960"/>
          </a:xfrm>
          <a:prstGeom prst="rect">
            <a:avLst/>
          </a:prstGeom>
          <a:noFill/>
          <a:ln>
            <a:noFill/>
          </a:ln>
        </p:spPr>
        <p:txBody>
          <a:bodyPr/>
          <a:lstStyle/>
          <a:p>
            <a:pPr marL="432000" indent="-324000">
              <a:spcBef>
                <a:spcPts val="1417"/>
              </a:spcBef>
              <a:buClr>
                <a:srgbClr val="000000"/>
              </a:buClr>
              <a:buSzPct val="45000"/>
              <a:buFont typeface="Wingdings" charset="2"/>
              <a:buChar char=""/>
            </a:pPr>
            <a:r>
              <a:rPr lang="en-US" sz="2800" b="0" strike="noStrike" spc="-1" dirty="0" err="1">
                <a:solidFill>
                  <a:srgbClr val="000000"/>
                </a:solidFill>
                <a:latin typeface="Calibri"/>
              </a:rPr>
              <a:t>Đối</a:t>
            </a:r>
            <a:r>
              <a:rPr lang="en-US" sz="2800" b="0" strike="noStrike" spc="-1" dirty="0">
                <a:solidFill>
                  <a:srgbClr val="000000"/>
                </a:solidFill>
                <a:latin typeface="Calibri"/>
              </a:rPr>
              <a:t> </a:t>
            </a:r>
            <a:r>
              <a:rPr lang="en-US" sz="2800" b="0" strike="noStrike" spc="-1" dirty="0" err="1">
                <a:solidFill>
                  <a:srgbClr val="000000"/>
                </a:solidFill>
                <a:latin typeface="Calibri"/>
              </a:rPr>
              <a:t>tượng</a:t>
            </a:r>
            <a:r>
              <a:rPr lang="en-US" sz="2800" b="0" strike="noStrike" spc="-1" dirty="0">
                <a:solidFill>
                  <a:srgbClr val="000000"/>
                </a:solidFill>
                <a:latin typeface="Calibri"/>
              </a:rPr>
              <a:t> </a:t>
            </a:r>
            <a:r>
              <a:rPr lang="en-US" sz="2800" b="0" strike="noStrike" spc="-1" dirty="0" err="1">
                <a:solidFill>
                  <a:srgbClr val="000000"/>
                </a:solidFill>
                <a:latin typeface="Calibri"/>
              </a:rPr>
              <a:t>nhỏ</a:t>
            </a:r>
            <a:r>
              <a:rPr lang="en-US" sz="2800" b="0" strike="noStrike" spc="-1" dirty="0">
                <a:solidFill>
                  <a:srgbClr val="000000"/>
                </a:solidFill>
                <a:latin typeface="Calibri"/>
              </a:rPr>
              <a:t> </a:t>
            </a:r>
            <a:r>
              <a:rPr lang="en-US" sz="2800" b="0" strike="noStrike" spc="-1" dirty="0" err="1">
                <a:solidFill>
                  <a:srgbClr val="000000"/>
                </a:solidFill>
                <a:latin typeface="Calibri"/>
              </a:rPr>
              <a:t>nhất</a:t>
            </a:r>
            <a:r>
              <a:rPr lang="en-US" sz="2800" b="0" strike="noStrike" spc="-1" dirty="0">
                <a:solidFill>
                  <a:srgbClr val="000000"/>
                </a:solidFill>
                <a:latin typeface="Calibri"/>
              </a:rPr>
              <a:t> </a:t>
            </a:r>
            <a:r>
              <a:rPr lang="en-US" sz="2800" b="0" strike="noStrike" spc="-1" dirty="0" err="1">
                <a:solidFill>
                  <a:srgbClr val="000000"/>
                </a:solidFill>
                <a:latin typeface="Calibri"/>
              </a:rPr>
              <a:t>và</a:t>
            </a:r>
            <a:r>
              <a:rPr lang="en-US" sz="2800" b="0" strike="noStrike" spc="-1" dirty="0">
                <a:solidFill>
                  <a:srgbClr val="000000"/>
                </a:solidFill>
                <a:latin typeface="Calibri"/>
              </a:rPr>
              <a:t> </a:t>
            </a:r>
            <a:r>
              <a:rPr lang="en-US" sz="2800" b="0" strike="noStrike" spc="-1" dirty="0" err="1">
                <a:solidFill>
                  <a:srgbClr val="000000"/>
                </a:solidFill>
                <a:latin typeface="Calibri"/>
              </a:rPr>
              <a:t>đơn</a:t>
            </a:r>
            <a:r>
              <a:rPr lang="en-US" sz="2800" b="0" strike="noStrike" spc="-1" dirty="0">
                <a:solidFill>
                  <a:srgbClr val="000000"/>
                </a:solidFill>
                <a:latin typeface="Calibri"/>
              </a:rPr>
              <a:t> </a:t>
            </a:r>
            <a:r>
              <a:rPr lang="en-US" sz="2800" b="0" strike="noStrike" spc="-1" dirty="0" err="1">
                <a:solidFill>
                  <a:srgbClr val="000000"/>
                </a:solidFill>
                <a:latin typeface="Calibri"/>
              </a:rPr>
              <a:t>giản</a:t>
            </a:r>
            <a:r>
              <a:rPr lang="en-US" sz="2800" b="0" strike="noStrike" spc="-1" dirty="0">
                <a:solidFill>
                  <a:srgbClr val="000000"/>
                </a:solidFill>
                <a:latin typeface="Calibri"/>
              </a:rPr>
              <a:t> </a:t>
            </a:r>
            <a:r>
              <a:rPr lang="en-US" sz="2800" b="0" strike="noStrike" spc="-1" dirty="0" err="1">
                <a:solidFill>
                  <a:srgbClr val="000000"/>
                </a:solidFill>
                <a:latin typeface="Calibri"/>
              </a:rPr>
              <a:t>nhất</a:t>
            </a:r>
            <a:r>
              <a:rPr lang="en-US" sz="2800" b="0" strike="noStrike" spc="-1" dirty="0">
                <a:solidFill>
                  <a:srgbClr val="000000"/>
                </a:solidFill>
                <a:latin typeface="Calibri"/>
              </a:rPr>
              <a:t> </a:t>
            </a:r>
            <a:r>
              <a:rPr lang="en-US" sz="2800" b="0" strike="noStrike" spc="-1" dirty="0" err="1">
                <a:solidFill>
                  <a:srgbClr val="000000"/>
                </a:solidFill>
                <a:latin typeface="Calibri"/>
              </a:rPr>
              <a:t>của</a:t>
            </a:r>
            <a:r>
              <a:rPr lang="en-US" sz="2800" b="0" strike="noStrike" spc="-1" dirty="0">
                <a:solidFill>
                  <a:srgbClr val="000000"/>
                </a:solidFill>
                <a:latin typeface="Calibri"/>
              </a:rPr>
              <a:t> Kubernetes.</a:t>
            </a:r>
          </a:p>
          <a:p>
            <a:pPr marL="432000" indent="-324000">
              <a:spcBef>
                <a:spcPts val="1417"/>
              </a:spcBef>
              <a:buClr>
                <a:srgbClr val="000000"/>
              </a:buClr>
              <a:buSzPct val="45000"/>
              <a:buFont typeface="Wingdings" charset="2"/>
              <a:buChar char=""/>
            </a:pPr>
            <a:r>
              <a:rPr lang="en-US" sz="2800" b="0" strike="noStrike" spc="-1" dirty="0">
                <a:solidFill>
                  <a:srgbClr val="000000"/>
                </a:solidFill>
                <a:latin typeface="Calibri"/>
              </a:rPr>
              <a:t> </a:t>
            </a:r>
            <a:r>
              <a:rPr lang="en-US" sz="2800" b="0" strike="noStrike" spc="-1" dirty="0" err="1">
                <a:solidFill>
                  <a:srgbClr val="000000"/>
                </a:solidFill>
                <a:latin typeface="Calibri"/>
              </a:rPr>
              <a:t>Một</a:t>
            </a:r>
            <a:r>
              <a:rPr lang="en-US" sz="2800" b="0" strike="noStrike" spc="-1" dirty="0">
                <a:solidFill>
                  <a:srgbClr val="000000"/>
                </a:solidFill>
                <a:latin typeface="Calibri"/>
              </a:rPr>
              <a:t> Pod </a:t>
            </a:r>
            <a:r>
              <a:rPr lang="en-US" sz="2800" b="0" strike="noStrike" spc="-1" dirty="0" err="1">
                <a:solidFill>
                  <a:srgbClr val="000000"/>
                </a:solidFill>
                <a:latin typeface="Calibri"/>
              </a:rPr>
              <a:t>đại</a:t>
            </a:r>
            <a:r>
              <a:rPr lang="en-US" sz="2800" b="0" strike="noStrike" spc="-1" dirty="0">
                <a:solidFill>
                  <a:srgbClr val="000000"/>
                </a:solidFill>
                <a:latin typeface="Calibri"/>
              </a:rPr>
              <a:t> </a:t>
            </a:r>
            <a:r>
              <a:rPr lang="en-US" sz="2800" b="0" strike="noStrike" spc="-1" dirty="0" err="1">
                <a:solidFill>
                  <a:srgbClr val="000000"/>
                </a:solidFill>
                <a:latin typeface="Calibri"/>
              </a:rPr>
              <a:t>diện</a:t>
            </a:r>
            <a:r>
              <a:rPr lang="en-US" sz="2800" b="0" strike="noStrike" spc="-1" dirty="0">
                <a:solidFill>
                  <a:srgbClr val="000000"/>
                </a:solidFill>
                <a:latin typeface="Calibri"/>
              </a:rPr>
              <a:t> </a:t>
            </a:r>
            <a:r>
              <a:rPr lang="en-US" sz="2800" b="0" strike="noStrike" spc="-1" dirty="0" err="1">
                <a:solidFill>
                  <a:srgbClr val="000000"/>
                </a:solidFill>
                <a:latin typeface="Calibri"/>
              </a:rPr>
              <a:t>cho</a:t>
            </a:r>
            <a:r>
              <a:rPr lang="en-US" sz="2800" b="0" strike="noStrike" spc="-1" dirty="0">
                <a:solidFill>
                  <a:srgbClr val="000000"/>
                </a:solidFill>
                <a:latin typeface="Calibri"/>
              </a:rPr>
              <a:t> </a:t>
            </a:r>
            <a:r>
              <a:rPr lang="en-US" sz="2800" b="0" strike="noStrike" spc="-1" dirty="0" err="1">
                <a:solidFill>
                  <a:srgbClr val="000000"/>
                </a:solidFill>
                <a:latin typeface="Calibri"/>
              </a:rPr>
              <a:t>một</a:t>
            </a:r>
            <a:r>
              <a:rPr lang="en-US" sz="2800" b="0" strike="noStrike" spc="-1" dirty="0">
                <a:solidFill>
                  <a:srgbClr val="000000"/>
                </a:solidFill>
                <a:latin typeface="Calibri"/>
              </a:rPr>
              <a:t> </a:t>
            </a:r>
            <a:r>
              <a:rPr lang="en-US" sz="2800" b="0" strike="noStrike" spc="-1" dirty="0" err="1">
                <a:solidFill>
                  <a:srgbClr val="000000"/>
                </a:solidFill>
                <a:latin typeface="Calibri"/>
              </a:rPr>
              <a:t>tập</a:t>
            </a:r>
            <a:r>
              <a:rPr lang="en-US" sz="2800" b="0" strike="noStrike" spc="-1" dirty="0">
                <a:solidFill>
                  <a:srgbClr val="000000"/>
                </a:solidFill>
                <a:latin typeface="Calibri"/>
              </a:rPr>
              <a:t> </a:t>
            </a:r>
            <a:r>
              <a:rPr lang="en-US" sz="2800" b="0" strike="noStrike" spc="-1" dirty="0" err="1">
                <a:solidFill>
                  <a:srgbClr val="000000"/>
                </a:solidFill>
                <a:latin typeface="Calibri"/>
              </a:rPr>
              <a:t>các</a:t>
            </a:r>
            <a:r>
              <a:rPr lang="en-US" sz="2800" b="0" strike="noStrike" spc="-1" dirty="0">
                <a:solidFill>
                  <a:srgbClr val="000000"/>
                </a:solidFill>
                <a:latin typeface="Calibri"/>
              </a:rPr>
              <a:t> containers </a:t>
            </a:r>
            <a:r>
              <a:rPr lang="en-US" sz="2800" b="0" strike="noStrike" spc="-1" dirty="0" err="1">
                <a:solidFill>
                  <a:srgbClr val="000000"/>
                </a:solidFill>
                <a:latin typeface="Calibri"/>
              </a:rPr>
              <a:t>đang</a:t>
            </a:r>
            <a:r>
              <a:rPr lang="en-US" sz="2800" b="0" strike="noStrike" spc="-1" dirty="0">
                <a:solidFill>
                  <a:srgbClr val="000000"/>
                </a:solidFill>
                <a:latin typeface="Calibri"/>
              </a:rPr>
              <a:t> </a:t>
            </a:r>
            <a:r>
              <a:rPr lang="en-US" sz="2800" b="0" strike="noStrike" spc="-1" dirty="0" err="1">
                <a:solidFill>
                  <a:srgbClr val="000000"/>
                </a:solidFill>
                <a:latin typeface="Calibri"/>
              </a:rPr>
              <a:t>chạy</a:t>
            </a:r>
            <a:r>
              <a:rPr lang="en-US" sz="2800" b="0" strike="noStrike" spc="-1" dirty="0">
                <a:solidFill>
                  <a:srgbClr val="000000"/>
                </a:solidFill>
                <a:latin typeface="Calibri"/>
              </a:rPr>
              <a:t> </a:t>
            </a:r>
            <a:r>
              <a:rPr lang="en-US" sz="2800" b="0" strike="noStrike" spc="-1" dirty="0" err="1">
                <a:solidFill>
                  <a:srgbClr val="000000"/>
                </a:solidFill>
                <a:latin typeface="Calibri"/>
              </a:rPr>
              <a:t>trên</a:t>
            </a:r>
            <a:r>
              <a:rPr lang="en-US" sz="2800" b="0" strike="noStrike" spc="-1" dirty="0">
                <a:solidFill>
                  <a:srgbClr val="000000"/>
                </a:solidFill>
                <a:latin typeface="Calibri"/>
              </a:rPr>
              <a:t> cluster.</a:t>
            </a:r>
          </a:p>
          <a:p>
            <a:pPr marL="432000" indent="-324000">
              <a:spcBef>
                <a:spcPts val="1417"/>
              </a:spcBef>
              <a:buClr>
                <a:srgbClr val="000000"/>
              </a:buClr>
              <a:buSzPct val="45000"/>
              <a:buFont typeface="Wingdings" charset="2"/>
              <a:buChar char=""/>
            </a:pPr>
            <a:r>
              <a:rPr lang="en-US" sz="2800" b="0" strike="noStrike" spc="-1" dirty="0" err="1">
                <a:solidFill>
                  <a:srgbClr val="000000"/>
                </a:solidFill>
                <a:latin typeface="Calibri"/>
              </a:rPr>
              <a:t>Một</a:t>
            </a:r>
            <a:r>
              <a:rPr lang="en-US" sz="2800" b="0" strike="noStrike" spc="-1" dirty="0">
                <a:solidFill>
                  <a:srgbClr val="000000"/>
                </a:solidFill>
                <a:latin typeface="Calibri"/>
              </a:rPr>
              <a:t> Pod </a:t>
            </a:r>
            <a:r>
              <a:rPr lang="en-US" sz="2800" b="0" strike="noStrike" spc="-1" dirty="0" err="1">
                <a:solidFill>
                  <a:srgbClr val="000000"/>
                </a:solidFill>
                <a:latin typeface="Calibri"/>
              </a:rPr>
              <a:t>thường</a:t>
            </a:r>
            <a:r>
              <a:rPr lang="en-US" sz="2800" b="0" strike="noStrike" spc="-1" dirty="0">
                <a:solidFill>
                  <a:srgbClr val="000000"/>
                </a:solidFill>
                <a:latin typeface="Calibri"/>
              </a:rPr>
              <a:t> </a:t>
            </a:r>
            <a:r>
              <a:rPr lang="en-US" sz="2800" b="0" strike="noStrike" spc="-1" dirty="0" err="1">
                <a:solidFill>
                  <a:srgbClr val="000000"/>
                </a:solidFill>
                <a:latin typeface="Calibri"/>
              </a:rPr>
              <a:t>được</a:t>
            </a:r>
            <a:r>
              <a:rPr lang="en-US" sz="2800" b="0" strike="noStrike" spc="-1" dirty="0">
                <a:solidFill>
                  <a:srgbClr val="000000"/>
                </a:solidFill>
                <a:latin typeface="Calibri"/>
              </a:rPr>
              <a:t> set up </a:t>
            </a:r>
            <a:r>
              <a:rPr lang="en-US" sz="2800" b="0" strike="noStrike" spc="-1" dirty="0" err="1">
                <a:solidFill>
                  <a:srgbClr val="000000"/>
                </a:solidFill>
                <a:latin typeface="Calibri"/>
              </a:rPr>
              <a:t>để</a:t>
            </a:r>
            <a:r>
              <a:rPr lang="en-US" sz="2800" b="0" strike="noStrike" spc="-1" dirty="0">
                <a:solidFill>
                  <a:srgbClr val="000000"/>
                </a:solidFill>
                <a:latin typeface="Calibri"/>
              </a:rPr>
              <a:t> </a:t>
            </a:r>
            <a:r>
              <a:rPr lang="en-US" sz="2800" b="0" strike="noStrike" spc="-1" dirty="0" err="1">
                <a:solidFill>
                  <a:srgbClr val="000000"/>
                </a:solidFill>
                <a:latin typeface="Calibri"/>
              </a:rPr>
              <a:t>chạy</a:t>
            </a:r>
            <a:r>
              <a:rPr lang="en-US" sz="2800" b="0" strike="noStrike" spc="-1" dirty="0">
                <a:solidFill>
                  <a:srgbClr val="000000"/>
                </a:solidFill>
                <a:latin typeface="Calibri"/>
              </a:rPr>
              <a:t> </a:t>
            </a:r>
            <a:r>
              <a:rPr lang="en-US" sz="2800" b="0" strike="noStrike" spc="-1" dirty="0" err="1">
                <a:solidFill>
                  <a:srgbClr val="000000"/>
                </a:solidFill>
                <a:latin typeface="Calibri"/>
              </a:rPr>
              <a:t>với</a:t>
            </a:r>
            <a:r>
              <a:rPr lang="en-US" sz="2800" b="0" strike="noStrike" spc="-1" dirty="0">
                <a:solidFill>
                  <a:srgbClr val="000000"/>
                </a:solidFill>
                <a:latin typeface="Calibri"/>
              </a:rPr>
              <a:t> </a:t>
            </a:r>
            <a:r>
              <a:rPr lang="en-US" sz="2800" b="0" strike="noStrike" spc="-1" dirty="0" err="1">
                <a:solidFill>
                  <a:srgbClr val="000000"/>
                </a:solidFill>
                <a:latin typeface="Calibri"/>
              </a:rPr>
              <a:t>một</a:t>
            </a:r>
            <a:r>
              <a:rPr lang="en-US" sz="2800" b="0" strike="noStrike" spc="-1" dirty="0">
                <a:solidFill>
                  <a:srgbClr val="000000"/>
                </a:solidFill>
                <a:latin typeface="Calibri"/>
              </a:rPr>
              <a:t> container </a:t>
            </a:r>
            <a:r>
              <a:rPr lang="en-US" sz="2800" b="0" strike="noStrike" spc="-1" dirty="0" err="1">
                <a:solidFill>
                  <a:srgbClr val="000000"/>
                </a:solidFill>
                <a:latin typeface="Calibri"/>
              </a:rPr>
              <a:t>chính</a:t>
            </a:r>
            <a:r>
              <a:rPr lang="en-US" sz="2800" b="0" strike="noStrike" spc="-1" dirty="0">
                <a:solidFill>
                  <a:srgbClr val="000000"/>
                </a:solidFill>
                <a:latin typeface="Calibri"/>
              </a:rPr>
              <a:t> </a:t>
            </a:r>
            <a:r>
              <a:rPr lang="en-US" sz="2800" b="0" strike="noStrike" spc="-1" dirty="0" err="1">
                <a:solidFill>
                  <a:srgbClr val="000000"/>
                </a:solidFill>
                <a:latin typeface="Calibri"/>
              </a:rPr>
              <a:t>yếu</a:t>
            </a:r>
            <a:r>
              <a:rPr lang="en-US" sz="2800" b="0" strike="noStrike" spc="-1" dirty="0">
                <a:solidFill>
                  <a:srgbClr val="000000"/>
                </a:solidFill>
                <a:latin typeface="Calibri"/>
              </a:rPr>
              <a:t>. </a:t>
            </a:r>
          </a:p>
          <a:p>
            <a:pPr marL="432000" indent="-324000">
              <a:spcBef>
                <a:spcPts val="1417"/>
              </a:spcBef>
              <a:buClr>
                <a:srgbClr val="000000"/>
              </a:buClr>
              <a:buSzPct val="45000"/>
              <a:buFont typeface="Wingdings" charset="2"/>
              <a:buChar char=""/>
            </a:pPr>
            <a:r>
              <a:rPr lang="en-US" sz="2800" b="0" strike="noStrike" spc="-1" dirty="0">
                <a:solidFill>
                  <a:srgbClr val="000000"/>
                </a:solidFill>
                <a:latin typeface="Calibri"/>
              </a:rPr>
              <a:t> </a:t>
            </a:r>
            <a:r>
              <a:rPr lang="en-US" sz="2800" b="0" strike="noStrike" spc="-1" dirty="0" err="1">
                <a:solidFill>
                  <a:srgbClr val="000000"/>
                </a:solidFill>
                <a:latin typeface="Calibri"/>
              </a:rPr>
              <a:t>Các</a:t>
            </a:r>
            <a:r>
              <a:rPr lang="en-US" sz="2800" b="0" strike="noStrike" spc="-1" dirty="0">
                <a:solidFill>
                  <a:srgbClr val="000000"/>
                </a:solidFill>
                <a:latin typeface="Calibri"/>
              </a:rPr>
              <a:t> Pods </a:t>
            </a:r>
            <a:r>
              <a:rPr lang="en-US" sz="2800" b="0" strike="noStrike" spc="-1" dirty="0" err="1">
                <a:solidFill>
                  <a:srgbClr val="000000"/>
                </a:solidFill>
                <a:latin typeface="Calibri"/>
              </a:rPr>
              <a:t>thường</a:t>
            </a:r>
            <a:r>
              <a:rPr lang="en-US" sz="2800" b="0" strike="noStrike" spc="-1" dirty="0">
                <a:solidFill>
                  <a:srgbClr val="000000"/>
                </a:solidFill>
                <a:latin typeface="Calibri"/>
              </a:rPr>
              <a:t> </a:t>
            </a:r>
            <a:r>
              <a:rPr lang="en-US" sz="2800" b="0" strike="noStrike" spc="-1" dirty="0" err="1">
                <a:solidFill>
                  <a:srgbClr val="000000"/>
                </a:solidFill>
                <a:latin typeface="Calibri"/>
              </a:rPr>
              <a:t>được</a:t>
            </a:r>
            <a:r>
              <a:rPr lang="en-US" sz="2800" b="0" strike="noStrike" spc="-1" dirty="0">
                <a:solidFill>
                  <a:srgbClr val="000000"/>
                </a:solidFill>
                <a:latin typeface="Calibri"/>
              </a:rPr>
              <a:t> </a:t>
            </a:r>
            <a:r>
              <a:rPr lang="en-US" sz="2800" b="0" strike="noStrike" spc="-1" dirty="0" err="1">
                <a:solidFill>
                  <a:srgbClr val="000000"/>
                </a:solidFill>
                <a:latin typeface="Calibri"/>
              </a:rPr>
              <a:t>quản</a:t>
            </a:r>
            <a:r>
              <a:rPr lang="en-US" sz="2800" b="0" strike="noStrike" spc="-1" dirty="0">
                <a:solidFill>
                  <a:srgbClr val="000000"/>
                </a:solidFill>
                <a:latin typeface="Calibri"/>
              </a:rPr>
              <a:t> </a:t>
            </a:r>
            <a:r>
              <a:rPr lang="en-US" sz="2800" b="0" strike="noStrike" spc="-1" dirty="0" err="1">
                <a:solidFill>
                  <a:srgbClr val="000000"/>
                </a:solidFill>
                <a:latin typeface="Calibri"/>
              </a:rPr>
              <a:t>lý</a:t>
            </a:r>
            <a:r>
              <a:rPr lang="en-US" sz="2800" b="0" strike="noStrike" spc="-1" dirty="0">
                <a:solidFill>
                  <a:srgbClr val="000000"/>
                </a:solidFill>
                <a:latin typeface="Calibri"/>
              </a:rPr>
              <a:t> </a:t>
            </a:r>
            <a:r>
              <a:rPr lang="en-US" sz="2800" b="0" strike="noStrike" spc="-1" dirty="0" err="1">
                <a:solidFill>
                  <a:srgbClr val="000000"/>
                </a:solidFill>
                <a:latin typeface="Calibri"/>
              </a:rPr>
              <a:t>bởi</a:t>
            </a:r>
            <a:r>
              <a:rPr lang="en-US" sz="2800" b="0" strike="noStrike" spc="-1" dirty="0">
                <a:solidFill>
                  <a:srgbClr val="000000"/>
                </a:solidFill>
                <a:latin typeface="Calibri"/>
              </a:rPr>
              <a:t> </a:t>
            </a:r>
            <a:r>
              <a:rPr lang="en-US" sz="2800" b="0" strike="noStrike" spc="-1" dirty="0" err="1">
                <a:solidFill>
                  <a:srgbClr val="000000"/>
                </a:solidFill>
                <a:latin typeface="Calibri"/>
              </a:rPr>
              <a:t>một</a:t>
            </a:r>
            <a:r>
              <a:rPr lang="en-US" sz="2800" b="0" strike="noStrike" spc="-1" dirty="0">
                <a:solidFill>
                  <a:srgbClr val="000000"/>
                </a:solidFill>
                <a:latin typeface="Calibri"/>
              </a:rPr>
              <a:t> Deployment.</a:t>
            </a:r>
          </a:p>
          <a:p>
            <a:pPr marL="432000" indent="-324000">
              <a:spcBef>
                <a:spcPts val="1417"/>
              </a:spcBef>
              <a:buClr>
                <a:srgbClr val="000000"/>
              </a:buClr>
              <a:buSzPct val="45000"/>
              <a:buFont typeface="Wingdings" charset="2"/>
              <a:buChar char=""/>
            </a:pPr>
            <a:endParaRPr lang="en-US" sz="2800" b="0" strike="noStrike" spc="-1" dirty="0">
              <a:solidFill>
                <a:srgbClr val="000000"/>
              </a:solidFill>
              <a:latin typeface="Calibri"/>
            </a:endParaRPr>
          </a:p>
          <a:p>
            <a:pPr marL="432000" indent="-324000">
              <a:spcBef>
                <a:spcPts val="1417"/>
              </a:spcBef>
              <a:buClr>
                <a:srgbClr val="000000"/>
              </a:buClr>
              <a:buSzPct val="45000"/>
              <a:buFont typeface="Wingdings" charset="2"/>
              <a:buChar char=""/>
            </a:pPr>
            <a:endParaRPr lang="en-US" sz="2800" b="0" strike="noStrike" spc="-1" dirty="0">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3.2. NODE</a:t>
            </a:r>
            <a:endParaRPr lang="en-US" sz="4400" b="0" strike="noStrike" spc="-1">
              <a:solidFill>
                <a:srgbClr val="000000"/>
              </a:solidFill>
              <a:latin typeface="Calibri"/>
            </a:endParaRPr>
          </a:p>
        </p:txBody>
      </p:sp>
      <p:pic>
        <p:nvPicPr>
          <p:cNvPr id="99" name="Picture 4"/>
          <p:cNvPicPr/>
          <p:nvPr/>
        </p:nvPicPr>
        <p:blipFill>
          <a:blip r:embed="rId2"/>
          <a:stretch/>
        </p:blipFill>
        <p:spPr>
          <a:xfrm>
            <a:off x="5212080" y="1371600"/>
            <a:ext cx="6799320" cy="4876920"/>
          </a:xfrm>
          <a:prstGeom prst="rect">
            <a:avLst/>
          </a:prstGeom>
          <a:ln>
            <a:noFill/>
          </a:ln>
        </p:spPr>
      </p:pic>
      <p:sp>
        <p:nvSpPr>
          <p:cNvPr id="100" name="TextShape 2"/>
          <p:cNvSpPr txBox="1"/>
          <p:nvPr/>
        </p:nvSpPr>
        <p:spPr>
          <a:xfrm>
            <a:off x="838800" y="1825560"/>
            <a:ext cx="4647600" cy="4350960"/>
          </a:xfrm>
          <a:prstGeom prst="rect">
            <a:avLst/>
          </a:prstGeom>
          <a:noFill/>
          <a:ln>
            <a:noFill/>
          </a:ln>
        </p:spPr>
        <p:txBody>
          <a:bodyPr/>
          <a:lstStyle/>
          <a:p>
            <a:pPr marL="432000" indent="-324000">
              <a:spcBef>
                <a:spcPts val="1417"/>
              </a:spcBef>
              <a:buClr>
                <a:srgbClr val="000000"/>
              </a:buClr>
              <a:buSzPct val="45000"/>
              <a:buFont typeface="Wingdings" charset="2"/>
              <a:buChar char=""/>
            </a:pPr>
            <a:r>
              <a:rPr lang="en-US" sz="2800" b="0" strike="noStrike" spc="-1" dirty="0" err="1">
                <a:solidFill>
                  <a:srgbClr val="000000"/>
                </a:solidFill>
                <a:latin typeface="Calibri"/>
              </a:rPr>
              <a:t>Một</a:t>
            </a:r>
            <a:r>
              <a:rPr lang="en-US" sz="2800" b="0" strike="noStrike" spc="-1" dirty="0">
                <a:solidFill>
                  <a:srgbClr val="000000"/>
                </a:solidFill>
                <a:latin typeface="Calibri"/>
              </a:rPr>
              <a:t> node </a:t>
            </a:r>
            <a:r>
              <a:rPr lang="en-US" sz="2800" b="0" strike="noStrike" spc="-1" dirty="0" err="1">
                <a:solidFill>
                  <a:srgbClr val="000000"/>
                </a:solidFill>
                <a:latin typeface="Calibri"/>
              </a:rPr>
              <a:t>là</a:t>
            </a:r>
            <a:r>
              <a:rPr lang="en-US" sz="2800" b="0" strike="noStrike" spc="-1" dirty="0">
                <a:solidFill>
                  <a:srgbClr val="000000"/>
                </a:solidFill>
                <a:latin typeface="Calibri"/>
              </a:rPr>
              <a:t> </a:t>
            </a:r>
            <a:r>
              <a:rPr lang="en-US" sz="2800" b="0" strike="noStrike" spc="-1" dirty="0" err="1">
                <a:solidFill>
                  <a:srgbClr val="000000"/>
                </a:solidFill>
                <a:latin typeface="Calibri"/>
              </a:rPr>
              <a:t>một</a:t>
            </a:r>
            <a:r>
              <a:rPr lang="en-US" sz="2800" b="0" strike="noStrike" spc="-1" dirty="0">
                <a:solidFill>
                  <a:srgbClr val="000000"/>
                </a:solidFill>
                <a:latin typeface="Calibri"/>
              </a:rPr>
              <a:t> </a:t>
            </a:r>
            <a:r>
              <a:rPr lang="en-US" sz="2800" b="0" strike="noStrike" spc="-1" dirty="0" err="1">
                <a:solidFill>
                  <a:srgbClr val="000000"/>
                </a:solidFill>
                <a:latin typeface="Calibri"/>
              </a:rPr>
              <a:t>máy</a:t>
            </a:r>
            <a:r>
              <a:rPr lang="en-US" sz="2800" b="0" strike="noStrike" spc="-1" dirty="0">
                <a:solidFill>
                  <a:srgbClr val="000000"/>
                </a:solidFill>
                <a:latin typeface="Calibri"/>
              </a:rPr>
              <a:t> worker </a:t>
            </a:r>
            <a:r>
              <a:rPr lang="en-US" sz="2800" b="0" strike="noStrike" spc="-1" dirty="0" err="1">
                <a:solidFill>
                  <a:srgbClr val="000000"/>
                </a:solidFill>
                <a:latin typeface="Calibri"/>
              </a:rPr>
              <a:t>trong</a:t>
            </a:r>
            <a:r>
              <a:rPr lang="en-US" sz="2800" b="0" strike="noStrike" spc="-1" dirty="0">
                <a:solidFill>
                  <a:srgbClr val="000000"/>
                </a:solidFill>
                <a:latin typeface="Calibri"/>
              </a:rPr>
              <a:t> Kubernetes</a:t>
            </a:r>
          </a:p>
          <a:p>
            <a:pPr marL="432000" indent="-324000">
              <a:spcBef>
                <a:spcPts val="1417"/>
              </a:spcBef>
              <a:buClr>
                <a:srgbClr val="000000"/>
              </a:buClr>
              <a:buSzPct val="45000"/>
              <a:buFont typeface="Wingdings" charset="2"/>
              <a:buChar char=""/>
            </a:pPr>
            <a:r>
              <a:rPr lang="en-US" sz="2800" b="0" strike="noStrike" spc="-1" dirty="0" err="1">
                <a:solidFill>
                  <a:srgbClr val="000000"/>
                </a:solidFill>
                <a:latin typeface="Calibri"/>
              </a:rPr>
              <a:t>Một</a:t>
            </a:r>
            <a:r>
              <a:rPr lang="en-US" sz="2800" b="0" strike="noStrike" spc="-1" dirty="0">
                <a:solidFill>
                  <a:srgbClr val="000000"/>
                </a:solidFill>
                <a:latin typeface="Calibri"/>
              </a:rPr>
              <a:t> worker node </a:t>
            </a:r>
            <a:r>
              <a:rPr lang="en-US" sz="2800" b="0" strike="noStrike" spc="-1" dirty="0" err="1">
                <a:solidFill>
                  <a:srgbClr val="000000"/>
                </a:solidFill>
                <a:latin typeface="Calibri"/>
              </a:rPr>
              <a:t>có</a:t>
            </a:r>
            <a:r>
              <a:rPr lang="en-US" sz="2800" b="0" strike="noStrike" spc="-1" dirty="0">
                <a:solidFill>
                  <a:srgbClr val="000000"/>
                </a:solidFill>
                <a:latin typeface="Calibri"/>
              </a:rPr>
              <a:t> </a:t>
            </a:r>
            <a:r>
              <a:rPr lang="en-US" sz="2800" b="0" strike="noStrike" spc="-1" dirty="0" err="1">
                <a:solidFill>
                  <a:srgbClr val="000000"/>
                </a:solidFill>
                <a:latin typeface="Calibri"/>
              </a:rPr>
              <a:t>thể</a:t>
            </a:r>
            <a:r>
              <a:rPr lang="en-US" sz="2800" b="0" strike="noStrike" spc="-1" dirty="0">
                <a:solidFill>
                  <a:srgbClr val="000000"/>
                </a:solidFill>
                <a:latin typeface="Calibri"/>
              </a:rPr>
              <a:t> </a:t>
            </a:r>
            <a:r>
              <a:rPr lang="en-US" sz="2800" b="0" strike="noStrike" spc="-1" dirty="0" err="1">
                <a:solidFill>
                  <a:srgbClr val="000000"/>
                </a:solidFill>
                <a:latin typeface="Calibri"/>
              </a:rPr>
              <a:t>là</a:t>
            </a:r>
            <a:r>
              <a:rPr lang="en-US" sz="2800" b="0" strike="noStrike" spc="-1" dirty="0">
                <a:solidFill>
                  <a:srgbClr val="000000"/>
                </a:solidFill>
                <a:latin typeface="Calibri"/>
              </a:rPr>
              <a:t> </a:t>
            </a:r>
            <a:r>
              <a:rPr lang="en-US" sz="2800" b="0" strike="noStrike" spc="-1" dirty="0" err="1">
                <a:solidFill>
                  <a:srgbClr val="000000"/>
                </a:solidFill>
                <a:latin typeface="Calibri"/>
              </a:rPr>
              <a:t>một</a:t>
            </a:r>
            <a:r>
              <a:rPr lang="en-US" sz="2800" b="0" strike="noStrike" spc="-1" dirty="0">
                <a:solidFill>
                  <a:srgbClr val="000000"/>
                </a:solidFill>
                <a:latin typeface="Calibri"/>
              </a:rPr>
              <a:t> </a:t>
            </a:r>
            <a:r>
              <a:rPr lang="en-US" sz="2800" b="0" strike="noStrike" spc="-1" dirty="0" err="1">
                <a:solidFill>
                  <a:srgbClr val="000000"/>
                </a:solidFill>
                <a:latin typeface="Calibri"/>
              </a:rPr>
              <a:t>máy</a:t>
            </a:r>
            <a:r>
              <a:rPr lang="en-US" sz="2800" b="0" strike="noStrike" spc="-1" dirty="0">
                <a:solidFill>
                  <a:srgbClr val="000000"/>
                </a:solidFill>
                <a:latin typeface="Calibri"/>
              </a:rPr>
              <a:t> </a:t>
            </a:r>
            <a:r>
              <a:rPr lang="en-US" sz="2800" b="0" strike="noStrike" spc="-1" dirty="0" err="1">
                <a:solidFill>
                  <a:srgbClr val="000000"/>
                </a:solidFill>
                <a:latin typeface="Calibri"/>
              </a:rPr>
              <a:t>tính</a:t>
            </a:r>
            <a:r>
              <a:rPr lang="en-US" sz="2800" b="0" strike="noStrike" spc="-1" dirty="0">
                <a:solidFill>
                  <a:srgbClr val="000000"/>
                </a:solidFill>
                <a:latin typeface="Calibri"/>
              </a:rPr>
              <a:t> </a:t>
            </a:r>
            <a:r>
              <a:rPr lang="en-US" sz="2800" b="0" strike="noStrike" spc="-1" dirty="0" err="1">
                <a:solidFill>
                  <a:srgbClr val="000000"/>
                </a:solidFill>
                <a:latin typeface="Calibri"/>
              </a:rPr>
              <a:t>ảo</a:t>
            </a:r>
            <a:r>
              <a:rPr lang="en-US" sz="2800" b="0" strike="noStrike" spc="-1" dirty="0">
                <a:solidFill>
                  <a:srgbClr val="000000"/>
                </a:solidFill>
                <a:latin typeface="Calibri"/>
              </a:rPr>
              <a:t> hay </a:t>
            </a:r>
            <a:r>
              <a:rPr lang="en-US" sz="2800" b="0" strike="noStrike" spc="-1" dirty="0" err="1">
                <a:solidFill>
                  <a:srgbClr val="000000"/>
                </a:solidFill>
                <a:latin typeface="Calibri"/>
              </a:rPr>
              <a:t>máy</a:t>
            </a:r>
            <a:r>
              <a:rPr lang="en-US" sz="2800" b="0" strike="noStrike" spc="-1" dirty="0">
                <a:solidFill>
                  <a:srgbClr val="000000"/>
                </a:solidFill>
                <a:latin typeface="Calibri"/>
              </a:rPr>
              <a:t> </a:t>
            </a:r>
            <a:r>
              <a:rPr lang="en-US" sz="2800" b="0" strike="noStrike" spc="-1" dirty="0" err="1">
                <a:solidFill>
                  <a:srgbClr val="000000"/>
                </a:solidFill>
                <a:latin typeface="Calibri"/>
              </a:rPr>
              <a:t>tính</a:t>
            </a:r>
            <a:r>
              <a:rPr lang="en-US" sz="2800" b="0" strike="noStrike" spc="-1" dirty="0">
                <a:solidFill>
                  <a:srgbClr val="000000"/>
                </a:solidFill>
                <a:latin typeface="Calibri"/>
              </a:rPr>
              <a:t> </a:t>
            </a:r>
            <a:r>
              <a:rPr lang="en-US" sz="2800" b="0" strike="noStrike" spc="-1" dirty="0" err="1">
                <a:solidFill>
                  <a:srgbClr val="000000"/>
                </a:solidFill>
                <a:latin typeface="Calibri"/>
              </a:rPr>
              <a:t>vậy</a:t>
            </a:r>
            <a:r>
              <a:rPr lang="en-US" sz="2800" b="0" strike="noStrike" spc="-1" dirty="0">
                <a:solidFill>
                  <a:srgbClr val="000000"/>
                </a:solidFill>
                <a:latin typeface="Calibri"/>
              </a:rPr>
              <a:t> </a:t>
            </a:r>
            <a:r>
              <a:rPr lang="en-US" sz="2800" b="0" strike="noStrike" spc="-1" dirty="0" err="1">
                <a:solidFill>
                  <a:srgbClr val="000000"/>
                </a:solidFill>
                <a:latin typeface="Calibri"/>
              </a:rPr>
              <a:t>lý</a:t>
            </a:r>
            <a:r>
              <a:rPr lang="en-US" sz="2800" b="0" strike="noStrike" spc="-1" dirty="0">
                <a:solidFill>
                  <a:srgbClr val="000000"/>
                </a:solidFill>
                <a:latin typeface="Calibri"/>
              </a:rPr>
              <a:t>, </a:t>
            </a:r>
            <a:r>
              <a:rPr lang="en-US" sz="2800" b="0" strike="noStrike" spc="-1" dirty="0" err="1">
                <a:solidFill>
                  <a:srgbClr val="000000"/>
                </a:solidFill>
                <a:latin typeface="Calibri"/>
              </a:rPr>
              <a:t>tùy</a:t>
            </a:r>
            <a:r>
              <a:rPr lang="en-US" sz="2800" b="0" strike="noStrike" spc="-1" dirty="0">
                <a:solidFill>
                  <a:srgbClr val="000000"/>
                </a:solidFill>
                <a:latin typeface="Calibri"/>
              </a:rPr>
              <a:t> </a:t>
            </a:r>
            <a:r>
              <a:rPr lang="en-US" sz="2800" b="0" strike="noStrike" spc="-1" dirty="0" err="1">
                <a:solidFill>
                  <a:srgbClr val="000000"/>
                </a:solidFill>
                <a:latin typeface="Calibri"/>
              </a:rPr>
              <a:t>thuộc</a:t>
            </a:r>
            <a:r>
              <a:rPr lang="en-US" sz="2800" b="0" strike="noStrike" spc="-1" dirty="0">
                <a:solidFill>
                  <a:srgbClr val="000000"/>
                </a:solidFill>
                <a:latin typeface="Calibri"/>
              </a:rPr>
              <a:t> </a:t>
            </a:r>
            <a:r>
              <a:rPr lang="en-US" sz="2800" b="0" strike="noStrike" spc="-1" dirty="0" err="1">
                <a:solidFill>
                  <a:srgbClr val="000000"/>
                </a:solidFill>
                <a:latin typeface="Calibri"/>
              </a:rPr>
              <a:t>vào</a:t>
            </a:r>
            <a:r>
              <a:rPr lang="en-US" sz="2800" b="0" strike="noStrike" spc="-1" dirty="0">
                <a:solidFill>
                  <a:srgbClr val="000000"/>
                </a:solidFill>
                <a:latin typeface="Calibri"/>
              </a:rPr>
              <a:t> cluster. </a:t>
            </a:r>
          </a:p>
          <a:p>
            <a:pPr marL="432000" indent="-324000">
              <a:spcBef>
                <a:spcPts val="1417"/>
              </a:spcBef>
              <a:buClr>
                <a:srgbClr val="000000"/>
              </a:buClr>
              <a:buSzPct val="45000"/>
              <a:buFont typeface="Wingdings" charset="2"/>
              <a:buChar char=""/>
            </a:pPr>
            <a:r>
              <a:rPr lang="en-US" sz="2800" b="0" strike="noStrike" spc="-1" dirty="0" err="1">
                <a:solidFill>
                  <a:srgbClr val="000000"/>
                </a:solidFill>
                <a:latin typeface="Calibri"/>
              </a:rPr>
              <a:t>Bao</a:t>
            </a:r>
            <a:r>
              <a:rPr lang="en-US" sz="2800" b="0" strike="noStrike" spc="-1" dirty="0">
                <a:solidFill>
                  <a:srgbClr val="000000"/>
                </a:solidFill>
                <a:latin typeface="Calibri"/>
              </a:rPr>
              <a:t> </a:t>
            </a:r>
            <a:r>
              <a:rPr lang="en-US" sz="2800" b="0" strike="noStrike" spc="-1" dirty="0" err="1">
                <a:solidFill>
                  <a:srgbClr val="000000"/>
                </a:solidFill>
                <a:latin typeface="Calibri"/>
              </a:rPr>
              <a:t>gồm</a:t>
            </a:r>
            <a:r>
              <a:rPr lang="en-US" sz="2800" b="0" strike="noStrike" spc="-1" dirty="0">
                <a:solidFill>
                  <a:srgbClr val="000000"/>
                </a:solidFill>
                <a:latin typeface="Calibri"/>
              </a:rPr>
              <a:t> </a:t>
            </a:r>
            <a:r>
              <a:rPr lang="en-US" sz="2800" b="0" strike="noStrike" spc="-1" dirty="0" err="1">
                <a:solidFill>
                  <a:srgbClr val="000000"/>
                </a:solidFill>
                <a:latin typeface="Calibri"/>
              </a:rPr>
              <a:t>một</a:t>
            </a:r>
            <a:r>
              <a:rPr lang="en-US" sz="2800" b="0" strike="noStrike" spc="-1" dirty="0">
                <a:solidFill>
                  <a:srgbClr val="000000"/>
                </a:solidFill>
                <a:latin typeface="Calibri"/>
              </a:rPr>
              <a:t> </a:t>
            </a:r>
            <a:r>
              <a:rPr lang="en-US" sz="2800" b="0" strike="noStrike" spc="-1" dirty="0" err="1">
                <a:solidFill>
                  <a:srgbClr val="000000"/>
                </a:solidFill>
                <a:latin typeface="Calibri"/>
              </a:rPr>
              <a:t>số</a:t>
            </a:r>
            <a:r>
              <a:rPr lang="en-US" sz="2800" b="0" strike="noStrike" spc="-1" dirty="0">
                <a:solidFill>
                  <a:srgbClr val="000000"/>
                </a:solidFill>
                <a:latin typeface="Calibri"/>
              </a:rPr>
              <a:t> daemons </a:t>
            </a:r>
            <a:r>
              <a:rPr lang="en-US" sz="2800" b="0" strike="noStrike" spc="-1" dirty="0" err="1">
                <a:solidFill>
                  <a:srgbClr val="000000"/>
                </a:solidFill>
                <a:latin typeface="Calibri"/>
              </a:rPr>
              <a:t>hoặc</a:t>
            </a:r>
            <a:r>
              <a:rPr lang="en-US" sz="2800" b="0" strike="noStrike" spc="-1" dirty="0">
                <a:solidFill>
                  <a:srgbClr val="000000"/>
                </a:solidFill>
                <a:latin typeface="Calibri"/>
              </a:rPr>
              <a:t> services </a:t>
            </a:r>
            <a:r>
              <a:rPr lang="en-US" sz="2800" b="0" strike="noStrike" spc="-1" dirty="0" err="1">
                <a:solidFill>
                  <a:srgbClr val="000000"/>
                </a:solidFill>
                <a:latin typeface="Calibri"/>
              </a:rPr>
              <a:t>cần</a:t>
            </a:r>
            <a:r>
              <a:rPr lang="en-US" sz="2800" b="0" strike="noStrike" spc="-1" dirty="0">
                <a:solidFill>
                  <a:srgbClr val="000000"/>
                </a:solidFill>
                <a:latin typeface="Calibri"/>
              </a:rPr>
              <a:t> </a:t>
            </a:r>
            <a:r>
              <a:rPr lang="en-US" sz="2800" b="0" strike="noStrike" spc="-1" dirty="0" err="1">
                <a:solidFill>
                  <a:srgbClr val="000000"/>
                </a:solidFill>
                <a:latin typeface="Calibri"/>
              </a:rPr>
              <a:t>thiết</a:t>
            </a:r>
            <a:r>
              <a:rPr lang="en-US" sz="2800" b="0" strike="noStrike" spc="-1" dirty="0">
                <a:solidFill>
                  <a:srgbClr val="000000"/>
                </a:solidFill>
                <a:latin typeface="Calibri"/>
              </a:rPr>
              <a:t> </a:t>
            </a:r>
            <a:r>
              <a:rPr lang="en-US" sz="2800" b="0" strike="noStrike" spc="-1" dirty="0" err="1">
                <a:solidFill>
                  <a:srgbClr val="000000"/>
                </a:solidFill>
                <a:latin typeface="Calibri"/>
              </a:rPr>
              <a:t>để</a:t>
            </a:r>
            <a:r>
              <a:rPr lang="en-US" sz="2800" b="0" strike="noStrike" spc="-1" dirty="0">
                <a:solidFill>
                  <a:srgbClr val="000000"/>
                </a:solidFill>
                <a:latin typeface="Calibri"/>
              </a:rPr>
              <a:t> </a:t>
            </a:r>
            <a:r>
              <a:rPr lang="en-US" sz="2800" b="0" strike="noStrike" spc="-1" dirty="0" err="1">
                <a:solidFill>
                  <a:srgbClr val="000000"/>
                </a:solidFill>
                <a:latin typeface="Calibri"/>
              </a:rPr>
              <a:t>chạy</a:t>
            </a:r>
            <a:r>
              <a:rPr lang="en-US" sz="2800" b="0" strike="noStrike" spc="-1" dirty="0">
                <a:solidFill>
                  <a:srgbClr val="000000"/>
                </a:solidFill>
                <a:latin typeface="Calibri"/>
              </a:rPr>
              <a:t> </a:t>
            </a:r>
            <a:r>
              <a:rPr lang="en-US" sz="2800" b="0" strike="noStrike" spc="-1" dirty="0" err="1">
                <a:solidFill>
                  <a:srgbClr val="000000"/>
                </a:solidFill>
                <a:latin typeface="Calibri"/>
              </a:rPr>
              <a:t>các</a:t>
            </a:r>
            <a:r>
              <a:rPr lang="en-US" sz="2800" b="0" strike="noStrike" spc="-1" dirty="0">
                <a:solidFill>
                  <a:srgbClr val="000000"/>
                </a:solidFill>
                <a:latin typeface="Calibri"/>
              </a:rPr>
              <a:t> Pods </a:t>
            </a:r>
            <a:r>
              <a:rPr lang="en-US" sz="2800" b="0" strike="noStrike" spc="-1" dirty="0" err="1">
                <a:solidFill>
                  <a:srgbClr val="000000"/>
                </a:solidFill>
                <a:latin typeface="Calibri"/>
              </a:rPr>
              <a:t>và</a:t>
            </a:r>
            <a:r>
              <a:rPr lang="en-US" sz="2800" b="0" strike="noStrike" spc="-1" dirty="0">
                <a:solidFill>
                  <a:srgbClr val="000000"/>
                </a:solidFill>
                <a:latin typeface="Calibri"/>
              </a:rPr>
              <a:t> </a:t>
            </a:r>
            <a:r>
              <a:rPr lang="en-US" sz="2800" b="0" strike="noStrike" spc="-1" dirty="0" err="1">
                <a:solidFill>
                  <a:srgbClr val="000000"/>
                </a:solidFill>
                <a:latin typeface="Calibri"/>
              </a:rPr>
              <a:t>được</a:t>
            </a:r>
            <a:r>
              <a:rPr lang="en-US" sz="2800" b="0" strike="noStrike" spc="-1" dirty="0">
                <a:solidFill>
                  <a:srgbClr val="000000"/>
                </a:solidFill>
                <a:latin typeface="Calibri"/>
              </a:rPr>
              <a:t> </a:t>
            </a:r>
            <a:r>
              <a:rPr lang="en-US" sz="2800" b="0" strike="noStrike" spc="-1" dirty="0" err="1">
                <a:solidFill>
                  <a:srgbClr val="000000"/>
                </a:solidFill>
                <a:latin typeface="Calibri"/>
              </a:rPr>
              <a:t>quản</a:t>
            </a:r>
            <a:r>
              <a:rPr lang="en-US" sz="2800" b="0" strike="noStrike" spc="-1" dirty="0">
                <a:solidFill>
                  <a:srgbClr val="000000"/>
                </a:solidFill>
                <a:latin typeface="Calibri"/>
              </a:rPr>
              <a:t> </a:t>
            </a:r>
            <a:r>
              <a:rPr lang="en-US" sz="2800" b="0" strike="noStrike" spc="-1" dirty="0" err="1">
                <a:solidFill>
                  <a:srgbClr val="000000"/>
                </a:solidFill>
                <a:latin typeface="Calibri"/>
              </a:rPr>
              <a:t>lý</a:t>
            </a:r>
            <a:r>
              <a:rPr lang="en-US" sz="2800" b="0" strike="noStrike" spc="-1" dirty="0">
                <a:solidFill>
                  <a:srgbClr val="000000"/>
                </a:solidFill>
                <a:latin typeface="Calibri"/>
              </a:rPr>
              <a:t> </a:t>
            </a:r>
            <a:r>
              <a:rPr lang="en-US" sz="2800" b="0" strike="noStrike" spc="-1" dirty="0" err="1">
                <a:solidFill>
                  <a:srgbClr val="000000"/>
                </a:solidFill>
                <a:latin typeface="Calibri"/>
              </a:rPr>
              <a:t>bởi</a:t>
            </a:r>
            <a:r>
              <a:rPr lang="en-US" sz="2800" b="0" strike="noStrike" spc="-1" dirty="0">
                <a:solidFill>
                  <a:srgbClr val="000000"/>
                </a:solidFill>
                <a:latin typeface="Calibri"/>
              </a:rPr>
              <a:t> control plane. </a:t>
            </a:r>
          </a:p>
          <a:p>
            <a:pPr marL="432000" indent="-324000">
              <a:spcBef>
                <a:spcPts val="1417"/>
              </a:spcBef>
              <a:buClr>
                <a:srgbClr val="000000"/>
              </a:buClr>
              <a:buSzPct val="45000"/>
              <a:buFont typeface="Wingdings" charset="2"/>
              <a:buChar char=""/>
            </a:pPr>
            <a:endParaRPr lang="en-US" sz="2800" b="0" strike="noStrike" spc="-1" dirty="0">
              <a:solidFill>
                <a:srgbClr val="000000"/>
              </a:solidFill>
              <a:latin typeface="Calibri"/>
            </a:endParaRPr>
          </a:p>
          <a:p>
            <a:pPr marL="432000" indent="-324000">
              <a:spcBef>
                <a:spcPts val="1417"/>
              </a:spcBef>
              <a:buClr>
                <a:srgbClr val="000000"/>
              </a:buClr>
              <a:buSzPct val="45000"/>
              <a:buFont typeface="Wingdings" charset="2"/>
              <a:buChar char=""/>
            </a:pPr>
            <a:endParaRPr lang="en-US" sz="2800" b="0" strike="noStrike" spc="-1" dirty="0">
              <a:solidFill>
                <a:srgbClr val="000000"/>
              </a:solidFill>
              <a:latin typeface="Calibri"/>
            </a:endParaRPr>
          </a:p>
          <a:p>
            <a:pPr marL="432000" indent="-324000">
              <a:spcBef>
                <a:spcPts val="1417"/>
              </a:spcBef>
              <a:buClr>
                <a:srgbClr val="000000"/>
              </a:buClr>
              <a:buSzPct val="45000"/>
              <a:buFont typeface="Wingdings" charset="2"/>
              <a:buChar char=""/>
            </a:pPr>
            <a:endParaRPr lang="en-US" sz="2800" b="0" strike="noStrike" spc="-1" dirty="0">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3.3 Service </a:t>
            </a:r>
            <a:endParaRPr lang="en-US" sz="4400" b="0" strike="noStrike" spc="-1">
              <a:solidFill>
                <a:srgbClr val="000000"/>
              </a:solidFill>
              <a:latin typeface="Calibri"/>
            </a:endParaRPr>
          </a:p>
        </p:txBody>
      </p:sp>
      <p:pic>
        <p:nvPicPr>
          <p:cNvPr id="102" name="Content Placeholder 3"/>
          <p:cNvPicPr/>
          <p:nvPr/>
        </p:nvPicPr>
        <p:blipFill>
          <a:blip r:embed="rId2"/>
          <a:stretch/>
        </p:blipFill>
        <p:spPr>
          <a:xfrm>
            <a:off x="5669280" y="1463040"/>
            <a:ext cx="5871960" cy="4350960"/>
          </a:xfrm>
          <a:prstGeom prst="rect">
            <a:avLst/>
          </a:prstGeom>
          <a:ln>
            <a:noFill/>
          </a:ln>
        </p:spPr>
      </p:pic>
      <p:sp>
        <p:nvSpPr>
          <p:cNvPr id="103" name="TextShape 2"/>
          <p:cNvSpPr txBox="1"/>
          <p:nvPr/>
        </p:nvSpPr>
        <p:spPr>
          <a:xfrm>
            <a:off x="274320" y="1825560"/>
            <a:ext cx="5212080" cy="4350960"/>
          </a:xfrm>
          <a:prstGeom prst="rect">
            <a:avLst/>
          </a:prstGeom>
          <a:noFill/>
          <a:ln>
            <a:noFill/>
          </a:ln>
        </p:spPr>
        <p:txBody>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Một tập các Pods được một Service nhắm đến (thường) được xác định với một selector. </a:t>
            </a:r>
          </a:p>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Nếu có nhiều Pods được thêm vào hay xóa đi, tập những Pods hợp với selector sẽ thay đổi. Service đảm bảo network traffic có thể đến tới tập những Pods để giải quyết công việc. </a:t>
            </a:r>
          </a:p>
          <a:p>
            <a:pPr marL="432000" indent="-324000">
              <a:spcBef>
                <a:spcPts val="1417"/>
              </a:spcBef>
              <a:buClr>
                <a:srgbClr val="000000"/>
              </a:buClr>
              <a:buSzPct val="45000"/>
              <a:buFont typeface="Wingdings" charset="2"/>
              <a:buChar char=""/>
            </a:pPr>
            <a:endParaRPr lang="en-US" sz="2800" b="0" strike="noStrike" spc="-1">
              <a:solidFill>
                <a:srgbClr val="000000"/>
              </a:solidFill>
              <a:latin typeface="Calibri"/>
            </a:endParaRPr>
          </a:p>
          <a:p>
            <a:pPr marL="432000" indent="-324000">
              <a:spcBef>
                <a:spcPts val="1417"/>
              </a:spcBef>
              <a:buClr>
                <a:srgbClr val="000000"/>
              </a:buClr>
              <a:buSzPct val="45000"/>
              <a:buFont typeface="Wingdings" charset="2"/>
              <a:buChar char=""/>
            </a:pPr>
            <a:endParaRPr lang="en-US" sz="2800" b="0" strike="noStrike" spc="-1">
              <a:solidFill>
                <a:srgbClr val="000000"/>
              </a:solidFill>
              <a:latin typeface="Calibri"/>
            </a:endParaRPr>
          </a:p>
          <a:p>
            <a:pPr marL="432000" indent="-324000">
              <a:spcBef>
                <a:spcPts val="1417"/>
              </a:spcBef>
              <a:buClr>
                <a:srgbClr val="000000"/>
              </a:buClr>
              <a:buSzPct val="45000"/>
              <a:buFont typeface="Wingdings" charset="2"/>
              <a:buChar char=""/>
            </a:pPr>
            <a:endParaRPr lang="en-US" sz="28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3.4. Deployment</a:t>
            </a:r>
            <a:endParaRPr lang="en-US" sz="4400" b="0" strike="noStrike" spc="-1">
              <a:solidFill>
                <a:srgbClr val="000000"/>
              </a:solidFill>
              <a:latin typeface="Calibri"/>
            </a:endParaRPr>
          </a:p>
        </p:txBody>
      </p:sp>
      <p:pic>
        <p:nvPicPr>
          <p:cNvPr id="105" name="Picture 104"/>
          <p:cNvPicPr/>
          <p:nvPr/>
        </p:nvPicPr>
        <p:blipFill>
          <a:blip r:embed="rId2"/>
          <a:stretch/>
        </p:blipFill>
        <p:spPr>
          <a:xfrm rot="21592200">
            <a:off x="5857200" y="1469160"/>
            <a:ext cx="5474160" cy="4559760"/>
          </a:xfrm>
          <a:prstGeom prst="rect">
            <a:avLst/>
          </a:prstGeom>
          <a:ln>
            <a:noFill/>
          </a:ln>
        </p:spPr>
      </p:pic>
      <p:sp>
        <p:nvSpPr>
          <p:cNvPr id="106" name="TextShape 2"/>
          <p:cNvSpPr txBox="1"/>
          <p:nvPr/>
        </p:nvSpPr>
        <p:spPr>
          <a:xfrm>
            <a:off x="1828800" y="1825560"/>
            <a:ext cx="3657600" cy="4350960"/>
          </a:xfrm>
          <a:prstGeom prst="rect">
            <a:avLst/>
          </a:prstGeom>
          <a:noFill/>
          <a:ln>
            <a:noFill/>
          </a:ln>
        </p:spPr>
        <p:txBody>
          <a:bodyPr/>
          <a:lstStyle/>
          <a:p>
            <a:pPr marL="432000" indent="-324000">
              <a:spcBef>
                <a:spcPts val="1417"/>
              </a:spcBef>
              <a:buClr>
                <a:srgbClr val="000000"/>
              </a:buClr>
              <a:buSzPct val="45000"/>
              <a:buFont typeface="Wingdings" charset="2"/>
              <a:buChar char=""/>
            </a:pPr>
            <a:r>
              <a:rPr lang="en-US" sz="2800" b="0" strike="noStrike" spc="-1" dirty="0" err="1">
                <a:solidFill>
                  <a:srgbClr val="000000"/>
                </a:solidFill>
                <a:latin typeface="Calibri"/>
              </a:rPr>
              <a:t>Một</a:t>
            </a:r>
            <a:r>
              <a:rPr lang="en-US" sz="2800" b="0" strike="noStrike" spc="-1" dirty="0">
                <a:solidFill>
                  <a:srgbClr val="000000"/>
                </a:solidFill>
                <a:latin typeface="Calibri"/>
              </a:rPr>
              <a:t> API object </a:t>
            </a:r>
            <a:r>
              <a:rPr lang="en-US" sz="2800" b="0" strike="noStrike" spc="-1" dirty="0" err="1">
                <a:solidFill>
                  <a:srgbClr val="000000"/>
                </a:solidFill>
                <a:latin typeface="Calibri"/>
              </a:rPr>
              <a:t>quản</a:t>
            </a:r>
            <a:r>
              <a:rPr lang="en-US" sz="2800" b="0" strike="noStrike" spc="-1" dirty="0">
                <a:solidFill>
                  <a:srgbClr val="000000"/>
                </a:solidFill>
                <a:latin typeface="Calibri"/>
              </a:rPr>
              <a:t> </a:t>
            </a:r>
            <a:r>
              <a:rPr lang="en-US" sz="2800" b="0" strike="noStrike" spc="-1" dirty="0" err="1">
                <a:solidFill>
                  <a:srgbClr val="000000"/>
                </a:solidFill>
                <a:latin typeface="Calibri"/>
              </a:rPr>
              <a:t>lý</a:t>
            </a:r>
            <a:r>
              <a:rPr lang="en-US" sz="2800" b="0" strike="noStrike" spc="-1" dirty="0">
                <a:solidFill>
                  <a:srgbClr val="000000"/>
                </a:solidFill>
                <a:latin typeface="Calibri"/>
              </a:rPr>
              <a:t> </a:t>
            </a:r>
            <a:r>
              <a:rPr lang="en-US" sz="2800" b="0" strike="noStrike" spc="-1" dirty="0" err="1">
                <a:solidFill>
                  <a:srgbClr val="000000"/>
                </a:solidFill>
                <a:latin typeface="Calibri"/>
              </a:rPr>
              <a:t>việc</a:t>
            </a:r>
            <a:r>
              <a:rPr lang="en-US" sz="2800" b="0" strike="noStrike" spc="-1" dirty="0">
                <a:solidFill>
                  <a:srgbClr val="000000"/>
                </a:solidFill>
                <a:latin typeface="Calibri"/>
              </a:rPr>
              <a:t> </a:t>
            </a:r>
            <a:r>
              <a:rPr lang="en-US" sz="2800" b="0" strike="noStrike" spc="-1" dirty="0" err="1">
                <a:solidFill>
                  <a:srgbClr val="000000"/>
                </a:solidFill>
                <a:latin typeface="Calibri"/>
              </a:rPr>
              <a:t>nhân</a:t>
            </a:r>
            <a:r>
              <a:rPr lang="en-US" sz="2800" b="0" strike="noStrike" spc="-1" dirty="0">
                <a:solidFill>
                  <a:srgbClr val="000000"/>
                </a:solidFill>
                <a:latin typeface="Calibri"/>
              </a:rPr>
              <a:t> </a:t>
            </a:r>
            <a:r>
              <a:rPr lang="en-US" sz="2800" b="0" strike="noStrike" spc="-1" dirty="0" err="1">
                <a:solidFill>
                  <a:srgbClr val="000000"/>
                </a:solidFill>
                <a:latin typeface="Calibri"/>
              </a:rPr>
              <a:t>rộng</a:t>
            </a:r>
            <a:r>
              <a:rPr lang="en-US" sz="2800" b="0" strike="noStrike" spc="-1" dirty="0">
                <a:solidFill>
                  <a:srgbClr val="000000"/>
                </a:solidFill>
                <a:latin typeface="Calibri"/>
              </a:rPr>
              <a:t> </a:t>
            </a:r>
            <a:r>
              <a:rPr lang="en-US" sz="2800" b="0" strike="noStrike" spc="-1" dirty="0" err="1">
                <a:solidFill>
                  <a:srgbClr val="000000"/>
                </a:solidFill>
                <a:latin typeface="Calibri"/>
              </a:rPr>
              <a:t>bản</a:t>
            </a:r>
            <a:r>
              <a:rPr lang="en-US" sz="2800" b="0" strike="noStrike" spc="-1" dirty="0">
                <a:solidFill>
                  <a:srgbClr val="000000"/>
                </a:solidFill>
                <a:latin typeface="Calibri"/>
              </a:rPr>
              <a:t> </a:t>
            </a:r>
            <a:r>
              <a:rPr lang="en-US" sz="2800" b="0" strike="noStrike" spc="-1" dirty="0" err="1">
                <a:solidFill>
                  <a:srgbClr val="000000"/>
                </a:solidFill>
                <a:latin typeface="Calibri"/>
              </a:rPr>
              <a:t>sao</a:t>
            </a:r>
            <a:r>
              <a:rPr lang="en-US" sz="2800" b="0" strike="noStrike" spc="-1" dirty="0">
                <a:solidFill>
                  <a:srgbClr val="000000"/>
                </a:solidFill>
                <a:latin typeface="Calibri"/>
              </a:rPr>
              <a:t> </a:t>
            </a:r>
            <a:r>
              <a:rPr lang="en-US" sz="2800" b="0" strike="noStrike" spc="-1" dirty="0" err="1">
                <a:solidFill>
                  <a:srgbClr val="000000"/>
                </a:solidFill>
                <a:latin typeface="Calibri"/>
              </a:rPr>
              <a:t>của</a:t>
            </a:r>
            <a:r>
              <a:rPr lang="en-US" sz="2800" b="0" strike="noStrike" spc="-1" dirty="0">
                <a:solidFill>
                  <a:srgbClr val="000000"/>
                </a:solidFill>
                <a:latin typeface="Calibri"/>
              </a:rPr>
              <a:t> </a:t>
            </a:r>
            <a:r>
              <a:rPr lang="en-US" sz="2800" b="0" strike="noStrike" spc="-1" dirty="0" err="1">
                <a:solidFill>
                  <a:srgbClr val="000000"/>
                </a:solidFill>
                <a:latin typeface="Calibri"/>
              </a:rPr>
              <a:t>ứng</a:t>
            </a:r>
            <a:r>
              <a:rPr lang="en-US" sz="2800" b="0" strike="noStrike" spc="-1" dirty="0">
                <a:solidFill>
                  <a:srgbClr val="000000"/>
                </a:solidFill>
                <a:latin typeface="Calibri"/>
              </a:rPr>
              <a:t> </a:t>
            </a:r>
            <a:r>
              <a:rPr lang="en-US" sz="2800" b="0" strike="noStrike" spc="-1" dirty="0" err="1">
                <a:solidFill>
                  <a:srgbClr val="000000"/>
                </a:solidFill>
                <a:latin typeface="Calibri"/>
              </a:rPr>
              <a:t>dụng</a:t>
            </a:r>
            <a:r>
              <a:rPr lang="en-US" sz="2800" b="0" strike="noStrike" spc="-1" dirty="0">
                <a:solidFill>
                  <a:srgbClr val="000000"/>
                </a:solidFill>
                <a:latin typeface="Calibri"/>
              </a:rPr>
              <a:t>.</a:t>
            </a:r>
          </a:p>
          <a:p>
            <a:pPr marL="432000" indent="-324000">
              <a:spcBef>
                <a:spcPts val="1417"/>
              </a:spcBef>
              <a:buClr>
                <a:srgbClr val="000000"/>
              </a:buClr>
              <a:buSzPct val="45000"/>
              <a:buFont typeface="Wingdings" charset="2"/>
              <a:buChar char=""/>
            </a:pPr>
            <a:r>
              <a:rPr lang="en-US" sz="2800" b="0" strike="noStrike" spc="-1" dirty="0" err="1">
                <a:solidFill>
                  <a:srgbClr val="000000"/>
                </a:solidFill>
                <a:latin typeface="Calibri"/>
              </a:rPr>
              <a:t>Mỗi</a:t>
            </a:r>
            <a:r>
              <a:rPr lang="en-US" sz="2800" b="0" strike="noStrike" spc="-1" dirty="0">
                <a:solidFill>
                  <a:srgbClr val="000000"/>
                </a:solidFill>
                <a:latin typeface="Calibri"/>
              </a:rPr>
              <a:t> </a:t>
            </a:r>
            <a:r>
              <a:rPr lang="en-US" sz="2800" b="0" strike="noStrike" spc="-1" dirty="0" err="1">
                <a:solidFill>
                  <a:srgbClr val="000000"/>
                </a:solidFill>
                <a:latin typeface="Calibri"/>
              </a:rPr>
              <a:t>bản</a:t>
            </a:r>
            <a:r>
              <a:rPr lang="en-US" sz="2800" b="0" strike="noStrike" spc="-1" dirty="0">
                <a:solidFill>
                  <a:srgbClr val="000000"/>
                </a:solidFill>
                <a:latin typeface="Calibri"/>
              </a:rPr>
              <a:t> </a:t>
            </a:r>
            <a:r>
              <a:rPr lang="en-US" sz="2800" b="0" strike="noStrike" spc="-1" dirty="0" err="1">
                <a:solidFill>
                  <a:srgbClr val="000000"/>
                </a:solidFill>
                <a:latin typeface="Calibri"/>
              </a:rPr>
              <a:t>sao</a:t>
            </a:r>
            <a:r>
              <a:rPr lang="en-US" sz="2800" b="0" strike="noStrike" spc="-1" dirty="0">
                <a:solidFill>
                  <a:srgbClr val="000000"/>
                </a:solidFill>
                <a:latin typeface="Calibri"/>
              </a:rPr>
              <a:t> </a:t>
            </a:r>
            <a:r>
              <a:rPr lang="en-US" sz="2800" b="0" strike="noStrike" spc="-1" dirty="0" err="1">
                <a:solidFill>
                  <a:srgbClr val="000000"/>
                </a:solidFill>
                <a:latin typeface="Calibri"/>
              </a:rPr>
              <a:t>là</a:t>
            </a:r>
            <a:r>
              <a:rPr lang="en-US" sz="2800" b="0" strike="noStrike" spc="-1" dirty="0">
                <a:solidFill>
                  <a:srgbClr val="000000"/>
                </a:solidFill>
                <a:latin typeface="Calibri"/>
              </a:rPr>
              <a:t> </a:t>
            </a:r>
            <a:r>
              <a:rPr lang="en-US" sz="2800" b="0" strike="noStrike" spc="-1" dirty="0" err="1">
                <a:solidFill>
                  <a:srgbClr val="000000"/>
                </a:solidFill>
                <a:latin typeface="Calibri"/>
              </a:rPr>
              <a:t>một</a:t>
            </a:r>
            <a:r>
              <a:rPr lang="en-US" sz="2800" b="0" strike="noStrike" spc="-1" dirty="0">
                <a:solidFill>
                  <a:srgbClr val="000000"/>
                </a:solidFill>
                <a:latin typeface="Calibri"/>
              </a:rPr>
              <a:t> </a:t>
            </a:r>
            <a:r>
              <a:rPr lang="en-US" sz="2800" b="0" strike="noStrike" spc="-1" dirty="0" err="1">
                <a:solidFill>
                  <a:srgbClr val="000000"/>
                </a:solidFill>
                <a:latin typeface="Calibri"/>
              </a:rPr>
              <a:t>đại</a:t>
            </a:r>
            <a:r>
              <a:rPr lang="en-US" sz="2800" b="0" strike="noStrike" spc="-1" dirty="0">
                <a:solidFill>
                  <a:srgbClr val="000000"/>
                </a:solidFill>
                <a:latin typeface="Calibri"/>
              </a:rPr>
              <a:t> </a:t>
            </a:r>
            <a:r>
              <a:rPr lang="en-US" sz="2800" b="0" strike="noStrike" spc="-1" dirty="0" err="1">
                <a:solidFill>
                  <a:srgbClr val="000000"/>
                </a:solidFill>
                <a:latin typeface="Calibri"/>
              </a:rPr>
              <a:t>diện</a:t>
            </a:r>
            <a:r>
              <a:rPr lang="en-US" sz="2800" b="0" strike="noStrike" spc="-1" dirty="0">
                <a:solidFill>
                  <a:srgbClr val="000000"/>
                </a:solidFill>
                <a:latin typeface="Calibri"/>
              </a:rPr>
              <a:t> </a:t>
            </a:r>
            <a:r>
              <a:rPr lang="en-US" sz="2800" b="0" strike="noStrike" spc="-1" dirty="0" err="1">
                <a:solidFill>
                  <a:srgbClr val="000000"/>
                </a:solidFill>
                <a:latin typeface="Calibri"/>
              </a:rPr>
              <a:t>diện</a:t>
            </a:r>
            <a:r>
              <a:rPr lang="en-US" sz="2800" b="0" strike="noStrike" spc="-1" dirty="0">
                <a:solidFill>
                  <a:srgbClr val="000000"/>
                </a:solidFill>
                <a:latin typeface="Calibri"/>
              </a:rPr>
              <a:t> </a:t>
            </a:r>
            <a:r>
              <a:rPr lang="en-US" sz="2800" b="0" strike="noStrike" spc="-1" dirty="0" err="1">
                <a:solidFill>
                  <a:srgbClr val="000000"/>
                </a:solidFill>
                <a:latin typeface="Calibri"/>
              </a:rPr>
              <a:t>cho</a:t>
            </a:r>
            <a:r>
              <a:rPr lang="en-US" sz="2800" b="0" strike="noStrike" spc="-1" dirty="0">
                <a:solidFill>
                  <a:srgbClr val="000000"/>
                </a:solidFill>
                <a:latin typeface="Calibri"/>
              </a:rPr>
              <a:t> </a:t>
            </a:r>
            <a:r>
              <a:rPr lang="en-US" sz="2800" b="0" strike="noStrike" spc="-1" dirty="0" err="1">
                <a:solidFill>
                  <a:srgbClr val="000000"/>
                </a:solidFill>
                <a:latin typeface="Calibri"/>
              </a:rPr>
              <a:t>một</a:t>
            </a:r>
            <a:r>
              <a:rPr lang="en-US" sz="2800" b="0" strike="noStrike" spc="-1" dirty="0">
                <a:solidFill>
                  <a:srgbClr val="000000"/>
                </a:solidFill>
                <a:latin typeface="Calibri"/>
              </a:rPr>
              <a:t> Pod, </a:t>
            </a:r>
            <a:r>
              <a:rPr lang="en-US" sz="2800" b="0" strike="noStrike" spc="-1" dirty="0" err="1">
                <a:solidFill>
                  <a:srgbClr val="000000"/>
                </a:solidFill>
                <a:latin typeface="Calibri"/>
              </a:rPr>
              <a:t>và</a:t>
            </a:r>
            <a:r>
              <a:rPr lang="en-US" sz="2800" b="0" strike="noStrike" spc="-1" dirty="0">
                <a:solidFill>
                  <a:srgbClr val="000000"/>
                </a:solidFill>
                <a:latin typeface="Calibri"/>
              </a:rPr>
              <a:t> </a:t>
            </a:r>
            <a:r>
              <a:rPr lang="en-US" sz="2800" b="0" strike="noStrike" spc="-1" dirty="0" err="1">
                <a:solidFill>
                  <a:srgbClr val="000000"/>
                </a:solidFill>
                <a:latin typeface="Calibri"/>
              </a:rPr>
              <a:t>các</a:t>
            </a:r>
            <a:r>
              <a:rPr lang="en-US" sz="2800" b="0" strike="noStrike" spc="-1" dirty="0">
                <a:solidFill>
                  <a:srgbClr val="000000"/>
                </a:solidFill>
                <a:latin typeface="Calibri"/>
              </a:rPr>
              <a:t> pods </a:t>
            </a:r>
            <a:r>
              <a:rPr lang="en-US" sz="2800" b="0" strike="noStrike" spc="-1" dirty="0" err="1">
                <a:solidFill>
                  <a:srgbClr val="000000"/>
                </a:solidFill>
                <a:latin typeface="Calibri"/>
              </a:rPr>
              <a:t>này</a:t>
            </a:r>
            <a:r>
              <a:rPr lang="en-US" sz="2800" b="0" strike="noStrike" spc="-1" dirty="0">
                <a:solidFill>
                  <a:srgbClr val="000000"/>
                </a:solidFill>
                <a:latin typeface="Calibri"/>
              </a:rPr>
              <a:t> </a:t>
            </a:r>
            <a:r>
              <a:rPr lang="en-US" sz="2800" b="0" strike="noStrike" spc="-1" dirty="0" err="1">
                <a:solidFill>
                  <a:srgbClr val="000000"/>
                </a:solidFill>
                <a:latin typeface="Calibri"/>
              </a:rPr>
              <a:t>được</a:t>
            </a:r>
            <a:r>
              <a:rPr lang="en-US" sz="2800" b="0" strike="noStrike" spc="-1" dirty="0">
                <a:solidFill>
                  <a:srgbClr val="000000"/>
                </a:solidFill>
                <a:latin typeface="Calibri"/>
              </a:rPr>
              <a:t> </a:t>
            </a:r>
            <a:r>
              <a:rPr lang="en-US" sz="2800" b="0" strike="noStrike" spc="-1" dirty="0" err="1">
                <a:solidFill>
                  <a:srgbClr val="000000"/>
                </a:solidFill>
                <a:latin typeface="Calibri"/>
              </a:rPr>
              <a:t>phân</a:t>
            </a:r>
            <a:r>
              <a:rPr lang="en-US" sz="2800" b="0" strike="noStrike" spc="-1" dirty="0">
                <a:solidFill>
                  <a:srgbClr val="000000"/>
                </a:solidFill>
                <a:latin typeface="Calibri"/>
              </a:rPr>
              <a:t> </a:t>
            </a:r>
            <a:r>
              <a:rPr lang="en-US" sz="2800" b="0" strike="noStrike" spc="-1" dirty="0" err="1">
                <a:solidFill>
                  <a:srgbClr val="000000"/>
                </a:solidFill>
                <a:latin typeface="Calibri"/>
              </a:rPr>
              <a:t>bố</a:t>
            </a:r>
            <a:r>
              <a:rPr lang="en-US" sz="2800" b="0" strike="noStrike" spc="-1" dirty="0">
                <a:solidFill>
                  <a:srgbClr val="000000"/>
                </a:solidFill>
                <a:latin typeface="Calibri"/>
              </a:rPr>
              <a:t> </a:t>
            </a:r>
            <a:r>
              <a:rPr lang="en-US" sz="2800" b="0" strike="noStrike" spc="-1" dirty="0" err="1">
                <a:solidFill>
                  <a:srgbClr val="000000"/>
                </a:solidFill>
                <a:latin typeface="Calibri"/>
              </a:rPr>
              <a:t>giữa</a:t>
            </a:r>
            <a:r>
              <a:rPr lang="en-US" sz="2800" b="0" strike="noStrike" spc="-1" dirty="0">
                <a:solidFill>
                  <a:srgbClr val="000000"/>
                </a:solidFill>
                <a:latin typeface="Calibri"/>
              </a:rPr>
              <a:t> </a:t>
            </a:r>
            <a:r>
              <a:rPr lang="en-US" sz="2800" b="0" strike="noStrike" spc="-1" dirty="0" err="1">
                <a:solidFill>
                  <a:srgbClr val="000000"/>
                </a:solidFill>
                <a:latin typeface="Calibri"/>
              </a:rPr>
              <a:t>các</a:t>
            </a:r>
            <a:r>
              <a:rPr lang="en-US" sz="2800" b="0" strike="noStrike" spc="-1" dirty="0">
                <a:solidFill>
                  <a:srgbClr val="000000"/>
                </a:solidFill>
                <a:latin typeface="Calibri"/>
              </a:rPr>
              <a:t> nodes </a:t>
            </a:r>
            <a:r>
              <a:rPr lang="en-US" sz="2800" b="0" strike="noStrike" spc="-1" dirty="0" err="1">
                <a:solidFill>
                  <a:srgbClr val="000000"/>
                </a:solidFill>
                <a:latin typeface="Calibri"/>
              </a:rPr>
              <a:t>trong</a:t>
            </a:r>
            <a:r>
              <a:rPr lang="en-US" sz="2800" b="0" strike="noStrike" spc="-1" dirty="0">
                <a:solidFill>
                  <a:srgbClr val="000000"/>
                </a:solidFill>
                <a:latin typeface="Calibri"/>
              </a:rPr>
              <a:t> cluster.</a:t>
            </a:r>
          </a:p>
          <a:p>
            <a:pPr marL="432000" indent="-324000">
              <a:spcBef>
                <a:spcPts val="1417"/>
              </a:spcBef>
              <a:buClr>
                <a:srgbClr val="000000"/>
              </a:buClr>
              <a:buSzPct val="45000"/>
              <a:buFont typeface="Wingdings" charset="2"/>
              <a:buChar char=""/>
            </a:pPr>
            <a:r>
              <a:rPr lang="en-US" sz="2800" b="0" strike="noStrike" spc="-1" dirty="0">
                <a:solidFill>
                  <a:srgbClr val="000000"/>
                </a:solidFill>
                <a:latin typeface="Calibri"/>
              </a:rPr>
              <a:t> </a:t>
            </a:r>
          </a:p>
          <a:p>
            <a:pPr marL="432000" indent="-324000">
              <a:spcBef>
                <a:spcPts val="1417"/>
              </a:spcBef>
              <a:buClr>
                <a:srgbClr val="000000"/>
              </a:buClr>
              <a:buSzPct val="45000"/>
              <a:buFont typeface="Wingdings" charset="2"/>
              <a:buChar char=""/>
            </a:pPr>
            <a:endParaRPr lang="en-US" sz="2800" b="0" strike="noStrike" spc="-1" dirty="0">
              <a:solidFill>
                <a:srgbClr val="000000"/>
              </a:solidFill>
              <a:latin typeface="Calibri"/>
            </a:endParaRPr>
          </a:p>
          <a:p>
            <a:pPr marL="432000" indent="-324000">
              <a:spcBef>
                <a:spcPts val="1417"/>
              </a:spcBef>
              <a:buClr>
                <a:srgbClr val="000000"/>
              </a:buClr>
              <a:buSzPct val="45000"/>
              <a:buFont typeface="Wingdings" charset="2"/>
              <a:buChar char=""/>
            </a:pPr>
            <a:endParaRPr lang="en-US" sz="2800" b="0" strike="noStrike" spc="-1" dirty="0">
              <a:solidFill>
                <a:srgbClr val="000000"/>
              </a:solidFill>
              <a:latin typeface="Calibri"/>
            </a:endParaRPr>
          </a:p>
          <a:p>
            <a:pPr marL="432000" indent="-324000">
              <a:spcBef>
                <a:spcPts val="1417"/>
              </a:spcBef>
              <a:buClr>
                <a:srgbClr val="000000"/>
              </a:buClr>
              <a:buSzPct val="45000"/>
              <a:buFont typeface="Wingdings" charset="2"/>
              <a:buChar char=""/>
            </a:pPr>
            <a:endParaRPr lang="en-US" sz="2800" b="0" strike="noStrike" spc="-1" dirty="0">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3.5. ReplicaSet</a:t>
            </a:r>
            <a:endParaRPr lang="en-US" sz="4400" b="0" strike="noStrike" spc="-1">
              <a:solidFill>
                <a:srgbClr val="000000"/>
              </a:solidFill>
              <a:latin typeface="Calibri"/>
            </a:endParaRPr>
          </a:p>
        </p:txBody>
      </p:sp>
      <p:pic>
        <p:nvPicPr>
          <p:cNvPr id="108" name="Picture 107"/>
          <p:cNvPicPr/>
          <p:nvPr/>
        </p:nvPicPr>
        <p:blipFill>
          <a:blip r:embed="rId2"/>
          <a:stretch/>
        </p:blipFill>
        <p:spPr>
          <a:xfrm>
            <a:off x="5568840" y="1920240"/>
            <a:ext cx="5586840" cy="3657600"/>
          </a:xfrm>
          <a:prstGeom prst="rect">
            <a:avLst/>
          </a:prstGeom>
          <a:ln>
            <a:noFill/>
          </a:ln>
        </p:spPr>
      </p:pic>
      <p:sp>
        <p:nvSpPr>
          <p:cNvPr id="109" name="TextShape 2"/>
          <p:cNvSpPr txBox="1"/>
          <p:nvPr/>
        </p:nvSpPr>
        <p:spPr>
          <a:xfrm>
            <a:off x="1463040" y="1866960"/>
            <a:ext cx="3657600" cy="4350960"/>
          </a:xfrm>
          <a:prstGeom prst="rect">
            <a:avLst/>
          </a:prstGeom>
          <a:noFill/>
          <a:ln>
            <a:noFill/>
          </a:ln>
        </p:spPr>
        <p:txBody>
          <a:bodyPr/>
          <a:lstStyle/>
          <a:p>
            <a:pPr marL="432000" indent="-324000">
              <a:spcBef>
                <a:spcPts val="1417"/>
              </a:spcBef>
              <a:buClr>
                <a:srgbClr val="000000"/>
              </a:buClr>
              <a:buSzPct val="45000"/>
              <a:buFont typeface="Wingdings" charset="2"/>
              <a:buChar char=""/>
            </a:pPr>
            <a:r>
              <a:rPr lang="en-US" sz="2800" b="0" strike="noStrike" spc="-1" dirty="0" err="1">
                <a:solidFill>
                  <a:srgbClr val="000000"/>
                </a:solidFill>
                <a:latin typeface="Calibri"/>
              </a:rPr>
              <a:t>Duy</a:t>
            </a:r>
            <a:r>
              <a:rPr lang="en-US" sz="2800" b="0" strike="noStrike" spc="-1" dirty="0">
                <a:solidFill>
                  <a:srgbClr val="000000"/>
                </a:solidFill>
                <a:latin typeface="Calibri"/>
              </a:rPr>
              <a:t> </a:t>
            </a:r>
            <a:r>
              <a:rPr lang="en-US" sz="2800" b="0" strike="noStrike" spc="-1" dirty="0" err="1">
                <a:solidFill>
                  <a:srgbClr val="000000"/>
                </a:solidFill>
                <a:latin typeface="Calibri"/>
              </a:rPr>
              <a:t>trì</a:t>
            </a:r>
            <a:r>
              <a:rPr lang="en-US" sz="2800" b="0" strike="noStrike" spc="-1" dirty="0">
                <a:solidFill>
                  <a:srgbClr val="000000"/>
                </a:solidFill>
                <a:latin typeface="Calibri"/>
              </a:rPr>
              <a:t> </a:t>
            </a:r>
            <a:r>
              <a:rPr lang="en-US" sz="2800" b="0" strike="noStrike" spc="-1" dirty="0" err="1">
                <a:solidFill>
                  <a:srgbClr val="000000"/>
                </a:solidFill>
                <a:latin typeface="Calibri"/>
              </a:rPr>
              <a:t>ổn</a:t>
            </a:r>
            <a:r>
              <a:rPr lang="en-US" sz="2800" b="0" strike="noStrike" spc="-1" dirty="0">
                <a:solidFill>
                  <a:srgbClr val="000000"/>
                </a:solidFill>
                <a:latin typeface="Calibri"/>
              </a:rPr>
              <a:t> </a:t>
            </a:r>
            <a:r>
              <a:rPr lang="en-US" sz="2800" b="0" strike="noStrike" spc="-1" dirty="0" err="1">
                <a:solidFill>
                  <a:srgbClr val="000000"/>
                </a:solidFill>
                <a:latin typeface="Calibri"/>
              </a:rPr>
              <a:t>định</a:t>
            </a:r>
            <a:r>
              <a:rPr lang="en-US" sz="2800" b="0" strike="noStrike" spc="-1" dirty="0">
                <a:solidFill>
                  <a:srgbClr val="000000"/>
                </a:solidFill>
                <a:latin typeface="Calibri"/>
              </a:rPr>
              <a:t> </a:t>
            </a:r>
            <a:r>
              <a:rPr lang="en-US" sz="2800" b="0" strike="noStrike" spc="-1" dirty="0" err="1">
                <a:solidFill>
                  <a:srgbClr val="000000"/>
                </a:solidFill>
                <a:latin typeface="Calibri"/>
              </a:rPr>
              <a:t>trạng</a:t>
            </a:r>
            <a:r>
              <a:rPr lang="en-US" sz="2800" b="0" strike="noStrike" spc="-1" dirty="0">
                <a:solidFill>
                  <a:srgbClr val="000000"/>
                </a:solidFill>
                <a:latin typeface="Calibri"/>
              </a:rPr>
              <a:t> </a:t>
            </a:r>
            <a:r>
              <a:rPr lang="en-US" sz="2800" b="0" strike="noStrike" spc="-1" dirty="0" err="1">
                <a:solidFill>
                  <a:srgbClr val="000000"/>
                </a:solidFill>
                <a:latin typeface="Calibri"/>
              </a:rPr>
              <a:t>thái</a:t>
            </a:r>
            <a:r>
              <a:rPr lang="en-US" sz="2800" b="0" strike="noStrike" spc="-1" dirty="0">
                <a:solidFill>
                  <a:srgbClr val="000000"/>
                </a:solidFill>
                <a:latin typeface="Calibri"/>
              </a:rPr>
              <a:t> </a:t>
            </a:r>
            <a:r>
              <a:rPr lang="en-US" sz="2800" b="0" strike="noStrike" spc="-1" dirty="0" err="1">
                <a:solidFill>
                  <a:srgbClr val="000000"/>
                </a:solidFill>
                <a:latin typeface="Calibri"/>
              </a:rPr>
              <a:t>chạy</a:t>
            </a:r>
            <a:r>
              <a:rPr lang="en-US" sz="2800" b="0" strike="noStrike" spc="-1" dirty="0">
                <a:solidFill>
                  <a:srgbClr val="000000"/>
                </a:solidFill>
                <a:latin typeface="Calibri"/>
              </a:rPr>
              <a:t> </a:t>
            </a:r>
            <a:r>
              <a:rPr lang="en-US" sz="2800" b="0" strike="noStrike" spc="-1" dirty="0" err="1">
                <a:solidFill>
                  <a:srgbClr val="000000"/>
                </a:solidFill>
                <a:latin typeface="Calibri"/>
              </a:rPr>
              <a:t>của</a:t>
            </a:r>
            <a:r>
              <a:rPr lang="en-US" sz="2800" b="0" strike="noStrike" spc="-1" dirty="0">
                <a:solidFill>
                  <a:srgbClr val="000000"/>
                </a:solidFill>
                <a:latin typeface="Calibri"/>
              </a:rPr>
              <a:t> </a:t>
            </a:r>
            <a:r>
              <a:rPr lang="en-US" sz="2800" b="0" strike="noStrike" spc="-1" dirty="0" err="1">
                <a:solidFill>
                  <a:srgbClr val="000000"/>
                </a:solidFill>
                <a:latin typeface="Calibri"/>
              </a:rPr>
              <a:t>các</a:t>
            </a:r>
            <a:r>
              <a:rPr lang="en-US" sz="2800" b="0" strike="noStrike" spc="-1" dirty="0">
                <a:solidFill>
                  <a:srgbClr val="000000"/>
                </a:solidFill>
                <a:latin typeface="Calibri"/>
              </a:rPr>
              <a:t> pod </a:t>
            </a:r>
            <a:r>
              <a:rPr lang="en-US" sz="2800" b="0" strike="noStrike" spc="-1" dirty="0" err="1">
                <a:solidFill>
                  <a:srgbClr val="000000"/>
                </a:solidFill>
                <a:latin typeface="Calibri"/>
              </a:rPr>
              <a:t>mọi</a:t>
            </a:r>
            <a:r>
              <a:rPr lang="en-US" sz="2800" b="0" strike="noStrike" spc="-1" dirty="0">
                <a:solidFill>
                  <a:srgbClr val="000000"/>
                </a:solidFill>
                <a:latin typeface="Calibri"/>
              </a:rPr>
              <a:t> </a:t>
            </a:r>
            <a:r>
              <a:rPr lang="en-US" sz="2800" b="0" strike="noStrike" spc="-1" dirty="0" err="1">
                <a:solidFill>
                  <a:srgbClr val="000000"/>
                </a:solidFill>
                <a:latin typeface="Calibri"/>
              </a:rPr>
              <a:t>lúc</a:t>
            </a:r>
            <a:r>
              <a:rPr lang="en-US" sz="2800" b="0" strike="noStrike" spc="-1" dirty="0">
                <a:solidFill>
                  <a:srgbClr val="000000"/>
                </a:solidFill>
                <a:latin typeface="Calibri"/>
              </a:rPr>
              <a:t>.</a:t>
            </a:r>
          </a:p>
          <a:p>
            <a:pPr marL="432000" indent="-324000">
              <a:spcBef>
                <a:spcPts val="1417"/>
              </a:spcBef>
              <a:buClr>
                <a:srgbClr val="000000"/>
              </a:buClr>
              <a:buSzPct val="45000"/>
              <a:buFont typeface="Wingdings" charset="2"/>
              <a:buChar char=""/>
            </a:pPr>
            <a:r>
              <a:rPr lang="en-US" sz="2800" b="0" strike="noStrike" spc="-1" dirty="0" err="1">
                <a:solidFill>
                  <a:srgbClr val="000000"/>
                </a:solidFill>
                <a:latin typeface="Calibri"/>
              </a:rPr>
              <a:t>Đảm</a:t>
            </a:r>
            <a:r>
              <a:rPr lang="en-US" sz="2800" b="0" strike="noStrike" spc="-1" dirty="0">
                <a:solidFill>
                  <a:srgbClr val="000000"/>
                </a:solidFill>
                <a:latin typeface="Calibri"/>
              </a:rPr>
              <a:t> </a:t>
            </a:r>
            <a:r>
              <a:rPr lang="en-US" sz="2800" b="0" strike="noStrike" spc="-1" dirty="0" err="1">
                <a:solidFill>
                  <a:srgbClr val="000000"/>
                </a:solidFill>
                <a:latin typeface="Calibri"/>
              </a:rPr>
              <a:t>bảo</a:t>
            </a:r>
            <a:r>
              <a:rPr lang="en-US" sz="2800" b="0" strike="noStrike" spc="-1" dirty="0">
                <a:solidFill>
                  <a:srgbClr val="000000"/>
                </a:solidFill>
                <a:latin typeface="Calibri"/>
              </a:rPr>
              <a:t> </a:t>
            </a:r>
            <a:r>
              <a:rPr lang="en-US" sz="2800" b="0" strike="noStrike" spc="-1" dirty="0" err="1">
                <a:solidFill>
                  <a:srgbClr val="000000"/>
                </a:solidFill>
                <a:latin typeface="Calibri"/>
              </a:rPr>
              <a:t>tính</a:t>
            </a:r>
            <a:r>
              <a:rPr lang="en-US" sz="2800" b="0" strike="noStrike" spc="-1" dirty="0">
                <a:solidFill>
                  <a:srgbClr val="000000"/>
                </a:solidFill>
                <a:latin typeface="Calibri"/>
              </a:rPr>
              <a:t> </a:t>
            </a:r>
            <a:r>
              <a:rPr lang="en-US" sz="2800" b="0" strike="noStrike" spc="-1" dirty="0" err="1">
                <a:solidFill>
                  <a:srgbClr val="000000"/>
                </a:solidFill>
                <a:latin typeface="Calibri"/>
              </a:rPr>
              <a:t>sẵn</a:t>
            </a:r>
            <a:r>
              <a:rPr lang="en-US" sz="2800" b="0" strike="noStrike" spc="-1" dirty="0">
                <a:solidFill>
                  <a:srgbClr val="000000"/>
                </a:solidFill>
                <a:latin typeface="Calibri"/>
              </a:rPr>
              <a:t> </a:t>
            </a:r>
            <a:r>
              <a:rPr lang="en-US" sz="2800" b="0" strike="noStrike" spc="-1" dirty="0" err="1">
                <a:solidFill>
                  <a:srgbClr val="000000"/>
                </a:solidFill>
                <a:latin typeface="Calibri"/>
              </a:rPr>
              <a:t>sàng</a:t>
            </a:r>
            <a:r>
              <a:rPr lang="en-US" sz="2800" b="0" strike="noStrike" spc="-1" dirty="0">
                <a:solidFill>
                  <a:srgbClr val="000000"/>
                </a:solidFill>
                <a:latin typeface="Calibri"/>
              </a:rPr>
              <a:t> </a:t>
            </a:r>
            <a:r>
              <a:rPr lang="en-US" sz="2800" b="0" strike="noStrike" spc="-1" dirty="0" err="1">
                <a:solidFill>
                  <a:srgbClr val="000000"/>
                </a:solidFill>
                <a:latin typeface="Calibri"/>
              </a:rPr>
              <a:t>của</a:t>
            </a:r>
            <a:r>
              <a:rPr lang="en-US" sz="2800" b="0" strike="noStrike" spc="-1" dirty="0">
                <a:solidFill>
                  <a:srgbClr val="000000"/>
                </a:solidFill>
                <a:latin typeface="Calibri"/>
              </a:rPr>
              <a:t> </a:t>
            </a:r>
            <a:r>
              <a:rPr lang="en-US" sz="2800" b="0" strike="noStrike" spc="-1" dirty="0" err="1">
                <a:solidFill>
                  <a:srgbClr val="000000"/>
                </a:solidFill>
                <a:latin typeface="Calibri"/>
              </a:rPr>
              <a:t>một</a:t>
            </a:r>
            <a:r>
              <a:rPr lang="en-US" sz="2800" b="0" strike="noStrike" spc="-1" dirty="0">
                <a:solidFill>
                  <a:srgbClr val="000000"/>
                </a:solidFill>
                <a:latin typeface="Calibri"/>
              </a:rPr>
              <a:t> </a:t>
            </a:r>
            <a:r>
              <a:rPr lang="en-US" sz="2800" b="0" strike="noStrike" spc="-1" dirty="0" err="1">
                <a:solidFill>
                  <a:srgbClr val="000000"/>
                </a:solidFill>
                <a:latin typeface="Calibri"/>
              </a:rPr>
              <a:t>số</a:t>
            </a:r>
            <a:r>
              <a:rPr lang="en-US" sz="2800" b="0" strike="noStrike" spc="-1" dirty="0">
                <a:solidFill>
                  <a:srgbClr val="000000"/>
                </a:solidFill>
                <a:latin typeface="Calibri"/>
              </a:rPr>
              <a:t> </a:t>
            </a:r>
            <a:r>
              <a:rPr lang="en-US" sz="2800" b="0" strike="noStrike" spc="-1" dirty="0" err="1">
                <a:solidFill>
                  <a:srgbClr val="000000"/>
                </a:solidFill>
                <a:latin typeface="Calibri"/>
              </a:rPr>
              <a:t>lượng</a:t>
            </a:r>
            <a:r>
              <a:rPr lang="en-US" sz="2800" b="0" strike="noStrike" spc="-1" dirty="0">
                <a:solidFill>
                  <a:srgbClr val="000000"/>
                </a:solidFill>
                <a:latin typeface="Calibri"/>
              </a:rPr>
              <a:t> </a:t>
            </a:r>
            <a:r>
              <a:rPr lang="en-US" sz="2800" b="0" strike="noStrike" spc="-1" dirty="0" err="1">
                <a:solidFill>
                  <a:srgbClr val="000000"/>
                </a:solidFill>
                <a:latin typeface="Calibri"/>
              </a:rPr>
              <a:t>cụ</a:t>
            </a:r>
            <a:r>
              <a:rPr lang="en-US" sz="2800" b="0" strike="noStrike" spc="-1" dirty="0">
                <a:solidFill>
                  <a:srgbClr val="000000"/>
                </a:solidFill>
                <a:latin typeface="Calibri"/>
              </a:rPr>
              <a:t> </a:t>
            </a:r>
            <a:r>
              <a:rPr lang="en-US" sz="2800" b="0" strike="noStrike" spc="-1" dirty="0" err="1">
                <a:solidFill>
                  <a:srgbClr val="000000"/>
                </a:solidFill>
                <a:latin typeface="Calibri"/>
              </a:rPr>
              <a:t>thể</a:t>
            </a:r>
            <a:r>
              <a:rPr lang="en-US" sz="2800" b="0" strike="noStrike" spc="-1" dirty="0">
                <a:solidFill>
                  <a:srgbClr val="000000"/>
                </a:solidFill>
                <a:latin typeface="Calibri"/>
              </a:rPr>
              <a:t> </a:t>
            </a:r>
            <a:r>
              <a:rPr lang="en-US" sz="2800" b="0" strike="noStrike" spc="-1" dirty="0" err="1">
                <a:solidFill>
                  <a:srgbClr val="000000"/>
                </a:solidFill>
                <a:latin typeface="Calibri"/>
              </a:rPr>
              <a:t>các</a:t>
            </a:r>
            <a:r>
              <a:rPr lang="en-US" sz="2800" b="0" strike="noStrike" spc="-1" dirty="0">
                <a:solidFill>
                  <a:srgbClr val="000000"/>
                </a:solidFill>
                <a:latin typeface="Calibri"/>
              </a:rPr>
              <a:t> pod </a:t>
            </a:r>
            <a:r>
              <a:rPr lang="en-US" sz="2800" b="0" strike="noStrike" spc="-1" dirty="0" err="1">
                <a:solidFill>
                  <a:srgbClr val="000000"/>
                </a:solidFill>
                <a:latin typeface="Calibri"/>
              </a:rPr>
              <a:t>nhất</a:t>
            </a:r>
            <a:r>
              <a:rPr lang="en-US" sz="2800" b="0" strike="noStrike" spc="-1" dirty="0">
                <a:solidFill>
                  <a:srgbClr val="000000"/>
                </a:solidFill>
                <a:latin typeface="Calibri"/>
              </a:rPr>
              <a:t> </a:t>
            </a:r>
            <a:r>
              <a:rPr lang="en-US" sz="2800" b="0" strike="noStrike" spc="-1" smtClean="0">
                <a:solidFill>
                  <a:srgbClr val="000000"/>
                </a:solidFill>
                <a:latin typeface="Calibri"/>
              </a:rPr>
              <a:t>định </a:t>
            </a:r>
            <a:endParaRPr lang="en-US" sz="2800" b="0" strike="noStrike" spc="-1">
              <a:solidFill>
                <a:srgbClr val="000000"/>
              </a:solidFill>
              <a:latin typeface="Calibri"/>
            </a:endParaRPr>
          </a:p>
          <a:p>
            <a:pPr marL="432000" indent="-324000">
              <a:spcBef>
                <a:spcPts val="1417"/>
              </a:spcBef>
              <a:buClr>
                <a:srgbClr val="000000"/>
              </a:buClr>
              <a:buSzPct val="45000"/>
              <a:buFont typeface="Wingdings" charset="2"/>
              <a:buChar char=""/>
            </a:pPr>
            <a:endParaRPr lang="en-US" sz="2800" b="0" strike="noStrike" spc="-1" dirty="0">
              <a:solidFill>
                <a:srgbClr val="000000"/>
              </a:solidFill>
              <a:latin typeface="Calibri"/>
            </a:endParaRPr>
          </a:p>
          <a:p>
            <a:pPr marL="432000" indent="-324000">
              <a:spcBef>
                <a:spcPts val="1417"/>
              </a:spcBef>
              <a:buClr>
                <a:srgbClr val="000000"/>
              </a:buClr>
              <a:buSzPct val="45000"/>
              <a:buFont typeface="Wingdings" charset="2"/>
              <a:buChar char=""/>
            </a:pPr>
            <a:endParaRPr lang="en-US" sz="2800" b="0" strike="noStrike" spc="-1" dirty="0">
              <a:solidFill>
                <a:srgbClr val="000000"/>
              </a:solidFill>
              <a:latin typeface="Calibri"/>
            </a:endParaRPr>
          </a:p>
          <a:p>
            <a:pPr marL="432000" indent="-324000">
              <a:spcBef>
                <a:spcPts val="1417"/>
              </a:spcBef>
              <a:buClr>
                <a:srgbClr val="000000"/>
              </a:buClr>
              <a:buSzPct val="45000"/>
              <a:buFont typeface="Wingdings" charset="2"/>
              <a:buChar char=""/>
            </a:pPr>
            <a:endParaRPr lang="en-US" sz="2800" b="0" strike="noStrike" spc="-1" dirty="0">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monolithic </a:t>
            </a:r>
            <a:r>
              <a:rPr lang="en-US" dirty="0" smtClean="0"/>
              <a:t>vs </a:t>
            </a:r>
            <a:r>
              <a:rPr lang="en-US" dirty="0" err="1"/>
              <a:t>microservices</a:t>
            </a:r>
            <a:endParaRPr lang="en-US" dirty="0"/>
          </a:p>
        </p:txBody>
      </p:sp>
      <p:sp>
        <p:nvSpPr>
          <p:cNvPr id="3" name="Subtitle 2"/>
          <p:cNvSpPr>
            <a:spLocks noGrp="1"/>
          </p:cNvSpPr>
          <p:nvPr>
            <p:ph type="subTitle"/>
          </p:nvPr>
        </p:nvSpPr>
        <p:spPr/>
        <p:txBody>
          <a:bodyPr/>
          <a:lstStyle/>
          <a:p>
            <a:endParaRPr lang="en-US" dirty="0"/>
          </a:p>
        </p:txBody>
      </p:sp>
      <p:pic>
        <p:nvPicPr>
          <p:cNvPr id="4" name="Picture 3" descr="TIẾP CẬN CHUYỂN ĐỔI SỐ SỬ DỤNG KIẾN TRÚC MICROSERVICE - Cục Tin học hóa"/>
          <p:cNvPicPr/>
          <p:nvPr/>
        </p:nvPicPr>
        <p:blipFill>
          <a:blip r:embed="rId2">
            <a:extLst>
              <a:ext uri="{28A0092B-C50C-407E-A947-70E740481C1C}">
                <a14:useLocalDpi xmlns:a14="http://schemas.microsoft.com/office/drawing/2010/main" val="0"/>
              </a:ext>
            </a:extLst>
          </a:blip>
          <a:srcRect/>
          <a:stretch>
            <a:fillRect/>
          </a:stretch>
        </p:blipFill>
        <p:spPr bwMode="auto">
          <a:xfrm>
            <a:off x="1345681" y="1690200"/>
            <a:ext cx="8948246" cy="4331335"/>
          </a:xfrm>
          <a:prstGeom prst="rect">
            <a:avLst/>
          </a:prstGeom>
          <a:noFill/>
          <a:ln>
            <a:noFill/>
          </a:ln>
        </p:spPr>
      </p:pic>
    </p:spTree>
    <p:extLst>
      <p:ext uri="{BB962C8B-B14F-4D97-AF65-F5344CB8AC3E}">
        <p14:creationId xmlns:p14="http://schemas.microsoft.com/office/powerpoint/2010/main" val="90197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thiết</a:t>
            </a:r>
            <a:r>
              <a:rPr lang="en-US" dirty="0"/>
              <a:t> </a:t>
            </a:r>
            <a:r>
              <a:rPr lang="en-US" dirty="0" err="1"/>
              <a:t>kế</a:t>
            </a:r>
            <a:r>
              <a:rPr lang="en-US" dirty="0"/>
              <a:t> </a:t>
            </a:r>
            <a:r>
              <a:rPr lang="en-US" dirty="0" err="1"/>
              <a:t>microservice</a:t>
            </a:r>
            <a:endParaRPr lang="en-US" dirty="0"/>
          </a:p>
        </p:txBody>
      </p:sp>
      <p:sp>
        <p:nvSpPr>
          <p:cNvPr id="3" name="Subtitle 2"/>
          <p:cNvSpPr>
            <a:spLocks noGrp="1"/>
          </p:cNvSpPr>
          <p:nvPr>
            <p:ph type="subTitle"/>
          </p:nvPr>
        </p:nvSpPr>
        <p:spPr>
          <a:xfrm>
            <a:off x="838080" y="983673"/>
            <a:ext cx="10515240" cy="5192847"/>
          </a:xfrm>
        </p:spPr>
        <p:txBody>
          <a:bodyPr/>
          <a:lstStyle/>
          <a:p>
            <a:r>
              <a:rPr lang="en-US" dirty="0"/>
              <a:t>Single Responsibility </a:t>
            </a:r>
            <a:r>
              <a:rPr lang="en-US" dirty="0" err="1"/>
              <a:t>Priciple</a:t>
            </a:r>
            <a:r>
              <a:rPr lang="en-US" dirty="0"/>
              <a:t> (SRP): </a:t>
            </a:r>
            <a:r>
              <a:rPr lang="en-US" dirty="0" err="1"/>
              <a:t>Mỗi</a:t>
            </a:r>
            <a:r>
              <a:rPr lang="en-US" dirty="0"/>
              <a:t> service </a:t>
            </a:r>
            <a:r>
              <a:rPr lang="en-US" dirty="0" err="1"/>
              <a:t>cần</a:t>
            </a:r>
            <a:r>
              <a:rPr lang="en-US" dirty="0"/>
              <a:t> </a:t>
            </a:r>
            <a:r>
              <a:rPr lang="en-US" dirty="0" err="1"/>
              <a:t>có</a:t>
            </a:r>
            <a:r>
              <a:rPr lang="en-US" dirty="0"/>
              <a:t> </a:t>
            </a:r>
            <a:r>
              <a:rPr lang="en-US" dirty="0" err="1"/>
              <a:t>phạm</a:t>
            </a:r>
            <a:r>
              <a:rPr lang="en-US" dirty="0"/>
              <a:t> vi </a:t>
            </a:r>
            <a:r>
              <a:rPr lang="en-US" dirty="0" err="1"/>
              <a:t>và</a:t>
            </a:r>
            <a:r>
              <a:rPr lang="en-US" dirty="0"/>
              <a:t> </a:t>
            </a:r>
            <a:r>
              <a:rPr lang="en-US" dirty="0" err="1"/>
              <a:t>bị</a:t>
            </a:r>
            <a:r>
              <a:rPr lang="en-US" dirty="0"/>
              <a:t> </a:t>
            </a:r>
            <a:r>
              <a:rPr lang="en-US" dirty="0" err="1"/>
              <a:t>giới</a:t>
            </a:r>
            <a:r>
              <a:rPr lang="en-US" dirty="0"/>
              <a:t> </a:t>
            </a:r>
            <a:r>
              <a:rPr lang="en-US" dirty="0" err="1"/>
              <a:t>hạn</a:t>
            </a:r>
            <a:r>
              <a:rPr lang="en-US" dirty="0"/>
              <a:t> </a:t>
            </a:r>
            <a:r>
              <a:rPr lang="en-US" dirty="0" err="1"/>
              <a:t>về</a:t>
            </a:r>
            <a:r>
              <a:rPr lang="en-US" dirty="0"/>
              <a:t> </a:t>
            </a:r>
            <a:r>
              <a:rPr lang="en-US" dirty="0" err="1"/>
              <a:t>nghiệp</a:t>
            </a:r>
            <a:r>
              <a:rPr lang="en-US" dirty="0"/>
              <a:t> </a:t>
            </a:r>
            <a:r>
              <a:rPr lang="en-US" dirty="0" err="1"/>
              <a:t>vụ</a:t>
            </a:r>
            <a:r>
              <a:rPr lang="en-US" dirty="0"/>
              <a:t> </a:t>
            </a:r>
            <a:r>
              <a:rPr lang="en-US" dirty="0" err="1"/>
              <a:t>cụ</a:t>
            </a:r>
            <a:r>
              <a:rPr lang="en-US" dirty="0"/>
              <a:t> </a:t>
            </a:r>
            <a:r>
              <a:rPr lang="en-US" dirty="0" err="1"/>
              <a:t>thể</a:t>
            </a:r>
            <a:r>
              <a:rPr lang="en-US" dirty="0"/>
              <a:t>, </a:t>
            </a:r>
            <a:r>
              <a:rPr lang="en-US" dirty="0" err="1"/>
              <a:t>không</a:t>
            </a:r>
            <a:r>
              <a:rPr lang="en-US" dirty="0"/>
              <a:t> </a:t>
            </a:r>
            <a:r>
              <a:rPr lang="en-US" dirty="0" err="1"/>
              <a:t>phụ</a:t>
            </a:r>
            <a:r>
              <a:rPr lang="en-US" dirty="0"/>
              <a:t> </a:t>
            </a:r>
            <a:r>
              <a:rPr lang="en-US" dirty="0" err="1"/>
              <a:t>thuộc</a:t>
            </a:r>
            <a:r>
              <a:rPr lang="en-US" dirty="0"/>
              <a:t> </a:t>
            </a:r>
            <a:r>
              <a:rPr lang="en-US" dirty="0" err="1"/>
              <a:t>lẫn</a:t>
            </a:r>
            <a:r>
              <a:rPr lang="en-US" dirty="0"/>
              <a:t> </a:t>
            </a:r>
            <a:r>
              <a:rPr lang="en-US" dirty="0" err="1" smtClean="0"/>
              <a:t>nhau</a:t>
            </a:r>
            <a:endParaRPr lang="en-US" dirty="0" smtClean="0"/>
          </a:p>
          <a:p>
            <a:endParaRPr lang="en-US" dirty="0"/>
          </a:p>
          <a:p>
            <a:r>
              <a:rPr lang="vi-VN" dirty="0"/>
              <a:t> </a:t>
            </a:r>
            <a:r>
              <a:rPr lang="en-US" dirty="0" smtClean="0"/>
              <a:t>N</a:t>
            </a:r>
            <a:r>
              <a:rPr lang="vi-VN" dirty="0" smtClean="0"/>
              <a:t>ên </a:t>
            </a:r>
            <a:r>
              <a:rPr lang="vi-VN" dirty="0"/>
              <a:t>tập trung vào phạm vi của microservice, không phải là cố làm cho nó nhỏ hơn.</a:t>
            </a:r>
            <a:endParaRPr lang="en-US" dirty="0"/>
          </a:p>
        </p:txBody>
      </p:sp>
    </p:spTree>
    <p:extLst>
      <p:ext uri="{BB962C8B-B14F-4D97-AF65-F5344CB8AC3E}">
        <p14:creationId xmlns:p14="http://schemas.microsoft.com/office/powerpoint/2010/main" val="358893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Quản </a:t>
            </a:r>
            <a:r>
              <a:rPr lang="en-US" b="1" dirty="0" err="1"/>
              <a:t>lý</a:t>
            </a:r>
            <a:r>
              <a:rPr lang="en-US" b="1" dirty="0"/>
              <a:t> </a:t>
            </a:r>
            <a:r>
              <a:rPr lang="en-US" b="1" dirty="0" err="1"/>
              <a:t>dữ</a:t>
            </a:r>
            <a:r>
              <a:rPr lang="en-US" b="1" dirty="0"/>
              <a:t> </a:t>
            </a:r>
            <a:r>
              <a:rPr lang="en-US" b="1" dirty="0" err="1"/>
              <a:t>liệu</a:t>
            </a:r>
            <a:r>
              <a:rPr lang="en-US" b="1" dirty="0"/>
              <a:t> </a:t>
            </a:r>
            <a:r>
              <a:rPr lang="en-US" b="1" dirty="0" err="1"/>
              <a:t>phân</a:t>
            </a:r>
            <a:r>
              <a:rPr lang="en-US" b="1" dirty="0"/>
              <a:t> </a:t>
            </a:r>
            <a:r>
              <a:rPr lang="en-US" b="1" dirty="0" err="1"/>
              <a:t>tán</a:t>
            </a:r>
            <a:endParaRPr lang="en-US" b="1" dirty="0"/>
          </a:p>
        </p:txBody>
      </p:sp>
      <p:sp>
        <p:nvSpPr>
          <p:cNvPr id="3" name="Subtitle 2"/>
          <p:cNvSpPr>
            <a:spLocks noGrp="1"/>
          </p:cNvSpPr>
          <p:nvPr>
            <p:ph type="subTitle"/>
          </p:nvPr>
        </p:nvSpPr>
        <p:spPr>
          <a:xfrm>
            <a:off x="838080" y="1801036"/>
            <a:ext cx="3415265" cy="4336527"/>
          </a:xfrm>
        </p:spPr>
        <p:txBody>
          <a:bodyPr/>
          <a:lstStyle/>
          <a:p>
            <a:r>
              <a:rPr lang="vi-VN" sz="2800" dirty="0"/>
              <a:t>Trong kiến trúc một khối, ứng dụng lưu trữ dữ liệu trong các cơ sở dữ liệu đơn và tập trung để thực hiện các chức năng/khả năng khác nhau của ứng dụng.</a:t>
            </a:r>
            <a:endParaRPr lang="en-US" sz="2800" dirty="0"/>
          </a:p>
        </p:txBody>
      </p:sp>
      <p:pic>
        <p:nvPicPr>
          <p:cNvPr id="4" name="Picture 3"/>
          <p:cNvPicPr>
            <a:picLocks noChangeAspect="1"/>
          </p:cNvPicPr>
          <p:nvPr/>
        </p:nvPicPr>
        <p:blipFill>
          <a:blip r:embed="rId2"/>
          <a:stretch>
            <a:fillRect/>
          </a:stretch>
        </p:blipFill>
        <p:spPr>
          <a:xfrm>
            <a:off x="4572000" y="1618139"/>
            <a:ext cx="6298189" cy="4702319"/>
          </a:xfrm>
          <a:prstGeom prst="rect">
            <a:avLst/>
          </a:prstGeom>
        </p:spPr>
      </p:pic>
    </p:spTree>
    <p:extLst>
      <p:ext uri="{BB962C8B-B14F-4D97-AF65-F5344CB8AC3E}">
        <p14:creationId xmlns:p14="http://schemas.microsoft.com/office/powerpoint/2010/main" val="400564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840240" y="1552320"/>
            <a:ext cx="9143640" cy="2387160"/>
          </a:xfrm>
          <a:prstGeom prst="rect">
            <a:avLst/>
          </a:prstGeom>
          <a:noFill/>
          <a:ln>
            <a:noFill/>
          </a:ln>
        </p:spPr>
        <p:txBody>
          <a:bodyPr anchor="b">
            <a:normAutofit/>
          </a:bodyPr>
          <a:lstStyle/>
          <a:p>
            <a:pPr algn="ctr">
              <a:lnSpc>
                <a:spcPct val="90000"/>
              </a:lnSpc>
            </a:pPr>
            <a:r>
              <a:rPr lang="en-US" sz="7200" b="0" strike="noStrike" spc="-1">
                <a:solidFill>
                  <a:srgbClr val="000000"/>
                </a:solidFill>
                <a:latin typeface="Times New Roman"/>
              </a:rPr>
              <a:t>Kubernetes</a:t>
            </a:r>
            <a:endParaRPr lang="en-US" sz="7200" b="0" strike="noStrike" spc="-1">
              <a:solidFill>
                <a:srgbClr val="000000"/>
              </a:solidFill>
              <a:latin typeface="Calibri"/>
            </a:endParaRPr>
          </a:p>
        </p:txBody>
      </p:sp>
      <p:pic>
        <p:nvPicPr>
          <p:cNvPr id="83" name="Picture 3"/>
          <p:cNvPicPr/>
          <p:nvPr/>
        </p:nvPicPr>
        <p:blipFill>
          <a:blip r:embed="rId2"/>
          <a:stretch/>
        </p:blipFill>
        <p:spPr>
          <a:xfrm>
            <a:off x="6440040" y="1540440"/>
            <a:ext cx="4105800" cy="4105800"/>
          </a:xfrm>
          <a:prstGeom prst="rect">
            <a:avLst/>
          </a:prstGeom>
          <a:ln>
            <a:noFill/>
          </a:ln>
        </p:spPr>
      </p:pic>
    </p:spTree>
    <p:extLst>
      <p:ext uri="{BB962C8B-B14F-4D97-AF65-F5344CB8AC3E}">
        <p14:creationId xmlns:p14="http://schemas.microsoft.com/office/powerpoint/2010/main" val="426242223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I. </a:t>
            </a:r>
            <a:r>
              <a:rPr lang="en-US" sz="4400" b="0" strike="noStrike" spc="-1">
                <a:solidFill>
                  <a:srgbClr val="000000"/>
                </a:solidFill>
                <a:latin typeface="Times New Roman"/>
              </a:rPr>
              <a:t>Giới thiệu k8s</a:t>
            </a:r>
            <a:endParaRPr lang="en-US" sz="4400" b="0" strike="noStrike" spc="-1">
              <a:solidFill>
                <a:srgbClr val="000000"/>
              </a:solidFill>
              <a:latin typeface="Calibri"/>
            </a:endParaRPr>
          </a:p>
        </p:txBody>
      </p:sp>
      <p:sp>
        <p:nvSpPr>
          <p:cNvPr id="85" name="TextShape 2"/>
          <p:cNvSpPr txBox="1"/>
          <p:nvPr/>
        </p:nvSpPr>
        <p:spPr>
          <a:xfrm>
            <a:off x="1857240" y="2021400"/>
            <a:ext cx="9037080" cy="4350960"/>
          </a:xfrm>
          <a:prstGeom prst="rect">
            <a:avLst/>
          </a:prstGeom>
          <a:noFill/>
          <a:ln>
            <a:noFill/>
          </a:ln>
        </p:spPr>
        <p:txBody>
          <a:bodyPr/>
          <a:lstStyle/>
          <a:p>
            <a:pPr marL="228600" indent="-228240">
              <a:lnSpc>
                <a:spcPct val="90000"/>
              </a:lnSpc>
              <a:spcBef>
                <a:spcPts val="1001"/>
              </a:spcBef>
              <a:buClr>
                <a:srgbClr val="222222"/>
              </a:buClr>
              <a:buFont typeface="Arial"/>
              <a:buChar char="•"/>
            </a:pPr>
            <a:r>
              <a:rPr lang="en-US" sz="2800" b="0" strike="noStrike" spc="-1" dirty="0">
                <a:solidFill>
                  <a:srgbClr val="222222"/>
                </a:solidFill>
                <a:latin typeface="open sans"/>
              </a:rPr>
              <a:t> </a:t>
            </a:r>
            <a:r>
              <a:rPr lang="en-US" sz="2800" b="0" strike="noStrike" spc="-1" dirty="0" err="1">
                <a:solidFill>
                  <a:srgbClr val="222222"/>
                </a:solidFill>
                <a:latin typeface="Calibri"/>
              </a:rPr>
              <a:t>Là</a:t>
            </a:r>
            <a:r>
              <a:rPr lang="en-US" sz="2800" b="0" strike="noStrike" spc="-1" dirty="0">
                <a:solidFill>
                  <a:srgbClr val="222222"/>
                </a:solidFill>
                <a:latin typeface="Calibri"/>
              </a:rPr>
              <a:t> </a:t>
            </a:r>
            <a:r>
              <a:rPr lang="en-US" sz="2800" b="0" strike="noStrike" spc="-1" dirty="0" err="1">
                <a:solidFill>
                  <a:srgbClr val="222222"/>
                </a:solidFill>
                <a:latin typeface="Calibri"/>
              </a:rPr>
              <a:t>một</a:t>
            </a:r>
            <a:r>
              <a:rPr lang="en-US" sz="2800" b="0" strike="noStrike" spc="-1" dirty="0">
                <a:solidFill>
                  <a:srgbClr val="222222"/>
                </a:solidFill>
                <a:latin typeface="Calibri"/>
              </a:rPr>
              <a:t> </a:t>
            </a:r>
            <a:r>
              <a:rPr lang="en-US" sz="2800" b="0" strike="noStrike" spc="-1" dirty="0" err="1">
                <a:solidFill>
                  <a:srgbClr val="222222"/>
                </a:solidFill>
                <a:latin typeface="Calibri"/>
              </a:rPr>
              <a:t>nền</a:t>
            </a:r>
            <a:r>
              <a:rPr lang="en-US" sz="2800" b="0" strike="noStrike" spc="-1" dirty="0">
                <a:solidFill>
                  <a:srgbClr val="222222"/>
                </a:solidFill>
                <a:latin typeface="Calibri"/>
              </a:rPr>
              <a:t> </a:t>
            </a:r>
            <a:r>
              <a:rPr lang="en-US" sz="2800" b="0" strike="noStrike" spc="-1" dirty="0" err="1">
                <a:solidFill>
                  <a:srgbClr val="222222"/>
                </a:solidFill>
                <a:latin typeface="Calibri"/>
              </a:rPr>
              <a:t>tảng</a:t>
            </a:r>
            <a:r>
              <a:rPr lang="en-US" sz="2800" b="0" strike="noStrike" spc="-1" dirty="0">
                <a:solidFill>
                  <a:srgbClr val="222222"/>
                </a:solidFill>
                <a:latin typeface="Calibri"/>
              </a:rPr>
              <a:t> </a:t>
            </a:r>
            <a:r>
              <a:rPr lang="en-US" sz="2800" b="0" strike="noStrike" spc="-1" dirty="0" err="1">
                <a:solidFill>
                  <a:srgbClr val="222222"/>
                </a:solidFill>
                <a:latin typeface="Calibri"/>
              </a:rPr>
              <a:t>nguồn</a:t>
            </a:r>
            <a:r>
              <a:rPr lang="en-US" sz="2800" b="0" strike="noStrike" spc="-1" dirty="0">
                <a:solidFill>
                  <a:srgbClr val="222222"/>
                </a:solidFill>
                <a:latin typeface="Calibri"/>
              </a:rPr>
              <a:t> </a:t>
            </a:r>
            <a:r>
              <a:rPr lang="en-US" sz="2800" b="0" strike="noStrike" spc="-1" dirty="0" err="1">
                <a:solidFill>
                  <a:srgbClr val="222222"/>
                </a:solidFill>
                <a:latin typeface="Calibri"/>
              </a:rPr>
              <a:t>mở</a:t>
            </a:r>
            <a:endParaRPr lang="en-US" sz="2800" b="0" strike="noStrike" spc="-1" dirty="0">
              <a:solidFill>
                <a:srgbClr val="000000"/>
              </a:solidFill>
              <a:latin typeface="Calibri"/>
            </a:endParaRPr>
          </a:p>
          <a:p>
            <a:pPr>
              <a:lnSpc>
                <a:spcPct val="90000"/>
              </a:lnSpc>
              <a:spcBef>
                <a:spcPts val="1001"/>
              </a:spcBef>
            </a:pPr>
            <a:endParaRPr lang="en-US" sz="2800" b="0" strike="noStrike" spc="-1" dirty="0">
              <a:solidFill>
                <a:srgbClr val="000000"/>
              </a:solidFill>
              <a:latin typeface="Calibri"/>
            </a:endParaRPr>
          </a:p>
          <a:p>
            <a:pPr marL="228600" indent="-228240">
              <a:lnSpc>
                <a:spcPct val="90000"/>
              </a:lnSpc>
              <a:spcBef>
                <a:spcPts val="1001"/>
              </a:spcBef>
              <a:buClr>
                <a:srgbClr val="222222"/>
              </a:buClr>
              <a:buFont typeface="Arial"/>
              <a:buChar char="•"/>
            </a:pPr>
            <a:r>
              <a:rPr lang="en-US" sz="2800" b="0" strike="noStrike" spc="-1" dirty="0" err="1">
                <a:solidFill>
                  <a:srgbClr val="222222"/>
                </a:solidFill>
                <a:latin typeface="Calibri"/>
              </a:rPr>
              <a:t>Có</a:t>
            </a:r>
            <a:r>
              <a:rPr lang="en-US" sz="2800" b="0" strike="noStrike" spc="-1" dirty="0">
                <a:solidFill>
                  <a:srgbClr val="222222"/>
                </a:solidFill>
                <a:latin typeface="Calibri"/>
              </a:rPr>
              <a:t> </a:t>
            </a:r>
            <a:r>
              <a:rPr lang="en-US" sz="2800" b="0" strike="noStrike" spc="-1" dirty="0" err="1">
                <a:solidFill>
                  <a:srgbClr val="222222"/>
                </a:solidFill>
                <a:latin typeface="Calibri"/>
              </a:rPr>
              <a:t>thể</a:t>
            </a:r>
            <a:r>
              <a:rPr lang="en-US" sz="2800" b="0" strike="noStrike" spc="-1" dirty="0">
                <a:solidFill>
                  <a:srgbClr val="222222"/>
                </a:solidFill>
                <a:latin typeface="Calibri"/>
              </a:rPr>
              <a:t> </a:t>
            </a:r>
            <a:r>
              <a:rPr lang="en-US" sz="2800" b="0" strike="noStrike" spc="-1" dirty="0" err="1">
                <a:solidFill>
                  <a:srgbClr val="222222"/>
                </a:solidFill>
                <a:latin typeface="Calibri"/>
              </a:rPr>
              <a:t>mở</a:t>
            </a:r>
            <a:r>
              <a:rPr lang="en-US" sz="2800" b="0" strike="noStrike" spc="-1" dirty="0">
                <a:solidFill>
                  <a:srgbClr val="222222"/>
                </a:solidFill>
                <a:latin typeface="Calibri"/>
              </a:rPr>
              <a:t> </a:t>
            </a:r>
            <a:r>
              <a:rPr lang="en-US" sz="2800" b="0" strike="noStrike" spc="-1" dirty="0" err="1">
                <a:solidFill>
                  <a:srgbClr val="222222"/>
                </a:solidFill>
                <a:latin typeface="Calibri"/>
              </a:rPr>
              <a:t>rộng</a:t>
            </a:r>
            <a:r>
              <a:rPr lang="en-US" sz="2800" b="0" strike="noStrike" spc="-1" dirty="0">
                <a:solidFill>
                  <a:srgbClr val="222222"/>
                </a:solidFill>
                <a:latin typeface="Calibri"/>
              </a:rPr>
              <a:t> </a:t>
            </a:r>
            <a:r>
              <a:rPr lang="en-US" sz="2800" b="0" strike="noStrike" spc="-1" dirty="0" err="1">
                <a:solidFill>
                  <a:srgbClr val="222222"/>
                </a:solidFill>
                <a:latin typeface="Calibri"/>
              </a:rPr>
              <a:t>để</a:t>
            </a:r>
            <a:r>
              <a:rPr lang="en-US" sz="2800" b="0" strike="noStrike" spc="-1" dirty="0">
                <a:solidFill>
                  <a:srgbClr val="222222"/>
                </a:solidFill>
                <a:latin typeface="Calibri"/>
              </a:rPr>
              <a:t> </a:t>
            </a:r>
            <a:r>
              <a:rPr lang="en-US" sz="2800" b="0" strike="noStrike" spc="-1" dirty="0" err="1">
                <a:solidFill>
                  <a:srgbClr val="222222"/>
                </a:solidFill>
                <a:latin typeface="Calibri"/>
              </a:rPr>
              <a:t>quản</a:t>
            </a:r>
            <a:r>
              <a:rPr lang="en-US" sz="2800" b="0" strike="noStrike" spc="-1" dirty="0">
                <a:solidFill>
                  <a:srgbClr val="222222"/>
                </a:solidFill>
                <a:latin typeface="Calibri"/>
              </a:rPr>
              <a:t> </a:t>
            </a:r>
            <a:r>
              <a:rPr lang="en-US" sz="2800" b="0" strike="noStrike" spc="-1" dirty="0" err="1">
                <a:solidFill>
                  <a:srgbClr val="222222"/>
                </a:solidFill>
                <a:latin typeface="Calibri"/>
              </a:rPr>
              <a:t>lý</a:t>
            </a:r>
            <a:r>
              <a:rPr lang="en-US" sz="2800" b="0" strike="noStrike" spc="-1" dirty="0">
                <a:solidFill>
                  <a:srgbClr val="222222"/>
                </a:solidFill>
                <a:latin typeface="Calibri"/>
              </a:rPr>
              <a:t> </a:t>
            </a:r>
            <a:r>
              <a:rPr lang="en-US" sz="2800" b="0" strike="noStrike" spc="-1" dirty="0" err="1">
                <a:solidFill>
                  <a:srgbClr val="222222"/>
                </a:solidFill>
                <a:latin typeface="Calibri"/>
              </a:rPr>
              <a:t>các</a:t>
            </a:r>
            <a:r>
              <a:rPr lang="en-US" sz="2800" b="0" strike="noStrike" spc="-1" dirty="0">
                <a:solidFill>
                  <a:srgbClr val="222222"/>
                </a:solidFill>
                <a:latin typeface="Calibri"/>
              </a:rPr>
              <a:t> </a:t>
            </a:r>
            <a:r>
              <a:rPr lang="en-US" sz="2800" b="0" strike="noStrike" spc="-1" dirty="0" err="1">
                <a:solidFill>
                  <a:srgbClr val="222222"/>
                </a:solidFill>
                <a:latin typeface="Calibri"/>
              </a:rPr>
              <a:t>ứng</a:t>
            </a:r>
            <a:r>
              <a:rPr lang="en-US" sz="2800" b="0" strike="noStrike" spc="-1" dirty="0">
                <a:solidFill>
                  <a:srgbClr val="222222"/>
                </a:solidFill>
                <a:latin typeface="Calibri"/>
              </a:rPr>
              <a:t> </a:t>
            </a:r>
            <a:r>
              <a:rPr lang="en-US" sz="2800" b="0" strike="noStrike" spc="-1" dirty="0" err="1">
                <a:solidFill>
                  <a:srgbClr val="222222"/>
                </a:solidFill>
                <a:latin typeface="Calibri"/>
              </a:rPr>
              <a:t>dụng</a:t>
            </a:r>
            <a:r>
              <a:rPr lang="en-US" sz="2800" b="0" strike="noStrike" spc="-1" dirty="0">
                <a:solidFill>
                  <a:srgbClr val="222222"/>
                </a:solidFill>
                <a:latin typeface="Calibri"/>
              </a:rPr>
              <a:t> </a:t>
            </a:r>
            <a:r>
              <a:rPr lang="en-US" sz="2800" b="0" strike="noStrike" spc="-1" dirty="0" err="1">
                <a:solidFill>
                  <a:srgbClr val="222222"/>
                </a:solidFill>
                <a:latin typeface="Calibri"/>
              </a:rPr>
              <a:t>được</a:t>
            </a:r>
            <a:r>
              <a:rPr lang="en-US" sz="2800" b="0" strike="noStrike" spc="-1" dirty="0">
                <a:solidFill>
                  <a:srgbClr val="222222"/>
                </a:solidFill>
                <a:latin typeface="Calibri"/>
              </a:rPr>
              <a:t> </a:t>
            </a:r>
            <a:r>
              <a:rPr lang="en-US" sz="2800" b="0" strike="noStrike" spc="-1" dirty="0" err="1">
                <a:solidFill>
                  <a:srgbClr val="222222"/>
                </a:solidFill>
                <a:latin typeface="Calibri"/>
              </a:rPr>
              <a:t>đóng</a:t>
            </a:r>
            <a:r>
              <a:rPr lang="en-US" sz="2800" b="0" strike="noStrike" spc="-1" dirty="0">
                <a:solidFill>
                  <a:srgbClr val="222222"/>
                </a:solidFill>
                <a:latin typeface="Calibri"/>
              </a:rPr>
              <a:t> </a:t>
            </a:r>
            <a:r>
              <a:rPr lang="en-US" sz="2800" b="0" strike="noStrike" spc="-1" dirty="0" err="1">
                <a:solidFill>
                  <a:srgbClr val="222222"/>
                </a:solidFill>
                <a:latin typeface="Calibri"/>
              </a:rPr>
              <a:t>gói</a:t>
            </a:r>
            <a:r>
              <a:rPr lang="en-US" sz="2800" b="0" strike="noStrike" spc="-1" dirty="0">
                <a:solidFill>
                  <a:srgbClr val="222222"/>
                </a:solidFill>
                <a:latin typeface="Calibri"/>
              </a:rPr>
              <a:t> </a:t>
            </a:r>
            <a:r>
              <a:rPr lang="en-US" sz="2800" b="0" strike="noStrike" spc="-1" dirty="0" err="1">
                <a:solidFill>
                  <a:srgbClr val="222222"/>
                </a:solidFill>
                <a:latin typeface="Calibri"/>
              </a:rPr>
              <a:t>và</a:t>
            </a:r>
            <a:r>
              <a:rPr lang="en-US" sz="2800" b="0" strike="noStrike" spc="-1" dirty="0">
                <a:solidFill>
                  <a:srgbClr val="222222"/>
                </a:solidFill>
                <a:latin typeface="Calibri"/>
              </a:rPr>
              <a:t> </a:t>
            </a:r>
            <a:r>
              <a:rPr lang="en-US" sz="2800" b="0" strike="noStrike" spc="-1" dirty="0" err="1">
                <a:solidFill>
                  <a:srgbClr val="222222"/>
                </a:solidFill>
                <a:latin typeface="Calibri"/>
              </a:rPr>
              <a:t>các</a:t>
            </a:r>
            <a:r>
              <a:rPr lang="en-US" sz="2800" b="0" strike="noStrike" spc="-1" dirty="0">
                <a:solidFill>
                  <a:srgbClr val="222222"/>
                </a:solidFill>
                <a:latin typeface="Calibri"/>
              </a:rPr>
              <a:t> </a:t>
            </a:r>
            <a:r>
              <a:rPr lang="en-US" sz="2800" b="0" strike="noStrike" spc="-1" dirty="0" err="1">
                <a:solidFill>
                  <a:srgbClr val="222222"/>
                </a:solidFill>
                <a:latin typeface="Calibri"/>
              </a:rPr>
              <a:t>dịch</a:t>
            </a:r>
            <a:r>
              <a:rPr lang="en-US" sz="2800" b="0" strike="noStrike" spc="-1" dirty="0">
                <a:solidFill>
                  <a:srgbClr val="222222"/>
                </a:solidFill>
                <a:latin typeface="Calibri"/>
              </a:rPr>
              <a:t> </a:t>
            </a:r>
            <a:r>
              <a:rPr lang="en-US" sz="2800" b="0" strike="noStrike" spc="-1" dirty="0" err="1">
                <a:solidFill>
                  <a:srgbClr val="222222"/>
                </a:solidFill>
                <a:latin typeface="Calibri"/>
              </a:rPr>
              <a:t>vụ</a:t>
            </a:r>
            <a:endParaRPr lang="en-US" sz="2800" b="0" strike="noStrike" spc="-1" dirty="0">
              <a:solidFill>
                <a:srgbClr val="000000"/>
              </a:solidFill>
              <a:latin typeface="Calibri"/>
            </a:endParaRPr>
          </a:p>
          <a:p>
            <a:pPr>
              <a:lnSpc>
                <a:spcPct val="90000"/>
              </a:lnSpc>
              <a:spcBef>
                <a:spcPts val="1001"/>
              </a:spcBef>
            </a:pPr>
            <a:endParaRPr lang="en-US"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 </a:t>
            </a:r>
            <a:r>
              <a:rPr lang="en-US" sz="2800" b="0" strike="noStrike" spc="-1" dirty="0" err="1">
                <a:solidFill>
                  <a:srgbClr val="000000"/>
                </a:solidFill>
                <a:latin typeface="Calibri"/>
              </a:rPr>
              <a:t>Là</a:t>
            </a:r>
            <a:r>
              <a:rPr lang="en-US" sz="2800" b="0" strike="noStrike" spc="-1" dirty="0">
                <a:solidFill>
                  <a:srgbClr val="000000"/>
                </a:solidFill>
                <a:latin typeface="Calibri"/>
              </a:rPr>
              <a:t> </a:t>
            </a:r>
            <a:r>
              <a:rPr lang="en-US" sz="2800" b="0" strike="noStrike" spc="-1" dirty="0" err="1">
                <a:solidFill>
                  <a:srgbClr val="000000"/>
                </a:solidFill>
                <a:latin typeface="Calibri"/>
              </a:rPr>
              <a:t>một</a:t>
            </a:r>
            <a:r>
              <a:rPr lang="en-US" sz="2800" b="0" strike="noStrike" spc="-1" dirty="0">
                <a:solidFill>
                  <a:srgbClr val="000000"/>
                </a:solidFill>
                <a:latin typeface="Calibri"/>
              </a:rPr>
              <a:t> </a:t>
            </a:r>
            <a:r>
              <a:rPr lang="en-US" sz="2800" b="0" strike="noStrike" spc="-1" dirty="0" err="1">
                <a:solidFill>
                  <a:srgbClr val="000000"/>
                </a:solidFill>
                <a:latin typeface="Calibri"/>
              </a:rPr>
              <a:t>hệ</a:t>
            </a:r>
            <a:r>
              <a:rPr lang="en-US" sz="2800" b="0" strike="noStrike" spc="-1" dirty="0">
                <a:solidFill>
                  <a:srgbClr val="000000"/>
                </a:solidFill>
                <a:latin typeface="Calibri"/>
              </a:rPr>
              <a:t> </a:t>
            </a:r>
            <a:r>
              <a:rPr lang="en-US" sz="2800" b="0" strike="noStrike" spc="-1" dirty="0" err="1">
                <a:solidFill>
                  <a:srgbClr val="000000"/>
                </a:solidFill>
                <a:latin typeface="Calibri"/>
              </a:rPr>
              <a:t>sinh</a:t>
            </a:r>
            <a:r>
              <a:rPr lang="en-US" sz="2800" b="0" strike="noStrike" spc="-1" dirty="0">
                <a:solidFill>
                  <a:srgbClr val="000000"/>
                </a:solidFill>
                <a:latin typeface="Calibri"/>
              </a:rPr>
              <a:t> </a:t>
            </a:r>
            <a:r>
              <a:rPr lang="en-US" sz="2800" b="0" strike="noStrike" spc="-1" dirty="0" err="1">
                <a:solidFill>
                  <a:srgbClr val="000000"/>
                </a:solidFill>
                <a:latin typeface="Calibri"/>
              </a:rPr>
              <a:t>thái</a:t>
            </a:r>
            <a:r>
              <a:rPr lang="en-US" sz="2800" b="0" strike="noStrike" spc="-1" dirty="0">
                <a:solidFill>
                  <a:srgbClr val="000000"/>
                </a:solidFill>
                <a:latin typeface="Calibri"/>
              </a:rPr>
              <a:t> </a:t>
            </a:r>
            <a:r>
              <a:rPr lang="en-US" sz="2800" b="0" strike="noStrike" spc="-1" dirty="0" err="1">
                <a:solidFill>
                  <a:srgbClr val="000000"/>
                </a:solidFill>
                <a:latin typeface="Calibri"/>
              </a:rPr>
              <a:t>lớn</a:t>
            </a:r>
            <a:r>
              <a:rPr lang="en-US" sz="2800" b="0" strike="noStrike" spc="-1" dirty="0">
                <a:solidFill>
                  <a:srgbClr val="000000"/>
                </a:solidFill>
                <a:latin typeface="Calibri"/>
              </a:rPr>
              <a:t> </a:t>
            </a:r>
            <a:r>
              <a:rPr lang="en-US" sz="2800" b="0" strike="noStrike" spc="-1" dirty="0" err="1">
                <a:solidFill>
                  <a:srgbClr val="000000"/>
                </a:solidFill>
                <a:latin typeface="Calibri"/>
              </a:rPr>
              <a:t>và</a:t>
            </a:r>
            <a:r>
              <a:rPr lang="en-US" sz="2800" b="0" strike="noStrike" spc="-1" dirty="0">
                <a:solidFill>
                  <a:srgbClr val="000000"/>
                </a:solidFill>
                <a:latin typeface="Calibri"/>
              </a:rPr>
              <a:t> </a:t>
            </a:r>
            <a:r>
              <a:rPr lang="en-US" sz="2800" b="0" strike="noStrike" spc="-1" dirty="0" err="1">
                <a:solidFill>
                  <a:srgbClr val="000000"/>
                </a:solidFill>
                <a:latin typeface="Calibri"/>
              </a:rPr>
              <a:t>phát</a:t>
            </a:r>
            <a:r>
              <a:rPr lang="en-US" sz="2800" b="0" strike="noStrike" spc="-1" dirty="0">
                <a:solidFill>
                  <a:srgbClr val="000000"/>
                </a:solidFill>
                <a:latin typeface="Calibri"/>
              </a:rPr>
              <a:t> </a:t>
            </a:r>
            <a:r>
              <a:rPr lang="en-US" sz="2800" b="0" strike="noStrike" spc="-1" dirty="0" err="1">
                <a:solidFill>
                  <a:srgbClr val="000000"/>
                </a:solidFill>
                <a:latin typeface="Calibri"/>
              </a:rPr>
              <a:t>triển</a:t>
            </a:r>
            <a:r>
              <a:rPr lang="en-US" sz="2800" b="0" strike="noStrike" spc="-1" dirty="0">
                <a:solidFill>
                  <a:srgbClr val="000000"/>
                </a:solidFill>
                <a:latin typeface="Calibri"/>
              </a:rPr>
              <a:t> </a:t>
            </a:r>
            <a:r>
              <a:rPr lang="en-US" sz="2800" b="0" strike="noStrike" spc="-1" dirty="0" err="1">
                <a:solidFill>
                  <a:srgbClr val="000000"/>
                </a:solidFill>
                <a:latin typeface="Calibri"/>
              </a:rPr>
              <a:t>nhanh</a:t>
            </a:r>
            <a:r>
              <a:rPr lang="en-US" sz="2800" b="0" strike="noStrike" spc="-1" dirty="0">
                <a:solidFill>
                  <a:srgbClr val="000000"/>
                </a:solidFill>
                <a:latin typeface="Calibri"/>
              </a:rPr>
              <a:t> </a:t>
            </a:r>
            <a:r>
              <a:rPr lang="en-US" sz="2800" b="0" strike="noStrike" spc="-1" dirty="0" err="1">
                <a:solidFill>
                  <a:srgbClr val="000000"/>
                </a:solidFill>
                <a:latin typeface="Calibri"/>
              </a:rPr>
              <a:t>chóng</a:t>
            </a:r>
            <a:endParaRPr lang="en-US" sz="2800" b="0" strike="noStrike" spc="-1" dirty="0">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II. </a:t>
            </a:r>
            <a:r>
              <a:rPr lang="en-US" sz="4400" b="0" strike="noStrike" spc="-1">
                <a:solidFill>
                  <a:srgbClr val="000000"/>
                </a:solidFill>
                <a:latin typeface="Times New Roman"/>
              </a:rPr>
              <a:t>Lợi ích</a:t>
            </a:r>
            <a:endParaRPr lang="en-US" sz="4400" b="0" strike="noStrike" spc="-1">
              <a:solidFill>
                <a:srgbClr val="000000"/>
              </a:solidFill>
              <a:latin typeface="Calibri"/>
            </a:endParaRPr>
          </a:p>
        </p:txBody>
      </p:sp>
      <p:sp>
        <p:nvSpPr>
          <p:cNvPr id="87" name="TextShape 2"/>
          <p:cNvSpPr txBox="1"/>
          <p:nvPr/>
        </p:nvSpPr>
        <p:spPr>
          <a:xfrm>
            <a:off x="1857240" y="2021400"/>
            <a:ext cx="9037080" cy="4350960"/>
          </a:xfrm>
          <a:prstGeom prst="rect">
            <a:avLst/>
          </a:prstGeom>
          <a:noFill/>
          <a:ln>
            <a:noFill/>
          </a:ln>
        </p:spPr>
        <p:txBody>
          <a:bodyPr>
            <a:normAutofit/>
          </a:bodyPr>
          <a:lstStyle/>
          <a:p>
            <a:pPr marL="228600" indent="-228240">
              <a:lnSpc>
                <a:spcPct val="90000"/>
              </a:lnSpc>
              <a:spcBef>
                <a:spcPts val="1001"/>
              </a:spcBef>
              <a:buClr>
                <a:srgbClr val="222222"/>
              </a:buClr>
              <a:buFont typeface="Arial"/>
              <a:buChar char="•"/>
            </a:pPr>
            <a:r>
              <a:rPr lang="en-US" sz="2800" b="0" strike="noStrike" spc="-1" dirty="0">
                <a:solidFill>
                  <a:srgbClr val="222222"/>
                </a:solidFill>
                <a:latin typeface="Verdana"/>
              </a:rPr>
              <a:t>Quản </a:t>
            </a:r>
            <a:r>
              <a:rPr lang="en-US" sz="2800" b="0" strike="noStrike" spc="-1" dirty="0" err="1">
                <a:solidFill>
                  <a:srgbClr val="222222"/>
                </a:solidFill>
                <a:latin typeface="Verdana"/>
              </a:rPr>
              <a:t>lý</a:t>
            </a:r>
            <a:r>
              <a:rPr lang="en-US" sz="2800" b="0" strike="noStrike" spc="-1" dirty="0">
                <a:solidFill>
                  <a:srgbClr val="222222"/>
                </a:solidFill>
                <a:latin typeface="Verdana"/>
              </a:rPr>
              <a:t> </a:t>
            </a:r>
            <a:r>
              <a:rPr lang="en-US" sz="2800" b="0" strike="noStrike" spc="-1" dirty="0" err="1">
                <a:solidFill>
                  <a:srgbClr val="222222"/>
                </a:solidFill>
                <a:latin typeface="Verdana"/>
              </a:rPr>
              <a:t>hàng</a:t>
            </a:r>
            <a:r>
              <a:rPr lang="en-US" sz="2800" b="0" strike="noStrike" spc="-1" dirty="0">
                <a:solidFill>
                  <a:srgbClr val="222222"/>
                </a:solidFill>
                <a:latin typeface="Verdana"/>
              </a:rPr>
              <a:t> </a:t>
            </a:r>
            <a:r>
              <a:rPr lang="en-US" sz="2800" b="0" strike="noStrike" spc="-1" dirty="0" err="1">
                <a:solidFill>
                  <a:srgbClr val="222222"/>
                </a:solidFill>
                <a:latin typeface="Verdana"/>
              </a:rPr>
              <a:t>loạt</a:t>
            </a:r>
            <a:r>
              <a:rPr lang="en-US" sz="2800" b="0" strike="noStrike" spc="-1" dirty="0">
                <a:solidFill>
                  <a:srgbClr val="222222"/>
                </a:solidFill>
                <a:latin typeface="Verdana"/>
              </a:rPr>
              <a:t> </a:t>
            </a:r>
            <a:r>
              <a:rPr lang="en-US" sz="2800" b="0" strike="noStrike" spc="-1" dirty="0" err="1">
                <a:solidFill>
                  <a:srgbClr val="222222"/>
                </a:solidFill>
                <a:latin typeface="Verdana"/>
              </a:rPr>
              <a:t>docker</a:t>
            </a:r>
            <a:r>
              <a:rPr lang="en-US" sz="2800" b="0" strike="noStrike" spc="-1" dirty="0">
                <a:solidFill>
                  <a:srgbClr val="222222"/>
                </a:solidFill>
                <a:latin typeface="Verdana"/>
              </a:rPr>
              <a:t> host</a:t>
            </a:r>
            <a:endParaRPr lang="en-US" sz="2800" b="0" strike="noStrike" spc="-1" dirty="0">
              <a:solidFill>
                <a:srgbClr val="000000"/>
              </a:solidFill>
              <a:latin typeface="Calibri"/>
            </a:endParaRPr>
          </a:p>
          <a:p>
            <a:pPr marL="228600" indent="-228240">
              <a:lnSpc>
                <a:spcPct val="90000"/>
              </a:lnSpc>
              <a:spcBef>
                <a:spcPts val="1001"/>
              </a:spcBef>
              <a:buClr>
                <a:srgbClr val="222222"/>
              </a:buClr>
              <a:buFont typeface="Arial"/>
              <a:buChar char="•"/>
            </a:pPr>
            <a:r>
              <a:rPr lang="en-US" sz="2800" b="0" strike="noStrike" spc="-1" dirty="0">
                <a:solidFill>
                  <a:srgbClr val="222222"/>
                </a:solidFill>
                <a:latin typeface="Verdana"/>
              </a:rPr>
              <a:t>Rolling update</a:t>
            </a:r>
            <a:endParaRPr lang="en-US" sz="2800" b="0" strike="noStrike" spc="-1" dirty="0">
              <a:solidFill>
                <a:srgbClr val="000000"/>
              </a:solidFill>
              <a:latin typeface="Calibri"/>
            </a:endParaRPr>
          </a:p>
          <a:p>
            <a:pPr marL="228600" indent="-228240">
              <a:lnSpc>
                <a:spcPct val="90000"/>
              </a:lnSpc>
              <a:spcBef>
                <a:spcPts val="1001"/>
              </a:spcBef>
              <a:buClr>
                <a:srgbClr val="222222"/>
              </a:buClr>
              <a:buFont typeface="Arial"/>
              <a:buChar char="•"/>
            </a:pPr>
            <a:r>
              <a:rPr lang="en-US" sz="2800" b="0" strike="noStrike" spc="-1" dirty="0" err="1">
                <a:solidFill>
                  <a:srgbClr val="222222"/>
                </a:solidFill>
                <a:latin typeface="open sans"/>
              </a:rPr>
              <a:t>Đóng</a:t>
            </a:r>
            <a:r>
              <a:rPr lang="en-US" sz="2800" b="0" strike="noStrike" spc="-1" dirty="0">
                <a:solidFill>
                  <a:srgbClr val="222222"/>
                </a:solidFill>
                <a:latin typeface="open sans"/>
              </a:rPr>
              <a:t> </a:t>
            </a:r>
            <a:r>
              <a:rPr lang="en-US" sz="2800" b="0" strike="noStrike" spc="-1" dirty="0" err="1">
                <a:solidFill>
                  <a:srgbClr val="222222"/>
                </a:solidFill>
                <a:latin typeface="open sans"/>
              </a:rPr>
              <a:t>gói</a:t>
            </a:r>
            <a:r>
              <a:rPr lang="en-US" sz="2800" b="0" strike="noStrike" spc="-1" dirty="0">
                <a:solidFill>
                  <a:srgbClr val="222222"/>
                </a:solidFill>
                <a:latin typeface="open sans"/>
              </a:rPr>
              <a:t> </a:t>
            </a:r>
            <a:r>
              <a:rPr lang="en-US" sz="2800" b="0" strike="noStrike" spc="-1" dirty="0" err="1">
                <a:solidFill>
                  <a:srgbClr val="222222"/>
                </a:solidFill>
                <a:latin typeface="open sans"/>
              </a:rPr>
              <a:t>tự</a:t>
            </a:r>
            <a:r>
              <a:rPr lang="en-US" sz="2800" b="0" strike="noStrike" spc="-1" dirty="0">
                <a:solidFill>
                  <a:srgbClr val="222222"/>
                </a:solidFill>
                <a:latin typeface="open sans"/>
              </a:rPr>
              <a:t> </a:t>
            </a:r>
            <a:r>
              <a:rPr lang="en-US" sz="2800" b="0" strike="noStrike" spc="-1" dirty="0" err="1">
                <a:solidFill>
                  <a:srgbClr val="222222"/>
                </a:solidFill>
                <a:latin typeface="open sans"/>
              </a:rPr>
              <a:t>động</a:t>
            </a:r>
            <a:endParaRPr lang="en-US" sz="2800" b="0" strike="noStrike" spc="-1" dirty="0">
              <a:solidFill>
                <a:srgbClr val="000000"/>
              </a:solidFill>
              <a:latin typeface="Calibri"/>
            </a:endParaRPr>
          </a:p>
          <a:p>
            <a:pPr marL="228600" indent="-228240">
              <a:lnSpc>
                <a:spcPct val="90000"/>
              </a:lnSpc>
              <a:spcBef>
                <a:spcPts val="1001"/>
              </a:spcBef>
              <a:buClr>
                <a:srgbClr val="222222"/>
              </a:buClr>
              <a:buFont typeface="Arial"/>
              <a:buChar char="•"/>
            </a:pPr>
            <a:r>
              <a:rPr lang="en-US" sz="2800" b="0" strike="noStrike" spc="-1" dirty="0" err="1">
                <a:solidFill>
                  <a:srgbClr val="222222"/>
                </a:solidFill>
                <a:latin typeface="open sans"/>
              </a:rPr>
              <a:t>Tự</a:t>
            </a:r>
            <a:r>
              <a:rPr lang="en-US" sz="2800" b="0" strike="noStrike" spc="-1" dirty="0">
                <a:solidFill>
                  <a:srgbClr val="222222"/>
                </a:solidFill>
                <a:latin typeface="open sans"/>
              </a:rPr>
              <a:t> </a:t>
            </a:r>
            <a:r>
              <a:rPr lang="en-US" sz="2800" b="0" strike="noStrike" spc="-1" dirty="0" err="1">
                <a:solidFill>
                  <a:srgbClr val="222222"/>
                </a:solidFill>
                <a:latin typeface="open sans"/>
              </a:rPr>
              <a:t>phục</a:t>
            </a:r>
            <a:r>
              <a:rPr lang="en-US" sz="2800" b="0" strike="noStrike" spc="-1" dirty="0">
                <a:solidFill>
                  <a:srgbClr val="222222"/>
                </a:solidFill>
                <a:latin typeface="open sans"/>
              </a:rPr>
              <a:t> </a:t>
            </a:r>
            <a:r>
              <a:rPr lang="en-US" sz="2800" b="0" strike="noStrike" spc="-1" dirty="0" err="1">
                <a:solidFill>
                  <a:srgbClr val="222222"/>
                </a:solidFill>
                <a:latin typeface="open sans"/>
              </a:rPr>
              <a:t>hồi</a:t>
            </a:r>
            <a:endParaRPr lang="en-US" sz="2800" b="0" strike="noStrike" spc="-1" dirty="0">
              <a:solidFill>
                <a:srgbClr val="000000"/>
              </a:solidFill>
              <a:latin typeface="Calibri"/>
            </a:endParaRPr>
          </a:p>
          <a:p>
            <a:pPr marL="228600" indent="-228240">
              <a:lnSpc>
                <a:spcPct val="90000"/>
              </a:lnSpc>
              <a:spcBef>
                <a:spcPts val="1001"/>
              </a:spcBef>
              <a:buClr>
                <a:srgbClr val="222222"/>
              </a:buClr>
              <a:buFont typeface="Arial"/>
              <a:buChar char="•"/>
            </a:pPr>
            <a:r>
              <a:rPr lang="en-US" sz="2800" b="0" strike="noStrike" spc="-1" dirty="0">
                <a:solidFill>
                  <a:srgbClr val="222222"/>
                </a:solidFill>
                <a:latin typeface="open sans"/>
              </a:rPr>
              <a:t>Service discovery </a:t>
            </a:r>
            <a:r>
              <a:rPr lang="en-US" sz="2800" b="0" strike="noStrike" spc="-1" dirty="0" err="1">
                <a:solidFill>
                  <a:srgbClr val="222222"/>
                </a:solidFill>
                <a:latin typeface="open sans"/>
              </a:rPr>
              <a:t>và</a:t>
            </a:r>
            <a:r>
              <a:rPr lang="en-US" sz="2800" b="0" strike="noStrike" spc="-1" dirty="0">
                <a:solidFill>
                  <a:srgbClr val="222222"/>
                </a:solidFill>
                <a:latin typeface="open sans"/>
              </a:rPr>
              <a:t> </a:t>
            </a:r>
            <a:r>
              <a:rPr lang="en-US" sz="2800" b="0" strike="noStrike" spc="-1" dirty="0" err="1">
                <a:solidFill>
                  <a:srgbClr val="222222"/>
                </a:solidFill>
                <a:latin typeface="open sans"/>
              </a:rPr>
              <a:t>cân</a:t>
            </a:r>
            <a:r>
              <a:rPr lang="en-US" sz="2800" b="0" strike="noStrike" spc="-1" dirty="0">
                <a:solidFill>
                  <a:srgbClr val="222222"/>
                </a:solidFill>
                <a:latin typeface="open sans"/>
              </a:rPr>
              <a:t> </a:t>
            </a:r>
            <a:r>
              <a:rPr lang="en-US" sz="2800" b="0" strike="noStrike" spc="-1" dirty="0" err="1">
                <a:solidFill>
                  <a:srgbClr val="222222"/>
                </a:solidFill>
                <a:latin typeface="open sans"/>
              </a:rPr>
              <a:t>bằng</a:t>
            </a:r>
            <a:r>
              <a:rPr lang="en-US" sz="2800" b="0" strike="noStrike" spc="-1" dirty="0">
                <a:solidFill>
                  <a:srgbClr val="222222"/>
                </a:solidFill>
                <a:latin typeface="open sans"/>
              </a:rPr>
              <a:t> </a:t>
            </a:r>
            <a:r>
              <a:rPr lang="en-US" sz="2800" b="0" strike="noStrike" spc="-1" dirty="0" err="1">
                <a:solidFill>
                  <a:srgbClr val="222222"/>
                </a:solidFill>
                <a:latin typeface="open sans"/>
              </a:rPr>
              <a:t>tải</a:t>
            </a:r>
            <a:endParaRPr lang="en-US" sz="2800" b="0" strike="noStrike" spc="-1" dirty="0">
              <a:solidFill>
                <a:srgbClr val="000000"/>
              </a:solidFill>
              <a:latin typeface="Calibri"/>
            </a:endParaRPr>
          </a:p>
          <a:p>
            <a:pPr marL="228600" indent="-228240">
              <a:lnSpc>
                <a:spcPct val="90000"/>
              </a:lnSpc>
              <a:spcBef>
                <a:spcPts val="1001"/>
              </a:spcBef>
              <a:buClr>
                <a:srgbClr val="222222"/>
              </a:buClr>
              <a:buFont typeface="Arial"/>
              <a:buChar char="•"/>
            </a:pPr>
            <a:r>
              <a:rPr lang="en-US" sz="2800" b="0" strike="noStrike" spc="-1" dirty="0" err="1">
                <a:solidFill>
                  <a:srgbClr val="222222"/>
                </a:solidFill>
                <a:latin typeface="open sans"/>
              </a:rPr>
              <a:t>Đảm</a:t>
            </a:r>
            <a:r>
              <a:rPr lang="en-US" sz="2800" b="0" strike="noStrike" spc="-1" dirty="0">
                <a:solidFill>
                  <a:srgbClr val="222222"/>
                </a:solidFill>
                <a:latin typeface="open sans"/>
              </a:rPr>
              <a:t> </a:t>
            </a:r>
            <a:r>
              <a:rPr lang="en-US" sz="2800" b="0" strike="noStrike" spc="-1" dirty="0" err="1">
                <a:solidFill>
                  <a:srgbClr val="222222"/>
                </a:solidFill>
                <a:latin typeface="open sans"/>
              </a:rPr>
              <a:t>nhiệm</a:t>
            </a:r>
            <a:r>
              <a:rPr lang="en-US" sz="2800" b="0" strike="noStrike" spc="-1" dirty="0">
                <a:solidFill>
                  <a:srgbClr val="222222"/>
                </a:solidFill>
                <a:latin typeface="open sans"/>
              </a:rPr>
              <a:t> </a:t>
            </a:r>
            <a:r>
              <a:rPr lang="en-US" sz="2800" b="0" strike="noStrike" spc="-1" dirty="0" err="1">
                <a:solidFill>
                  <a:srgbClr val="222222"/>
                </a:solidFill>
                <a:latin typeface="open sans"/>
              </a:rPr>
              <a:t>việc</a:t>
            </a:r>
            <a:r>
              <a:rPr lang="en-US" sz="2800" b="0" strike="noStrike" spc="-1" dirty="0">
                <a:solidFill>
                  <a:srgbClr val="222222"/>
                </a:solidFill>
                <a:latin typeface="open sans"/>
              </a:rPr>
              <a:t> </a:t>
            </a:r>
            <a:r>
              <a:rPr lang="en-US" sz="2800" b="0" strike="noStrike" spc="-1" dirty="0" err="1">
                <a:solidFill>
                  <a:srgbClr val="222222"/>
                </a:solidFill>
                <a:latin typeface="open sans"/>
              </a:rPr>
              <a:t>nhân</a:t>
            </a:r>
            <a:r>
              <a:rPr lang="en-US" sz="2800" b="0" strike="noStrike" spc="-1" dirty="0">
                <a:solidFill>
                  <a:srgbClr val="222222"/>
                </a:solidFill>
                <a:latin typeface="open sans"/>
              </a:rPr>
              <a:t> </a:t>
            </a:r>
            <a:r>
              <a:rPr lang="en-US" sz="2800" b="0" strike="noStrike" spc="-1" dirty="0" err="1">
                <a:solidFill>
                  <a:srgbClr val="222222"/>
                </a:solidFill>
                <a:latin typeface="open sans"/>
              </a:rPr>
              <a:t>rộng</a:t>
            </a:r>
            <a:r>
              <a:rPr lang="en-US" sz="2800" b="0" strike="noStrike" spc="-1" dirty="0">
                <a:solidFill>
                  <a:srgbClr val="222222"/>
                </a:solidFill>
                <a:latin typeface="open sans"/>
              </a:rPr>
              <a:t> </a:t>
            </a:r>
            <a:r>
              <a:rPr lang="en-US" sz="2800" b="0" strike="noStrike" spc="-1" dirty="0" err="1">
                <a:solidFill>
                  <a:srgbClr val="222222"/>
                </a:solidFill>
                <a:latin typeface="open sans"/>
              </a:rPr>
              <a:t>và</a:t>
            </a:r>
            <a:r>
              <a:rPr lang="en-US" sz="2800" b="0" strike="noStrike" spc="-1" dirty="0">
                <a:solidFill>
                  <a:srgbClr val="222222"/>
                </a:solidFill>
                <a:latin typeface="open sans"/>
              </a:rPr>
              <a:t> </a:t>
            </a:r>
            <a:r>
              <a:rPr lang="en-US" sz="2800" b="0" strike="noStrike" spc="-1" dirty="0" err="1">
                <a:solidFill>
                  <a:srgbClr val="222222"/>
                </a:solidFill>
                <a:latin typeface="open sans"/>
              </a:rPr>
              <a:t>chuyển</a:t>
            </a:r>
            <a:r>
              <a:rPr lang="en-US" sz="2800" b="0" strike="noStrike" spc="-1" dirty="0">
                <a:solidFill>
                  <a:srgbClr val="222222"/>
                </a:solidFill>
                <a:latin typeface="open sans"/>
              </a:rPr>
              <a:t> </a:t>
            </a:r>
            <a:r>
              <a:rPr lang="en-US" sz="2800" b="0" strike="noStrike" spc="-1" dirty="0" err="1">
                <a:solidFill>
                  <a:srgbClr val="222222"/>
                </a:solidFill>
                <a:latin typeface="open sans"/>
              </a:rPr>
              <a:t>đổi</a:t>
            </a:r>
            <a:r>
              <a:rPr lang="en-US" sz="2800" b="0" strike="noStrike" spc="-1" dirty="0">
                <a:solidFill>
                  <a:srgbClr val="222222"/>
                </a:solidFill>
                <a:latin typeface="open sans"/>
              </a:rPr>
              <a:t> </a:t>
            </a:r>
            <a:r>
              <a:rPr lang="en-US" sz="2800" b="0" strike="noStrike" spc="-1" dirty="0" err="1">
                <a:solidFill>
                  <a:srgbClr val="222222"/>
                </a:solidFill>
                <a:latin typeface="open sans"/>
              </a:rPr>
              <a:t>dự</a:t>
            </a:r>
            <a:r>
              <a:rPr lang="en-US" sz="2800" b="0" strike="noStrike" spc="-1" dirty="0">
                <a:solidFill>
                  <a:srgbClr val="222222"/>
                </a:solidFill>
                <a:latin typeface="open sans"/>
              </a:rPr>
              <a:t> </a:t>
            </a:r>
            <a:r>
              <a:rPr lang="en-US" sz="2800" b="0" strike="noStrike" spc="-1" dirty="0" err="1">
                <a:solidFill>
                  <a:srgbClr val="222222"/>
                </a:solidFill>
                <a:latin typeface="open sans"/>
              </a:rPr>
              <a:t>phòng</a:t>
            </a:r>
            <a:r>
              <a:rPr lang="en-US" sz="2800" b="0" strike="noStrike" spc="-1" dirty="0">
                <a:solidFill>
                  <a:srgbClr val="222222"/>
                </a:solidFill>
                <a:latin typeface="open sans"/>
              </a:rPr>
              <a:t> </a:t>
            </a:r>
            <a:r>
              <a:rPr lang="en-US" sz="2800" b="0" strike="noStrike" spc="-1" dirty="0" err="1">
                <a:solidFill>
                  <a:srgbClr val="222222"/>
                </a:solidFill>
                <a:latin typeface="open sans"/>
              </a:rPr>
              <a:t>cho</a:t>
            </a:r>
            <a:r>
              <a:rPr lang="en-US" sz="2800" b="0" strike="noStrike" spc="-1" dirty="0">
                <a:solidFill>
                  <a:srgbClr val="222222"/>
                </a:solidFill>
                <a:latin typeface="open sans"/>
              </a:rPr>
              <a:t> </a:t>
            </a:r>
            <a:r>
              <a:rPr lang="en-US" sz="2800" b="0" strike="noStrike" spc="-1" dirty="0" err="1">
                <a:solidFill>
                  <a:srgbClr val="222222"/>
                </a:solidFill>
                <a:latin typeface="open sans"/>
              </a:rPr>
              <a:t>ứng</a:t>
            </a:r>
            <a:r>
              <a:rPr lang="en-US" sz="2800" b="0" strike="noStrike" spc="-1" dirty="0">
                <a:solidFill>
                  <a:srgbClr val="222222"/>
                </a:solidFill>
                <a:latin typeface="open sans"/>
              </a:rPr>
              <a:t> </a:t>
            </a:r>
            <a:r>
              <a:rPr lang="en-US" sz="2800" b="0" strike="noStrike" spc="-1" dirty="0" err="1">
                <a:solidFill>
                  <a:srgbClr val="222222"/>
                </a:solidFill>
                <a:latin typeface="open sans"/>
              </a:rPr>
              <a:t>dụng</a:t>
            </a:r>
            <a:endParaRPr lang="en-US" sz="2800" b="0" strike="noStrike" spc="-1" dirty="0">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III. </a:t>
            </a:r>
            <a:r>
              <a:rPr lang="en-US" sz="4400" b="0" strike="noStrike" spc="-1">
                <a:solidFill>
                  <a:srgbClr val="000000"/>
                </a:solidFill>
                <a:latin typeface="Times New Roman"/>
              </a:rPr>
              <a:t>Thành phần</a:t>
            </a:r>
            <a:endParaRPr lang="en-US" sz="4400" b="0" strike="noStrike" spc="-1">
              <a:solidFill>
                <a:srgbClr val="000000"/>
              </a:solidFill>
              <a:latin typeface="Calibri"/>
            </a:endParaRPr>
          </a:p>
        </p:txBody>
      </p:sp>
      <p:pic>
        <p:nvPicPr>
          <p:cNvPr id="89" name="Picture 5"/>
          <p:cNvPicPr/>
          <p:nvPr/>
        </p:nvPicPr>
        <p:blipFill>
          <a:blip r:embed="rId2"/>
          <a:stretch/>
        </p:blipFill>
        <p:spPr>
          <a:xfrm>
            <a:off x="1682640" y="1429920"/>
            <a:ext cx="8486280" cy="4885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b="0" strike="noStrike" spc="-1">
                <a:solidFill>
                  <a:srgbClr val="000000"/>
                </a:solidFill>
                <a:latin typeface="Calibri Light"/>
              </a:rPr>
              <a:t>III. </a:t>
            </a:r>
            <a:r>
              <a:rPr lang="en-US" sz="4400" b="0" strike="noStrike" spc="-1">
                <a:solidFill>
                  <a:srgbClr val="000000"/>
                </a:solidFill>
                <a:latin typeface="Times New Roman"/>
              </a:rPr>
              <a:t>Thành phần</a:t>
            </a:r>
            <a:endParaRPr lang="en-US" sz="4400" b="0" strike="noStrike" spc="-1">
              <a:solidFill>
                <a:srgbClr val="000000"/>
              </a:solidFill>
              <a:latin typeface="Calibri"/>
            </a:endParaRPr>
          </a:p>
        </p:txBody>
      </p:sp>
      <p:pic>
        <p:nvPicPr>
          <p:cNvPr id="91" name="Picture 90"/>
          <p:cNvPicPr/>
          <p:nvPr/>
        </p:nvPicPr>
        <p:blipFill>
          <a:blip r:embed="rId2"/>
          <a:stretch/>
        </p:blipFill>
        <p:spPr>
          <a:xfrm>
            <a:off x="4206240" y="1449000"/>
            <a:ext cx="6217920" cy="4677480"/>
          </a:xfrm>
          <a:prstGeom prst="rect">
            <a:avLst/>
          </a:prstGeom>
          <a:ln>
            <a:noFill/>
          </a:ln>
        </p:spPr>
      </p:pic>
      <p:sp>
        <p:nvSpPr>
          <p:cNvPr id="92" name="TextShape 2"/>
          <p:cNvSpPr txBox="1"/>
          <p:nvPr/>
        </p:nvSpPr>
        <p:spPr>
          <a:xfrm>
            <a:off x="1280160" y="2428920"/>
            <a:ext cx="2651760" cy="3148920"/>
          </a:xfrm>
          <a:prstGeom prst="rect">
            <a:avLst/>
          </a:prstGeom>
          <a:noFill/>
          <a:ln>
            <a:noFill/>
          </a:ln>
        </p:spPr>
        <p:txBody>
          <a:bodyPr lIns="90000" tIns="45000" rIns="90000" bIns="45000"/>
          <a:lstStyle/>
          <a:p>
            <a:r>
              <a:rPr lang="en-US" sz="2400" b="0" strike="noStrike" spc="-1">
                <a:latin typeface="Arial"/>
              </a:rPr>
              <a:t>Các đối tượng thành phần trong kubernetes được mô tả bởi file .yaml</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TotalTime>
  <Words>406</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Calibri</vt:lpstr>
      <vt:lpstr>Calibri Light</vt:lpstr>
      <vt:lpstr>DejaVu Sans</vt:lpstr>
      <vt:lpstr>open sans</vt:lpstr>
      <vt:lpstr>Symbol</vt:lpstr>
      <vt:lpstr>Times New Roman</vt:lpstr>
      <vt:lpstr>Verdana</vt:lpstr>
      <vt:lpstr>Wingdings</vt:lpstr>
      <vt:lpstr>Office Theme</vt:lpstr>
      <vt:lpstr>Office Theme</vt:lpstr>
      <vt:lpstr>PowerPoint Presentation</vt:lpstr>
      <vt:lpstr>monolithic vs microservices</vt:lpstr>
      <vt:lpstr>thiết kế microservice</vt:lpstr>
      <vt:lpstr>Quản lý dữ liệu phân tán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subject/>
  <dc:creator>Admin</dc:creator>
  <dc:description/>
  <cp:lastModifiedBy>Admin</cp:lastModifiedBy>
  <cp:revision>8</cp:revision>
  <dcterms:created xsi:type="dcterms:W3CDTF">2021-03-30T19:00:45Z</dcterms:created>
  <dcterms:modified xsi:type="dcterms:W3CDTF">2021-04-01T19:50:14Z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