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1" r:id="rId13"/>
  </p:sldMasterIdLst>
  <p:sldIdLst>
    <p:sldId id="256" r:id="rId15"/>
    <p:sldId id="257" r:id="rId16"/>
    <p:sldId id="258" r:id="rId17"/>
    <p:sldId id="259" r:id="rId18"/>
    <p:sldId id="260" r:id="rId19"/>
    <p:sldId id="263" r:id="rId20"/>
    <p:sldId id="261" r:id="rId21"/>
    <p:sldId id="262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image" Target="../media/fImage2126876641.jpeg"></Relationship><Relationship Id="rId7" Type="http://schemas.openxmlformats.org/officeDocument/2006/relationships/image" Target="../media/fImage64328241.png"></Relationship><Relationship Id="rId8" Type="http://schemas.openxmlformats.org/officeDocument/2006/relationships/image" Target="../media/fImage73157858467.png"></Relationship><Relationship Id="rId9" Type="http://schemas.openxmlformats.org/officeDocument/2006/relationships/image" Target="../media/fImage8898866334.png"></Relationship><Relationship Id="rId10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hyperlink" Target="https://www.miricanvas.com/" TargetMode="External"></Relationship><Relationship Id="rId4" Type="http://schemas.openxmlformats.org/officeDocument/2006/relationships/hyperlink" Target="https://terms.naver.com/entry.naver?docId=2123418&amp;cid=51000&amp;categoryId=51000" TargetMode="External"></Relationship><Relationship Id="rId5" Type="http://schemas.openxmlformats.org/officeDocument/2006/relationships/hyperlink" Target="https://terms.naver.com/entry.naver?docId=1249862&amp;cid=40942&amp;categoryId=32820" TargetMode="External"></Relationship><Relationship Id="rId6" Type="http://schemas.openxmlformats.org/officeDocument/2006/relationships/hyperlink" Target="https://post.naver.com/viewer/postView.nhn?volumeNo=31974695&amp;memberNo=3902527&amp;vType=VERTICAL" TargetMode="External"></Relationship><Relationship Id="rId7" Type="http://schemas.openxmlformats.org/officeDocument/2006/relationships/hyperlink" Target="https://www.miricanvas.com/" TargetMode="External"></Relationship><Relationship Id="rId8" Type="http://schemas.openxmlformats.org/officeDocument/2006/relationships/hyperlink" Target="https://terms.naver.com/entry.naver?docId=2123418&amp;cid=51000&amp;categoryId=51000" TargetMode="External"></Relationship><Relationship Id="rId9" Type="http://schemas.openxmlformats.org/officeDocument/2006/relationships/hyperlink" Target="https://terms.naver.com/entry.naver?docId=1249862&amp;cid=40942&amp;categoryId=32820" TargetMode="External"></Relationship><Relationship Id="rId10" Type="http://schemas.openxmlformats.org/officeDocument/2006/relationships/hyperlink" Target="https://post.naver.com/viewer/postView.nhn?volumeNo=31974695&amp;memberNo=3902527&amp;vType=VERTICAL" TargetMode="External"></Relationship><Relationship Id="rId11" Type="http://schemas.openxmlformats.org/officeDocument/2006/relationships/hyperlink" Target="https://www.miricanvas.com/" TargetMode="External"></Relationship><Relationship Id="rId12" Type="http://schemas.openxmlformats.org/officeDocument/2006/relationships/hyperlink" Target="https://terms.naver.com/entry.naver?docId=2123418&amp;cid=51000&amp;categoryId=51000" TargetMode="External"></Relationship><Relationship Id="rId13" Type="http://schemas.openxmlformats.org/officeDocument/2006/relationships/hyperlink" Target="https://terms.naver.com/entry.naver?docId=1249862&amp;cid=40942&amp;categoryId=32820" TargetMode="External"></Relationship><Relationship Id="rId14" Type="http://schemas.openxmlformats.org/officeDocument/2006/relationships/hyperlink" Target="https://post.naver.com/viewer/postView.nhn?volumeNo=31974695&amp;memberNo=3902527&amp;vType=VERTICAL" TargetMode="External"></Relationship><Relationship Id="rId15" Type="http://schemas.openxmlformats.org/officeDocument/2006/relationships/hyperlink" Target="https://ovenapp.io/" TargetMode="External"></Relationship><Relationship Id="rId16" Type="http://schemas.openxmlformats.org/officeDocument/2006/relationships/hyperlink" Target="https://ovenapp.io/project/GGA2xZoF0gmEnpFoiGdpB42x06QPqpXR#AjsQB" TargetMode="External"></Relationship><Relationship Id="rId17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007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285730"/>
            <a:chOff x="0" y="0"/>
            <a:chExt cx="18285460" cy="10285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285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23485" y="2447925"/>
            <a:ext cx="7997825" cy="4257675"/>
            <a:chOff x="5023485" y="2447925"/>
            <a:chExt cx="7997825" cy="42576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3485" y="2447925"/>
              <a:ext cx="7997825" cy="42576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/>
          </p:cNvSpPr>
          <p:nvPr/>
        </p:nvSpPr>
        <p:spPr>
          <a:xfrm rot="0">
            <a:off x="3585845" y="3320415"/>
            <a:ext cx="10845165" cy="21228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6600" spc="-390">
                <a:solidFill>
                  <a:srgbClr val="FFFFFF"/>
                </a:solidFill>
                <a:latin typeface="THELuxGoR" charset="0"/>
                <a:cs typeface="THELuxGoR" charset="0"/>
              </a:rPr>
              <a:t>모바일 프로그래밍</a:t>
            </a:r>
            <a:endParaRPr lang="ko-KR" altLang="en-US" sz="6600">
              <a:solidFill>
                <a:srgbClr val="FFFFFF"/>
              </a:solidFill>
              <a:latin typeface="THELuxGoR" charset="0"/>
              <a:cs typeface="THELuxGoR" charset="0"/>
            </a:endParaRPr>
          </a:p>
          <a:p>
            <a:pPr marL="0" indent="0" algn="ctr" latinLnBrk="0">
              <a:buFontTx/>
              <a:buNone/>
            </a:pPr>
            <a:r>
              <a:rPr lang="en-US" sz="6600" spc="-390">
                <a:solidFill>
                  <a:srgbClr val="FFFFFF"/>
                </a:solidFill>
                <a:latin typeface="THELuxGoR" charset="0"/>
                <a:cs typeface="THELuxGoR" charset="0"/>
              </a:rPr>
              <a:t>기획 발표</a:t>
            </a:r>
            <a:endParaRPr lang="ko-KR" altLang="en-US" sz="6600">
              <a:solidFill>
                <a:srgbClr val="FFFFFF"/>
              </a:solidFill>
              <a:latin typeface="THELuxGoR" charset="0"/>
              <a:cs typeface="THELuxGo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3170" y="7209155"/>
            <a:ext cx="4502785" cy="238252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7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7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도</a:t>
            </a:r>
            <a:r>
              <a:rPr lang="en-US" sz="4000" b="1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건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687175" y="9368155"/>
            <a:ext cx="5760085" cy="750570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발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표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일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: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007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970"/>
            <a:ext cx="18285460" cy="10285730"/>
            <a:chOff x="0" y="13970"/>
            <a:chExt cx="18285460" cy="10285730"/>
          </a:xfrm>
        </p:grpSpPr>
        <p:pic>
          <p:nvPicPr>
            <p:cNvPr id="3" name="Object 2" descr="C:/Users/이도건/AppData/Roaming/PolarisOffice/ETemp/14848_5931560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0" y="13970"/>
              <a:ext cx="18286095" cy="10286365"/>
            </a:xfrm>
            <a:prstGeom prst="rect"/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7762240" y="6125210"/>
            <a:ext cx="4477385" cy="174625"/>
            <a:chOff x="7762240" y="6125210"/>
            <a:chExt cx="4477385" cy="174625"/>
          </a:xfrm>
        </p:grpSpPr>
        <p:pic>
          <p:nvPicPr>
            <p:cNvPr id="6" name="Object 5" descr="C:/Users/이도건/AppData/Roaming/PolarisOffice/ETemp/14848_5931560/image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6200000">
              <a:off x="7762240" y="6125210"/>
              <a:ext cx="4478020" cy="175260"/>
            </a:xfrm>
            <a:prstGeom prst="rect"/>
            <a:noFill/>
          </p:spPr>
        </p:pic>
      </p:grpSp>
      <p:grpSp>
        <p:nvGrpSpPr>
          <p:cNvPr id="1003" name="그룹 1003"/>
          <p:cNvGrpSpPr/>
          <p:nvPr/>
        </p:nvGrpSpPr>
        <p:grpSpPr>
          <a:xfrm>
            <a:off x="11845290" y="6123940"/>
            <a:ext cx="4477385" cy="176530"/>
            <a:chOff x="11845290" y="6123940"/>
            <a:chExt cx="4477385" cy="1765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845290" y="6123940"/>
              <a:ext cx="4477385" cy="1765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/>
          </p:cNvSpPr>
          <p:nvPr/>
        </p:nvSpPr>
        <p:spPr>
          <a:xfrm rot="0">
            <a:off x="14424660" y="6496685"/>
            <a:ext cx="1560830" cy="7423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800" spc="-90" b="1">
                <a:solidFill>
                  <a:srgbClr val="FFFFFF"/>
                </a:solidFill>
                <a:latin typeface="THELuxGoB" charset="0"/>
                <a:cs typeface="THELuxGoB" charset="0"/>
              </a:rPr>
              <a:t>5. 출처</a:t>
            </a:r>
            <a:endParaRPr lang="ko-KR" altLang="en-US" sz="2800" b="1">
              <a:solidFill>
                <a:srgbClr val="FFFFFF"/>
              </a:solidFill>
              <a:latin typeface="THELuxGoB" charset="0"/>
              <a:cs typeface="THELuxGoB" charset="0"/>
            </a:endParaRPr>
          </a:p>
        </p:txBody>
      </p:sp>
      <p:sp>
        <p:nvSpPr>
          <p:cNvPr id="12" name="Object 12"/>
          <p:cNvSpPr txBox="1">
            <a:spLocks/>
          </p:cNvSpPr>
          <p:nvPr/>
        </p:nvSpPr>
        <p:spPr>
          <a:xfrm rot="0">
            <a:off x="14424660" y="4033520"/>
            <a:ext cx="31210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800" spc="-90" b="1">
                <a:solidFill>
                  <a:srgbClr val="FFFFFF"/>
                </a:solidFill>
                <a:latin typeface="THELuxGoB" charset="0"/>
                <a:cs typeface="THELuxGoB" charset="0"/>
              </a:rPr>
              <a:t>4. SWOT 분석</a:t>
            </a:r>
            <a:endParaRPr lang="ko-KR" altLang="en-US" sz="2800" b="1">
              <a:solidFill>
                <a:srgbClr val="FFFFFF"/>
              </a:solidFill>
              <a:latin typeface="THELuxGoB" charset="0"/>
              <a:cs typeface="THELuxGoB" charset="0"/>
            </a:endParaRPr>
          </a:p>
        </p:txBody>
      </p:sp>
      <p:sp>
        <p:nvSpPr>
          <p:cNvPr id="13" name="Object 13"/>
          <p:cNvSpPr txBox="1">
            <a:spLocks/>
          </p:cNvSpPr>
          <p:nvPr/>
        </p:nvSpPr>
        <p:spPr>
          <a:xfrm rot="0">
            <a:off x="6216015" y="4033520"/>
            <a:ext cx="384365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800" spc="-90" b="1">
                <a:solidFill>
                  <a:srgbClr val="FFFFFF"/>
                </a:solidFill>
                <a:latin typeface="THELuxGoB" charset="0"/>
                <a:cs typeface="THELuxGoB" charset="0"/>
              </a:rPr>
              <a:t>1. 프로그램의 용도</a:t>
            </a:r>
            <a:endParaRPr lang="ko-KR" altLang="en-US" sz="2800" b="1">
              <a:solidFill>
                <a:srgbClr val="FFFFFF"/>
              </a:solidFill>
              <a:latin typeface="THELuxGoB" charset="0"/>
              <a:cs typeface="THELuxGoB" charset="0"/>
            </a:endParaRPr>
          </a:p>
        </p:txBody>
      </p:sp>
      <p:sp>
        <p:nvSpPr>
          <p:cNvPr id="14" name="Object 14"/>
          <p:cNvSpPr txBox="1">
            <a:spLocks/>
          </p:cNvSpPr>
          <p:nvPr/>
        </p:nvSpPr>
        <p:spPr>
          <a:xfrm rot="0">
            <a:off x="10426065" y="4029075"/>
            <a:ext cx="39465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800" spc="-90" b="1">
                <a:solidFill>
                  <a:srgbClr val="FFFFFF"/>
                </a:solidFill>
                <a:latin typeface="THELuxGoB" charset="0"/>
                <a:cs typeface="THELuxGoB" charset="0"/>
              </a:rPr>
              <a:t>2. 모바일 화면구성</a:t>
            </a:r>
            <a:endParaRPr lang="ko-KR" altLang="en-US" sz="2800" b="1">
              <a:solidFill>
                <a:srgbClr val="FFFFFF"/>
              </a:solidFill>
              <a:latin typeface="THELuxGoB" charset="0"/>
              <a:cs typeface="THELuxGoB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4420" y="1476375"/>
            <a:ext cx="10902315" cy="24498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9000" spc="-200" kern="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발</a:t>
            </a:r>
            <a:r>
              <a:rPr lang="en-US" sz="9000" spc="-200" kern="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표</a:t>
            </a:r>
            <a:r>
              <a:rPr lang="en-US" sz="9000" spc="-200" kern="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순</a:t>
            </a:r>
            <a:r>
              <a:rPr lang="en-US" sz="9000" spc="-200" kern="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서</a:t>
            </a:r>
            <a:endParaRPr lang="en-US" dirty="0"/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 rot="0">
            <a:off x="10328910" y="6510655"/>
            <a:ext cx="459359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800" spc="-90" b="1">
                <a:solidFill>
                  <a:srgbClr val="FFFFFF"/>
                </a:solidFill>
                <a:latin typeface="THELuxGoB" charset="0"/>
                <a:cs typeface="THELuxGoB" charset="0"/>
              </a:rPr>
              <a:t>3. 어떤 도움이 되는가</a:t>
            </a:r>
            <a:endParaRPr lang="ko-KR" altLang="en-US" sz="2800" b="1">
              <a:solidFill>
                <a:srgbClr val="FFFFFF"/>
              </a:solidFill>
              <a:latin typeface="THELuxGoB" charset="0"/>
              <a:cs typeface="THELuxGo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도형 6"/>
          <p:cNvSpPr>
            <a:spLocks/>
          </p:cNvSpPr>
          <p:nvPr/>
        </p:nvSpPr>
        <p:spPr>
          <a:xfrm rot="0" flipV="1">
            <a:off x="635" y="-6985"/>
            <a:ext cx="15321915" cy="3497580"/>
          </a:xfrm>
          <a:prstGeom prst="rtTriangle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11325" y="9686290"/>
            <a:ext cx="2861945" cy="3733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400" spc="-100" kern="0" dirty="0" smtClean="0">
                <a:solidFill>
                  <a:srgbClr val="9e9e9e"/>
                </a:solidFill>
                <a:latin typeface="THELuxGoM" pitchFamily="34" charset="0"/>
                <a:cs typeface="THELuxGoM" pitchFamily="34" charset="0"/>
              </a:rPr>
              <a:t>3</a:t>
            </a:r>
            <a:r>
              <a:rPr lang="en-US" sz="1400" spc="-100" kern="0" dirty="0" smtClean="0">
                <a:solidFill>
                  <a:srgbClr val="9e9e9e"/>
                </a:solidFill>
                <a:latin typeface="THELuxGoM" pitchFamily="34" charset="0"/>
                <a:cs typeface="THELuxGoM" pitchFamily="34" charset="0"/>
              </a:rPr>
              <a:t> </a:t>
            </a:r>
            <a:r>
              <a:rPr lang="en-US" sz="1400" spc="-100" kern="0" dirty="0" smtClean="0">
                <a:solidFill>
                  <a:srgbClr val="9e9e9e"/>
                </a:solidFill>
                <a:latin typeface="THELuxGoM" pitchFamily="34" charset="0"/>
                <a:cs typeface="THELuxGoM" pitchFamily="34" charset="0"/>
              </a:rPr>
              <a:t>P</a:t>
            </a:r>
            <a:r>
              <a:rPr lang="en-US" sz="1400" spc="-100" kern="0" dirty="0" smtClean="0">
                <a:solidFill>
                  <a:srgbClr val="9e9e9e"/>
                </a:solidFill>
                <a:latin typeface="THELuxGoM" pitchFamily="34" charset="0"/>
                <a:cs typeface="THELuxGoM" pitchFamily="34" charset="0"/>
              </a:rPr>
              <a:t>a</a:t>
            </a:r>
            <a:r>
              <a:rPr lang="en-US" sz="1400" spc="-100" kern="0" dirty="0" smtClean="0">
                <a:solidFill>
                  <a:srgbClr val="9e9e9e"/>
                </a:solidFill>
                <a:latin typeface="THELuxGoM" pitchFamily="34" charset="0"/>
                <a:cs typeface="THELuxGoM" pitchFamily="34" charset="0"/>
              </a:rPr>
              <a:t>g</a:t>
            </a:r>
            <a:r>
              <a:rPr lang="en-US" sz="1400" spc="-100" kern="0" dirty="0" smtClean="0">
                <a:solidFill>
                  <a:srgbClr val="9e9e9e"/>
                </a:solidFill>
                <a:latin typeface="THELuxGoM" pitchFamily="34" charset="0"/>
                <a:cs typeface="THELuxGoM" pitchFamily="34" charset="0"/>
              </a:rPr>
              <a:t>e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926465" y="546735"/>
            <a:ext cx="10793730" cy="1920875"/>
            <a:chOff x="926465" y="546735"/>
            <a:chExt cx="10793730" cy="1920875"/>
          </a:xfrm>
        </p:grpSpPr>
        <p:sp>
          <p:nvSpPr>
            <p:cNvPr id="4" name="Object 4"/>
            <p:cNvSpPr txBox="1">
              <a:spLocks/>
            </p:cNvSpPr>
            <p:nvPr/>
          </p:nvSpPr>
          <p:spPr>
            <a:xfrm rot="0">
              <a:off x="926465" y="546735"/>
              <a:ext cx="10793730" cy="1920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7200" spc="-390">
                  <a:solidFill>
                    <a:srgbClr val="595959"/>
                  </a:solidFill>
                  <a:latin typeface="Open Sans ExtraBold" charset="0"/>
                  <a:cs typeface="Open Sans ExtraBold" charset="0"/>
                </a:rPr>
                <a:t>프로그램의 </a:t>
              </a:r>
              <a:r>
                <a:rPr lang="en-US" sz="7200" spc="-390">
                  <a:solidFill>
                    <a:srgbClr val="007BFF"/>
                  </a:solidFill>
                  <a:latin typeface="Open Sans ExtraBold" charset="0"/>
                  <a:cs typeface="Open Sans ExtraBold" charset="0"/>
                </a:rPr>
                <a:t>용도</a:t>
              </a:r>
              <a:endParaRPr lang="ko-KR" altLang="en-US" sz="7200">
                <a:solidFill>
                  <a:srgbClr val="007BFF"/>
                </a:solidFill>
                <a:latin typeface="Open Sans ExtraBold" charset="0"/>
                <a:cs typeface="Open Sans ExtraBold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24375" y="4050030"/>
            <a:ext cx="13162280" cy="235140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900" dirty="0" smtClean="0">
                <a:solidFill>
                  <a:srgbClr val="ff0000"/>
                </a:solidFill>
                <a:latin typeface="Noto Sans CJK KR Regular" pitchFamily="34" charset="0"/>
                <a:cs typeface="Noto Sans CJK KR Regular" pitchFamily="34" charset="0"/>
              </a:rPr>
              <a:t>상</a:t>
            </a:r>
            <a:r>
              <a:rPr lang="en-US" sz="3900" dirty="0" smtClean="0">
                <a:solidFill>
                  <a:srgbClr val="ff0000"/>
                </a:solidFill>
                <a:latin typeface="Noto Sans CJK KR Regular" pitchFamily="34" charset="0"/>
                <a:cs typeface="Noto Sans CJK KR Regular" pitchFamily="34" charset="0"/>
              </a:rPr>
              <a:t>처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따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라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야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하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900" dirty="0" smtClean="0">
                <a:solidFill>
                  <a:srgbClr val="24ec2a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3900" dirty="0" smtClean="0">
                <a:solidFill>
                  <a:srgbClr val="24ec2a"/>
                </a:solidFill>
                <a:latin typeface="Noto Sans CJK KR Regular" pitchFamily="34" charset="0"/>
                <a:cs typeface="Noto Sans CJK KR Regular" pitchFamily="34" charset="0"/>
              </a:rPr>
              <a:t>고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가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무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엇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인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간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편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하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게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찾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위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앱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도형 2"/>
          <p:cNvSpPr>
            <a:spLocks/>
          </p:cNvSpPr>
          <p:nvPr/>
        </p:nvSpPr>
        <p:spPr>
          <a:xfrm rot="0" flipV="1">
            <a:off x="635" y="-6985"/>
            <a:ext cx="15321915" cy="3497580"/>
          </a:xfrm>
          <a:prstGeom prst="rtTriangle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6575" y="9686290"/>
            <a:ext cx="286258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1400" spc="-90">
                <a:solidFill>
                  <a:srgbClr val="9E9E9E"/>
                </a:solidFill>
                <a:latin typeface="THELuxGoM" charset="0"/>
                <a:cs typeface="THELuxGoM" charset="0"/>
              </a:rPr>
              <a:t>4</a:t>
            </a:r>
            <a:r>
              <a:rPr lang="en-US" sz="1400" spc="-90">
                <a:solidFill>
                  <a:srgbClr val="9E9E9E"/>
                </a:solidFill>
                <a:latin typeface="THELuxGoM" charset="0"/>
                <a:cs typeface="THELuxGoM" charset="0"/>
              </a:rPr>
              <a:t> Page</a:t>
            </a:r>
            <a:endParaRPr lang="ko-KR" altLang="en-US" sz="1400">
              <a:solidFill>
                <a:srgbClr val="9E9E9E"/>
              </a:solidFill>
              <a:latin typeface="THELuxGoM" charset="0"/>
              <a:cs typeface="THELuxGoM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99465" y="417830"/>
            <a:ext cx="10709910" cy="1974215"/>
            <a:chOff x="799465" y="417830"/>
            <a:chExt cx="10709910" cy="1974215"/>
          </a:xfrm>
        </p:grpSpPr>
        <p:sp>
          <p:nvSpPr>
            <p:cNvPr id="4" name="Object 4"/>
            <p:cNvSpPr txBox="1">
              <a:spLocks/>
            </p:cNvSpPr>
            <p:nvPr/>
          </p:nvSpPr>
          <p:spPr>
            <a:xfrm rot="0">
              <a:off x="799465" y="486410"/>
              <a:ext cx="10711180" cy="19069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7200" spc="-280">
                  <a:solidFill>
                    <a:srgbClr val="595959"/>
                  </a:solidFill>
                  <a:latin typeface="Open Sans ExtraBold" charset="0"/>
                  <a:cs typeface="Open Sans ExtraBold" charset="0"/>
                </a:rPr>
                <a:t>모바일</a:t>
              </a:r>
              <a:r>
                <a:rPr lang="en-US" sz="7200" spc="-280">
                  <a:solidFill>
                    <a:srgbClr val="007BFF"/>
                  </a:solidFill>
                  <a:latin typeface="Open Sans ExtraBold" charset="0"/>
                  <a:cs typeface="Open Sans ExtraBold" charset="0"/>
                </a:rPr>
                <a:t> 화면구성</a:t>
              </a:r>
              <a:endParaRPr lang="ko-KR" altLang="en-US" sz="7200">
                <a:solidFill>
                  <a:srgbClr val="007BFF"/>
                </a:solidFill>
                <a:latin typeface="Open Sans ExtraBold" charset="0"/>
                <a:cs typeface="Open Sans ExtraBold" charset="0"/>
              </a:endParaRPr>
            </a:p>
          </p:txBody>
        </p:sp>
      </p:grpSp>
      <p:pic>
        <p:nvPicPr>
          <p:cNvPr id="1006" name="그림 1" descr="C:/Users/이도건/AppData/Roaming/PolarisOffice/ETemp/17216_14659848/fImage2126876641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049500" y="2383790"/>
            <a:ext cx="2884170" cy="6165850"/>
          </a:xfrm>
          <a:prstGeom prst="rect"/>
          <a:noFill/>
        </p:spPr>
      </p:pic>
      <p:pic>
        <p:nvPicPr>
          <p:cNvPr id="1009" name="그림 1" descr="C:/Users/이도건/AppData/Roaming/PolarisOffice/ETemp/17216_14659848/fImage643282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3910" y="2385695"/>
            <a:ext cx="3439160" cy="5706110"/>
          </a:xfrm>
          <a:prstGeom prst="rect"/>
          <a:noFill/>
        </p:spPr>
      </p:pic>
      <p:pic>
        <p:nvPicPr>
          <p:cNvPr id="1012" name="그림 4" descr="C:/Users/이도건/AppData/Roaming/PolarisOffice/ETemp/17216_14659848/fImage7315785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0" y="2381250"/>
            <a:ext cx="3429635" cy="5668010"/>
          </a:xfrm>
          <a:prstGeom prst="rect"/>
          <a:noFill/>
        </p:spPr>
      </p:pic>
      <p:cxnSp>
        <p:nvCxnSpPr>
          <p:cNvPr id="1008" name="도형 1"/>
          <p:cNvCxnSpPr/>
          <p:nvPr/>
        </p:nvCxnSpPr>
        <p:spPr>
          <a:xfrm rot="0" flipV="1">
            <a:off x="13736955" y="6630035"/>
            <a:ext cx="1275715" cy="15240"/>
          </a:xfrm>
          <a:prstGeom prst="straightConnector1"/>
          <a:ln w="38100" cap="flat" cmpd="sng">
            <a:prstDash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13" name="그림 5" descr="C:/Users/이도건/AppData/Roaming/PolarisOffice/ETemp/17216_14659848/fImage88988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05475" y="2376170"/>
            <a:ext cx="3448685" cy="5725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도형 7"/>
          <p:cNvSpPr>
            <a:spLocks/>
          </p:cNvSpPr>
          <p:nvPr/>
        </p:nvSpPr>
        <p:spPr>
          <a:xfrm rot="0" flipV="1">
            <a:off x="635" y="-6985"/>
            <a:ext cx="15321915" cy="3497580"/>
          </a:xfrm>
          <a:prstGeom prst="rtTriangle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3935" y="590550"/>
            <a:ext cx="10709910" cy="1920240"/>
            <a:chOff x="1003935" y="590550"/>
            <a:chExt cx="10709910" cy="1920240"/>
          </a:xfrm>
        </p:grpSpPr>
        <p:sp>
          <p:nvSpPr>
            <p:cNvPr id="3" name="Object 3"/>
            <p:cNvSpPr txBox="1">
              <a:spLocks/>
            </p:cNvSpPr>
            <p:nvPr/>
          </p:nvSpPr>
          <p:spPr>
            <a:xfrm rot="0">
              <a:off x="1003935" y="590550"/>
              <a:ext cx="10710545" cy="1920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7200" spc="-290">
                  <a:solidFill>
                    <a:srgbClr val="595959"/>
                  </a:solidFill>
                  <a:latin typeface="Open Sans ExtraBold" charset="0"/>
                  <a:cs typeface="Open Sans ExtraBold" charset="0"/>
                </a:rPr>
                <a:t>어떤 </a:t>
              </a:r>
              <a:r>
                <a:rPr lang="en-US" sz="7200" spc="-290">
                  <a:solidFill>
                    <a:srgbClr val="007BFF"/>
                  </a:solidFill>
                  <a:latin typeface="Open Sans ExtraBold" charset="0"/>
                  <a:cs typeface="Open Sans ExtraBold" charset="0"/>
                </a:rPr>
                <a:t>도움</a:t>
              </a:r>
              <a:r>
                <a:rPr lang="en-US" sz="7200" spc="-290">
                  <a:solidFill>
                    <a:srgbClr val="595959"/>
                  </a:solidFill>
                  <a:latin typeface="Open Sans ExtraBold" charset="0"/>
                  <a:cs typeface="Open Sans ExtraBold" charset="0"/>
                </a:rPr>
                <a:t>이 되는가</a:t>
              </a:r>
              <a:endParaRPr lang="ko-KR" altLang="en-US" sz="7200">
                <a:solidFill>
                  <a:srgbClr val="595959"/>
                </a:solidFill>
                <a:latin typeface="Open Sans ExtraBold" charset="0"/>
                <a:cs typeface="Open Sans ExtraBold" charset="0"/>
              </a:endParaRPr>
            </a:p>
          </p:txBody>
        </p:sp>
      </p:grpSp>
      <p:sp>
        <p:nvSpPr>
          <p:cNvPr id="8" name="Object 8"/>
          <p:cNvSpPr txBox="1">
            <a:spLocks/>
          </p:cNvSpPr>
          <p:nvPr/>
        </p:nvSpPr>
        <p:spPr>
          <a:xfrm rot="0">
            <a:off x="3792220" y="4402455"/>
            <a:ext cx="10500360" cy="202946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Regular" charset="0"/>
                <a:cs typeface="Noto Sans CJK KR Regular" charset="0"/>
              </a:rPr>
              <a:t>연고의 종류에따라 잘못바르면 해가되는 경우가 있기때문에</a:t>
            </a:r>
            <a:endParaRPr lang="ko-KR" altLang="en-US" sz="2800">
              <a:solidFill>
                <a:srgbClr val="000000"/>
              </a:solidFill>
              <a:latin typeface="Noto Sans CJK KR Regular" charset="0"/>
              <a:cs typeface="Noto Sans CJK KR Regular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Regular" charset="0"/>
                <a:cs typeface="Noto Sans CJK KR Regular" charset="0"/>
              </a:rPr>
              <a:t>상처의 종류에따라 무슨 연고를 발라도 되는지 햇갈릴경우</a:t>
            </a:r>
            <a:endParaRPr lang="ko-KR" altLang="en-US" sz="2800">
              <a:solidFill>
                <a:srgbClr val="000000"/>
              </a:solidFill>
              <a:latin typeface="Noto Sans CJK KR Regular" charset="0"/>
              <a:cs typeface="Noto Sans CJK KR Regular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Regular" charset="0"/>
                <a:cs typeface="Noto Sans CJK KR Regular" charset="0"/>
              </a:rPr>
              <a:t>쉽게 찾아낼수 있다.</a:t>
            </a:r>
            <a:endParaRPr lang="ko-KR" altLang="en-US" sz="2800">
              <a:solidFill>
                <a:srgbClr val="000000"/>
              </a:solidFill>
              <a:latin typeface="Noto Sans CJK KR Regular" charset="0"/>
              <a:cs typeface="Noto Sans CJK KR Regular" charset="0"/>
            </a:endParaRPr>
          </a:p>
        </p:txBody>
      </p:sp>
      <p:sp>
        <p:nvSpPr>
          <p:cNvPr id="1003" name="텍스트 상자 2"/>
          <p:cNvSpPr txBox="1">
            <a:spLocks/>
          </p:cNvSpPr>
          <p:nvPr/>
        </p:nvSpPr>
        <p:spPr>
          <a:xfrm rot="0">
            <a:off x="14506575" y="9686290"/>
            <a:ext cx="28625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1400" spc="-90">
                <a:solidFill>
                  <a:srgbClr val="9E9E9E"/>
                </a:solidFill>
                <a:latin typeface="THELuxGoM" charset="0"/>
                <a:cs typeface="THELuxGoM" charset="0"/>
              </a:rPr>
              <a:t>5 </a:t>
            </a:r>
            <a:r>
              <a:rPr lang="en-US" sz="1400" spc="-90">
                <a:solidFill>
                  <a:srgbClr val="9E9E9E"/>
                </a:solidFill>
                <a:latin typeface="THELuxGoM" charset="0"/>
                <a:cs typeface="THELuxGoM" charset="0"/>
              </a:rPr>
              <a:t>Page</a:t>
            </a:r>
            <a:endParaRPr lang="ko-KR" altLang="en-US" sz="1400">
              <a:solidFill>
                <a:srgbClr val="9E9E9E"/>
              </a:solidFill>
              <a:latin typeface="THELuxGoM" charset="0"/>
              <a:cs typeface="THELuxGo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29"/>
          <p:cNvSpPr>
            <a:spLocks/>
          </p:cNvSpPr>
          <p:nvPr/>
        </p:nvSpPr>
        <p:spPr>
          <a:xfrm rot="0" flipV="1">
            <a:off x="635" y="-6985"/>
            <a:ext cx="15321915" cy="3497580"/>
          </a:xfrm>
          <a:prstGeom prst="rtTriangle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9"/>
          <p:cNvSpPr txBox="1">
            <a:spLocks/>
          </p:cNvSpPr>
          <p:nvPr/>
        </p:nvSpPr>
        <p:spPr>
          <a:xfrm rot="0">
            <a:off x="1016000" y="603250"/>
            <a:ext cx="53028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en-US" sz="7200" spc="-380">
                <a:solidFill>
                  <a:srgbClr val="007BFF"/>
                </a:solidFill>
                <a:latin typeface="Open Sans ExtraBold" charset="0"/>
                <a:cs typeface="Open Sans ExtraBold" charset="0"/>
              </a:rPr>
              <a:t>SWOT </a:t>
            </a:r>
            <a:r>
              <a:rPr lang="en-US" sz="7200" spc="-380">
                <a:solidFill>
                  <a:srgbClr val="595959"/>
                </a:solidFill>
                <a:latin typeface="Open Sans ExtraBold" charset="0"/>
                <a:cs typeface="Open Sans ExtraBold" charset="0"/>
              </a:rPr>
              <a:t>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6"/>
          <p:cNvGraphicFramePr>
            <a:graphicFrameLocks noGrp="1"/>
          </p:cNvGraphicFramePr>
          <p:nvPr/>
        </p:nvGraphicFramePr>
        <p:xfrm>
          <a:off x="2952750" y="1920875"/>
          <a:ext cx="12192000" cy="719772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tableStyleId>{5C22544A-7EE6-4342-B048-85BDC9FD1C3A}</a:tableStyleId>
              </a:tblPr>
              <a:tblGrid>
                <a:gridCol w="6096000"/>
                <a:gridCol w="6096000"/>
              </a:tblGrid>
              <a:tr h="360680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Strengths : 강점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이용이 쉽다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latinLnBrk="0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eakness : 약점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latinLnBrk="0" hangingPunct="1" lvl="1">
                        <a:buFontTx/>
                        <a:buNone/>
                      </a:pP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latinLnBrk="0" hangingPunct="1" lvl="1">
                        <a:buFontTx/>
                        <a:buNone/>
                      </a:pP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메뉴의 전문성이 부족하다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3399FF"/>
                    </a:solidFill>
                  </a:tcPr>
                </a:tc>
              </a:tr>
              <a:tr h="3590925">
                <a:tc>
                  <a:txBody>
                    <a:bodyPr/>
                    <a:lstStyle/>
                    <a:p>
                      <a:pPr marL="0" indent="0" algn="ctr" latinLnBrk="0" hangingPunct="1" lvl="1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필요시 낮은 용량으로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 lvl="1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빠르게 설치가능</a:t>
                      </a: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하다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pportunities : 기회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b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누구나 쉽게 만들수있다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latinLnBrk="0" hangingPunct="1" lvl="1">
                        <a:buFontTx/>
                        <a:buNone/>
                      </a:pP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latinLnBrk="0" hangingPunct="1" lvl="1">
                        <a:buFontTx/>
                        <a:buNone/>
                      </a:pP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latinLnBrk="0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sz="3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hreats : 위협</a:t>
                      </a:r>
                      <a:endParaRPr lang="ko-KR" altLang="en-US" sz="36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b"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도형 8"/>
          <p:cNvSpPr>
            <a:spLocks/>
          </p:cNvSpPr>
          <p:nvPr/>
        </p:nvSpPr>
        <p:spPr>
          <a:xfrm rot="0" flipV="1">
            <a:off x="635" y="-6985"/>
            <a:ext cx="15321915" cy="3497580"/>
          </a:xfrm>
          <a:prstGeom prst="rtTriangle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88435" y="971550"/>
            <a:ext cx="864235" cy="9226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rgbClr val="ffffff"/>
                </a:solidFill>
                <a:latin typeface="SpoqaHanSans-Bold" pitchFamily="34" charset="0"/>
                <a:cs typeface="SpoqaHanSans-Bold" pitchFamily="34" charset="0"/>
              </a:rPr>
              <a:t>3</a:t>
            </a:r>
            <a:endParaRPr lang="en-US" dirty="0"/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14538325" y="9686290"/>
            <a:ext cx="2863215" cy="307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1400" spc="-80">
                <a:solidFill>
                  <a:srgbClr val="9E9E9E"/>
                </a:solidFill>
                <a:latin typeface="THELuxGoM" charset="0"/>
                <a:cs typeface="THELuxGoM" charset="0"/>
              </a:rPr>
              <a:t>6</a:t>
            </a:r>
            <a:r>
              <a:rPr lang="en-US" sz="1400" spc="-80">
                <a:solidFill>
                  <a:srgbClr val="9E9E9E"/>
                </a:solidFill>
                <a:latin typeface="THELuxGoM" charset="0"/>
                <a:cs typeface="THELuxGoM" charset="0"/>
              </a:rPr>
              <a:t> Page</a:t>
            </a:r>
            <a:endParaRPr lang="ko-KR" altLang="en-US" sz="1400">
              <a:solidFill>
                <a:srgbClr val="9E9E9E"/>
              </a:solidFill>
              <a:latin typeface="THELuxGoM" charset="0"/>
              <a:cs typeface="THELuxGoM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37590" y="629285"/>
            <a:ext cx="12405995" cy="1912620"/>
            <a:chOff x="1037590" y="629285"/>
            <a:chExt cx="12405995" cy="1912620"/>
          </a:xfrm>
        </p:grpSpPr>
        <p:sp>
          <p:nvSpPr>
            <p:cNvPr id="5" name="Object 5"/>
            <p:cNvSpPr txBox="1">
              <a:spLocks/>
            </p:cNvSpPr>
            <p:nvPr/>
          </p:nvSpPr>
          <p:spPr>
            <a:xfrm rot="0">
              <a:off x="1037590" y="629285"/>
              <a:ext cx="12406630" cy="19132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7200" spc="-380">
                  <a:solidFill>
                    <a:srgbClr val="007BFF"/>
                  </a:solidFill>
                  <a:latin typeface="Open Sans ExtraBold" charset="0"/>
                  <a:cs typeface="Open Sans ExtraBold" charset="0"/>
                </a:rPr>
                <a:t>SWOT </a:t>
              </a:r>
              <a:r>
                <a:rPr lang="en-US" sz="7200" spc="-380">
                  <a:solidFill>
                    <a:srgbClr val="595959"/>
                  </a:solidFill>
                  <a:latin typeface="Open Sans ExtraBold" charset="0"/>
                  <a:cs typeface="Open Sans ExtraBold" charset="0"/>
                </a:rPr>
                <a:t>분석</a:t>
              </a:r>
              <a:endParaRPr lang="ko-KR" altLang="en-US" sz="7200">
                <a:solidFill>
                  <a:srgbClr val="595959"/>
                </a:solidFill>
                <a:latin typeface="Open Sans ExtraBold" charset="0"/>
                <a:cs typeface="Open Sans ExtraBold" charset="0"/>
              </a:endParaRPr>
            </a:p>
          </p:txBody>
        </p:sp>
      </p:grpSp>
      <p:graphicFrame>
        <p:nvGraphicFramePr>
          <p:cNvPr id="1003" name="표 15"/>
          <p:cNvGraphicFramePr>
            <a:graphicFrameLocks noGrp="1"/>
          </p:cNvGraphicFramePr>
          <p:nvPr/>
        </p:nvGraphicFramePr>
        <p:xfrm>
          <a:off x="2460625" y="2413000"/>
          <a:ext cx="13366750" cy="681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75"/>
                <a:gridCol w="5000625"/>
                <a:gridCol w="6064250"/>
              </a:tblGrid>
              <a:tr h="120142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endParaRPr lang="ko-KR" altLang="en-US" sz="72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TlToB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60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강</a:t>
                      </a:r>
                      <a:r>
                        <a:rPr lang="ko-KR" sz="60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r>
                        <a:rPr lang="ko-KR" sz="60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(S)</a:t>
                      </a:r>
                      <a:endParaRPr lang="ko-KR" altLang="en-US" sz="6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60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약</a:t>
                      </a:r>
                      <a:r>
                        <a:rPr lang="ko-KR" sz="60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r>
                        <a:rPr lang="ko-KR" sz="60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(W)</a:t>
                      </a:r>
                      <a:endParaRPr lang="ko-KR" altLang="en-US" sz="6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72288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60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기회</a:t>
                      </a:r>
                      <a:endParaRPr lang="ko-KR" altLang="en-US" sz="60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60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(O)</a:t>
                      </a:r>
                      <a:endParaRPr lang="ko-KR" altLang="en-US" sz="60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2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이용도 간단하여 빠르게 정보를 찾을수있고, 작은 용량으로 휴대폰용량부족을 신경쓰지 않아도된다</a:t>
                      </a:r>
                      <a:endParaRPr lang="ko-KR" altLang="en-US" sz="2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2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전문적이거나 추가적인 정보를 추가하더라도 용량에 큰 변화가 없다</a:t>
                      </a:r>
                      <a:endParaRPr lang="ko-KR" altLang="en-US" sz="2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9496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60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위협</a:t>
                      </a:r>
                      <a:endParaRPr lang="ko-KR" altLang="en-US" sz="60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60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(T)</a:t>
                      </a:r>
                      <a:endParaRPr lang="ko-KR" altLang="en-US" sz="60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2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부지런한 업데이트를 통해 빠르게 정보갱신 가능하다</a:t>
                      </a:r>
                      <a:endParaRPr lang="ko-KR" altLang="en-US" sz="2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2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정보화 시대로 누구나 전문적인 지식을 검색해볼수 있어 유사성을 통해 상처탭에 이유등을 추가하여 보완가능하다</a:t>
                      </a:r>
                      <a:endParaRPr lang="ko-KR" altLang="en-US" sz="2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7">
    <p:bg>
      <p:bgPr>
        <a:solidFill>
          <a:srgbClr val="007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285730"/>
            <a:chOff x="0" y="0"/>
            <a:chExt cx="18285460" cy="10285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0" y="0"/>
              <a:ext cx="18286730" cy="10287000"/>
            </a:xfrm>
            <a:prstGeom prst="rect"/>
            <a:noFill/>
          </p:spPr>
        </p:pic>
      </p:grpSp>
      <p:sp>
        <p:nvSpPr>
          <p:cNvPr id="5" name="Object 5"/>
          <p:cNvSpPr txBox="1">
            <a:spLocks/>
          </p:cNvSpPr>
          <p:nvPr/>
        </p:nvSpPr>
        <p:spPr>
          <a:xfrm rot="0">
            <a:off x="3947795" y="770890"/>
            <a:ext cx="10390505" cy="10299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6100" spc="-190">
                <a:solidFill>
                  <a:srgbClr val="FFFFFF"/>
                </a:solidFill>
                <a:latin typeface="THELuxGoEB" charset="0"/>
                <a:cs typeface="THELuxGoEB" charset="0"/>
              </a:rPr>
              <a:t>출처</a:t>
            </a:r>
            <a:endParaRPr lang="ko-KR" altLang="en-US" sz="6100">
              <a:solidFill>
                <a:srgbClr val="FFFFFF"/>
              </a:solidFill>
              <a:latin typeface="THELuxGoEB" charset="0"/>
              <a:cs typeface="THELuxGoEB" charset="0"/>
            </a:endParaRPr>
          </a:p>
        </p:txBody>
      </p:sp>
      <p:sp>
        <p:nvSpPr>
          <p:cNvPr id="1002" name="텍스트 상자 16"/>
          <p:cNvSpPr txBox="1">
            <a:spLocks/>
          </p:cNvSpPr>
          <p:nvPr/>
        </p:nvSpPr>
        <p:spPr>
          <a:xfrm>
            <a:off x="1670050" y="2603500"/>
            <a:ext cx="14591030" cy="4892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맑은 고딕" charset="0"/>
                <a:ea typeface="맑은 고딕" charset="0"/>
              </a:rPr>
              <a:t>무료 PPT 템플릿 -</a:t>
            </a:r>
            <a:r>
              <a:rPr lang="ko-KR"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200" u="sng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11"/>
              </a:rPr>
              <a:t>디자인 플랫폼 미리캔버스 (miricanvas.com)</a:t>
            </a:r>
            <a:endParaRPr lang="ko-KR" altLang="en-US" sz="3200" u="sng">
              <a:solidFill>
                <a:schemeClr val="bg1"/>
              </a:solidFill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맑은 고딕" charset="0"/>
                <a:ea typeface="맑은 고딕" charset="0"/>
              </a:rPr>
              <a:t>연고 사진 - </a:t>
            </a:r>
            <a:r>
              <a:rPr sz="3200" u="sng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12"/>
              </a:rPr>
              <a:t>마데카솔케어연고 (naver.com)</a:t>
            </a:r>
            <a:r>
              <a:rPr sz="3200">
                <a:solidFill>
                  <a:schemeClr val="bg1"/>
                </a:solidFill>
              </a:rPr>
              <a:t> ,</a:t>
            </a:r>
            <a:r>
              <a:rPr lang="ko-KR" sz="3200">
                <a:solidFill>
                  <a:schemeClr val="bg1"/>
                </a:solidFill>
              </a:rPr>
              <a:t> </a:t>
            </a:r>
            <a:r>
              <a:rPr sz="3200" u="sng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13"/>
              </a:rPr>
              <a:t>후시딘연고 (naver.com)</a:t>
            </a:r>
            <a:endParaRPr lang="ko-KR" altLang="en-US" sz="3200" u="sng">
              <a:solidFill>
                <a:schemeClr val="bg1"/>
              </a:solidFill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  <a:latin typeface="맑은 고딕" charset="0"/>
                <a:ea typeface="맑은 고딕" charset="0"/>
              </a:rPr>
              <a:t>SWOT -</a:t>
            </a:r>
            <a:r>
              <a:rPr lang="ko-KR"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200" u="sng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14"/>
              </a:rPr>
              <a:t>SWOT 분석에 대해 알아보자! : 네이버 포스트 (naver.com)</a:t>
            </a:r>
            <a:endParaRPr lang="ko-KR" altLang="en-US" sz="3200" u="sng">
              <a:solidFill>
                <a:schemeClr val="bg1"/>
              </a:solidFill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 u="sng">
              <a:solidFill>
                <a:schemeClr val="bg1"/>
              </a:solidFill>
            </a:endParaRPr>
          </a:p>
          <a:p>
            <a:pPr marL="0" indent="0" algn="l" latinLnBrk="0" hangingPunct="1">
              <a:buFontTx/>
              <a:buNone/>
            </a:pPr>
            <a:r>
              <a:rPr lang="ko-KR" sz="3600" u="sng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</a:rPr>
              <a:t>툴 - 카카오 오븐 - </a:t>
            </a:r>
            <a:r>
              <a:rPr sz="3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5"/>
              </a:rPr>
              <a:t>Oven (ovenapp.io)</a:t>
            </a:r>
            <a:endParaRPr lang="ko-KR" altLang="en-US" sz="3600"/>
          </a:p>
          <a:p>
            <a:pPr marL="0" indent="0" algn="l" latinLnBrk="0" hangingPunct="1">
              <a:buFontTx/>
              <a:buNone/>
            </a:pPr>
            <a:endParaRPr lang="ko-KR" altLang="en-US" sz="3600"/>
          </a:p>
          <a:p>
            <a:pPr marL="0" indent="0" algn="l" latinLnBrk="0" hangingPunct="1">
              <a:buFontTx/>
              <a:buNone/>
            </a:pPr>
            <a:r>
              <a:rPr lang="ko-KR" sz="3600">
                <a:solidFill>
                  <a:schemeClr val="bg1"/>
                </a:solidFill>
              </a:rPr>
              <a:t>링크 - </a:t>
            </a:r>
            <a:r>
              <a:rPr sz="3600" u="sng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16"/>
              </a:rPr>
              <a:t>모바일프로그래밍 (ovenapp.io)</a:t>
            </a:r>
            <a:endParaRPr lang="ko-KR" altLang="en-US" sz="3600" u="sng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이도건</cp:lastModifiedBy>
  <cp:version>9.103.97.45139</cp:version>
  <dcterms:modified xsi:type="dcterms:W3CDTF">2021-11-14T16:41:46Z</dcterms:modified>
</cp:coreProperties>
</file>