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Amatic SC" pitchFamily="2" charset="-79"/>
      <p:regular r:id="rId20"/>
      <p:bold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12"/>
  </p:normalViewPr>
  <p:slideViewPr>
    <p:cSldViewPr snapToGrid="0">
      <p:cViewPr varScale="1">
        <p:scale>
          <a:sx n="166" d="100"/>
          <a:sy n="166" d="100"/>
        </p:scale>
        <p:origin x="184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0c4fa5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0c4fa53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0c4fa53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0c4fa53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0c4fa53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0c4fa53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0c4fa53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0c4fa53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0c4fa53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0c4fa53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0c4fa53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0c4fa53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0c4fa53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0c4fa53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0c4fa53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0c4fa53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0c4fa53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0c4fa53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0c4fa53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e0c4fa53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0c4fa53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0c4fa53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0c4fa53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0c4fa53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0c4fa53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0c4fa53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0c4fa53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0c4fa53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0c4fa53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0c4fa53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0c4fa53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0c4fa53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Kotlin Coroutines &amp; Spring </a:t>
            </a:r>
            <a:r>
              <a:rPr lang="en-GB" dirty="0" err="1"/>
              <a:t>WebFlux</a:t>
            </a:r>
            <a:r>
              <a:rPr lang="en-GB" dirty="0"/>
              <a:t> &amp; things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coroutineScope Function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Designed for parallel decomposition of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any child fails, then all other children are cancelled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Returns when all children are completed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 a suspending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Pairs well with async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 &lt;T&gt; CoroutineScope.async(...): Deferred&lt;T&gt; {...}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 Example + first suspend functions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fun main() = runBlocking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hello = async { hello()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world = async { world()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println("${hello.await()}, ${world.await()}!")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suspend fun hello(): String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delay(1000)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return "Hello"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suspend fun world(): String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delay(500)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return "world"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Lazy Coroutine Start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a lazy start, you lose concurrency unless you explicitly start.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fun main() = runBlocking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hello = async(start = CoroutineStart.LAZY) { hello()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world = async(start = CoroutineStart.LAZY) { world()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// hello.start()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// world.start()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println("${hello.await()}, ${world.await()}!")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Dispatchers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purpose of this talk, we will only use Default.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Dispatchers.Default (global scope): By default, the maximum number of threads used by this dispatcher is equal to the number of CPU cores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Dispatchers.Main: Out of scope for the talk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Dispatchers.IO: Out of scope for the talk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Dispatchers.Unconfined: Out of scope for the talk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use of Dispatcher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suspend fun test() = withContext(Dispatchers.Default)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mutex = Mutex()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var counter = 0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n = 100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k = 1000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repeat(n)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launch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repeat(k)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mutex.withLock { // coroutine synchronization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++counter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Equivalent to reactive stream of n items (Flux&lt;T&gt; or Flowable&lt;T&gt;)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Cold and repeatable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Confusingly named terminal operation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public suspend inline fun &lt;T&gt; Flow&lt;T&gt;.collect(crossinline action: suspend (value: T) -&gt; Unit): Unit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Flow Example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suspend fun doSomething(): Flow&lt;Int&gt;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flow = aFlow()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flow.collect { println(it) } // suspends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val list = flow.map { it + 1 }.toList() // suspends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return flow.transform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emit(it)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emit(it + 1)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}.toList()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fun aFlow() = flow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emit(1)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delay(100)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emit(2)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we’re off!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Demo time!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850" y="1030725"/>
            <a:ext cx="5604150" cy="37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 involved!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Note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Kotlin Language has low level coroutine implementation.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kotlinx.coroutines is a separate library implementing all the useful coroutine functionality.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 coroutine?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“Lightweight threads”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Backed by continuations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@</a:t>
            </a:r>
            <a:r>
              <a:rPr lang="en-GB" dirty="0" err="1"/>
              <a:t>SinceKotlin</a:t>
            </a:r>
            <a:r>
              <a:rPr lang="en-GB" dirty="0"/>
              <a:t>("1.3")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interface Continuation&lt;in T&gt; {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public </a:t>
            </a:r>
            <a:r>
              <a:rPr lang="en-GB" dirty="0" err="1"/>
              <a:t>val</a:t>
            </a:r>
            <a:r>
              <a:rPr lang="en-GB" dirty="0"/>
              <a:t> context: </a:t>
            </a:r>
            <a:r>
              <a:rPr lang="en-GB" dirty="0" err="1"/>
              <a:t>CoroutineContext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public fun </a:t>
            </a:r>
            <a:r>
              <a:rPr lang="en-GB" dirty="0" err="1"/>
              <a:t>resumeWith</a:t>
            </a:r>
            <a:r>
              <a:rPr lang="en-GB" dirty="0"/>
              <a:t>(result: Result&lt;T&gt;)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get to </a:t>
            </a:r>
            <a:r>
              <a:rPr lang="en-GB" dirty="0" err="1"/>
              <a:t>CoroutineContext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Result is either a value or a Failure wrapping an exception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Coroutines are used at “suspension points”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What’s a coroutine? Examples say 100_000 words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 main() = </a:t>
            </a:r>
            <a:r>
              <a:rPr lang="en-GB" dirty="0" err="1"/>
              <a:t>runBlocking</a:t>
            </a:r>
            <a:r>
              <a:rPr lang="en-GB" dirty="0"/>
              <a:t> { // …special  coroutine builder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repeat(100_000) { // launch a lot of coroutines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launch { // coroutine builder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delay(1000L) // suspension point</a:t>
            </a:r>
            <a:endParaRPr dirty="0"/>
          </a:p>
          <a:p>
            <a:pPr marL="0" lvl="0" indent="0">
              <a:lnSpc>
                <a:spcPct val="100000"/>
              </a:lnSpc>
              <a:buNone/>
            </a:pPr>
            <a:r>
              <a:rPr lang="en-GB" dirty="0"/>
              <a:t>            print("words")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Takes about a second.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Okay so what’s behind the magic?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92382" y="1141269"/>
            <a:ext cx="3171089" cy="411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Coroutine builder functions</a:t>
            </a:r>
            <a:endParaRPr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11E537-B098-9346-8668-06D66F72BE06}"/>
              </a:ext>
            </a:extLst>
          </p:cNvPr>
          <p:cNvCxnSpPr>
            <a:cxnSpLocks/>
            <a:stCxn id="93" idx="3"/>
            <a:endCxn id="6" idx="1"/>
          </p:cNvCxnSpPr>
          <p:nvPr/>
        </p:nvCxnSpPr>
        <p:spPr>
          <a:xfrm flipV="1">
            <a:off x="3563471" y="1337982"/>
            <a:ext cx="1593477" cy="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93;p19">
            <a:extLst>
              <a:ext uri="{FF2B5EF4-FFF2-40B4-BE49-F238E27FC236}">
                <a16:creationId xmlns:a16="http://schemas.microsoft.com/office/drawing/2014/main" id="{6185E296-BFF4-D344-9076-3F5F48E89861}"/>
              </a:ext>
            </a:extLst>
          </p:cNvPr>
          <p:cNvSpPr txBox="1">
            <a:spLocks/>
          </p:cNvSpPr>
          <p:nvPr/>
        </p:nvSpPr>
        <p:spPr>
          <a:xfrm>
            <a:off x="5156948" y="1132049"/>
            <a:ext cx="1250576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Coroutines</a:t>
            </a:r>
          </a:p>
        </p:txBody>
      </p:sp>
      <p:sp>
        <p:nvSpPr>
          <p:cNvPr id="7" name="Google Shape;93;p19">
            <a:extLst>
              <a:ext uri="{FF2B5EF4-FFF2-40B4-BE49-F238E27FC236}">
                <a16:creationId xmlns:a16="http://schemas.microsoft.com/office/drawing/2014/main" id="{0ADDCA0D-6CF4-404F-99E3-05FE09A71663}"/>
              </a:ext>
            </a:extLst>
          </p:cNvPr>
          <p:cNvSpPr txBox="1">
            <a:spLocks/>
          </p:cNvSpPr>
          <p:nvPr/>
        </p:nvSpPr>
        <p:spPr>
          <a:xfrm>
            <a:off x="3987053" y="1206263"/>
            <a:ext cx="914224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create</a:t>
            </a:r>
          </a:p>
        </p:txBody>
      </p:sp>
      <p:sp>
        <p:nvSpPr>
          <p:cNvPr id="8" name="Google Shape;93;p19">
            <a:extLst>
              <a:ext uri="{FF2B5EF4-FFF2-40B4-BE49-F238E27FC236}">
                <a16:creationId xmlns:a16="http://schemas.microsoft.com/office/drawing/2014/main" id="{817FD07E-8DFE-014D-97AF-BC4354C63FD5}"/>
              </a:ext>
            </a:extLst>
          </p:cNvPr>
          <p:cNvSpPr txBox="1">
            <a:spLocks/>
          </p:cNvSpPr>
          <p:nvPr/>
        </p:nvSpPr>
        <p:spPr>
          <a:xfrm>
            <a:off x="5800548" y="1508822"/>
            <a:ext cx="694197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have</a:t>
            </a:r>
          </a:p>
        </p:txBody>
      </p:sp>
      <p:sp>
        <p:nvSpPr>
          <p:cNvPr id="9" name="Google Shape;93;p19">
            <a:extLst>
              <a:ext uri="{FF2B5EF4-FFF2-40B4-BE49-F238E27FC236}">
                <a16:creationId xmlns:a16="http://schemas.microsoft.com/office/drawing/2014/main" id="{453AA2E1-B9A2-2443-BD29-90AB429B0FE9}"/>
              </a:ext>
            </a:extLst>
          </p:cNvPr>
          <p:cNvSpPr txBox="1">
            <a:spLocks/>
          </p:cNvSpPr>
          <p:nvPr/>
        </p:nvSpPr>
        <p:spPr>
          <a:xfrm>
            <a:off x="4882964" y="1920688"/>
            <a:ext cx="1798543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Coroutine Scope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180CE-25EB-4F45-A144-D35362A216A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82236" y="1543915"/>
            <a:ext cx="0" cy="37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3;p19">
            <a:extLst>
              <a:ext uri="{FF2B5EF4-FFF2-40B4-BE49-F238E27FC236}">
                <a16:creationId xmlns:a16="http://schemas.microsoft.com/office/drawing/2014/main" id="{E7781812-B00A-A643-BBF8-BAE4338383B6}"/>
              </a:ext>
            </a:extLst>
          </p:cNvPr>
          <p:cNvSpPr txBox="1">
            <a:spLocks/>
          </p:cNvSpPr>
          <p:nvPr/>
        </p:nvSpPr>
        <p:spPr>
          <a:xfrm>
            <a:off x="4770066" y="2528194"/>
            <a:ext cx="2024338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Coroutine Context</a:t>
            </a:r>
          </a:p>
        </p:txBody>
      </p:sp>
      <p:sp>
        <p:nvSpPr>
          <p:cNvPr id="15" name="Google Shape;93;p19">
            <a:extLst>
              <a:ext uri="{FF2B5EF4-FFF2-40B4-BE49-F238E27FC236}">
                <a16:creationId xmlns:a16="http://schemas.microsoft.com/office/drawing/2014/main" id="{392E9263-E185-9A48-9BAC-C286E2AF9105}"/>
              </a:ext>
            </a:extLst>
          </p:cNvPr>
          <p:cNvSpPr txBox="1">
            <a:spLocks/>
          </p:cNvSpPr>
          <p:nvPr/>
        </p:nvSpPr>
        <p:spPr>
          <a:xfrm>
            <a:off x="4299375" y="3229889"/>
            <a:ext cx="545249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Job</a:t>
            </a:r>
          </a:p>
        </p:txBody>
      </p:sp>
      <p:sp>
        <p:nvSpPr>
          <p:cNvPr id="16" name="Google Shape;93;p19">
            <a:extLst>
              <a:ext uri="{FF2B5EF4-FFF2-40B4-BE49-F238E27FC236}">
                <a16:creationId xmlns:a16="http://schemas.microsoft.com/office/drawing/2014/main" id="{433BDA2F-5815-C94A-8F24-E022B5183F57}"/>
              </a:ext>
            </a:extLst>
          </p:cNvPr>
          <p:cNvSpPr txBox="1">
            <a:spLocks/>
          </p:cNvSpPr>
          <p:nvPr/>
        </p:nvSpPr>
        <p:spPr>
          <a:xfrm>
            <a:off x="6182667" y="3229889"/>
            <a:ext cx="1260101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Dispatcher</a:t>
            </a:r>
          </a:p>
        </p:txBody>
      </p:sp>
      <p:sp>
        <p:nvSpPr>
          <p:cNvPr id="17" name="Google Shape;93;p19">
            <a:extLst>
              <a:ext uri="{FF2B5EF4-FFF2-40B4-BE49-F238E27FC236}">
                <a16:creationId xmlns:a16="http://schemas.microsoft.com/office/drawing/2014/main" id="{BF5B3EB5-4E1B-F74B-B56C-CA4BCBA70978}"/>
              </a:ext>
            </a:extLst>
          </p:cNvPr>
          <p:cNvSpPr txBox="1">
            <a:spLocks/>
          </p:cNvSpPr>
          <p:nvPr/>
        </p:nvSpPr>
        <p:spPr>
          <a:xfrm>
            <a:off x="3775260" y="3959432"/>
            <a:ext cx="1593477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Children Jobs</a:t>
            </a:r>
          </a:p>
        </p:txBody>
      </p:sp>
      <p:sp>
        <p:nvSpPr>
          <p:cNvPr id="18" name="Google Shape;93;p19">
            <a:extLst>
              <a:ext uri="{FF2B5EF4-FFF2-40B4-BE49-F238E27FC236}">
                <a16:creationId xmlns:a16="http://schemas.microsoft.com/office/drawing/2014/main" id="{B78294B7-0A61-244C-9977-BC2CF2BA3DE3}"/>
              </a:ext>
            </a:extLst>
          </p:cNvPr>
          <p:cNvSpPr txBox="1">
            <a:spLocks/>
          </p:cNvSpPr>
          <p:nvPr/>
        </p:nvSpPr>
        <p:spPr>
          <a:xfrm>
            <a:off x="599513" y="2613095"/>
            <a:ext cx="2024338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Suspend Functions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7C826C-8215-484E-A375-8B5252F8600E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782235" y="2332554"/>
            <a:ext cx="1" cy="19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48C920-4327-DD40-8E31-FA77DCA6A51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572000" y="2940060"/>
            <a:ext cx="1210235" cy="28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571B3E-F8E6-BF45-8716-DD473B0765B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782235" y="2940060"/>
            <a:ext cx="1030483" cy="28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EF03D3-4660-D745-A103-99325061938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571999" y="3641755"/>
            <a:ext cx="1" cy="31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93;p19">
            <a:extLst>
              <a:ext uri="{FF2B5EF4-FFF2-40B4-BE49-F238E27FC236}">
                <a16:creationId xmlns:a16="http://schemas.microsoft.com/office/drawing/2014/main" id="{38C7162C-697F-184A-ABA7-298D026C2914}"/>
              </a:ext>
            </a:extLst>
          </p:cNvPr>
          <p:cNvSpPr txBox="1">
            <a:spLocks/>
          </p:cNvSpPr>
          <p:nvPr/>
        </p:nvSpPr>
        <p:spPr>
          <a:xfrm>
            <a:off x="5800549" y="2210517"/>
            <a:ext cx="721271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wraps</a:t>
            </a:r>
          </a:p>
        </p:txBody>
      </p:sp>
      <p:sp>
        <p:nvSpPr>
          <p:cNvPr id="35" name="Google Shape;93;p19">
            <a:extLst>
              <a:ext uri="{FF2B5EF4-FFF2-40B4-BE49-F238E27FC236}">
                <a16:creationId xmlns:a16="http://schemas.microsoft.com/office/drawing/2014/main" id="{FB804A06-13A4-5846-9C22-7438945BDFB1}"/>
              </a:ext>
            </a:extLst>
          </p:cNvPr>
          <p:cNvSpPr txBox="1">
            <a:spLocks/>
          </p:cNvSpPr>
          <p:nvPr/>
        </p:nvSpPr>
        <p:spPr>
          <a:xfrm>
            <a:off x="5177117" y="2962618"/>
            <a:ext cx="1108084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contains</a:t>
            </a:r>
          </a:p>
        </p:txBody>
      </p:sp>
      <p:sp>
        <p:nvSpPr>
          <p:cNvPr id="36" name="Google Shape;93;p19">
            <a:extLst>
              <a:ext uri="{FF2B5EF4-FFF2-40B4-BE49-F238E27FC236}">
                <a16:creationId xmlns:a16="http://schemas.microsoft.com/office/drawing/2014/main" id="{93328302-8D65-9449-9F1A-AAA222305F12}"/>
              </a:ext>
            </a:extLst>
          </p:cNvPr>
          <p:cNvSpPr txBox="1">
            <a:spLocks/>
          </p:cNvSpPr>
          <p:nvPr/>
        </p:nvSpPr>
        <p:spPr>
          <a:xfrm>
            <a:off x="4571998" y="3561523"/>
            <a:ext cx="1068397" cy="41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Source Code Pro"/>
              <a:buNone/>
            </a:pPr>
            <a:r>
              <a:rPr lang="en-GB" sz="1400" dirty="0"/>
              <a:t>may have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Example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main() = runBlocking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val job = GlobalScope.launch { // new scope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delay(1000L)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print("World!")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println("Hello,")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 // job.cancel()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job.join() // wait until child coroutine completes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Structured Concurrency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 main() = </a:t>
            </a:r>
            <a:r>
              <a:rPr lang="en-GB" dirty="0" err="1"/>
              <a:t>runBlocking</a:t>
            </a:r>
            <a:r>
              <a:rPr lang="en-GB" dirty="0"/>
              <a:t> { // this: </a:t>
            </a:r>
            <a:r>
              <a:rPr lang="en-GB" dirty="0" err="1"/>
              <a:t>CoroutineScope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launch { // launch in the scope of </a:t>
            </a:r>
            <a:r>
              <a:rPr lang="en-GB" dirty="0" err="1"/>
              <a:t>runBlocking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delay(1000L)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print("World!")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println</a:t>
            </a:r>
            <a:r>
              <a:rPr lang="en-GB" dirty="0"/>
              <a:t>("Hello,")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// no need to join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Example from Kotlin Docs ...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6592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fun main() = runBlocking {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launch {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delay(200L)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println("Task from runBlocking")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coroutineScope { // Creates a coroutine scope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launch {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delay(500L)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println("Task from nested launch")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delay(100L)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println("Task from coroutine scope")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}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println("Coroutine scope is over")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}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5896950" y="1283875"/>
            <a:ext cx="29352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Task from coroutine scope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Task from runBlocking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Task from nested launch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Coroutine scope is over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884</Words>
  <Application>Microsoft Macintosh PowerPoint</Application>
  <PresentationFormat>On-screen Show (16:9)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Amatic SC</vt:lpstr>
      <vt:lpstr>Source Code Pro</vt:lpstr>
      <vt:lpstr>Arial</vt:lpstr>
      <vt:lpstr>Beach Day</vt:lpstr>
      <vt:lpstr>Kotlin Coroutines &amp; Spring WebFlux &amp; things</vt:lpstr>
      <vt:lpstr>Get involved!</vt:lpstr>
      <vt:lpstr>QUick Note</vt:lpstr>
      <vt:lpstr>What’s a coroutine?</vt:lpstr>
      <vt:lpstr>What’s a coroutine? Examples say 100_000 words</vt:lpstr>
      <vt:lpstr>Okay so what’s behind the magic?</vt:lpstr>
      <vt:lpstr>Basic Example</vt:lpstr>
      <vt:lpstr>Structured Concurrency</vt:lpstr>
      <vt:lpstr>Confusing Example from Kotlin Docs ...</vt:lpstr>
      <vt:lpstr>coroutineScope Function</vt:lpstr>
      <vt:lpstr>Async Example + first suspend functions</vt:lpstr>
      <vt:lpstr>Note: Lazy Coroutine Start</vt:lpstr>
      <vt:lpstr>Dispatchers</vt:lpstr>
      <vt:lpstr>Example use of Dispatcher</vt:lpstr>
      <vt:lpstr>Flow</vt:lpstr>
      <vt:lpstr>Quick Flow Example</vt:lpstr>
      <vt:lpstr>And we’re off!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Coroutines &amp; Spring Boot &amp; things</dc:title>
  <cp:lastModifiedBy>Chantry Cargill</cp:lastModifiedBy>
  <cp:revision>8</cp:revision>
  <dcterms:modified xsi:type="dcterms:W3CDTF">2020-02-18T09:06:36Z</dcterms:modified>
</cp:coreProperties>
</file>