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66" r:id="rId5"/>
    <p:sldId id="267" r:id="rId6"/>
    <p:sldId id="258" r:id="rId7"/>
    <p:sldId id="259" r:id="rId8"/>
    <p:sldId id="262"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711" autoAdjust="0"/>
  </p:normalViewPr>
  <p:slideViewPr>
    <p:cSldViewPr snapToGrid="0">
      <p:cViewPr varScale="1">
        <p:scale>
          <a:sx n="91" d="100"/>
          <a:sy n="91" d="100"/>
        </p:scale>
        <p:origin x="6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B5577-1A0D-499F-81B1-6EF87B77A893}" type="datetimeFigureOut">
              <a:rPr lang="en-GB" smtClean="0"/>
              <a:t>05/10/2015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C1BFE-BAD6-4A38-8D93-AABB147B2C70}" type="slidenum">
              <a:rPr lang="en-GB" smtClean="0"/>
              <a:t>‹#›</a:t>
            </a:fld>
            <a:endParaRPr lang="en-GB"/>
          </a:p>
        </p:txBody>
      </p:sp>
    </p:spTree>
    <p:extLst>
      <p:ext uri="{BB962C8B-B14F-4D97-AF65-F5344CB8AC3E}">
        <p14:creationId xmlns:p14="http://schemas.microsoft.com/office/powerpoint/2010/main" val="353711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classic Mandelbrot set image</a:t>
            </a:r>
            <a:endParaRPr lang="en-GB" dirty="0"/>
          </a:p>
        </p:txBody>
      </p:sp>
      <p:sp>
        <p:nvSpPr>
          <p:cNvPr id="4" name="Slide Number Placeholder 3"/>
          <p:cNvSpPr>
            <a:spLocks noGrp="1"/>
          </p:cNvSpPr>
          <p:nvPr>
            <p:ph type="sldNum" sz="quarter" idx="10"/>
          </p:nvPr>
        </p:nvSpPr>
        <p:spPr/>
        <p:txBody>
          <a:bodyPr/>
          <a:lstStyle/>
          <a:p>
            <a:fld id="{598C1BFE-BAD6-4A38-8D93-AABB147B2C70}" type="slidenum">
              <a:rPr lang="en-GB" smtClean="0"/>
              <a:t>2</a:t>
            </a:fld>
            <a:endParaRPr lang="en-GB"/>
          </a:p>
        </p:txBody>
      </p:sp>
    </p:spTree>
    <p:extLst>
      <p:ext uri="{BB962C8B-B14F-4D97-AF65-F5344CB8AC3E}">
        <p14:creationId xmlns:p14="http://schemas.microsoft.com/office/powerpoint/2010/main" val="93581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Discovered</a:t>
            </a:r>
            <a:r>
              <a:rPr lang="en-GB" baseline="0" dirty="0" smtClean="0"/>
              <a:t> by Benoit Mandelbrot in 1979</a:t>
            </a:r>
            <a:endParaRPr lang="en-GB" dirty="0"/>
          </a:p>
        </p:txBody>
      </p:sp>
      <p:sp>
        <p:nvSpPr>
          <p:cNvPr id="4" name="Slide Number Placeholder 3"/>
          <p:cNvSpPr>
            <a:spLocks noGrp="1"/>
          </p:cNvSpPr>
          <p:nvPr>
            <p:ph type="sldNum" sz="quarter" idx="10"/>
          </p:nvPr>
        </p:nvSpPr>
        <p:spPr/>
        <p:txBody>
          <a:bodyPr/>
          <a:lstStyle/>
          <a:p>
            <a:fld id="{598C1BFE-BAD6-4A38-8D93-AABB147B2C70}" type="slidenum">
              <a:rPr lang="en-GB" smtClean="0"/>
              <a:t>3</a:t>
            </a:fld>
            <a:endParaRPr lang="en-GB"/>
          </a:p>
        </p:txBody>
      </p:sp>
    </p:spTree>
    <p:extLst>
      <p:ext uri="{BB962C8B-B14F-4D97-AF65-F5344CB8AC3E}">
        <p14:creationId xmlns:p14="http://schemas.microsoft.com/office/powerpoint/2010/main" val="214333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was interested in</a:t>
            </a:r>
            <a:r>
              <a:rPr lang="en-GB" baseline="0" dirty="0" smtClean="0"/>
              <a:t> fractals.  This is an example fractal where you take each side of a triangle and add another triangle to it.  The more you zoom in the more complex it becomes.  The perimeter of the shape also increases to infinity. Another example is the length of the coast line of Britain.  The more you zoom in,  the better you measurements become,  and so the length increases.</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598C1BFE-BAD6-4A38-8D93-AABB147B2C70}" type="slidenum">
              <a:rPr lang="en-GB" smtClean="0"/>
              <a:t>4</a:t>
            </a:fld>
            <a:endParaRPr lang="en-GB"/>
          </a:p>
        </p:txBody>
      </p:sp>
    </p:spTree>
    <p:extLst>
      <p:ext uri="{BB962C8B-B14F-4D97-AF65-F5344CB8AC3E}">
        <p14:creationId xmlns:p14="http://schemas.microsoft.com/office/powerpoint/2010/main" val="303954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Functions</a:t>
            </a:r>
            <a:r>
              <a:rPr lang="en-GB" baseline="0" dirty="0" smtClean="0"/>
              <a:t> where you fed the result of a function back into itself.</a:t>
            </a:r>
          </a:p>
          <a:p>
            <a:endParaRPr lang="en-GB" baseline="0" dirty="0" smtClean="0"/>
          </a:p>
          <a:p>
            <a:r>
              <a:rPr lang="en-GB" baseline="0" dirty="0" smtClean="0"/>
              <a:t>The one we are interested is…  where c is in the complex plane.  We start with z0 = 0 and keep applying the function.  Either the results will be unbounded and go off towards infinity  or will give you a reoccurring sequence.</a:t>
            </a:r>
          </a:p>
          <a:p>
            <a:endParaRPr lang="en-GB" baseline="0" dirty="0" smtClean="0"/>
          </a:p>
          <a:p>
            <a:r>
              <a:rPr lang="en-GB" baseline="0" dirty="0" smtClean="0"/>
              <a:t>We say that these bounded values are in the Mandelbrot set,  the ones which go off to infinite aren’t.</a:t>
            </a:r>
          </a:p>
          <a:p>
            <a:endParaRPr lang="en-GB" dirty="0"/>
          </a:p>
        </p:txBody>
      </p:sp>
      <p:sp>
        <p:nvSpPr>
          <p:cNvPr id="4" name="Slide Number Placeholder 3"/>
          <p:cNvSpPr>
            <a:spLocks noGrp="1"/>
          </p:cNvSpPr>
          <p:nvPr>
            <p:ph type="sldNum" sz="quarter" idx="10"/>
          </p:nvPr>
        </p:nvSpPr>
        <p:spPr/>
        <p:txBody>
          <a:bodyPr/>
          <a:lstStyle/>
          <a:p>
            <a:fld id="{598C1BFE-BAD6-4A38-8D93-AABB147B2C70}" type="slidenum">
              <a:rPr lang="en-GB" smtClean="0"/>
              <a:t>5</a:t>
            </a:fld>
            <a:endParaRPr lang="en-GB"/>
          </a:p>
        </p:txBody>
      </p:sp>
    </p:spTree>
    <p:extLst>
      <p:ext uri="{BB962C8B-B14F-4D97-AF65-F5344CB8AC3E}">
        <p14:creationId xmlns:p14="http://schemas.microsoft.com/office/powerpoint/2010/main" val="307111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we can use this simple escape time </a:t>
            </a:r>
            <a:r>
              <a:rPr lang="en-GB" baseline="0" dirty="0" err="1" smtClean="0"/>
              <a:t>algorithim</a:t>
            </a:r>
            <a:r>
              <a:rPr lang="en-GB" baseline="0" dirty="0" smtClean="0"/>
              <a:t> from Wikipedia.</a:t>
            </a:r>
            <a:endParaRPr lang="en-GB" dirty="0"/>
          </a:p>
        </p:txBody>
      </p:sp>
      <p:sp>
        <p:nvSpPr>
          <p:cNvPr id="4" name="Slide Number Placeholder 3"/>
          <p:cNvSpPr>
            <a:spLocks noGrp="1"/>
          </p:cNvSpPr>
          <p:nvPr>
            <p:ph type="sldNum" sz="quarter" idx="10"/>
          </p:nvPr>
        </p:nvSpPr>
        <p:spPr/>
        <p:txBody>
          <a:bodyPr/>
          <a:lstStyle/>
          <a:p>
            <a:fld id="{598C1BFE-BAD6-4A38-8D93-AABB147B2C70}" type="slidenum">
              <a:rPr lang="en-GB" smtClean="0"/>
              <a:t>6</a:t>
            </a:fld>
            <a:endParaRPr lang="en-GB"/>
          </a:p>
        </p:txBody>
      </p:sp>
    </p:spTree>
    <p:extLst>
      <p:ext uri="{BB962C8B-B14F-4D97-AF65-F5344CB8AC3E}">
        <p14:creationId xmlns:p14="http://schemas.microsoft.com/office/powerpoint/2010/main" val="2431678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easily create an asci image</a:t>
            </a:r>
            <a:endParaRPr lang="en-GB" dirty="0"/>
          </a:p>
        </p:txBody>
      </p:sp>
      <p:sp>
        <p:nvSpPr>
          <p:cNvPr id="4" name="Slide Number Placeholder 3"/>
          <p:cNvSpPr>
            <a:spLocks noGrp="1"/>
          </p:cNvSpPr>
          <p:nvPr>
            <p:ph type="sldNum" sz="quarter" idx="10"/>
          </p:nvPr>
        </p:nvSpPr>
        <p:spPr/>
        <p:txBody>
          <a:bodyPr/>
          <a:lstStyle/>
          <a:p>
            <a:fld id="{598C1BFE-BAD6-4A38-8D93-AABB147B2C70}" type="slidenum">
              <a:rPr lang="en-GB" smtClean="0"/>
              <a:t>7</a:t>
            </a:fld>
            <a:endParaRPr lang="en-GB"/>
          </a:p>
        </p:txBody>
      </p:sp>
    </p:spTree>
    <p:extLst>
      <p:ext uri="{BB962C8B-B14F-4D97-AF65-F5344CB8AC3E}">
        <p14:creationId xmlns:p14="http://schemas.microsoft.com/office/powerpoint/2010/main" val="40167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879316D-B379-4D93-9A2A-0DE1D86A088D}"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139627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79316D-B379-4D93-9A2A-0DE1D86A088D}"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24128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79316D-B379-4D93-9A2A-0DE1D86A088D}"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91786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79316D-B379-4D93-9A2A-0DE1D86A088D}"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299224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9316D-B379-4D93-9A2A-0DE1D86A088D}"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255905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879316D-B379-4D93-9A2A-0DE1D86A088D}"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342686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879316D-B379-4D93-9A2A-0DE1D86A088D}" type="datetimeFigureOut">
              <a:rPr lang="en-GB" smtClean="0"/>
              <a:t>05/10/2015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317122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879316D-B379-4D93-9A2A-0DE1D86A088D}" type="datetimeFigureOut">
              <a:rPr lang="en-GB" smtClean="0"/>
              <a:t>05/10/2015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404564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9316D-B379-4D93-9A2A-0DE1D86A088D}" type="datetimeFigureOut">
              <a:rPr lang="en-GB" smtClean="0"/>
              <a:t>05/10/2015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395248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9316D-B379-4D93-9A2A-0DE1D86A088D}"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125745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9316D-B379-4D93-9A2A-0DE1D86A088D}"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D5C18F-8D47-487F-8A04-A8E748E3389B}" type="slidenum">
              <a:rPr lang="en-GB" smtClean="0"/>
              <a:t>‹#›</a:t>
            </a:fld>
            <a:endParaRPr lang="en-GB"/>
          </a:p>
        </p:txBody>
      </p:sp>
    </p:spTree>
    <p:extLst>
      <p:ext uri="{BB962C8B-B14F-4D97-AF65-F5344CB8AC3E}">
        <p14:creationId xmlns:p14="http://schemas.microsoft.com/office/powerpoint/2010/main" val="51739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9316D-B379-4D93-9A2A-0DE1D86A088D}" type="datetimeFigureOut">
              <a:rPr lang="en-GB" smtClean="0"/>
              <a:t>05/10/2015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5C18F-8D47-487F-8A04-A8E748E3389B}" type="slidenum">
              <a:rPr lang="en-GB" smtClean="0"/>
              <a:t>‹#›</a:t>
            </a:fld>
            <a:endParaRPr lang="en-GB"/>
          </a:p>
        </p:txBody>
      </p:sp>
    </p:spTree>
    <p:extLst>
      <p:ext uri="{BB962C8B-B14F-4D97-AF65-F5344CB8AC3E}">
        <p14:creationId xmlns:p14="http://schemas.microsoft.com/office/powerpoint/2010/main" val="1846334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andelbrot_set" TargetMode="External"/><Relationship Id="rId2" Type="http://schemas.openxmlformats.org/officeDocument/2006/relationships/hyperlink" Target="https://www.youtube.com/watch?v=3yE4d7O17wE" TargetMode="External"/><Relationship Id="rId1" Type="http://schemas.openxmlformats.org/officeDocument/2006/relationships/slideLayout" Target="../slideLayouts/slideLayout2.xml"/><Relationship Id="rId4" Type="http://schemas.openxmlformats.org/officeDocument/2006/relationships/hyperlink" Target="http://mathworld.wolfram.com/MandelbrotSet.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mple.wikipedia.org/wiki/Beno%C3%AEt_Mandelbro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ASCII Mandelbrot </a:t>
            </a:r>
            <a:r>
              <a:rPr lang="en-GB" dirty="0" smtClean="0"/>
              <a:t>Sets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531740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 More….</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www.youtube.com/watch?v=3yE4d7O17wE</a:t>
            </a:r>
            <a:endParaRPr lang="en-GB" dirty="0" smtClean="0"/>
          </a:p>
          <a:p>
            <a:pPr marL="0" indent="0">
              <a:buNone/>
            </a:pPr>
            <a:endParaRPr lang="en-GB" dirty="0"/>
          </a:p>
          <a:p>
            <a:r>
              <a:rPr lang="en-GB" dirty="0">
                <a:hlinkClick r:id="rId3"/>
              </a:rPr>
              <a:t>https://</a:t>
            </a:r>
            <a:r>
              <a:rPr lang="en-GB" dirty="0" smtClean="0">
                <a:hlinkClick r:id="rId3"/>
              </a:rPr>
              <a:t>en.wikipedia.org/wiki/Mandelbrot_set</a:t>
            </a:r>
            <a:endParaRPr lang="en-GB" dirty="0" smtClean="0"/>
          </a:p>
          <a:p>
            <a:pPr marL="0" indent="0">
              <a:buNone/>
            </a:pPr>
            <a:endParaRPr lang="en-GB" dirty="0"/>
          </a:p>
          <a:p>
            <a:r>
              <a:rPr lang="en-GB" dirty="0">
                <a:hlinkClick r:id="rId4"/>
              </a:rPr>
              <a:t>http://</a:t>
            </a:r>
            <a:r>
              <a:rPr lang="en-GB" dirty="0" smtClean="0">
                <a:hlinkClick r:id="rId4"/>
              </a:rPr>
              <a:t>mathworld.wolfram.com/MandelbrotSet.html</a:t>
            </a:r>
            <a:endParaRPr lang="en-GB" dirty="0" smtClean="0"/>
          </a:p>
          <a:p>
            <a:pPr marL="0" indent="0">
              <a:buNone/>
            </a:pPr>
            <a:endParaRPr lang="en-GB" dirty="0"/>
          </a:p>
          <a:p>
            <a:endParaRPr lang="en-GB" dirty="0"/>
          </a:p>
        </p:txBody>
      </p:sp>
    </p:spTree>
    <p:extLst>
      <p:ext uri="{BB962C8B-B14F-4D97-AF65-F5344CB8AC3E}">
        <p14:creationId xmlns:p14="http://schemas.microsoft.com/office/powerpoint/2010/main" val="2025382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https://upload.wikimedia.org/wikipedia/commons/2/21/Mandel_zoom_00_mandelbrot_set.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776265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err="1">
                <a:hlinkClick r:id="rId3"/>
              </a:rPr>
              <a:t>Benoît</a:t>
            </a:r>
            <a:r>
              <a:rPr lang="en-GB" u="sng" dirty="0">
                <a:hlinkClick r:id="rId3"/>
              </a:rPr>
              <a:t> Mandelbrot </a:t>
            </a:r>
            <a:r>
              <a:rPr lang="en-GB" u="sng" dirty="0" smtClean="0"/>
              <a:t>(1924 – 2010)</a:t>
            </a:r>
            <a:endParaRPr lang="en-GB" u="sng" dirty="0"/>
          </a:p>
        </p:txBody>
      </p:sp>
      <p:pic>
        <p:nvPicPr>
          <p:cNvPr id="4" name="Content Placeholder 3"/>
          <p:cNvPicPr>
            <a:picLocks noGrp="1" noChangeAspect="1"/>
          </p:cNvPicPr>
          <p:nvPr>
            <p:ph idx="1"/>
          </p:nvPr>
        </p:nvPicPr>
        <p:blipFill>
          <a:blip r:embed="rId4"/>
          <a:stretch>
            <a:fillRect/>
          </a:stretch>
        </p:blipFill>
        <p:spPr>
          <a:xfrm>
            <a:off x="3920331" y="1825625"/>
            <a:ext cx="4351338" cy="4351338"/>
          </a:xfrm>
          <a:prstGeom prst="rect">
            <a:avLst/>
          </a:prstGeom>
        </p:spPr>
      </p:pic>
    </p:spTree>
    <p:extLst>
      <p:ext uri="{BB962C8B-B14F-4D97-AF65-F5344CB8AC3E}">
        <p14:creationId xmlns:p14="http://schemas.microsoft.com/office/powerpoint/2010/main" val="227781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Geometric Fractals… </a:t>
            </a:r>
            <a:br>
              <a:rPr lang="en-GB" dirty="0" smtClean="0"/>
            </a:br>
            <a:r>
              <a:rPr lang="en-GB" sz="2000" b="1" dirty="0" smtClean="0"/>
              <a:t>The </a:t>
            </a:r>
            <a:r>
              <a:rPr lang="en-GB" sz="2000" b="1" dirty="0"/>
              <a:t>Von Koch </a:t>
            </a:r>
            <a:r>
              <a:rPr lang="en-GB" sz="2000" b="1" dirty="0" smtClean="0"/>
              <a:t>Curve</a:t>
            </a:r>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3"/>
          <a:stretch>
            <a:fillRect/>
          </a:stretch>
        </p:blipFill>
        <p:spPr>
          <a:xfrm>
            <a:off x="8526980" y="2654300"/>
            <a:ext cx="2826819" cy="2886964"/>
          </a:xfrm>
          <a:prstGeom prst="rect">
            <a:avLst/>
          </a:prstGeom>
        </p:spPr>
      </p:pic>
      <p:pic>
        <p:nvPicPr>
          <p:cNvPr id="6" name="Picture 5"/>
          <p:cNvPicPr>
            <a:picLocks noChangeAspect="1"/>
          </p:cNvPicPr>
          <p:nvPr/>
        </p:nvPicPr>
        <p:blipFill>
          <a:blip r:embed="rId4"/>
          <a:stretch>
            <a:fillRect/>
          </a:stretch>
        </p:blipFill>
        <p:spPr>
          <a:xfrm>
            <a:off x="5748791" y="2654300"/>
            <a:ext cx="2495477" cy="2768092"/>
          </a:xfrm>
          <a:prstGeom prst="rect">
            <a:avLst/>
          </a:prstGeom>
        </p:spPr>
      </p:pic>
      <p:pic>
        <p:nvPicPr>
          <p:cNvPr id="7" name="Picture 6"/>
          <p:cNvPicPr>
            <a:picLocks noChangeAspect="1"/>
          </p:cNvPicPr>
          <p:nvPr/>
        </p:nvPicPr>
        <p:blipFill>
          <a:blip r:embed="rId5"/>
          <a:stretch>
            <a:fillRect/>
          </a:stretch>
        </p:blipFill>
        <p:spPr>
          <a:xfrm>
            <a:off x="3149716" y="2730976"/>
            <a:ext cx="2457719" cy="2614740"/>
          </a:xfrm>
          <a:prstGeom prst="rect">
            <a:avLst/>
          </a:prstGeom>
        </p:spPr>
      </p:pic>
      <p:pic>
        <p:nvPicPr>
          <p:cNvPr id="8" name="Picture 7"/>
          <p:cNvPicPr>
            <a:picLocks noChangeAspect="1"/>
          </p:cNvPicPr>
          <p:nvPr/>
        </p:nvPicPr>
        <p:blipFill>
          <a:blip r:embed="rId6"/>
          <a:stretch>
            <a:fillRect/>
          </a:stretch>
        </p:blipFill>
        <p:spPr>
          <a:xfrm>
            <a:off x="1009600" y="2894489"/>
            <a:ext cx="1998760" cy="2213610"/>
          </a:xfrm>
          <a:prstGeom prst="rect">
            <a:avLst/>
          </a:prstGeom>
        </p:spPr>
      </p:pic>
    </p:spTree>
    <p:extLst>
      <p:ext uri="{BB962C8B-B14F-4D97-AF65-F5344CB8AC3E}">
        <p14:creationId xmlns:p14="http://schemas.microsoft.com/office/powerpoint/2010/main" val="200928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 </a:t>
            </a:r>
            <a:r>
              <a:rPr lang="en-GB" dirty="0"/>
              <a:t>i</a:t>
            </a:r>
            <a:r>
              <a:rPr lang="en-GB" dirty="0" smtClean="0"/>
              <a:t>terations</a:t>
            </a:r>
            <a:endParaRPr lang="en-GB" dirty="0"/>
          </a:p>
        </p:txBody>
      </p:sp>
      <p:pic>
        <p:nvPicPr>
          <p:cNvPr id="4" name="Content Placeholder 3"/>
          <p:cNvPicPr>
            <a:picLocks noGrp="1" noChangeAspect="1"/>
          </p:cNvPicPr>
          <p:nvPr>
            <p:ph idx="1"/>
          </p:nvPr>
        </p:nvPicPr>
        <p:blipFill>
          <a:blip r:embed="rId3"/>
          <a:stretch>
            <a:fillRect/>
          </a:stretch>
        </p:blipFill>
        <p:spPr>
          <a:xfrm>
            <a:off x="4117657" y="1305909"/>
            <a:ext cx="3133725" cy="1952625"/>
          </a:xfrm>
          <a:prstGeom prst="rect">
            <a:avLst/>
          </a:prstGeom>
        </p:spPr>
      </p:pic>
      <p:pic>
        <p:nvPicPr>
          <p:cNvPr id="6" name="Picture 5"/>
          <p:cNvPicPr>
            <a:picLocks noChangeAspect="1"/>
          </p:cNvPicPr>
          <p:nvPr/>
        </p:nvPicPr>
        <p:blipFill>
          <a:blip r:embed="rId4"/>
          <a:stretch>
            <a:fillRect/>
          </a:stretch>
        </p:blipFill>
        <p:spPr>
          <a:xfrm>
            <a:off x="3572760" y="3715406"/>
            <a:ext cx="4223517" cy="1213945"/>
          </a:xfrm>
          <a:prstGeom prst="rect">
            <a:avLst/>
          </a:prstGeom>
        </p:spPr>
      </p:pic>
    </p:spTree>
    <p:extLst>
      <p:ext uri="{BB962C8B-B14F-4D97-AF65-F5344CB8AC3E}">
        <p14:creationId xmlns:p14="http://schemas.microsoft.com/office/powerpoint/2010/main" val="65059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309" y="215033"/>
            <a:ext cx="10515600" cy="6248111"/>
          </a:xfrm>
        </p:spPr>
        <p:txBody>
          <a:bodyPr>
            <a:noAutofit/>
          </a:bodyPr>
          <a:lstStyle/>
          <a:p>
            <a:pPr marL="0" indent="0">
              <a:buNone/>
            </a:pPr>
            <a:r>
              <a:rPr lang="en-GB" sz="1200" dirty="0" smtClean="0"/>
              <a:t>For each pixel (</a:t>
            </a:r>
            <a:r>
              <a:rPr lang="en-GB" sz="1200" dirty="0" err="1" smtClean="0"/>
              <a:t>Px</a:t>
            </a:r>
            <a:r>
              <a:rPr lang="en-GB" sz="1200" dirty="0" smtClean="0"/>
              <a:t>, </a:t>
            </a:r>
            <a:r>
              <a:rPr lang="en-GB" sz="1200" dirty="0" err="1" smtClean="0"/>
              <a:t>Py</a:t>
            </a:r>
            <a:r>
              <a:rPr lang="en-GB" sz="1200" dirty="0" smtClean="0"/>
              <a:t>) on the screen, do:</a:t>
            </a:r>
          </a:p>
          <a:p>
            <a:pPr marL="0" indent="0">
              <a:buNone/>
            </a:pPr>
            <a:r>
              <a:rPr lang="en-GB" sz="1200" dirty="0" smtClean="0"/>
              <a:t>{</a:t>
            </a:r>
          </a:p>
          <a:p>
            <a:pPr marL="0" indent="0">
              <a:buNone/>
            </a:pPr>
            <a:r>
              <a:rPr lang="en-GB" sz="1200" dirty="0" smtClean="0"/>
              <a:t>  	x0 = scaled x coordinate of pixel (scaled to lie in the Mandelbrot X scale (-2.5, 1))</a:t>
            </a:r>
          </a:p>
          <a:p>
            <a:pPr marL="0" indent="0">
              <a:buNone/>
            </a:pPr>
            <a:r>
              <a:rPr lang="en-GB" sz="1200" dirty="0" smtClean="0"/>
              <a:t>  	y0 = scaled y coordinate of pixel (scaled to lie in the Mandelbrot Y scale (-1, 1))</a:t>
            </a:r>
          </a:p>
          <a:p>
            <a:pPr marL="0" indent="0">
              <a:buNone/>
            </a:pPr>
            <a:r>
              <a:rPr lang="en-GB" sz="1200" dirty="0" smtClean="0"/>
              <a:t>  	x = 0.0</a:t>
            </a:r>
          </a:p>
          <a:p>
            <a:pPr marL="0" indent="0">
              <a:buNone/>
            </a:pPr>
            <a:r>
              <a:rPr lang="en-GB" sz="1200" dirty="0" smtClean="0"/>
              <a:t>  	y = 0.0</a:t>
            </a:r>
          </a:p>
          <a:p>
            <a:pPr marL="0" indent="0">
              <a:buNone/>
            </a:pPr>
            <a:r>
              <a:rPr lang="en-GB" sz="1200" dirty="0" smtClean="0"/>
              <a:t>  	iteration = 0</a:t>
            </a:r>
          </a:p>
          <a:p>
            <a:pPr marL="0" indent="0">
              <a:buNone/>
            </a:pPr>
            <a:r>
              <a:rPr lang="en-GB" sz="1200" dirty="0" smtClean="0"/>
              <a:t> 	 </a:t>
            </a:r>
            <a:r>
              <a:rPr lang="en-GB" sz="1200" dirty="0" err="1" smtClean="0"/>
              <a:t>max_iteration</a:t>
            </a:r>
            <a:r>
              <a:rPr lang="en-GB" sz="1200" dirty="0" smtClean="0"/>
              <a:t> = 1000</a:t>
            </a:r>
          </a:p>
          <a:p>
            <a:pPr marL="0" indent="0">
              <a:buNone/>
            </a:pPr>
            <a:r>
              <a:rPr lang="en-GB" sz="1200" dirty="0" smtClean="0"/>
              <a:t>  	while ( x*x + y*y &lt; 2*2  AND  iteration &lt; </a:t>
            </a:r>
            <a:r>
              <a:rPr lang="en-GB" sz="1200" dirty="0" err="1" smtClean="0"/>
              <a:t>max_iteration</a:t>
            </a:r>
            <a:r>
              <a:rPr lang="en-GB" sz="1200" dirty="0" smtClean="0"/>
              <a:t> )</a:t>
            </a:r>
          </a:p>
          <a:p>
            <a:pPr marL="0" indent="0">
              <a:buNone/>
            </a:pPr>
            <a:r>
              <a:rPr lang="en-GB" sz="1200" dirty="0" smtClean="0"/>
              <a:t>  	{</a:t>
            </a:r>
          </a:p>
          <a:p>
            <a:pPr marL="0" indent="0">
              <a:buNone/>
            </a:pPr>
            <a:r>
              <a:rPr lang="en-GB" sz="1200" dirty="0" smtClean="0"/>
              <a:t>    		</a:t>
            </a:r>
            <a:r>
              <a:rPr lang="en-GB" sz="1200" dirty="0" err="1" smtClean="0"/>
              <a:t>xtemp</a:t>
            </a:r>
            <a:r>
              <a:rPr lang="en-GB" sz="1200" dirty="0" smtClean="0"/>
              <a:t> = x*x - y*y + x0</a:t>
            </a:r>
          </a:p>
          <a:p>
            <a:pPr marL="0" indent="0">
              <a:buNone/>
            </a:pPr>
            <a:r>
              <a:rPr lang="en-GB" sz="1200" dirty="0" smtClean="0"/>
              <a:t>    		y = 2*x*y + y0</a:t>
            </a:r>
          </a:p>
          <a:p>
            <a:pPr marL="0" indent="0">
              <a:buNone/>
            </a:pPr>
            <a:r>
              <a:rPr lang="en-GB" sz="1200" dirty="0" smtClean="0"/>
              <a:t>    		x = </a:t>
            </a:r>
            <a:r>
              <a:rPr lang="en-GB" sz="1200" dirty="0" err="1" smtClean="0"/>
              <a:t>xtemp</a:t>
            </a:r>
            <a:endParaRPr lang="en-GB" sz="1200" dirty="0" smtClean="0"/>
          </a:p>
          <a:p>
            <a:pPr marL="0" indent="0">
              <a:buNone/>
            </a:pPr>
            <a:r>
              <a:rPr lang="en-GB" sz="1200" dirty="0" smtClean="0"/>
              <a:t>    		Iteration = iteration + 1</a:t>
            </a:r>
          </a:p>
          <a:p>
            <a:pPr marL="0" indent="0">
              <a:buNone/>
            </a:pPr>
            <a:r>
              <a:rPr lang="en-GB" sz="1200" dirty="0" smtClean="0"/>
              <a:t>  	}</a:t>
            </a:r>
          </a:p>
          <a:p>
            <a:pPr marL="0" indent="0">
              <a:buNone/>
            </a:pPr>
            <a:r>
              <a:rPr lang="en-GB" sz="1200" dirty="0" smtClean="0"/>
              <a:t>  	if iteration &lt; </a:t>
            </a:r>
            <a:r>
              <a:rPr lang="en-GB" sz="1200" dirty="0" err="1" smtClean="0"/>
              <a:t>max_iteration</a:t>
            </a:r>
            <a:r>
              <a:rPr lang="en-GB" sz="1200" dirty="0" smtClean="0"/>
              <a:t> </a:t>
            </a:r>
          </a:p>
          <a:p>
            <a:pPr marL="0" indent="0">
              <a:buNone/>
            </a:pPr>
            <a:r>
              <a:rPr lang="en-GB" sz="1200" dirty="0" smtClean="0"/>
              <a:t>  		plot(</a:t>
            </a:r>
            <a:r>
              <a:rPr lang="en-GB" sz="1200" dirty="0" err="1" smtClean="0"/>
              <a:t>Px</a:t>
            </a:r>
            <a:r>
              <a:rPr lang="en-GB" sz="1200" dirty="0" smtClean="0"/>
              <a:t>, </a:t>
            </a:r>
            <a:r>
              <a:rPr lang="en-GB" sz="1200" dirty="0" err="1" smtClean="0"/>
              <a:t>Py</a:t>
            </a:r>
            <a:r>
              <a:rPr lang="en-GB" sz="1200" dirty="0" smtClean="0"/>
              <a:t>, “ “)</a:t>
            </a:r>
          </a:p>
          <a:p>
            <a:pPr marL="0" indent="0">
              <a:buNone/>
            </a:pPr>
            <a:r>
              <a:rPr lang="en-GB" sz="1200" dirty="0"/>
              <a:t>	</a:t>
            </a:r>
            <a:r>
              <a:rPr lang="en-GB" sz="1200" dirty="0" smtClean="0"/>
              <a:t>else</a:t>
            </a:r>
          </a:p>
          <a:p>
            <a:pPr marL="0" indent="0">
              <a:buNone/>
            </a:pPr>
            <a:r>
              <a:rPr lang="en-GB" sz="1200" dirty="0"/>
              <a:t>	</a:t>
            </a:r>
            <a:r>
              <a:rPr lang="en-GB" sz="1200" dirty="0" smtClean="0"/>
              <a:t>	plot(</a:t>
            </a:r>
            <a:r>
              <a:rPr lang="en-GB" sz="1200" dirty="0" err="1" smtClean="0"/>
              <a:t>Px</a:t>
            </a:r>
            <a:r>
              <a:rPr lang="en-GB" sz="1200" dirty="0" smtClean="0"/>
              <a:t>, </a:t>
            </a:r>
            <a:r>
              <a:rPr lang="en-GB" sz="1200" dirty="0" err="1" smtClean="0"/>
              <a:t>Py</a:t>
            </a:r>
            <a:r>
              <a:rPr lang="en-GB" sz="1200" dirty="0" smtClean="0"/>
              <a:t>, “@”)</a:t>
            </a:r>
          </a:p>
          <a:p>
            <a:pPr marL="0" indent="0">
              <a:buNone/>
            </a:pPr>
            <a:r>
              <a:rPr lang="en-GB" sz="1200" dirty="0" smtClean="0"/>
              <a:t>}</a:t>
            </a:r>
            <a:endParaRPr lang="en-GB" sz="1200" dirty="0"/>
          </a:p>
        </p:txBody>
      </p:sp>
    </p:spTree>
    <p:extLst>
      <p:ext uri="{BB962C8B-B14F-4D97-AF65-F5344CB8AC3E}">
        <p14:creationId xmlns:p14="http://schemas.microsoft.com/office/powerpoint/2010/main" val="3691358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2758" y="0"/>
            <a:ext cx="8458833" cy="6767067"/>
          </a:xfrm>
        </p:spPr>
      </p:pic>
    </p:spTree>
    <p:extLst>
      <p:ext uri="{BB962C8B-B14F-4D97-AF65-F5344CB8AC3E}">
        <p14:creationId xmlns:p14="http://schemas.microsoft.com/office/powerpoint/2010/main" val="2331466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384463"/>
            <a:ext cx="12192000" cy="6062086"/>
          </a:xfrm>
          <a:prstGeom prst="rect">
            <a:avLst/>
          </a:prstGeom>
        </p:spPr>
      </p:pic>
    </p:spTree>
    <p:extLst>
      <p:ext uri="{BB962C8B-B14F-4D97-AF65-F5344CB8AC3E}">
        <p14:creationId xmlns:p14="http://schemas.microsoft.com/office/powerpoint/2010/main" val="3682765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Ideas…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effectLst/>
              </a:rPr>
              <a:t>Using different symbols and/or colours based on the number of iterations </a:t>
            </a:r>
          </a:p>
          <a:p>
            <a:endParaRPr lang="en-GB" dirty="0" smtClean="0">
              <a:effectLst/>
            </a:endParaRPr>
          </a:p>
          <a:p>
            <a:r>
              <a:rPr lang="en-GB" dirty="0" smtClean="0">
                <a:effectLst/>
              </a:rPr>
              <a:t>Ability to zoom in </a:t>
            </a:r>
          </a:p>
          <a:p>
            <a:endParaRPr lang="en-GB" dirty="0" smtClean="0">
              <a:effectLst/>
            </a:endParaRPr>
          </a:p>
          <a:p>
            <a:r>
              <a:rPr lang="en-GB" dirty="0" smtClean="0">
                <a:effectLst/>
              </a:rPr>
              <a:t>Ability to spin the image around </a:t>
            </a:r>
          </a:p>
          <a:p>
            <a:endParaRPr lang="en-GB" dirty="0" smtClean="0">
              <a:effectLst/>
            </a:endParaRPr>
          </a:p>
          <a:p>
            <a:r>
              <a:rPr lang="en-GB" dirty="0" smtClean="0">
                <a:effectLst/>
              </a:rPr>
              <a:t>Add a virtual tour around the interesting points </a:t>
            </a:r>
          </a:p>
          <a:p>
            <a:endParaRPr lang="en-GB" dirty="0" smtClean="0">
              <a:effectLst/>
            </a:endParaRPr>
          </a:p>
          <a:p>
            <a:r>
              <a:rPr lang="en-GB" dirty="0" smtClean="0">
                <a:effectLst/>
              </a:rPr>
              <a:t>Implement using graphics instead of ASCII </a:t>
            </a:r>
          </a:p>
          <a:p>
            <a:endParaRPr lang="en-GB" dirty="0"/>
          </a:p>
          <a:p>
            <a:r>
              <a:rPr lang="en-GB" dirty="0" smtClean="0">
                <a:effectLst/>
              </a:rPr>
              <a:t>Implement using a complex number type</a:t>
            </a:r>
            <a:endParaRPr lang="en-GB" dirty="0"/>
          </a:p>
        </p:txBody>
      </p:sp>
    </p:spTree>
    <p:extLst>
      <p:ext uri="{BB962C8B-B14F-4D97-AF65-F5344CB8AC3E}">
        <p14:creationId xmlns:p14="http://schemas.microsoft.com/office/powerpoint/2010/main" val="97295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4865</TotalTime>
  <Words>282</Words>
  <Application>Microsoft Office PowerPoint</Application>
  <PresentationFormat>Widescreen</PresentationFormat>
  <Paragraphs>59</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ASCII Mandelbrot Sets</vt:lpstr>
      <vt:lpstr>PowerPoint Presentation</vt:lpstr>
      <vt:lpstr>Benoît Mandelbrot (1924 – 2010)</vt:lpstr>
      <vt:lpstr>Geometric Fractals…  The Von Koch Curve</vt:lpstr>
      <vt:lpstr>…and iterations</vt:lpstr>
      <vt:lpstr>PowerPoint Presentation</vt:lpstr>
      <vt:lpstr>PowerPoint Presentation</vt:lpstr>
      <vt:lpstr>PowerPoint Presentation</vt:lpstr>
      <vt:lpstr>Further Ideas…</vt:lpstr>
      <vt:lpstr>Learn More….</vt:lpstr>
    </vt:vector>
  </TitlesOfParts>
  <Company>Proactis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Betteridge</dc:creator>
  <cp:lastModifiedBy>David Betteridge</cp:lastModifiedBy>
  <cp:revision>15</cp:revision>
  <dcterms:created xsi:type="dcterms:W3CDTF">2015-09-23T20:24:42Z</dcterms:created>
  <dcterms:modified xsi:type="dcterms:W3CDTF">2015-10-05T11:54:59Z</dcterms:modified>
</cp:coreProperties>
</file>