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8" r:id="rId6"/>
    <p:sldId id="259" r:id="rId7"/>
    <p:sldId id="270" r:id="rId8"/>
    <p:sldId id="260" r:id="rId9"/>
    <p:sldId id="261" r:id="rId10"/>
    <p:sldId id="262" r:id="rId11"/>
    <p:sldId id="263" r:id="rId12"/>
    <p:sldId id="267" r:id="rId13"/>
    <p:sldId id="264" r:id="rId14"/>
    <p:sldId id="274" r:id="rId15"/>
    <p:sldId id="275" r:id="rId16"/>
    <p:sldId id="265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sCodeDojo/FPvsO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2797" y="-557895"/>
            <a:ext cx="66111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Functional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3655" y="3958322"/>
            <a:ext cx="363753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OO</a:t>
            </a:r>
            <a:endParaRPr lang="en-US" sz="199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FP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Side </a:t>
            </a:r>
            <a:r>
              <a:rPr lang="en-GB" sz="2400" dirty="0"/>
              <a:t>effects can only occur at the top </a:t>
            </a:r>
            <a:r>
              <a:rPr lang="en-GB" sz="2400" dirty="0" smtClean="0"/>
              <a:t>level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No </a:t>
            </a:r>
            <a:r>
              <a:rPr lang="en-GB" sz="2400" dirty="0"/>
              <a:t>mutable </a:t>
            </a:r>
            <a:r>
              <a:rPr lang="en-GB" sz="2400" dirty="0" smtClean="0"/>
              <a:t>state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Functions </a:t>
            </a:r>
            <a:r>
              <a:rPr lang="en-GB" sz="2400" dirty="0"/>
              <a:t>should have no more than 2 </a:t>
            </a:r>
            <a:r>
              <a:rPr lang="en-GB" sz="2400" dirty="0" smtClean="0"/>
              <a:t>arguments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Maximum </a:t>
            </a:r>
            <a:r>
              <a:rPr lang="en-GB" sz="2400" dirty="0"/>
              <a:t>level of </a:t>
            </a:r>
            <a:r>
              <a:rPr lang="en-GB" sz="2400" dirty="0" smtClean="0"/>
              <a:t>abstraction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Always </a:t>
            </a:r>
            <a:r>
              <a:rPr lang="en-GB" sz="2400" dirty="0"/>
              <a:t>use infinite </a:t>
            </a:r>
            <a:r>
              <a:rPr lang="en-GB" sz="2400" dirty="0" smtClean="0"/>
              <a:t>sequences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No ifs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No Loops</a:t>
            </a:r>
          </a:p>
          <a:p>
            <a:pPr marL="742950" indent="-742950">
              <a:buAutoNum type="arabicPeriod"/>
            </a:pPr>
            <a:r>
              <a:rPr lang="en-GB" sz="2400" dirty="0" smtClean="0"/>
              <a:t>No </a:t>
            </a:r>
            <a:r>
              <a:rPr lang="en-GB" sz="2400" dirty="0"/>
              <a:t>Classes, aside from what's demanded by your language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7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b="1" dirty="0" smtClean="0"/>
              <a:t>OOP</a:t>
            </a:r>
          </a:p>
          <a:p>
            <a:pPr marL="742950" indent="-742950">
              <a:buAutoNum type="arabicPeriod"/>
            </a:pPr>
            <a:r>
              <a:rPr lang="en-GB" sz="2400" dirty="0"/>
              <a:t>Only One Level Of Indentation Per Method</a:t>
            </a:r>
          </a:p>
          <a:p>
            <a:pPr marL="742950" indent="-742950">
              <a:buAutoNum type="arabicPeriod"/>
            </a:pPr>
            <a:r>
              <a:rPr lang="en-GB" sz="2400" dirty="0"/>
              <a:t>Don’t Use The ELSE Keyword</a:t>
            </a:r>
          </a:p>
          <a:p>
            <a:pPr marL="742950" indent="-742950">
              <a:buAutoNum type="arabicPeriod"/>
            </a:pPr>
            <a:r>
              <a:rPr lang="en-GB" sz="2400" dirty="0"/>
              <a:t>Wrap All Primitives And Strings</a:t>
            </a:r>
          </a:p>
          <a:p>
            <a:pPr marL="742950" indent="-742950">
              <a:buAutoNum type="arabicPeriod"/>
            </a:pPr>
            <a:r>
              <a:rPr lang="en-GB" sz="2400" dirty="0"/>
              <a:t>One Dot Per Line</a:t>
            </a:r>
          </a:p>
          <a:p>
            <a:pPr marL="742950" indent="-742950">
              <a:buAutoNum type="arabicPeriod"/>
            </a:pPr>
            <a:r>
              <a:rPr lang="en-GB" sz="2400" dirty="0"/>
              <a:t>No More Than Two Instance Variables</a:t>
            </a:r>
          </a:p>
          <a:p>
            <a:pPr marL="742950" indent="-742950">
              <a:buAutoNum type="arabicPeriod"/>
            </a:pPr>
            <a:r>
              <a:rPr lang="en-GB" sz="2400" dirty="0"/>
              <a:t>No Setters/Properties</a:t>
            </a:r>
          </a:p>
          <a:p>
            <a:pPr marL="742950" indent="-742950">
              <a:buAutoNum type="arabicPeriod"/>
            </a:pPr>
            <a:r>
              <a:rPr lang="en-GB" sz="2400" dirty="0"/>
              <a:t>Explicit inheritance must be used at least once</a:t>
            </a:r>
          </a:p>
          <a:p>
            <a:pPr marL="742950" indent="-742950">
              <a:buAutoNum type="arabicPeriod"/>
            </a:pPr>
            <a:r>
              <a:rPr lang="en-GB" sz="2400" dirty="0"/>
              <a:t>No Functional code</a:t>
            </a:r>
          </a:p>
          <a:p>
            <a:pPr lvl="1"/>
            <a:r>
              <a:rPr lang="en-GB" sz="2000" dirty="0"/>
              <a:t>First-class functions</a:t>
            </a:r>
          </a:p>
          <a:p>
            <a:pPr lvl="1"/>
            <a:r>
              <a:rPr lang="en-GB" sz="2000" dirty="0"/>
              <a:t>High-order functions</a:t>
            </a:r>
          </a:p>
          <a:p>
            <a:pPr lvl="1"/>
            <a:r>
              <a:rPr lang="en-GB" sz="2000" dirty="0"/>
              <a:t>Declarative code (</a:t>
            </a:r>
            <a:r>
              <a:rPr lang="en-GB" sz="2000" dirty="0" err="1"/>
              <a:t>e.g</a:t>
            </a:r>
            <a:r>
              <a:rPr lang="en-GB" sz="2000" dirty="0"/>
              <a:t> </a:t>
            </a:r>
            <a:r>
              <a:rPr lang="en-GB" sz="2000" dirty="0" err="1"/>
              <a:t>Linq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5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Points will be deducted for breaking the rules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Feel free to check other team's adherence to the rules and tell the teacher about any wrongdoing!</a:t>
            </a:r>
          </a:p>
        </p:txBody>
      </p:sp>
    </p:spTree>
    <p:extLst>
      <p:ext uri="{BB962C8B-B14F-4D97-AF65-F5344CB8AC3E}">
        <p14:creationId xmlns:p14="http://schemas.microsoft.com/office/powerpoint/2010/main" val="17603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10-Pin Bowling Scorer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10 pins to knock down, worth one point each</a:t>
            </a:r>
          </a:p>
          <a:p>
            <a:r>
              <a:rPr lang="en-GB" dirty="0" smtClean="0"/>
              <a:t>10 frames, each consisting of up to two attempts</a:t>
            </a:r>
          </a:p>
          <a:p>
            <a:r>
              <a:rPr lang="en-GB" dirty="0" smtClean="0"/>
              <a:t>‘Strike’ – all 10 pins down on first attempt</a:t>
            </a:r>
          </a:p>
          <a:p>
            <a:pPr lvl="1"/>
            <a:r>
              <a:rPr lang="en-GB" dirty="0" smtClean="0"/>
              <a:t>No second attempt</a:t>
            </a:r>
          </a:p>
          <a:p>
            <a:pPr lvl="1"/>
            <a:r>
              <a:rPr lang="en-GB" dirty="0" smtClean="0"/>
              <a:t>Score for this frame is 10 + pins from next two balls</a:t>
            </a:r>
          </a:p>
          <a:p>
            <a:r>
              <a:rPr lang="en-GB" dirty="0" smtClean="0"/>
              <a:t>‘Spare’ – all 10 pins knocked down on second attempt</a:t>
            </a:r>
          </a:p>
          <a:p>
            <a:pPr lvl="1"/>
            <a:r>
              <a:rPr lang="en-GB" dirty="0" smtClean="0"/>
              <a:t>Score for this frame is 10 + pins from next ball</a:t>
            </a:r>
          </a:p>
          <a:p>
            <a:r>
              <a:rPr lang="en-GB" dirty="0" smtClean="0"/>
              <a:t>If you get a Strike or Spare on the last frame, you get an additional 1 or 2 balls</a:t>
            </a:r>
          </a:p>
          <a:p>
            <a:pPr lvl="1"/>
            <a:r>
              <a:rPr lang="en-GB" dirty="0" smtClean="0"/>
              <a:t>See handouts for end game cases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Examples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Frame 1: [3,5]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 smtClean="0"/>
              <a:t>Frame 2: [2,4] </a:t>
            </a:r>
            <a:r>
              <a:rPr lang="en-GB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 smtClean="0"/>
              <a:t>Score: 14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Frame 1: [10,-]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13</a:t>
            </a:r>
          </a:p>
          <a:p>
            <a:pPr marL="0" indent="0">
              <a:buNone/>
            </a:pPr>
            <a:r>
              <a:rPr lang="en-GB" dirty="0" smtClean="0"/>
              <a:t>Frame </a:t>
            </a:r>
            <a:r>
              <a:rPr lang="en-GB" dirty="0"/>
              <a:t>2: [</a:t>
            </a:r>
            <a:r>
              <a:rPr lang="en-GB" dirty="0" smtClean="0"/>
              <a:t>2,1]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16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Frame 1: </a:t>
            </a:r>
            <a:r>
              <a:rPr lang="en-GB" dirty="0" smtClean="0"/>
              <a:t>[5,5] </a:t>
            </a:r>
            <a:r>
              <a:rPr lang="en-GB" dirty="0" smtClean="0">
                <a:solidFill>
                  <a:srgbClr val="FF0000"/>
                </a:solidFill>
              </a:rPr>
              <a:t>16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Frame 2: </a:t>
            </a:r>
            <a:r>
              <a:rPr lang="en-GB" dirty="0" smtClean="0"/>
              <a:t>[6,3]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25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Frames: [10,-] </a:t>
            </a:r>
            <a:r>
              <a:rPr lang="en-GB" dirty="0"/>
              <a:t>[10,-] [10,-] [10,-] [10,-] [10,-] [10,-] [10,-] [10,-] [10,-] </a:t>
            </a:r>
            <a:r>
              <a:rPr lang="en-GB" dirty="0" smtClean="0"/>
              <a:t>10 10</a:t>
            </a:r>
            <a:r>
              <a:rPr lang="en-GB" dirty="0" smtClean="0">
                <a:solidFill>
                  <a:srgbClr val="FF0000"/>
                </a:solidFill>
              </a:rPr>
              <a:t> &lt;- extra balls to calculate Frame 10 score</a:t>
            </a:r>
          </a:p>
          <a:p>
            <a:pPr marL="0" indent="0">
              <a:buNone/>
            </a:pPr>
            <a:r>
              <a:rPr lang="en-GB" dirty="0" smtClean="0"/>
              <a:t>Score: 300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Write a program which takes a partial or full set of frames and calculates the score.</a:t>
            </a:r>
          </a:p>
          <a:p>
            <a:r>
              <a:rPr lang="en-GB" dirty="0" smtClean="0"/>
              <a:t>Input will always be full frames (+ bonus balls if needed)</a:t>
            </a:r>
          </a:p>
          <a:p>
            <a:r>
              <a:rPr lang="en-GB" dirty="0" smtClean="0"/>
              <a:t>Assume input always valid</a:t>
            </a:r>
          </a:p>
          <a:p>
            <a:r>
              <a:rPr lang="en-GB" dirty="0" smtClean="0"/>
              <a:t>Input will be no more than one game*</a:t>
            </a:r>
          </a:p>
          <a:p>
            <a:r>
              <a:rPr lang="en-GB" dirty="0" smtClean="0"/>
              <a:t>Input format is up to you</a:t>
            </a:r>
          </a:p>
          <a:p>
            <a:r>
              <a:rPr lang="en-GB" dirty="0" smtClean="0"/>
              <a:t>Prepare to accept different inputs during scoring</a:t>
            </a:r>
            <a:endParaRPr lang="en-GB" sz="20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/>
              <a:t>* Note functional rules RE infinite sequences</a:t>
            </a:r>
            <a:endParaRPr lang="en-GB" sz="20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819731"/>
          </a:xfrm>
        </p:spPr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292"/>
            <a:ext cx="10515600" cy="61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FAQ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Swap with a pair in the other group</a:t>
            </a:r>
          </a:p>
          <a:p>
            <a:r>
              <a:rPr lang="en-GB" dirty="0" smtClean="0"/>
              <a:t>Give a mark for each successful test case passed</a:t>
            </a:r>
          </a:p>
          <a:p>
            <a:r>
              <a:rPr lang="en-GB" dirty="0" smtClean="0"/>
              <a:t>Deduct a mark for each case of a broken rule</a:t>
            </a:r>
          </a:p>
          <a:p>
            <a:pPr lvl="1"/>
            <a:r>
              <a:rPr lang="en-GB" dirty="0" smtClean="0"/>
              <a:t>Any uncertainly, ask a Judge</a:t>
            </a:r>
          </a:p>
          <a:p>
            <a:r>
              <a:rPr lang="en-GB" dirty="0" smtClean="0"/>
              <a:t>Scores will be aggregated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Put your solutions here: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https://github.com/LeedsCodeDojo/FPvsOOP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Wednesday 7</a:t>
            </a:r>
            <a:r>
              <a:rPr lang="en-GB" baseline="30000" dirty="0" smtClean="0"/>
              <a:t>th</a:t>
            </a:r>
            <a:r>
              <a:rPr lang="en-GB" dirty="0" smtClean="0"/>
              <a:t> June - TBD</a:t>
            </a:r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192"/>
            <a:ext cx="12192001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"/>
            <a:ext cx="12192000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"/>
            <a:ext cx="12195806" cy="60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9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Programs composed of functions.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Tend to have:</a:t>
            </a:r>
          </a:p>
          <a:p>
            <a:r>
              <a:rPr lang="en-GB" dirty="0" smtClean="0"/>
              <a:t>First-class </a:t>
            </a:r>
            <a:r>
              <a:rPr lang="en-GB" dirty="0" smtClean="0"/>
              <a:t>functions </a:t>
            </a:r>
            <a:r>
              <a:rPr lang="en-GB" dirty="0" smtClean="0">
                <a:solidFill>
                  <a:srgbClr val="FF0000"/>
                </a:solidFill>
              </a:rPr>
              <a:t>let evens(</a:t>
            </a:r>
            <a:r>
              <a:rPr lang="en-GB" dirty="0" err="1" smtClean="0">
                <a:solidFill>
                  <a:srgbClr val="FF0000"/>
                </a:solidFill>
              </a:rPr>
              <a:t>num</a:t>
            </a:r>
            <a:r>
              <a:rPr lang="en-GB" dirty="0" smtClean="0">
                <a:solidFill>
                  <a:srgbClr val="FF0000"/>
                </a:solidFill>
              </a:rPr>
              <a:t>) = </a:t>
            </a:r>
            <a:r>
              <a:rPr lang="en-GB" dirty="0" err="1" smtClean="0">
                <a:solidFill>
                  <a:srgbClr val="FF0000"/>
                </a:solidFill>
              </a:rPr>
              <a:t>num</a:t>
            </a:r>
            <a:r>
              <a:rPr lang="en-GB" dirty="0" smtClean="0">
                <a:solidFill>
                  <a:srgbClr val="FF0000"/>
                </a:solidFill>
              </a:rPr>
              <a:t> % 2 == 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Higher-order </a:t>
            </a:r>
            <a:r>
              <a:rPr lang="en-GB" dirty="0" smtClean="0"/>
              <a:t>functions </a:t>
            </a:r>
            <a:r>
              <a:rPr lang="en-GB" dirty="0" smtClean="0">
                <a:solidFill>
                  <a:srgbClr val="FF0000"/>
                </a:solidFill>
              </a:rPr>
              <a:t>let </a:t>
            </a:r>
            <a:r>
              <a:rPr lang="en-GB" dirty="0" err="1" smtClean="0">
                <a:solidFill>
                  <a:srgbClr val="FF0000"/>
                </a:solidFill>
              </a:rPr>
              <a:t>evenNums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err="1" smtClean="0">
                <a:solidFill>
                  <a:srgbClr val="FF0000"/>
                </a:solidFill>
              </a:rPr>
              <a:t>myIntegers.Filter</a:t>
            </a:r>
            <a:r>
              <a:rPr lang="en-GB" dirty="0" smtClean="0">
                <a:solidFill>
                  <a:srgbClr val="FF0000"/>
                </a:solidFill>
              </a:rPr>
              <a:t>(evens)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Declarative </a:t>
            </a:r>
            <a:r>
              <a:rPr lang="en-GB" dirty="0" smtClean="0"/>
              <a:t>syntax </a:t>
            </a:r>
            <a:r>
              <a:rPr lang="en-GB" dirty="0" smtClean="0">
                <a:solidFill>
                  <a:srgbClr val="FF0000"/>
                </a:solidFill>
              </a:rPr>
              <a:t>let </a:t>
            </a:r>
            <a:r>
              <a:rPr lang="en-GB" dirty="0" err="1" smtClean="0">
                <a:solidFill>
                  <a:srgbClr val="FF0000"/>
                </a:solidFill>
              </a:rPr>
              <a:t>evenSum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err="1" smtClean="0">
                <a:solidFill>
                  <a:srgbClr val="FF0000"/>
                </a:solidFill>
              </a:rPr>
              <a:t>myIntegers.Filter</a:t>
            </a:r>
            <a:r>
              <a:rPr lang="en-GB" dirty="0" smtClean="0">
                <a:solidFill>
                  <a:srgbClr val="FF0000"/>
                </a:solidFill>
              </a:rPr>
              <a:t>(evens).Sum()</a:t>
            </a:r>
            <a:endParaRPr lang="en-GB" dirty="0" smtClean="0"/>
          </a:p>
          <a:p>
            <a:r>
              <a:rPr lang="en-GB" dirty="0" smtClean="0"/>
              <a:t>Expression-based </a:t>
            </a:r>
            <a:r>
              <a:rPr lang="en-GB" dirty="0" smtClean="0"/>
              <a:t>code </a:t>
            </a:r>
            <a:r>
              <a:rPr lang="en-GB" dirty="0" smtClean="0">
                <a:solidFill>
                  <a:srgbClr val="FF0000"/>
                </a:solidFill>
              </a:rPr>
              <a:t>let result = if(x=y) then 1 else 2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is more likely to have:</a:t>
            </a:r>
          </a:p>
          <a:p>
            <a:r>
              <a:rPr lang="en-GB" dirty="0"/>
              <a:t>Immutable </a:t>
            </a:r>
            <a:r>
              <a:rPr lang="en-GB" dirty="0" smtClean="0"/>
              <a:t>state</a:t>
            </a:r>
            <a:endParaRPr lang="en-GB" dirty="0" smtClean="0"/>
          </a:p>
          <a:p>
            <a:r>
              <a:rPr lang="en-GB" dirty="0" smtClean="0"/>
              <a:t>Pattern Matching</a:t>
            </a:r>
          </a:p>
          <a:p>
            <a:r>
              <a:rPr lang="en-GB" dirty="0" smtClean="0"/>
              <a:t>Discriminated Unions</a:t>
            </a:r>
          </a:p>
          <a:p>
            <a:r>
              <a:rPr lang="en-GB" dirty="0" smtClean="0"/>
              <a:t>Good type inference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OO?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Programs composed of objects.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Tend to have:</a:t>
            </a:r>
          </a:p>
          <a:p>
            <a:r>
              <a:rPr lang="en-GB" dirty="0" smtClean="0"/>
              <a:t>Class-based object </a:t>
            </a:r>
            <a:r>
              <a:rPr lang="en-GB" dirty="0" smtClean="0"/>
              <a:t>templating </a:t>
            </a:r>
            <a:r>
              <a:rPr lang="en-GB" dirty="0" smtClean="0">
                <a:solidFill>
                  <a:srgbClr val="FF0000"/>
                </a:solidFill>
              </a:rPr>
              <a:t>Person </a:t>
            </a:r>
            <a:r>
              <a:rPr lang="en-GB" dirty="0" err="1" smtClean="0">
                <a:solidFill>
                  <a:srgbClr val="FF0000"/>
                </a:solidFill>
              </a:rPr>
              <a:t>jim</a:t>
            </a:r>
            <a:r>
              <a:rPr lang="en-GB" dirty="0" smtClean="0">
                <a:solidFill>
                  <a:srgbClr val="FF0000"/>
                </a:solidFill>
              </a:rPr>
              <a:t> = new Person(“Jim”)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Inheritance </a:t>
            </a:r>
            <a:r>
              <a:rPr lang="en-GB" dirty="0" smtClean="0">
                <a:solidFill>
                  <a:srgbClr val="FF0000"/>
                </a:solidFill>
              </a:rPr>
              <a:t>Sailor extends Person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>
                <a:solidFill>
                  <a:srgbClr val="FF0000"/>
                </a:solidFill>
              </a:rPr>
              <a:t>ForEach</a:t>
            </a:r>
            <a:r>
              <a:rPr lang="en-GB" dirty="0" smtClean="0">
                <a:solidFill>
                  <a:srgbClr val="FF0000"/>
                </a:solidFill>
              </a:rPr>
              <a:t>(Person p in [new Person(“Jim”); new Sailor(“Blackbeard”)]) {</a:t>
            </a:r>
            <a:r>
              <a:rPr lang="en-GB" dirty="0" err="1" smtClean="0">
                <a:solidFill>
                  <a:srgbClr val="FF0000"/>
                </a:solidFill>
              </a:rPr>
              <a:t>p.Save</a:t>
            </a:r>
            <a:r>
              <a:rPr lang="en-GB" dirty="0" smtClean="0">
                <a:solidFill>
                  <a:srgbClr val="FF0000"/>
                </a:solidFill>
              </a:rPr>
              <a:t>()}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 focus on </a:t>
            </a:r>
            <a:r>
              <a:rPr lang="en-GB" dirty="0" smtClean="0"/>
              <a:t>Encapsulation </a:t>
            </a:r>
            <a:r>
              <a:rPr lang="en-GB" dirty="0" smtClean="0">
                <a:solidFill>
                  <a:srgbClr val="FF0000"/>
                </a:solidFill>
              </a:rPr>
              <a:t>private string name;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And is more likely to have:</a:t>
            </a:r>
          </a:p>
          <a:p>
            <a:r>
              <a:rPr lang="en-GB" dirty="0"/>
              <a:t>M</a:t>
            </a:r>
            <a:r>
              <a:rPr lang="en-GB" dirty="0" smtClean="0"/>
              <a:t>utable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else is there?!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Procedural/Imperative:</a:t>
            </a:r>
          </a:p>
          <a:p>
            <a:r>
              <a:rPr lang="en-GB" dirty="0" smtClean="0"/>
              <a:t>Top-to-bottom list of statements and procedures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Logic:</a:t>
            </a:r>
          </a:p>
          <a:p>
            <a:r>
              <a:rPr lang="en-GB" dirty="0" smtClean="0"/>
              <a:t>Declarative statement of problem</a:t>
            </a:r>
          </a:p>
          <a:p>
            <a:r>
              <a:rPr lang="en-GB" dirty="0" smtClean="0"/>
              <a:t>Program works out the result(s)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Most programs are a mix of multiple paradigms.  Code in OO and FP programs is often procedural.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But not today! ;-)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02621"/>
              </p:ext>
            </p:extLst>
          </p:nvPr>
        </p:nvGraphicFramePr>
        <p:xfrm>
          <a:off x="1167023" y="1690688"/>
          <a:ext cx="10044674" cy="441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37"/>
                <a:gridCol w="5022337"/>
              </a:tblGrid>
              <a:tr h="71519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FP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OOP</a:t>
                      </a:r>
                      <a:endParaRPr lang="en-GB" sz="2400" dirty="0"/>
                    </a:p>
                  </a:txBody>
                  <a:tcPr/>
                </a:tc>
              </a:tr>
              <a:tr h="8432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when the operations will change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when the data will change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for concurrency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Not so good </a:t>
                      </a:r>
                      <a:r>
                        <a:rPr lang="en-GB" sz="2400" dirty="0" smtClean="0"/>
                        <a:t>for </a:t>
                      </a:r>
                      <a:r>
                        <a:rPr lang="en-GB" sz="2400" dirty="0" smtClean="0"/>
                        <a:t>concurrency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for</a:t>
                      </a:r>
                      <a:r>
                        <a:rPr lang="en-GB" sz="2400" baseline="0" dirty="0" smtClean="0"/>
                        <a:t> back ends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for front ends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for algorithms &amp; analysis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Good for modelling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…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…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/>
          </a:bodyPr>
          <a:lstStyle/>
          <a:p>
            <a:r>
              <a:rPr lang="en-GB" dirty="0" smtClean="0"/>
              <a:t>Split into groups: OO &amp; FP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 following </a:t>
            </a:r>
            <a:r>
              <a:rPr lang="en-GB" b="1" dirty="0" smtClean="0"/>
              <a:t>the rules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718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FP?</vt:lpstr>
      <vt:lpstr>What is OO?</vt:lpstr>
      <vt:lpstr>What else is there?!</vt:lpstr>
      <vt:lpstr>Pros &amp; Cons</vt:lpstr>
      <vt:lpstr>Time for SCIENCE!</vt:lpstr>
      <vt:lpstr>The Rules</vt:lpstr>
      <vt:lpstr>The Rules</vt:lpstr>
      <vt:lpstr>The Rules</vt:lpstr>
      <vt:lpstr>The Problem: Bowling</vt:lpstr>
      <vt:lpstr>The Problem: Bowling</vt:lpstr>
      <vt:lpstr>The Problem: Bowling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28</cp:revision>
  <dcterms:created xsi:type="dcterms:W3CDTF">2017-04-05T12:54:34Z</dcterms:created>
  <dcterms:modified xsi:type="dcterms:W3CDTF">2017-04-25T16:01:16Z</dcterms:modified>
</cp:coreProperties>
</file>