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9" r:id="rId5"/>
    <p:sldId id="277" r:id="rId6"/>
    <p:sldId id="278" r:id="rId7"/>
    <p:sldId id="279" r:id="rId8"/>
    <p:sldId id="260" r:id="rId9"/>
    <p:sldId id="271" r:id="rId10"/>
    <p:sldId id="261" r:id="rId11"/>
    <p:sldId id="264" r:id="rId12"/>
    <p:sldId id="274" r:id="rId13"/>
    <p:sldId id="275" r:id="rId14"/>
    <p:sldId id="265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Image result for v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59"/>
            <a:ext cx="12274377" cy="8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881" y="112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6291" y="-672106"/>
            <a:ext cx="358380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6468" y="5190221"/>
            <a:ext cx="551144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Dynamic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9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SCIENCE!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710"/>
            <a:ext cx="4704184" cy="3250228"/>
          </a:xfrm>
        </p:spPr>
        <p:txBody>
          <a:bodyPr>
            <a:normAutofit/>
          </a:bodyPr>
          <a:lstStyle/>
          <a:p>
            <a:r>
              <a:rPr lang="en-GB" dirty="0" smtClean="0"/>
              <a:t>Split into groups: Static &amp; Dynamic</a:t>
            </a:r>
          </a:p>
          <a:p>
            <a:pPr lvl="1"/>
            <a:r>
              <a:rPr lang="en-GB" dirty="0" smtClean="0"/>
              <a:t>Within each group, split into pairs</a:t>
            </a:r>
          </a:p>
          <a:p>
            <a:r>
              <a:rPr lang="en-GB" dirty="0" smtClean="0"/>
              <a:t>Solve a problem</a:t>
            </a:r>
          </a:p>
          <a:p>
            <a:r>
              <a:rPr lang="en-GB" dirty="0" smtClean="0"/>
              <a:t>See, inconclusively, which approach is best*</a:t>
            </a:r>
          </a:p>
          <a:p>
            <a:endParaRPr lang="en-GB" dirty="0"/>
          </a:p>
        </p:txBody>
      </p:sp>
      <p:pic>
        <p:nvPicPr>
          <p:cNvPr id="5122" name="Picture 2" descr="Image result for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163114"/>
            <a:ext cx="4963884" cy="3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10-Pin Bowling Scorer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10 pins to knock down, worth one point each</a:t>
            </a:r>
          </a:p>
          <a:p>
            <a:r>
              <a:rPr lang="en-GB" dirty="0" smtClean="0"/>
              <a:t>10 frames, each consisting of up to two attempts</a:t>
            </a:r>
          </a:p>
          <a:p>
            <a:r>
              <a:rPr lang="en-GB" dirty="0" smtClean="0"/>
              <a:t>‘Strike’ – all 10 pins down on first attempt</a:t>
            </a:r>
          </a:p>
          <a:p>
            <a:pPr lvl="1"/>
            <a:r>
              <a:rPr lang="en-GB" dirty="0" smtClean="0"/>
              <a:t>No second attempt</a:t>
            </a:r>
          </a:p>
          <a:p>
            <a:pPr lvl="1"/>
            <a:r>
              <a:rPr lang="en-GB" dirty="0" smtClean="0"/>
              <a:t>Score for this frame is 10 + pins from next two balls</a:t>
            </a:r>
          </a:p>
          <a:p>
            <a:r>
              <a:rPr lang="en-GB" dirty="0" smtClean="0"/>
              <a:t>‘Spare’ – all 10 pins knocked down on second attempt</a:t>
            </a:r>
          </a:p>
          <a:p>
            <a:pPr lvl="1"/>
            <a:r>
              <a:rPr lang="en-GB" dirty="0" smtClean="0"/>
              <a:t>Score for this frame is 10 + pins from next ball</a:t>
            </a:r>
          </a:p>
          <a:p>
            <a:r>
              <a:rPr lang="en-GB" dirty="0" smtClean="0"/>
              <a:t>If you get a Strike or Spare on the last frame, you get an additional 1 or 2 balls</a:t>
            </a:r>
          </a:p>
          <a:p>
            <a:pPr lvl="1"/>
            <a:r>
              <a:rPr lang="en-GB" dirty="0" smtClean="0"/>
              <a:t>See handouts for end game cases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Examples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Frame 1: [3,5] 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GB" dirty="0" smtClean="0"/>
              <a:t>Frame 2: [2,4] </a:t>
            </a:r>
            <a:r>
              <a:rPr lang="en-GB" dirty="0" smtClean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 smtClean="0"/>
              <a:t>Score: 14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Frame 1: [10,-]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13</a:t>
            </a:r>
          </a:p>
          <a:p>
            <a:pPr marL="0" indent="0">
              <a:buNone/>
            </a:pPr>
            <a:r>
              <a:rPr lang="en-GB" dirty="0" smtClean="0"/>
              <a:t>Frame </a:t>
            </a:r>
            <a:r>
              <a:rPr lang="en-GB" dirty="0"/>
              <a:t>2: [</a:t>
            </a:r>
            <a:r>
              <a:rPr lang="en-GB" dirty="0" smtClean="0"/>
              <a:t>2,1]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16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Frame 1: </a:t>
            </a:r>
            <a:r>
              <a:rPr lang="en-GB" dirty="0" smtClean="0"/>
              <a:t>[5,5] </a:t>
            </a:r>
            <a:r>
              <a:rPr lang="en-GB" dirty="0" smtClean="0">
                <a:solidFill>
                  <a:srgbClr val="FF0000"/>
                </a:solidFill>
              </a:rPr>
              <a:t>16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Frame 2: </a:t>
            </a:r>
            <a:r>
              <a:rPr lang="en-GB" dirty="0" smtClean="0"/>
              <a:t>[6,3]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25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Frames: [10,-] </a:t>
            </a:r>
            <a:r>
              <a:rPr lang="en-GB" dirty="0"/>
              <a:t>[10,-] [10,-] [10,-] [10,-] [10,-] [10,-] [10,-] [10,-] [10,-] </a:t>
            </a:r>
            <a:r>
              <a:rPr lang="en-GB" dirty="0" smtClean="0"/>
              <a:t>10 10</a:t>
            </a:r>
            <a:r>
              <a:rPr lang="en-GB" dirty="0" smtClean="0">
                <a:solidFill>
                  <a:srgbClr val="FF0000"/>
                </a:solidFill>
              </a:rPr>
              <a:t> &lt;- extra balls to calculate Frame 10 score</a:t>
            </a:r>
          </a:p>
          <a:p>
            <a:pPr marL="0" indent="0">
              <a:buNone/>
            </a:pPr>
            <a:r>
              <a:rPr lang="en-GB" dirty="0" smtClean="0"/>
              <a:t>Score: 300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Write a program which takes a partial or full set of frames and calculates the score.</a:t>
            </a:r>
          </a:p>
          <a:p>
            <a:r>
              <a:rPr lang="en-GB" dirty="0" smtClean="0"/>
              <a:t>Input will always be full frames (+ bonus balls if needed)</a:t>
            </a:r>
          </a:p>
          <a:p>
            <a:r>
              <a:rPr lang="en-GB" dirty="0" smtClean="0"/>
              <a:t>Assume input always valid</a:t>
            </a:r>
          </a:p>
          <a:p>
            <a:r>
              <a:rPr lang="en-GB" dirty="0" smtClean="0"/>
              <a:t>Input will be no more than one </a:t>
            </a:r>
            <a:r>
              <a:rPr lang="en-GB" dirty="0" smtClean="0"/>
              <a:t>game</a:t>
            </a:r>
            <a:endParaRPr lang="en-GB" dirty="0" smtClean="0"/>
          </a:p>
          <a:p>
            <a:r>
              <a:rPr lang="en-GB" dirty="0" smtClean="0"/>
              <a:t>Input format is up to you</a:t>
            </a:r>
          </a:p>
          <a:p>
            <a:r>
              <a:rPr lang="en-GB" dirty="0" smtClean="0"/>
              <a:t>Prepare to accept different inputs during </a:t>
            </a:r>
            <a:r>
              <a:rPr lang="en-GB" dirty="0" smtClean="0"/>
              <a:t>scoring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9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819731"/>
          </a:xfrm>
        </p:spPr>
        <p:txBody>
          <a:bodyPr/>
          <a:lstStyle/>
          <a:p>
            <a:r>
              <a:rPr lang="en-GB" dirty="0" smtClean="0"/>
              <a:t>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292"/>
            <a:ext cx="10515600" cy="61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FAQ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 the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team member stay where you are</a:t>
            </a:r>
          </a:p>
          <a:p>
            <a:r>
              <a:rPr lang="en-GB" dirty="0" smtClean="0"/>
              <a:t>The others go to mark a team on the </a:t>
            </a:r>
            <a:r>
              <a:rPr lang="en-GB" smtClean="0"/>
              <a:t>next table</a:t>
            </a:r>
            <a:endParaRPr lang="en-GB" dirty="0" smtClean="0"/>
          </a:p>
          <a:p>
            <a:r>
              <a:rPr lang="en-GB" dirty="0" smtClean="0"/>
              <a:t>Give a mark for each successful test case passed</a:t>
            </a:r>
          </a:p>
          <a:p>
            <a:r>
              <a:rPr lang="en-GB" dirty="0" smtClean="0"/>
              <a:t>Scores </a:t>
            </a:r>
            <a:r>
              <a:rPr lang="en-GB" dirty="0" smtClean="0"/>
              <a:t>will be aggregated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See handouts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38743"/>
            <a:ext cx="12192000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Put your solutions here:</a:t>
            </a:r>
          </a:p>
          <a:p>
            <a:pPr marL="0" indent="0">
              <a:buNone/>
            </a:pPr>
            <a:r>
              <a:rPr lang="en-GB" dirty="0"/>
              <a:t>https://github.com/LeedsCodeDojo/StaticVsDynamic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Next Dojo:</a:t>
            </a:r>
          </a:p>
          <a:p>
            <a:pPr marL="0" indent="0">
              <a:buNone/>
            </a:pPr>
            <a:r>
              <a:rPr lang="en-GB" dirty="0" smtClean="0"/>
              <a:t>Wednesday 7</a:t>
            </a:r>
            <a:r>
              <a:rPr lang="en-GB" baseline="30000" dirty="0" smtClean="0"/>
              <a:t>th</a:t>
            </a:r>
            <a:r>
              <a:rPr lang="en-GB" dirty="0" smtClean="0"/>
              <a:t> Feb - TBD</a:t>
            </a:r>
          </a:p>
        </p:txBody>
      </p:sp>
    </p:spTree>
    <p:extLst>
      <p:ext uri="{BB962C8B-B14F-4D97-AF65-F5344CB8AC3E}">
        <p14:creationId xmlns:p14="http://schemas.microsoft.com/office/powerpoint/2010/main" val="40214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 x , y then “no” else “yes”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type is a label applied to part of your program which helps the type system reason about it.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Types help constrain your program so as to not be susceptible to certain kinds of bugs.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Typing*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Types are known and checked at compile time.  Once the type of something is set, it cannot become a different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= “hi mum!”;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CS0029: Cannot implicitly convert type 'string' to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GB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4;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y + “Hi Dad!”;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error CS0029: Cannot implicitly convert type 'string' to '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</a:t>
            </a:r>
            <a:r>
              <a:rPr lang="en-GB" dirty="0" smtClean="0"/>
              <a:t>Typing*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Types are checked at runtime.  The type of something can change.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s-ES" dirty="0"/>
              <a:t>x = </a:t>
            </a:r>
            <a:r>
              <a:rPr lang="es-ES" dirty="0" smtClean="0"/>
              <a:t>3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x </a:t>
            </a:r>
            <a:r>
              <a:rPr lang="es-ES" dirty="0"/>
              <a:t>=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Mum</a:t>
            </a:r>
            <a:r>
              <a:rPr lang="es-ES" dirty="0" smtClean="0"/>
              <a:t>!“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y </a:t>
            </a:r>
            <a:r>
              <a:rPr lang="es-ES" dirty="0"/>
              <a:t>= </a:t>
            </a:r>
            <a:r>
              <a:rPr lang="es-ES" dirty="0" smtClean="0"/>
              <a:t>4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y </a:t>
            </a:r>
            <a:r>
              <a:rPr lang="es-ES" dirty="0"/>
              <a:t>= y + "Hi Dad!"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>
                <a:solidFill>
                  <a:srgbClr val="FF0000"/>
                </a:solidFill>
              </a:rPr>
              <a:t>Traceback</a:t>
            </a:r>
            <a:r>
              <a:rPr lang="en-GB" dirty="0">
                <a:solidFill>
                  <a:srgbClr val="FF0000"/>
                </a:solidFill>
              </a:rPr>
              <a:t> (most recent call last): File "python", line 5, in &lt;module&gt; </a:t>
            </a:r>
            <a:r>
              <a:rPr lang="en-GB" dirty="0" err="1">
                <a:solidFill>
                  <a:srgbClr val="FF0000"/>
                </a:solidFill>
              </a:rPr>
              <a:t>TypeError</a:t>
            </a:r>
            <a:r>
              <a:rPr lang="en-GB" dirty="0">
                <a:solidFill>
                  <a:srgbClr val="FF0000"/>
                </a:solidFill>
              </a:rPr>
              <a:t>: unsupported operand type(s) for +: '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' and '</a:t>
            </a:r>
            <a:r>
              <a:rPr lang="en-GB" dirty="0" err="1">
                <a:solidFill>
                  <a:srgbClr val="FF0000"/>
                </a:solidFill>
              </a:rPr>
              <a:t>str</a:t>
            </a:r>
            <a:r>
              <a:rPr lang="en-GB" dirty="0">
                <a:solidFill>
                  <a:srgbClr val="FF0000"/>
                </a:solidFill>
              </a:rPr>
              <a:t>'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It’s more complicated than that..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 The Internet for further info.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vs Implicit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Statically typed languages do not necessarily require the programmer to include type annotations.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3; // explicit type annotation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4; // basic type inference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more complete type inference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add x y = x + y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“a” “b”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: string = "ab"</a:t>
            </a:r>
            <a:endParaRPr lang="en-GB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vs Weak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Some type systems allow conversion between different types more freely than others.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true; // OK in some languages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5u = 5L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error </a:t>
            </a:r>
            <a:r>
              <a:rPr lang="en-GB" dirty="0">
                <a:solidFill>
                  <a:srgbClr val="FF0000"/>
                </a:solidFill>
              </a:rPr>
              <a:t>FS0001: This expression was expected to have </a:t>
            </a:r>
            <a:r>
              <a:rPr lang="en-GB" dirty="0" smtClean="0">
                <a:solidFill>
                  <a:srgbClr val="FF0000"/>
                </a:solidFill>
              </a:rPr>
              <a:t>type </a:t>
            </a:r>
            <a:r>
              <a:rPr lang="en-GB" dirty="0">
                <a:solidFill>
                  <a:srgbClr val="FF0000"/>
                </a:solidFill>
              </a:rPr>
              <a:t>'uint32'    </a:t>
            </a:r>
            <a:r>
              <a:rPr lang="en-GB" dirty="0" smtClean="0">
                <a:solidFill>
                  <a:srgbClr val="FF0000"/>
                </a:solidFill>
              </a:rPr>
              <a:t>	but </a:t>
            </a:r>
            <a:r>
              <a:rPr lang="en-GB" dirty="0">
                <a:solidFill>
                  <a:srgbClr val="FF0000"/>
                </a:solidFill>
              </a:rPr>
              <a:t>here has </a:t>
            </a:r>
            <a:r>
              <a:rPr lang="en-GB" dirty="0" smtClean="0">
                <a:solidFill>
                  <a:srgbClr val="FF0000"/>
                </a:solidFill>
              </a:rPr>
              <a:t>type 'int64</a:t>
            </a:r>
            <a:r>
              <a:rPr lang="en-GB" dirty="0">
                <a:solidFill>
                  <a:srgbClr val="FF0000"/>
                </a:solidFill>
              </a:rPr>
              <a:t>' </a:t>
            </a:r>
            <a:endParaRPr lang="en-GB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vs Dynamic </a:t>
            </a:r>
            <a:r>
              <a:rPr lang="en-GB" dirty="0" smtClean="0"/>
              <a:t>Typing Benefits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37931"/>
              </p:ext>
            </p:extLst>
          </p:nvPr>
        </p:nvGraphicFramePr>
        <p:xfrm>
          <a:off x="1167023" y="1690688"/>
          <a:ext cx="10044674" cy="441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37"/>
                <a:gridCol w="5022337"/>
              </a:tblGrid>
              <a:tr h="71519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Static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Dynamic</a:t>
                      </a:r>
                      <a:endParaRPr lang="en-GB" sz="2400" dirty="0"/>
                    </a:p>
                  </a:txBody>
                  <a:tcPr/>
                </a:tc>
              </a:tr>
              <a:tr h="8432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Better correctness guarantees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Easier</a:t>
                      </a:r>
                      <a:r>
                        <a:rPr lang="en-GB" sz="2400" baseline="0" dirty="0" smtClean="0"/>
                        <a:t> to code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Performance?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More useful errors?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Less testing needed?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Some problems much simpler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‘Documentation’?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192"/>
            <a:ext cx="12192001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475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Types</vt:lpstr>
      <vt:lpstr>Static Typing*</vt:lpstr>
      <vt:lpstr>Dynamic Typing*</vt:lpstr>
      <vt:lpstr>*</vt:lpstr>
      <vt:lpstr>Explicit vs Implicit Typing</vt:lpstr>
      <vt:lpstr>Strong vs Weak Typing</vt:lpstr>
      <vt:lpstr>Static vs Dynamic Typing Benefits</vt:lpstr>
      <vt:lpstr>PowerPoint Presentation</vt:lpstr>
      <vt:lpstr>Time for SCIENCE!</vt:lpstr>
      <vt:lpstr>The Problem: Bowling</vt:lpstr>
      <vt:lpstr>The Problem: Bowling</vt:lpstr>
      <vt:lpstr>The Problem: Bowling</vt:lpstr>
      <vt:lpstr>Go!</vt:lpstr>
      <vt:lpstr>Scoring the solutions</vt:lpstr>
      <vt:lpstr>PowerPoint Presentation</vt:lpstr>
      <vt:lpstr>Remember!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40</cp:revision>
  <dcterms:created xsi:type="dcterms:W3CDTF">2017-04-05T12:54:34Z</dcterms:created>
  <dcterms:modified xsi:type="dcterms:W3CDTF">2018-01-03T20:28:39Z</dcterms:modified>
</cp:coreProperties>
</file>