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71" r:id="rId7"/>
    <p:sldId id="263" r:id="rId8"/>
    <p:sldId id="264" r:id="rId9"/>
    <p:sldId id="260" r:id="rId10"/>
    <p:sldId id="262" r:id="rId11"/>
    <p:sldId id="272" r:id="rId12"/>
    <p:sldId id="265" r:id="rId13"/>
    <p:sldId id="266" r:id="rId14"/>
    <p:sldId id="273" r:id="rId15"/>
    <p:sldId id="274" r:id="rId16"/>
    <p:sldId id="275" r:id="rId17"/>
    <p:sldId id="276" r:id="rId18"/>
    <p:sldId id="267" r:id="rId19"/>
    <p:sldId id="268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2532-EFDA-4494-AF15-13654E5B1450}" type="datetimeFigureOut">
              <a:rPr lang="en-GB" smtClean="0"/>
              <a:t>03/08/2016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A7B7-5107-4CF8-A563-3B52C81CF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132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2532-EFDA-4494-AF15-13654E5B1450}" type="datetimeFigureOut">
              <a:rPr lang="en-GB" smtClean="0"/>
              <a:t>03/08/2016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A7B7-5107-4CF8-A563-3B52C81CF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02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2532-EFDA-4494-AF15-13654E5B1450}" type="datetimeFigureOut">
              <a:rPr lang="en-GB" smtClean="0"/>
              <a:t>03/08/2016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A7B7-5107-4CF8-A563-3B52C81CF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993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2532-EFDA-4494-AF15-13654E5B1450}" type="datetimeFigureOut">
              <a:rPr lang="en-GB" smtClean="0"/>
              <a:t>03/08/2016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A7B7-5107-4CF8-A563-3B52C81CF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720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2532-EFDA-4494-AF15-13654E5B1450}" type="datetimeFigureOut">
              <a:rPr lang="en-GB" smtClean="0"/>
              <a:t>03/08/2016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A7B7-5107-4CF8-A563-3B52C81CF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98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2532-EFDA-4494-AF15-13654E5B1450}" type="datetimeFigureOut">
              <a:rPr lang="en-GB" smtClean="0"/>
              <a:t>03/08/2016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A7B7-5107-4CF8-A563-3B52C81CF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40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2532-EFDA-4494-AF15-13654E5B1450}" type="datetimeFigureOut">
              <a:rPr lang="en-GB" smtClean="0"/>
              <a:t>03/08/2016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A7B7-5107-4CF8-A563-3B52C81CF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11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2532-EFDA-4494-AF15-13654E5B1450}" type="datetimeFigureOut">
              <a:rPr lang="en-GB" smtClean="0"/>
              <a:t>03/08/2016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A7B7-5107-4CF8-A563-3B52C81CF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21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2532-EFDA-4494-AF15-13654E5B1450}" type="datetimeFigureOut">
              <a:rPr lang="en-GB" smtClean="0"/>
              <a:t>03/08/2016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A7B7-5107-4CF8-A563-3B52C81CF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689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2532-EFDA-4494-AF15-13654E5B1450}" type="datetimeFigureOut">
              <a:rPr lang="en-GB" smtClean="0"/>
              <a:t>03/08/2016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A7B7-5107-4CF8-A563-3B52C81CF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80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2532-EFDA-4494-AF15-13654E5B1450}" type="datetimeFigureOut">
              <a:rPr lang="en-GB" smtClean="0"/>
              <a:t>03/08/2016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A7B7-5107-4CF8-A563-3B52C81CF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513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12532-EFDA-4494-AF15-13654E5B1450}" type="datetimeFigureOut">
              <a:rPr lang="en-GB" smtClean="0"/>
              <a:t>03/08/2016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9A7B7-5107-4CF8-A563-3B52C81CF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17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Scheme Intro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Leeds Code Dojo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702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Parentheses</a:t>
            </a:r>
            <a:endParaRPr lang="en-GB" b="1" dirty="0"/>
          </a:p>
        </p:txBody>
      </p:sp>
      <p:pic>
        <p:nvPicPr>
          <p:cNvPr id="4098" name="Picture 2" descr="http://www.loper-os.org/wp-content/parphob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751" y="1402641"/>
            <a:ext cx="5396139" cy="504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74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Random Quote #2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"Lisp has all the visual appeal of oatmeal with fingernail clippings mixed in."</a:t>
            </a:r>
            <a:r>
              <a:rPr lang="en-GB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GB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Larry Wall, creator of Perl(!)</a:t>
            </a:r>
            <a:endParaRPr lang="en-GB" sz="3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8" name="Picture 4" descr="http://www.spidereyeballs.com/os5/images/small/os5_r23_154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502" y="3454400"/>
            <a:ext cx="20764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32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Language Basics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Functional</a:t>
            </a:r>
          </a:p>
          <a:p>
            <a:pPr lvl="1"/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First-class functions</a:t>
            </a:r>
          </a:p>
          <a:p>
            <a:pPr lvl="1"/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Expression based</a:t>
            </a: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Not immutable</a:t>
            </a:r>
          </a:p>
          <a:p>
            <a:r>
              <a:rPr lang="en-GB" dirty="0" smtClean="0"/>
              <a:t>Dynamically typed</a:t>
            </a:r>
          </a:p>
          <a:p>
            <a:pPr lvl="1"/>
            <a:r>
              <a:rPr lang="en-GB" dirty="0" smtClean="0"/>
              <a:t>Large type system (especially numbers)</a:t>
            </a:r>
          </a:p>
          <a:p>
            <a:pPr lvl="1"/>
            <a:r>
              <a:rPr lang="en-GB" dirty="0" smtClean="0"/>
              <a:t>Enforced at run time</a:t>
            </a:r>
          </a:p>
          <a:p>
            <a:r>
              <a:rPr lang="en-GB" dirty="0" err="1" smtClean="0"/>
              <a:t>Homoiconic</a:t>
            </a:r>
            <a:endParaRPr lang="en-GB" dirty="0" smtClean="0"/>
          </a:p>
          <a:p>
            <a:r>
              <a:rPr lang="en-GB" dirty="0" smtClean="0"/>
              <a:t>Heavy use of recursion &amp; continuations</a:t>
            </a:r>
          </a:p>
          <a:p>
            <a:pPr lvl="1"/>
            <a:r>
              <a:rPr lang="en-GB" dirty="0" smtClean="0"/>
              <a:t>Tail call optimisation guaranteed</a:t>
            </a:r>
          </a:p>
          <a:p>
            <a:pPr lvl="1"/>
            <a:endParaRPr lang="en-GB" dirty="0" smtClean="0"/>
          </a:p>
          <a:p>
            <a:pPr lvl="1"/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72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Atoms, Lists &amp; </a:t>
            </a:r>
            <a:r>
              <a:rPr lang="en-GB" b="1" dirty="0" err="1" smtClean="0"/>
              <a:t>Homoiconicity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9346" y="1825625"/>
            <a:ext cx="9114453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dirty="0" smtClean="0"/>
              <a:t>Atoms</a:t>
            </a:r>
          </a:p>
          <a:p>
            <a:pPr marL="0" indent="0">
              <a:buNone/>
            </a:pPr>
            <a:r>
              <a:rPr lang="en-GB" dirty="0" smtClean="0"/>
              <a:t>1</a:t>
            </a:r>
          </a:p>
          <a:p>
            <a:pPr marL="0" indent="0">
              <a:buNone/>
            </a:pPr>
            <a:r>
              <a:rPr lang="en-GB" dirty="0" smtClean="0"/>
              <a:t>“Hello”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smtClean="0"/>
              <a:t>Lists</a:t>
            </a:r>
          </a:p>
          <a:p>
            <a:pPr marL="0" indent="0">
              <a:buNone/>
            </a:pPr>
            <a:r>
              <a:rPr lang="en-GB" dirty="0" smtClean="0"/>
              <a:t>‘(1 “Hello” #t)</a:t>
            </a:r>
          </a:p>
          <a:p>
            <a:pPr marL="0" indent="0">
              <a:buNone/>
            </a:pPr>
            <a:r>
              <a:rPr lang="en-GB" dirty="0" smtClean="0"/>
              <a:t>‘(“hi” (1 2 3) mum 0.5))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smtClean="0"/>
              <a:t>Scheme Programs</a:t>
            </a:r>
          </a:p>
          <a:p>
            <a:pPr marL="0" indent="0">
              <a:buNone/>
            </a:pPr>
            <a:r>
              <a:rPr lang="en-GB" dirty="0" smtClean="0"/>
              <a:t>(+ 1 2)</a:t>
            </a:r>
          </a:p>
          <a:p>
            <a:pPr marL="0" indent="0">
              <a:buNone/>
            </a:pPr>
            <a:r>
              <a:rPr lang="en-GB" dirty="0" smtClean="0"/>
              <a:t>(if (</a:t>
            </a:r>
            <a:r>
              <a:rPr lang="en-GB" dirty="0" err="1" smtClean="0"/>
              <a:t>eq</a:t>
            </a:r>
            <a:r>
              <a:rPr lang="en-GB" dirty="0" smtClean="0"/>
              <a:t>? 1 2) “hello” 1)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604" y="4474582"/>
            <a:ext cx="1949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C00000"/>
                </a:solidFill>
              </a:rPr>
              <a:t>Small but important..</a:t>
            </a:r>
            <a:endParaRPr lang="en-GB" sz="1600" dirty="0">
              <a:solidFill>
                <a:srgbClr val="C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698171" y="4198776"/>
            <a:ext cx="625151" cy="27580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86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Macros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Allow you to define new language constructs and modify code without restriction</a:t>
            </a:r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576" y="2676420"/>
            <a:ext cx="3924848" cy="15051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418" y="4967119"/>
            <a:ext cx="3982006" cy="1209844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5542383" y="4275770"/>
            <a:ext cx="634481" cy="597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58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Random Quote #3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"Lisp isn't a language, it's a building material."</a:t>
            </a:r>
            <a:r>
              <a:rPr lang="en-GB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Alan </a:t>
            </a:r>
            <a:r>
              <a:rPr lang="en-GB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Kay</a:t>
            </a:r>
            <a:endParaRPr lang="en-GB" sz="3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100" name="Picture 4" descr="http://www.sis.pitt.edu/mbsclass/hall_of_fame/images/ka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048" y="4398444"/>
            <a:ext cx="1504950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12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59266"/>
            <a:ext cx="5709231" cy="831422"/>
          </a:xfrm>
        </p:spPr>
        <p:txBody>
          <a:bodyPr>
            <a:normAutofit/>
          </a:bodyPr>
          <a:lstStyle/>
          <a:p>
            <a:r>
              <a:rPr lang="en-GB" b="1" dirty="0" smtClean="0"/>
              <a:t>Lists – Recursive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9150"/>
            <a:ext cx="9114453" cy="4351338"/>
          </a:xfrm>
        </p:spPr>
        <p:txBody>
          <a:bodyPr>
            <a:normAutofit/>
          </a:bodyPr>
          <a:lstStyle/>
          <a:p>
            <a:r>
              <a:rPr lang="en-GB" dirty="0" smtClean="0"/>
              <a:t>Scheme lists are a recursive data structure</a:t>
            </a:r>
          </a:p>
          <a:p>
            <a:r>
              <a:rPr lang="en-GB" dirty="0" smtClean="0"/>
              <a:t>(H e l </a:t>
            </a:r>
            <a:r>
              <a:rPr lang="en-GB" dirty="0" err="1" smtClean="0"/>
              <a:t>l</a:t>
            </a:r>
            <a:r>
              <a:rPr lang="en-GB" dirty="0" smtClean="0"/>
              <a:t> o):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Actual form: (H (e (l (l (o ‘())))))</a:t>
            </a:r>
            <a:endParaRPr lang="en-GB" dirty="0"/>
          </a:p>
          <a:p>
            <a:endParaRPr lang="en-GB" dirty="0" smtClean="0"/>
          </a:p>
        </p:txBody>
      </p:sp>
      <p:pic>
        <p:nvPicPr>
          <p:cNvPr id="1026" name="Picture 2" descr="https://taylodl.files.wordpress.com/2013/07/cons_hello.png?w=494&amp;h=4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815" y="2383247"/>
            <a:ext cx="2396023" cy="233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07243" y="5659394"/>
            <a:ext cx="1106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Empty list</a:t>
            </a:r>
            <a:endParaRPr lang="en-GB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890826" y="5290314"/>
            <a:ext cx="68352" cy="36084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25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59266"/>
            <a:ext cx="5709231" cy="831422"/>
          </a:xfrm>
        </p:spPr>
        <p:txBody>
          <a:bodyPr>
            <a:normAutofit/>
          </a:bodyPr>
          <a:lstStyle/>
          <a:p>
            <a:r>
              <a:rPr lang="en-GB" b="1" dirty="0" smtClean="0"/>
              <a:t>Lists – Functions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9150"/>
            <a:ext cx="9114453" cy="4351338"/>
          </a:xfrm>
        </p:spPr>
        <p:txBody>
          <a:bodyPr>
            <a:normAutofit/>
          </a:bodyPr>
          <a:lstStyle/>
          <a:p>
            <a:r>
              <a:rPr lang="en-GB" dirty="0" smtClean="0"/>
              <a:t>car gets head of list (which is a single item)</a:t>
            </a:r>
          </a:p>
          <a:p>
            <a:r>
              <a:rPr lang="en-GB" dirty="0" err="1"/>
              <a:t>c</a:t>
            </a:r>
            <a:r>
              <a:rPr lang="en-GB" dirty="0" err="1" smtClean="0"/>
              <a:t>dr</a:t>
            </a:r>
            <a:r>
              <a:rPr lang="en-GB" dirty="0" smtClean="0"/>
              <a:t> gets tail of list (which is a list)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c</a:t>
            </a:r>
            <a:r>
              <a:rPr lang="en-GB" dirty="0" smtClean="0"/>
              <a:t>ons builds lists by appending an item to a list</a:t>
            </a:r>
          </a:p>
          <a:p>
            <a:pPr marL="0" indent="0">
              <a:buNone/>
            </a:pPr>
            <a:r>
              <a:rPr lang="en-GB" dirty="0" smtClean="0"/>
              <a:t>     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(cons h ‘(e l </a:t>
            </a:r>
            <a:r>
              <a:rPr lang="en-GB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o)) 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 ‘(h e l </a:t>
            </a:r>
            <a:r>
              <a:rPr lang="en-GB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l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o)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 smtClean="0"/>
          </a:p>
        </p:txBody>
      </p:sp>
      <p:pic>
        <p:nvPicPr>
          <p:cNvPr id="1026" name="Picture 2" descr="https://taylodl.files.wordpress.com/2013/07/cons_hello.png?w=494&amp;h=4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942" y="2567787"/>
            <a:ext cx="2396023" cy="233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241308" y="2475345"/>
            <a:ext cx="452583" cy="77585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7784525" y="2475345"/>
            <a:ext cx="2034074" cy="242541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6261230" y="2789535"/>
            <a:ext cx="572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C00000"/>
                </a:solidFill>
              </a:rPr>
              <a:t>car</a:t>
            </a:r>
            <a:endParaRPr lang="en-GB" sz="2400" b="1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 flipV="1">
            <a:off x="6819450" y="2863273"/>
            <a:ext cx="421858" cy="15701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271182" y="3457218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 smtClean="0">
                <a:solidFill>
                  <a:srgbClr val="C00000"/>
                </a:solidFill>
              </a:rPr>
              <a:t>cdr</a:t>
            </a:r>
            <a:endParaRPr lang="en-GB" sz="2400" b="1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 flipV="1">
            <a:off x="9823089" y="3655763"/>
            <a:ext cx="448093" cy="3228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489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Recursion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>
                <a:latin typeface="Calibri" panose="020F0502020204030204" pitchFamily="34" charset="0"/>
                <a:cs typeface="Consolas" panose="020B0609020204030204" pitchFamily="49" charset="0"/>
              </a:rPr>
              <a:t>Recursion is the typical way to work with lists.</a:t>
            </a:r>
          </a:p>
          <a:p>
            <a:pPr marL="0" indent="0">
              <a:buNone/>
            </a:pPr>
            <a:endParaRPr lang="en-GB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define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(contains? item a-list)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GB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null? a-list)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#f)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((</a:t>
            </a:r>
            <a:r>
              <a:rPr lang="en-GB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eqv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 (car a-list) item) #t) 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(else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(contains? item (</a:t>
            </a:r>
            <a:r>
              <a:rPr lang="en-GB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cdr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a-list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)))))</a:t>
            </a:r>
            <a:endParaRPr lang="en-GB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(contains? 4 ‘(1 2 3)) 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#f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smtClean="0">
                <a:cs typeface="Consolas" panose="020B0609020204030204" pitchFamily="49" charset="0"/>
              </a:rPr>
              <a:t>Learn to love it..</a:t>
            </a:r>
            <a:endParaRPr lang="en-GB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419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Why?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Still popular – </a:t>
            </a:r>
            <a:r>
              <a:rPr lang="en-GB" dirty="0" err="1" smtClean="0"/>
              <a:t>Clojure</a:t>
            </a:r>
            <a:r>
              <a:rPr lang="en-GB" dirty="0" smtClean="0"/>
              <a:t>, Racket, etc.</a:t>
            </a:r>
          </a:p>
          <a:p>
            <a:r>
              <a:rPr lang="en-GB" dirty="0" smtClean="0"/>
              <a:t>Good learning language</a:t>
            </a:r>
          </a:p>
          <a:p>
            <a:r>
              <a:rPr lang="en-GB" dirty="0" smtClean="0"/>
              <a:t>Implement your own interpreter!</a:t>
            </a:r>
          </a:p>
          <a:p>
            <a:r>
              <a:rPr lang="en-GB" dirty="0" smtClean="0"/>
              <a:t>See Random Quote #4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6002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A Brief History of Scheme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8141"/>
            <a:ext cx="10515600" cy="4578822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1958: John McCarthy invents Lisp (</a:t>
            </a:r>
            <a:r>
              <a:rPr lang="en-GB" dirty="0" err="1" smtClean="0"/>
              <a:t>LISt</a:t>
            </a:r>
            <a:r>
              <a:rPr lang="en-GB" dirty="0" smtClean="0"/>
              <a:t> Processor) at MIT as a way of (manually) studying computing</a:t>
            </a:r>
            <a:endParaRPr lang="en-GB" dirty="0"/>
          </a:p>
        </p:txBody>
      </p:sp>
      <p:pic>
        <p:nvPicPr>
          <p:cNvPr id="1026" name="Picture 2" descr="http://smacker.github.io/functionaljs/pictures/co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044" y="2654659"/>
            <a:ext cx="5935748" cy="377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Callout 4"/>
          <p:cNvSpPr/>
          <p:nvPr/>
        </p:nvSpPr>
        <p:spPr>
          <a:xfrm>
            <a:off x="391887" y="2654659"/>
            <a:ext cx="2415158" cy="1724592"/>
          </a:xfrm>
          <a:prstGeom prst="wedgeEllipseCallout">
            <a:avLst>
              <a:gd name="adj1" fmla="val 65813"/>
              <a:gd name="adj2" fmla="val 40642"/>
            </a:avLst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It’s all about the math</a:t>
            </a:r>
            <a:endParaRPr lang="en-GB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05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Random Quote #4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Lisp is worth learning for the profound enlightenment experience you will have when you finally get it; that experience will make you a better programmer for the rest of your days, even if you never actually use </a:t>
            </a:r>
            <a:r>
              <a:rPr lang="en-GB" sz="3600" dirty="0" smtClean="0">
                <a:solidFill>
                  <a:schemeClr val="accent6">
                    <a:lumMod val="50000"/>
                  </a:schemeClr>
                </a:solidFill>
              </a:rPr>
              <a:t>Lisp</a:t>
            </a:r>
            <a:r>
              <a:rPr lang="en-GB" sz="36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Eric Raymond, "How to Become a Hacker"</a:t>
            </a:r>
            <a:endParaRPr lang="en-GB" sz="3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122" name="Picture 2" descr="http://openprojectblog.files.wordpress.com/2012/12/eric-s-raymond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0669" y="4710112"/>
            <a:ext cx="1601788" cy="160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68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A Brief History of Scheme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6378"/>
            <a:ext cx="10515600" cy="4570585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1958: Steve Russel implements </a:t>
            </a:r>
            <a:r>
              <a:rPr lang="en-GB" dirty="0" err="1" smtClean="0"/>
              <a:t>eval</a:t>
            </a:r>
            <a:r>
              <a:rPr lang="en-GB" dirty="0" smtClean="0"/>
              <a:t> function in machine code, resulting in a Lisp interpreter</a:t>
            </a:r>
            <a:endParaRPr lang="en-GB" dirty="0"/>
          </a:p>
        </p:txBody>
      </p:sp>
      <p:pic>
        <p:nvPicPr>
          <p:cNvPr id="2050" name="Picture 2" descr="http://pixel.valdaris.com/files/2012/04/russe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98112"/>
            <a:ext cx="3254890" cy="310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dn.line.do/uploads/54350c252e591dd367d00b6f_1412763174484_7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297" y="3065770"/>
            <a:ext cx="4528503" cy="2836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Callout 7"/>
          <p:cNvSpPr/>
          <p:nvPr/>
        </p:nvSpPr>
        <p:spPr>
          <a:xfrm>
            <a:off x="3680842" y="2318756"/>
            <a:ext cx="3419754" cy="2323885"/>
          </a:xfrm>
          <a:prstGeom prst="wedgeEllipseCallout">
            <a:avLst>
              <a:gd name="adj1" fmla="val -81710"/>
              <a:gd name="adj2" fmla="val 18961"/>
            </a:avLst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Lose the chalk, bro!  I made Lisp on your MacBook.</a:t>
            </a:r>
            <a:endParaRPr lang="en-GB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5514392" y="4917232"/>
            <a:ext cx="1586204" cy="985141"/>
          </a:xfrm>
          <a:prstGeom prst="wedgeEllipseCallout">
            <a:avLst>
              <a:gd name="adj1" fmla="val 142620"/>
              <a:gd name="adj2" fmla="val -85303"/>
            </a:avLst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Sweet</a:t>
            </a:r>
            <a:endParaRPr lang="en-GB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58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Random Quote #1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“..the </a:t>
            </a:r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greatest single programming language ever </a:t>
            </a:r>
            <a:r>
              <a:rPr lang="en-GB" sz="36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designed."</a:t>
            </a:r>
            <a:r>
              <a:rPr lang="en-GB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Alan Kay, on Lisp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4" y="3916675"/>
            <a:ext cx="1428949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2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A Brief History of Scheme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6378"/>
            <a:ext cx="10515600" cy="4868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1975: Guy Steel &amp; Gerald </a:t>
            </a:r>
            <a:r>
              <a:rPr lang="en-GB" dirty="0" err="1" smtClean="0"/>
              <a:t>Sussman</a:t>
            </a:r>
            <a:r>
              <a:rPr lang="en-GB" dirty="0" smtClean="0"/>
              <a:t> at MIT create Lisp-based language Schemer to study the newly-proposed actor model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Schemer turns out to be a good language in its own right – unfortunately their OS only allowed 6 characters, so Scheme is born!</a:t>
            </a:r>
          </a:p>
          <a:p>
            <a:pPr marL="0" indent="0" algn="ctr">
              <a:buNone/>
            </a:pP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Scheme</a:t>
            </a:r>
            <a:r>
              <a:rPr lang="en-GB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GB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074" name="Picture 2" descr="Image result for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834" y="2843012"/>
            <a:ext cx="149542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www.computer.org/cms/Awards/images/medium/guystee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668" y="2843012"/>
            <a:ext cx="1438578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70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Family </a:t>
            </a:r>
            <a:r>
              <a:rPr lang="en-GB" b="1" dirty="0" smtClean="0"/>
              <a:t>Tree: Lisps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5539946" y="1690688"/>
            <a:ext cx="1112108" cy="568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Lisp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629665" y="3087002"/>
            <a:ext cx="1112108" cy="568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Common Lisp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512011" y="3087002"/>
            <a:ext cx="1112108" cy="568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Scheme</a:t>
            </a:r>
            <a:endParaRPr lang="en-GB" dirty="0"/>
          </a:p>
        </p:txBody>
      </p:sp>
      <p:cxnSp>
        <p:nvCxnSpPr>
          <p:cNvPr id="8" name="Straight Connector 7"/>
          <p:cNvCxnSpPr>
            <a:stCxn id="4" idx="2"/>
          </p:cNvCxnSpPr>
          <p:nvPr/>
        </p:nvCxnSpPr>
        <p:spPr>
          <a:xfrm>
            <a:off x="6096000" y="2259098"/>
            <a:ext cx="8238" cy="4429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185719" y="2666276"/>
            <a:ext cx="8238" cy="4429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059827" y="2666275"/>
            <a:ext cx="8238" cy="4429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185719" y="2679824"/>
            <a:ext cx="1874108" cy="19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217365" y="3583321"/>
            <a:ext cx="8238" cy="4429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760207" y="3981568"/>
            <a:ext cx="8238" cy="4429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714326" y="4004047"/>
            <a:ext cx="8238" cy="4429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768445" y="4001085"/>
            <a:ext cx="95411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100974" y="3586230"/>
            <a:ext cx="8238" cy="4429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43816" y="3984477"/>
            <a:ext cx="8238" cy="4429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597935" y="4006956"/>
            <a:ext cx="8238" cy="4429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652054" y="4003994"/>
            <a:ext cx="95411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39946" y="4867060"/>
            <a:ext cx="136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5"/>
                </a:solidFill>
              </a:rPr>
              <a:t>Other Stuff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68413" y="3109188"/>
            <a:ext cx="1204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solidFill>
                  <a:srgbClr val="C00000"/>
                </a:solidFill>
              </a:rPr>
              <a:t>Minimal, mainly functional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99666" y="2983156"/>
            <a:ext cx="11216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solidFill>
                  <a:srgbClr val="C00000"/>
                </a:solidFill>
              </a:rPr>
              <a:t>Fully-featured, multi-paradigm</a:t>
            </a:r>
            <a:endParaRPr lang="en-GB" sz="1600" dirty="0">
              <a:solidFill>
                <a:srgbClr val="C00000"/>
              </a:solidFill>
            </a:endParaRPr>
          </a:p>
        </p:txBody>
      </p:sp>
      <p:cxnSp>
        <p:nvCxnSpPr>
          <p:cNvPr id="12" name="Straight Connector 11"/>
          <p:cNvCxnSpPr>
            <a:stCxn id="3" idx="1"/>
            <a:endCxn id="6" idx="3"/>
          </p:cNvCxnSpPr>
          <p:nvPr/>
        </p:nvCxnSpPr>
        <p:spPr>
          <a:xfrm flipH="1" flipV="1">
            <a:off x="7624119" y="3371207"/>
            <a:ext cx="844294" cy="15348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0" idx="3"/>
            <a:endCxn id="5" idx="1"/>
          </p:cNvCxnSpPr>
          <p:nvPr/>
        </p:nvCxnSpPr>
        <p:spPr>
          <a:xfrm flipV="1">
            <a:off x="3921342" y="3371207"/>
            <a:ext cx="708323" cy="15055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8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Family Tree: General</a:t>
            </a:r>
            <a:endParaRPr lang="en-GB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3" y="1580891"/>
            <a:ext cx="10645209" cy="503616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433249" y="2435290"/>
            <a:ext cx="1362269" cy="6624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2046515" y="3343470"/>
            <a:ext cx="1362269" cy="6624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20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Family </a:t>
            </a:r>
            <a:r>
              <a:rPr lang="en-GB" b="1" dirty="0"/>
              <a:t>Tree: General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22" y="1932053"/>
            <a:ext cx="11432155" cy="398122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11028" y="2063298"/>
            <a:ext cx="1362269" cy="6624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1541966" y="1506022"/>
            <a:ext cx="851708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chemeClr val="bg1"/>
                </a:solidFill>
              </a:rPr>
              <a:t>Clojure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87684" y="2713466"/>
            <a:ext cx="80599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Racket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1541966" y="1875355"/>
            <a:ext cx="270111" cy="418160"/>
          </a:xfrm>
          <a:prstGeom prst="line">
            <a:avLst/>
          </a:prstGeom>
          <a:ln w="508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0"/>
          </p:cNvCxnSpPr>
          <p:nvPr/>
        </p:nvCxnSpPr>
        <p:spPr>
          <a:xfrm flipH="1" flipV="1">
            <a:off x="11541966" y="2350214"/>
            <a:ext cx="448713" cy="363252"/>
          </a:xfrm>
          <a:prstGeom prst="line">
            <a:avLst/>
          </a:prstGeom>
          <a:ln w="508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57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Scheme Sample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6245"/>
            <a:ext cx="10515600" cy="473071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(fizz number)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(define (divisible-by? dividend) 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GB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 (modulo number dividend) 0))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</a:t>
            </a:r>
            <a:r>
              <a:rPr lang="en-GB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((divisible-by? 15) "</a:t>
            </a:r>
            <a:r>
              <a:rPr lang="en-GB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FizzBuzz</a:t>
            </a: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((divisible-by? 5) "Buzz")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((divisible-by? 3) "Fizz")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(else (number-&gt;string number))))</a:t>
            </a:r>
          </a:p>
          <a:p>
            <a:pPr marL="0" indent="0">
              <a:buNone/>
            </a:pPr>
            <a:endParaRPr lang="en-GB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(fizz 15)</a:t>
            </a:r>
          </a:p>
          <a:p>
            <a:pPr marL="0" indent="0">
              <a:buNone/>
            </a:pP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FizzBuzz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254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603</Words>
  <Application>Microsoft Office PowerPoint</Application>
  <PresentationFormat>Widescreen</PresentationFormat>
  <Paragraphs>116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Wingdings</vt:lpstr>
      <vt:lpstr>Office Theme</vt:lpstr>
      <vt:lpstr>Scheme Intro</vt:lpstr>
      <vt:lpstr>A Brief History of Scheme</vt:lpstr>
      <vt:lpstr>A Brief History of Scheme</vt:lpstr>
      <vt:lpstr>Random Quote #1</vt:lpstr>
      <vt:lpstr>A Brief History of Scheme</vt:lpstr>
      <vt:lpstr>Family Tree: Lisps</vt:lpstr>
      <vt:lpstr>Family Tree: General</vt:lpstr>
      <vt:lpstr>Family Tree: General</vt:lpstr>
      <vt:lpstr>Scheme Sample</vt:lpstr>
      <vt:lpstr>Parentheses</vt:lpstr>
      <vt:lpstr>Random Quote #2</vt:lpstr>
      <vt:lpstr>Language Basics</vt:lpstr>
      <vt:lpstr>Atoms, Lists &amp; Homoiconicity</vt:lpstr>
      <vt:lpstr>Macros</vt:lpstr>
      <vt:lpstr>Random Quote #3</vt:lpstr>
      <vt:lpstr>Lists – Recursive</vt:lpstr>
      <vt:lpstr>Lists – Functions</vt:lpstr>
      <vt:lpstr>Recursion</vt:lpstr>
      <vt:lpstr>Why?</vt:lpstr>
      <vt:lpstr>Random Quote #4</vt:lpstr>
    </vt:vector>
  </TitlesOfParts>
  <Company>Callcredit Information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Scheme Intro</dc:title>
  <dc:creator>Grant Crofton</dc:creator>
  <cp:lastModifiedBy>Grant Crofton</cp:lastModifiedBy>
  <cp:revision>25</cp:revision>
  <dcterms:created xsi:type="dcterms:W3CDTF">2016-08-02T14:15:20Z</dcterms:created>
  <dcterms:modified xsi:type="dcterms:W3CDTF">2016-08-03T14:45:43Z</dcterms:modified>
</cp:coreProperties>
</file>