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3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2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9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2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8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1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532-EFDA-4494-AF15-13654E5B145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Scheme Intro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Leeds Code 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02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Functional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First-class functions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Expression based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Not immutable</a:t>
            </a:r>
          </a:p>
          <a:p>
            <a:r>
              <a:rPr lang="en-GB" dirty="0" smtClean="0"/>
              <a:t>Dynamically typed</a:t>
            </a:r>
          </a:p>
          <a:p>
            <a:pPr lvl="1"/>
            <a:r>
              <a:rPr lang="en-GB" dirty="0" smtClean="0"/>
              <a:t>Large type system (especially numbers)</a:t>
            </a:r>
          </a:p>
          <a:p>
            <a:pPr lvl="1"/>
            <a:r>
              <a:rPr lang="en-GB" dirty="0" smtClean="0"/>
              <a:t>Enforced at run time</a:t>
            </a:r>
          </a:p>
          <a:p>
            <a:r>
              <a:rPr lang="en-GB" dirty="0" err="1" smtClean="0"/>
              <a:t>Homoiconic</a:t>
            </a:r>
            <a:endParaRPr lang="en-GB" dirty="0" smtClean="0"/>
          </a:p>
          <a:p>
            <a:r>
              <a:rPr lang="en-GB" dirty="0" smtClean="0"/>
              <a:t>Heavy use of recursion &amp; continuations</a:t>
            </a:r>
          </a:p>
          <a:p>
            <a:pPr lvl="1"/>
            <a:r>
              <a:rPr lang="en-GB" dirty="0" smtClean="0"/>
              <a:t>Tail call optimisation guaranteed</a:t>
            </a:r>
          </a:p>
          <a:p>
            <a:pPr lvl="1"/>
            <a:endParaRPr lang="en-GB" dirty="0" smtClean="0"/>
          </a:p>
          <a:p>
            <a:pPr lvl="1"/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Atoms, Lists &amp; </a:t>
            </a:r>
            <a:r>
              <a:rPr lang="en-GB" dirty="0" err="1" smtClean="0"/>
              <a:t>Homoiconicity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Atoms</a:t>
            </a:r>
          </a:p>
          <a:p>
            <a:pPr marL="0" indent="0">
              <a:buNone/>
            </a:pPr>
            <a:r>
              <a:rPr lang="en-GB" dirty="0" smtClean="0"/>
              <a:t>1</a:t>
            </a:r>
          </a:p>
          <a:p>
            <a:pPr marL="0" indent="0">
              <a:buNone/>
            </a:pPr>
            <a:r>
              <a:rPr lang="en-GB" dirty="0" smtClean="0"/>
              <a:t>“Hello”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Lists</a:t>
            </a:r>
          </a:p>
          <a:p>
            <a:pPr marL="0" indent="0">
              <a:buNone/>
            </a:pPr>
            <a:r>
              <a:rPr lang="en-GB" dirty="0" smtClean="0"/>
              <a:t>(1 “Hello” #t)</a:t>
            </a:r>
          </a:p>
          <a:p>
            <a:pPr marL="0" indent="0">
              <a:buNone/>
            </a:pPr>
            <a:r>
              <a:rPr lang="en-GB" dirty="0" smtClean="0"/>
              <a:t>(“hi” (1 2 3) mum 0.5))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Scheme Programs</a:t>
            </a:r>
          </a:p>
          <a:p>
            <a:pPr marL="0" indent="0">
              <a:buNone/>
            </a:pPr>
            <a:r>
              <a:rPr lang="en-GB" dirty="0" smtClean="0"/>
              <a:t>(+ 1 2)</a:t>
            </a:r>
          </a:p>
          <a:p>
            <a:pPr marL="0" indent="0">
              <a:buNone/>
            </a:pPr>
            <a:r>
              <a:rPr lang="en-GB" dirty="0" smtClean="0"/>
              <a:t>(if (</a:t>
            </a:r>
            <a:r>
              <a:rPr lang="en-GB" dirty="0" err="1" smtClean="0"/>
              <a:t>eq</a:t>
            </a:r>
            <a:r>
              <a:rPr lang="en-GB" dirty="0" smtClean="0"/>
              <a:t>? 1 2) “hello” 1)</a:t>
            </a:r>
          </a:p>
        </p:txBody>
      </p:sp>
    </p:spTree>
    <p:extLst>
      <p:ext uri="{BB962C8B-B14F-4D97-AF65-F5344CB8AC3E}">
        <p14:creationId xmlns:p14="http://schemas.microsoft.com/office/powerpoint/2010/main" val="64086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(contains? list item)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endParaRPr lang="en-GB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((null? list) #f)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eqv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item (car list)) #t)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(else (contains? (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list) item))))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cs typeface="Consolas" panose="020B0609020204030204" pitchFamily="49" charset="0"/>
              </a:rPr>
              <a:t>Learn to love it..</a:t>
            </a:r>
            <a:endParaRPr lang="en-GB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1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popular – </a:t>
            </a:r>
            <a:r>
              <a:rPr lang="en-GB" dirty="0" err="1" smtClean="0"/>
              <a:t>Clojure</a:t>
            </a:r>
            <a:r>
              <a:rPr lang="en-GB" dirty="0" smtClean="0"/>
              <a:t>, Racket, etc.</a:t>
            </a:r>
          </a:p>
          <a:p>
            <a:r>
              <a:rPr lang="en-GB" dirty="0" smtClean="0"/>
              <a:t>Good learning/teaching </a:t>
            </a:r>
            <a:r>
              <a:rPr lang="en-GB" dirty="0" err="1" smtClean="0"/>
              <a:t>lang</a:t>
            </a:r>
            <a:endParaRPr lang="en-GB" dirty="0" smtClean="0"/>
          </a:p>
          <a:p>
            <a:r>
              <a:rPr lang="en-GB" dirty="0" smtClean="0"/>
              <a:t>It’s awesome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00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Quote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Lisp is worth learning for the profound enlightenment experience you will have when you finally get it; that experience will make you a better programmer for the rest of your days, even if you never actually use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Lisp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Eric Raymond, "How to Become a Hacker"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http://openprojectblog.files.wordpress.com/2012/12/eric-s-raymon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669" y="4710112"/>
            <a:ext cx="1601788" cy="160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8141"/>
            <a:ext cx="10515600" cy="457882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1958: John McCarthy invents Lisp at MIT as a way of (manually) studying computing</a:t>
            </a:r>
            <a:endParaRPr lang="en-GB" dirty="0"/>
          </a:p>
        </p:txBody>
      </p:sp>
      <p:pic>
        <p:nvPicPr>
          <p:cNvPr id="1026" name="Picture 2" descr="http://smacker.github.io/functionaljs/pictures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44" y="2654659"/>
            <a:ext cx="5935748" cy="37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91887" y="2654659"/>
            <a:ext cx="2415158" cy="1724592"/>
          </a:xfrm>
          <a:prstGeom prst="wedgeEllipseCallout">
            <a:avLst>
              <a:gd name="adj1" fmla="val 65813"/>
              <a:gd name="adj2" fmla="val 40642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It’s all about the math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1958: Steve Russel implements </a:t>
            </a:r>
            <a:r>
              <a:rPr lang="en-GB" dirty="0" err="1" smtClean="0"/>
              <a:t>eval</a:t>
            </a:r>
            <a:r>
              <a:rPr lang="en-GB" dirty="0" smtClean="0"/>
              <a:t> function in machine code, resulting in a Lisp interpreter</a:t>
            </a:r>
            <a:endParaRPr lang="en-GB" dirty="0"/>
          </a:p>
        </p:txBody>
      </p:sp>
      <p:pic>
        <p:nvPicPr>
          <p:cNvPr id="2050" name="Picture 2" descr="http://pixel.valdaris.com/files/2012/04/russ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112"/>
            <a:ext cx="3254890" cy="31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line.do/uploads/54350c252e591dd367d00b6f_1412763174484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97" y="3065770"/>
            <a:ext cx="4528503" cy="28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3680842" y="2318756"/>
            <a:ext cx="3419754" cy="2323885"/>
          </a:xfrm>
          <a:prstGeom prst="wedgeEllipseCallout">
            <a:avLst>
              <a:gd name="adj1" fmla="val -81710"/>
              <a:gd name="adj2" fmla="val 18961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Lose the chalk, bro!  I made Lisp on your MacBook.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514392" y="4917232"/>
            <a:ext cx="1586204" cy="985141"/>
          </a:xfrm>
          <a:prstGeom prst="wedgeEllipseCallout">
            <a:avLst>
              <a:gd name="adj1" fmla="val 142620"/>
              <a:gd name="adj2" fmla="val -85303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Sweet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Quote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greatest single programming language ever designed"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Alan Kay, on Lisp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4" y="3916675"/>
            <a:ext cx="142894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1975: Guy Steel &amp; Gerald </a:t>
            </a:r>
            <a:r>
              <a:rPr lang="en-GB" dirty="0" err="1" smtClean="0"/>
              <a:t>Sussman</a:t>
            </a:r>
            <a:r>
              <a:rPr lang="en-GB" dirty="0" smtClean="0"/>
              <a:t> create Lisp-based language Schemer to study the newly-proposed actor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Schemer turns out to be a pretty good language – unfortunately the PDP-10 filesystem only allowed 6 characters, so Scheme is born!</a:t>
            </a:r>
          </a:p>
          <a:p>
            <a:pPr marL="0" indent="0" algn="ctr">
              <a:buNone/>
            </a:pP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Scheme.</a:t>
            </a:r>
            <a:r>
              <a:rPr lang="en-GB" b="1" strike="dblStrike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GB" b="1" strike="dblStrik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 descr="Image result fo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06" y="2528975"/>
            <a:ext cx="1495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computer.org/cms/Awards/images/medium/guystee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13" y="2528975"/>
            <a:ext cx="14385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0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Family Tree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1580891"/>
            <a:ext cx="10645209" cy="503616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433249" y="2435290"/>
            <a:ext cx="1362269" cy="662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046515" y="3343470"/>
            <a:ext cx="1362269" cy="662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0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Family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2" y="1932053"/>
            <a:ext cx="11432155" cy="3981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1028" y="2063298"/>
            <a:ext cx="1362269" cy="662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541966" y="1506022"/>
            <a:ext cx="85170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Clojure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7684" y="2713466"/>
            <a:ext cx="8059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Racket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541966" y="1875355"/>
            <a:ext cx="270111" cy="41816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H="1" flipV="1">
            <a:off x="11541966" y="2350214"/>
            <a:ext cx="448713" cy="363252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7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(fizz number)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(divisible-by? dividend)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(modulo number dividend) 0))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((divisible-by? 15) "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((divisible-by? 5) "Buzz")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((divisible-by? 3) "Fizz")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(else (number-&gt;string number))))</a:t>
            </a:r>
          </a:p>
          <a:p>
            <a:pPr marL="0" indent="0">
              <a:buNone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(fizz 15)</a:t>
            </a:r>
          </a:p>
          <a:p>
            <a:pPr marL="0" indent="0">
              <a:buNone/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54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Parentheses</a:t>
            </a:r>
            <a:endParaRPr lang="en-GB" dirty="0"/>
          </a:p>
        </p:txBody>
      </p:sp>
      <p:pic>
        <p:nvPicPr>
          <p:cNvPr id="4098" name="Picture 2" descr="http://www.loper-os.org/wp-content/parphob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51" y="1402641"/>
            <a:ext cx="5396139" cy="50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4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Scheme Intro</vt:lpstr>
      <vt:lpstr>A Brief History of Scheme</vt:lpstr>
      <vt:lpstr>A Brief History of Scheme</vt:lpstr>
      <vt:lpstr>Random Quote #1</vt:lpstr>
      <vt:lpstr>A Brief History of Scheme</vt:lpstr>
      <vt:lpstr>Family Tree</vt:lpstr>
      <vt:lpstr>Family Tree</vt:lpstr>
      <vt:lpstr>Sample</vt:lpstr>
      <vt:lpstr>Parentheses</vt:lpstr>
      <vt:lpstr>Language Basics</vt:lpstr>
      <vt:lpstr>Atoms, Lists &amp; Homoiconicity</vt:lpstr>
      <vt:lpstr>Recursion</vt:lpstr>
      <vt:lpstr>Why?</vt:lpstr>
      <vt:lpstr>Random Quote #2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Intro</dc:title>
  <dc:creator>Grant Crofton</dc:creator>
  <cp:lastModifiedBy>Grant Crofton</cp:lastModifiedBy>
  <cp:revision>14</cp:revision>
  <dcterms:created xsi:type="dcterms:W3CDTF">2016-08-02T14:15:20Z</dcterms:created>
  <dcterms:modified xsi:type="dcterms:W3CDTF">2016-08-02T16:47:19Z</dcterms:modified>
</cp:coreProperties>
</file>