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65" r:id="rId2"/>
    <p:sldId id="275" r:id="rId3"/>
    <p:sldId id="467" r:id="rId4"/>
    <p:sldId id="475" r:id="rId5"/>
    <p:sldId id="469" r:id="rId6"/>
    <p:sldId id="470" r:id="rId7"/>
    <p:sldId id="468" r:id="rId8"/>
    <p:sldId id="465" r:id="rId9"/>
    <p:sldId id="472" r:id="rId10"/>
    <p:sldId id="474" r:id="rId11"/>
    <p:sldId id="29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829" autoAdjust="0"/>
  </p:normalViewPr>
  <p:slideViewPr>
    <p:cSldViewPr snapToGrid="0">
      <p:cViewPr varScale="1">
        <p:scale>
          <a:sx n="68" d="100"/>
          <a:sy n="68" d="100"/>
        </p:scale>
        <p:origin x="103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184F-3DB7-4034-A362-58657DA21C4C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28E6-C9F6-4E7C-8FCC-B4587B41B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各位評審老師、來賓以及參加黑蚵松的朋友們大家好</a:t>
            </a:r>
            <a:endParaRPr lang="en-US" altLang="zh-TW" dirty="0"/>
          </a:p>
          <a:p>
            <a:r>
              <a:rPr lang="zh-TW" altLang="en-US" dirty="0"/>
              <a:t>我們是</a:t>
            </a:r>
            <a:r>
              <a:rPr lang="en-US" altLang="zh-TW" dirty="0"/>
              <a:t>&lt;</a:t>
            </a:r>
            <a:r>
              <a:rPr lang="zh-TW" altLang="en-US" dirty="0"/>
              <a:t>組別</a:t>
            </a:r>
            <a:r>
              <a:rPr lang="en-US" altLang="zh-TW" dirty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來自國立台中科技大學的團隊</a:t>
            </a:r>
            <a:endParaRPr lang="en-US" altLang="zh-TW" dirty="0"/>
          </a:p>
          <a:p>
            <a:r>
              <a:rPr lang="zh-TW" altLang="en-US" dirty="0"/>
              <a:t>主題</a:t>
            </a:r>
            <a:r>
              <a:rPr lang="en-US" altLang="zh-TW" dirty="0"/>
              <a:t>&lt;</a:t>
            </a:r>
            <a:r>
              <a:rPr lang="zh-TW" altLang="en-US" dirty="0"/>
              <a:t>名稱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好夥伴</a:t>
            </a:r>
            <a:r>
              <a:rPr lang="en-US" altLang="zh-TW" dirty="0"/>
              <a:t>&lt;</a:t>
            </a:r>
            <a:r>
              <a:rPr lang="zh-TW" altLang="en-US" dirty="0"/>
              <a:t>主講者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8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那麼，未來我們希望在資料部分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除此之外，透過整合</a:t>
            </a:r>
            <a:r>
              <a:rPr lang="en-US" altLang="zh-TW" dirty="0"/>
              <a:t>…..</a:t>
            </a:r>
          </a:p>
          <a:p>
            <a:r>
              <a:rPr lang="zh-TW" altLang="en-US" dirty="0"/>
              <a:t>我們希望能夠讓這個資料更大的價值，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3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我的報告到此結束，感謝各位的聆聽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0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我們為何選擇這個主題、發現了什麼資料中的問題</a:t>
            </a:r>
            <a:endParaRPr lang="en-US" altLang="zh-TW" dirty="0"/>
          </a:p>
          <a:p>
            <a:r>
              <a:rPr lang="zh-TW" altLang="en-US" dirty="0"/>
              <a:t>我們如何解決資料問題</a:t>
            </a:r>
            <a:endParaRPr lang="en-US" altLang="zh-TW" dirty="0"/>
          </a:p>
          <a:p>
            <a:r>
              <a:rPr lang="zh-TW" altLang="en-US" dirty="0"/>
              <a:t>如何應用我們的資料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首先，高齡化的衝擊伴隨著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但是，年長者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57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因此，我們提出了一個問題。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4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針對的主題，我們將嘉義市作為目標，並分成四個對於高齡者而言很重要的類別</a:t>
            </a:r>
            <a:endParaRPr lang="en-US" altLang="zh-TW" dirty="0"/>
          </a:p>
          <a:p>
            <a:r>
              <a:rPr lang="zh-TW" altLang="en-US" dirty="0"/>
              <a:t>如 醫療、</a:t>
            </a:r>
            <a:r>
              <a:rPr lang="en-US" altLang="zh-TW" dirty="0"/>
              <a:t>…..</a:t>
            </a:r>
          </a:p>
          <a:p>
            <a:r>
              <a:rPr lang="zh-TW" altLang="en-US" dirty="0"/>
              <a:t>進行資料蒐集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82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我們將嘉義市與這</a:t>
            </a:r>
            <a:r>
              <a:rPr lang="en-US" altLang="zh-TW" dirty="0"/>
              <a:t>4</a:t>
            </a:r>
            <a:r>
              <a:rPr lang="zh-TW" altLang="en-US" dirty="0"/>
              <a:t>大類型有關的</a:t>
            </a:r>
            <a:r>
              <a:rPr lang="en-US" altLang="zh-TW" dirty="0" err="1"/>
              <a:t>opendata</a:t>
            </a:r>
            <a:r>
              <a:rPr lang="zh-TW" altLang="en-US" dirty="0"/>
              <a:t>進行蒐集來進行後續的清理及彙整</a:t>
            </a:r>
            <a:endParaRPr lang="en-US" altLang="zh-TW" dirty="0"/>
          </a:p>
          <a:p>
            <a:r>
              <a:rPr lang="zh-TW" altLang="en-US" dirty="0"/>
              <a:t>有</a:t>
            </a:r>
            <a:r>
              <a:rPr lang="en-US" altLang="zh-TW" dirty="0"/>
              <a:t>….</a:t>
            </a:r>
          </a:p>
          <a:p>
            <a:r>
              <a:rPr lang="zh-TW" altLang="en-US" dirty="0"/>
              <a:t>共使用了</a:t>
            </a:r>
            <a:r>
              <a:rPr lang="en-US" altLang="zh-TW" dirty="0"/>
              <a:t>7</a:t>
            </a:r>
            <a:r>
              <a:rPr lang="zh-TW" altLang="en-US" dirty="0"/>
              <a:t>個資料集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7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在整理這些資料後，我們發現有幾個問題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因此，我們針對前面的那些問題來進行我們的資料處理</a:t>
            </a:r>
          </a:p>
        </p:txBody>
      </p:sp>
    </p:spTree>
    <p:extLst>
      <p:ext uri="{BB962C8B-B14F-4D97-AF65-F5344CB8AC3E}">
        <p14:creationId xmlns:p14="http://schemas.microsoft.com/office/powerpoint/2010/main" val="85796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我們將一些混亂或看似不重要的資料，透過前述的分類及我們的清理方式進行資料彙整，提升資料價值並完成我們的資料集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為了幫助各位了解我們資料的價值及解決我們所提出的問題</a:t>
            </a:r>
            <a:endParaRPr lang="en-US" altLang="zh-TW" dirty="0"/>
          </a:p>
          <a:p>
            <a:r>
              <a:rPr lang="zh-TW" altLang="en-US" dirty="0"/>
              <a:t>我們透過所整理後的資料，建構了一個簡易的網站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透過使用者所輸入的地址，量化並計算出該位置適合老人居住的程度，幫助老人選擇適合居住的養老位置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28E6-C9F6-4E7C-8FCC-B4587B41B6E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9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E3731C7-2137-4C13-A8C6-A2201E632912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70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05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、沒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71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2A7FD-71A9-4307-920A-842C8342F808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269584" y="268015"/>
            <a:ext cx="262616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441370" y="441844"/>
            <a:ext cx="262616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265634" y="623574"/>
            <a:ext cx="260640" cy="266671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zh-TW" altLang="zh-TW" sz="1600" dirty="0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C65FBAF-2DFE-408C-BBF2-A8AC0FE6EFAE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6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空、校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 userDrawn="1"/>
        </p:nvGrpSpPr>
        <p:grpSpPr>
          <a:xfrm>
            <a:off x="9623013" y="188640"/>
            <a:ext cx="2425027" cy="567324"/>
            <a:chOff x="7250509" y="2420888"/>
            <a:chExt cx="3079181" cy="72008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865682" y="2924945"/>
              <a:ext cx="2193139" cy="12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http://www.nutc.edu.tw/ezfiles/0/1000/img/11/157674694.jp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324" b="93369" l="2477" r="98568">
                          <a14:foregroundMark x1="7490" y1="40318" x2="9579" y2="43899"/>
                          <a14:foregroundMark x1="7043" y1="49867" x2="12832" y2="74801"/>
                          <a14:foregroundMark x1="21337" y1="39655" x2="21635" y2="70822"/>
                          <a14:foregroundMark x1="32886" y1="24536" x2="33602" y2="83687"/>
                          <a14:foregroundMark x1="45001" y1="31167" x2="44643" y2="73873"/>
                          <a14:foregroundMark x1="52611" y1="39390" x2="58699" y2="70822"/>
                          <a14:foregroundMark x1="65264" y1="51194" x2="71919" y2="72149"/>
                          <a14:foregroundMark x1="80304" y1="37401" x2="78365" y2="65650"/>
                          <a14:foregroundMark x1="82065" y1="63263" x2="83259" y2="69231"/>
                          <a14:foregroundMark x1="89108" y1="55703" x2="94778" y2="50133"/>
                          <a14:backgroundMark x1="43659" y1="53448" x2="43659" y2="53448"/>
                          <a14:backgroundMark x1="45956" y1="49469" x2="45956" y2="49469"/>
                          <a14:backgroundMark x1="68159" y1="53183" x2="68159" y2="53183"/>
                          <a14:backgroundMark x1="69651" y1="59019" x2="69651" y2="59019"/>
                          <a14:backgroundMark x1="92927" y1="33687" x2="92927" y2="33687"/>
                          <a14:backgroundMark x1="89317" y1="36340" x2="89317" y2="36340"/>
                          <a14:backgroundMark x1="90272" y1="44960" x2="90272" y2="44960"/>
                          <a14:backgroundMark x1="92211" y1="48143" x2="92211" y2="48143"/>
                          <a14:backgroundMark x1="91167" y1="48806" x2="91167" y2="48806"/>
                          <a14:backgroundMark x1="93823" y1="54111" x2="93823" y2="54111"/>
                          <a14:backgroundMark x1="35004" y1="54509" x2="35004" y2="54509"/>
                          <a14:backgroundMark x1="34288" y1="76790" x2="34288" y2="76790"/>
                          <a14:backgroundMark x1="33751" y1="68302" x2="33751" y2="68302"/>
                          <a14:backgroundMark x1="22143" y1="62997" x2="22143" y2="62997"/>
                          <a14:backgroundMark x1="12384" y1="47215" x2="12384" y2="47215"/>
                          <a14:backgroundMark x1="11788" y1="67241" x2="11788" y2="67241"/>
                          <a14:backgroundMark x1="7580" y1="66976" x2="7580" y2="66976"/>
                          <a14:backgroundMark x1="9788" y1="50796" x2="9788" y2="507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565" y="2420888"/>
              <a:ext cx="2575125" cy="579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://www.nutc.edu.tw/ezfiles/0/1000/img/2/nutc_logo2.gif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9863" y1="34955" x2="55155" y2="52252"/>
                          <a14:foregroundMark x1="62199" y1="34414" x2="51375" y2="64144"/>
                          <a14:foregroundMark x1="31100" y1="29550" x2="30756" y2="67748"/>
                          <a14:foregroundMark x1="36942" y1="26847" x2="66151" y2="39640"/>
                          <a14:foregroundMark x1="34536" y1="25225" x2="29038" y2="74595"/>
                          <a14:foregroundMark x1="20962" y1="50270" x2="42955" y2="75495"/>
                          <a14:foregroundMark x1="53436" y1="77297" x2="77148" y2="53874"/>
                          <a14:foregroundMark x1="36942" y1="44144" x2="37801" y2="60901"/>
                          <a14:foregroundMark x1="47079" y1="54234" x2="50859" y2="55135"/>
                          <a14:foregroundMark x1="60309" y1="22523" x2="78007" y2="39820"/>
                          <a14:foregroundMark x1="60137" y1="58739" x2="59794" y2="428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0509" y="2514004"/>
              <a:ext cx="657465" cy="62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94617" y="6356352"/>
            <a:ext cx="11768252" cy="365125"/>
          </a:xfrm>
          <a:prstGeom prst="rect">
            <a:avLst/>
          </a:prstGeom>
        </p:spPr>
        <p:txBody>
          <a:bodyPr/>
          <a:lstStyle>
            <a:lvl1pPr algn="ct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b="1" dirty="0"/>
              <a:t> </a:t>
            </a:r>
            <a:endParaRPr lang="en-US" altLang="zh-TW" sz="1600" b="1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061" y="263736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987" y="1340769"/>
            <a:ext cx="109673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  <a:prstGeom prst="rect">
            <a:avLst/>
          </a:prstGeom>
        </p:spPr>
        <p:txBody>
          <a:bodyPr/>
          <a:lstStyle>
            <a:lvl1pPr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FA1AE7A-18D7-40DB-9B63-4A9F744C4849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486772" y="6352121"/>
            <a:ext cx="1476097" cy="365125"/>
          </a:xfrm>
          <a:prstGeom prst="rect">
            <a:avLst/>
          </a:prstGeom>
        </p:spPr>
        <p:txBody>
          <a:bodyPr/>
          <a:lstStyle>
            <a:lvl1pPr algn="r">
              <a:defRPr sz="1599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6" r:id="rId5"/>
    <p:sldLayoutId id="2147483667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lang="zh-CN" sz="3199" b="1" kern="1200" dirty="0" smtClean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698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3973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0960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7947" algn="l" rtl="0" fontAlgn="base">
        <a:spcBef>
          <a:spcPct val="0"/>
        </a:spcBef>
        <a:spcAft>
          <a:spcPct val="0"/>
        </a:spcAft>
        <a:defRPr sz="2399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740" indent="-34274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604" indent="-285616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142466" indent="-228493" algn="l" rtl="0" eaLnBrk="0" fontAlgn="base" hangingPunct="0">
        <a:spcBef>
          <a:spcPct val="20000"/>
        </a:spcBef>
        <a:spcAft>
          <a:spcPct val="0"/>
        </a:spcAft>
        <a:buChar char="•"/>
        <a:defRPr sz="2399">
          <a:solidFill>
            <a:schemeClr val="tx1"/>
          </a:solidFill>
          <a:latin typeface="+mn-lt"/>
          <a:ea typeface="宋体" pitchFamily="2" charset="-122"/>
        </a:defRPr>
      </a:lvl3pPr>
      <a:lvl4pPr marL="1599453" indent="-228493" algn="l" rtl="0" eaLnBrk="0" fontAlgn="base" hangingPunct="0">
        <a:spcBef>
          <a:spcPct val="20000"/>
        </a:spcBef>
        <a:spcAft>
          <a:spcPct val="0"/>
        </a:spcAft>
        <a:buChar char="–"/>
        <a:defRPr sz="1999">
          <a:solidFill>
            <a:schemeClr val="tx1"/>
          </a:solidFill>
          <a:latin typeface="+mn-lt"/>
          <a:ea typeface="宋体" pitchFamily="2" charset="-122"/>
        </a:defRPr>
      </a:lvl4pPr>
      <a:lvl5pPr marL="2056440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5pPr>
      <a:lvl6pPr marL="2513426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6pPr>
      <a:lvl7pPr marL="2970413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7pPr>
      <a:lvl8pPr marL="3427399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8pPr>
      <a:lvl9pPr marL="3884387" indent="-228493" algn="l" rtl="0" eaLnBrk="0" fontAlgn="base" hangingPunct="0">
        <a:spcBef>
          <a:spcPct val="20000"/>
        </a:spcBef>
        <a:spcAft>
          <a:spcPct val="0"/>
        </a:spcAft>
        <a:buChar char="»"/>
        <a:defRPr sz="1999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73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0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4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9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07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92" algn="l" defTabSz="913973" rtl="0" eaLnBrk="1" latinLnBrk="0" hangingPunct="1">
        <a:defRPr sz="1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92017" y="2964845"/>
            <a:ext cx="11407967" cy="105196"/>
            <a:chOff x="567333" y="3657663"/>
            <a:chExt cx="11412423" cy="30862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862" y="1671635"/>
            <a:ext cx="11214276" cy="121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人口變遷</a:t>
            </a:r>
            <a:endParaRPr lang="en-US" altLang="zh-TW" sz="3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如何面對老齡化帶來的衝擊？</a:t>
            </a:r>
            <a:endParaRPr lang="en-US" altLang="zh-TW" sz="48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814442" y="5491159"/>
            <a:ext cx="576000" cy="576000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659157" y="5558793"/>
            <a:ext cx="3272766" cy="52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8" tIns="45699" rIns="91398" bIns="45699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pPr lvl="0">
              <a:spcAft>
                <a:spcPts val="600"/>
              </a:spcAft>
            </a:pPr>
            <a:r>
              <a:rPr lang="zh-TW" altLang="en-US" sz="2800" dirty="0">
                <a:solidFill>
                  <a:srgbClr val="484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好夥伴：</a:t>
            </a:r>
            <a:r>
              <a:rPr lang="zh-TW" altLang="en-US" sz="2800" b="0" dirty="0">
                <a:solidFill>
                  <a:srgbClr val="48484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王柏皓</a:t>
            </a:r>
          </a:p>
        </p:txBody>
      </p:sp>
      <p:grpSp>
        <p:nvGrpSpPr>
          <p:cNvPr id="31" name="组合 4"/>
          <p:cNvGrpSpPr/>
          <p:nvPr/>
        </p:nvGrpSpPr>
        <p:grpSpPr>
          <a:xfrm rot="1870578">
            <a:off x="9847480" y="1326792"/>
            <a:ext cx="623299" cy="729456"/>
            <a:chOff x="4022275" y="2132856"/>
            <a:chExt cx="1304925" cy="1527175"/>
          </a:xfrm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022275" y="2132856"/>
              <a:ext cx="1304925" cy="1527175"/>
            </a:xfrm>
            <a:custGeom>
              <a:avLst/>
              <a:gdLst>
                <a:gd name="T0" fmla="*/ 827 w 1654"/>
                <a:gd name="T1" fmla="*/ 0 h 1918"/>
                <a:gd name="T2" fmla="*/ 1654 w 1654"/>
                <a:gd name="T3" fmla="*/ 827 h 1918"/>
                <a:gd name="T4" fmla="*/ 1116 w 1654"/>
                <a:gd name="T5" fmla="*/ 1602 h 1918"/>
                <a:gd name="T6" fmla="*/ 995 w 1654"/>
                <a:gd name="T7" fmla="*/ 1741 h 1918"/>
                <a:gd name="T8" fmla="*/ 870 w 1654"/>
                <a:gd name="T9" fmla="*/ 1884 h 1918"/>
                <a:gd name="T10" fmla="*/ 790 w 1654"/>
                <a:gd name="T11" fmla="*/ 1889 h 1918"/>
                <a:gd name="T12" fmla="*/ 660 w 1654"/>
                <a:gd name="T13" fmla="*/ 1741 h 1918"/>
                <a:gd name="T14" fmla="*/ 540 w 1654"/>
                <a:gd name="T15" fmla="*/ 1603 h 1918"/>
                <a:gd name="T16" fmla="*/ 0 w 1654"/>
                <a:gd name="T17" fmla="*/ 827 h 1918"/>
                <a:gd name="T18" fmla="*/ 827 w 1654"/>
                <a:gd name="T19" fmla="*/ 0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1918">
                  <a:moveTo>
                    <a:pt x="827" y="0"/>
                  </a:moveTo>
                  <a:cubicBezTo>
                    <a:pt x="1284" y="0"/>
                    <a:pt x="1654" y="370"/>
                    <a:pt x="1654" y="827"/>
                  </a:cubicBezTo>
                  <a:cubicBezTo>
                    <a:pt x="1654" y="1182"/>
                    <a:pt x="1430" y="1485"/>
                    <a:pt x="1116" y="1602"/>
                  </a:cubicBezTo>
                  <a:lnTo>
                    <a:pt x="995" y="1741"/>
                  </a:lnTo>
                  <a:cubicBezTo>
                    <a:pt x="954" y="1788"/>
                    <a:pt x="912" y="1836"/>
                    <a:pt x="870" y="1884"/>
                  </a:cubicBezTo>
                  <a:cubicBezTo>
                    <a:pt x="845" y="1916"/>
                    <a:pt x="818" y="1918"/>
                    <a:pt x="790" y="1889"/>
                  </a:cubicBezTo>
                  <a:cubicBezTo>
                    <a:pt x="747" y="1840"/>
                    <a:pt x="703" y="1790"/>
                    <a:pt x="660" y="1741"/>
                  </a:cubicBezTo>
                  <a:lnTo>
                    <a:pt x="540" y="1603"/>
                  </a:lnTo>
                  <a:cubicBezTo>
                    <a:pt x="225" y="1486"/>
                    <a:pt x="0" y="1183"/>
                    <a:pt x="0" y="827"/>
                  </a:cubicBezTo>
                  <a:cubicBezTo>
                    <a:pt x="0" y="370"/>
                    <a:pt x="371" y="0"/>
                    <a:pt x="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4399628" y="2380272"/>
              <a:ext cx="650316" cy="737858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TextBox 68"/>
          <p:cNvSpPr txBox="1"/>
          <p:nvPr/>
        </p:nvSpPr>
        <p:spPr>
          <a:xfrm>
            <a:off x="1659157" y="4052810"/>
            <a:ext cx="4581222" cy="523214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李董與他的四位快樂好夥伴</a:t>
            </a:r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814442" y="4026417"/>
            <a:ext cx="576000" cy="576000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985986" y="4602417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李松霖</a:t>
            </a:r>
            <a:endParaRPr lang="en-US" altLang="zh-TW" dirty="0"/>
          </a:p>
          <a:p>
            <a:r>
              <a:rPr lang="zh-TW" altLang="en-US" dirty="0"/>
              <a:t>吳忠霖、蔣宜成、蕭盟興、王柏皓</a:t>
            </a:r>
          </a:p>
        </p:txBody>
      </p:sp>
    </p:spTree>
    <p:extLst>
      <p:ext uri="{BB962C8B-B14F-4D97-AF65-F5344CB8AC3E}">
        <p14:creationId xmlns:p14="http://schemas.microsoft.com/office/powerpoint/2010/main" val="285319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00401" y="1600203"/>
            <a:ext cx="8155976" cy="1834281"/>
          </a:xfrm>
        </p:spPr>
        <p:txBody>
          <a:bodyPr/>
          <a:lstStyle/>
          <a:p>
            <a:r>
              <a:rPr lang="zh-TW" altLang="en-US" dirty="0"/>
              <a:t>資料的即時性</a:t>
            </a:r>
            <a:endParaRPr lang="en-US" altLang="zh-TW" dirty="0"/>
          </a:p>
          <a:p>
            <a:r>
              <a:rPr lang="zh-TW" altLang="en-US" dirty="0"/>
              <a:t>提供歷史資料的查詢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0" y="1513990"/>
            <a:ext cx="1682900" cy="1682900"/>
          </a:xfrm>
          <a:prstGeom prst="rect">
            <a:avLst/>
          </a:prstGeom>
        </p:spPr>
      </p:pic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3200401" y="3816374"/>
            <a:ext cx="8155976" cy="18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740" indent="-34274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604" indent="-2856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9945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6440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342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041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7399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4387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TW" altLang="en-US" kern="0" dirty="0"/>
              <a:t>整合其他縣市相關的開放資料</a:t>
            </a:r>
            <a:endParaRPr lang="en-US" altLang="zh-TW" kern="0" dirty="0"/>
          </a:p>
          <a:p>
            <a:r>
              <a:rPr lang="zh-TW" altLang="en-US" kern="0" dirty="0"/>
              <a:t>提供更多面向的資料來進行更全面的評估</a:t>
            </a:r>
            <a:endParaRPr lang="en-US" altLang="zh-TW" kern="0" dirty="0"/>
          </a:p>
          <a:p>
            <a:endParaRPr lang="en-US" altLang="zh-TW" kern="0" dirty="0"/>
          </a:p>
          <a:p>
            <a:endParaRPr lang="zh-TW" altLang="en-US" kern="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4" y="3738767"/>
            <a:ext cx="1682900" cy="168290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537818" y="3268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527783" y="5243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415785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9897" y="3310890"/>
            <a:ext cx="11392205" cy="102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467431" y="3400371"/>
            <a:ext cx="11407967" cy="105196"/>
            <a:chOff x="567333" y="3657663"/>
            <a:chExt cx="11412423" cy="308622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567333" y="3657663"/>
              <a:ext cx="7622366" cy="3086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834968" y="3657663"/>
              <a:ext cx="7612932" cy="308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3099189" y="3657663"/>
              <a:ext cx="7622366" cy="30862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366824" y="3657663"/>
              <a:ext cx="7612932" cy="3086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91398" tIns="45699" rIns="91398" bIns="4569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99"/>
            </a:p>
          </p:txBody>
        </p:sp>
      </p:grpSp>
      <p:pic>
        <p:nvPicPr>
          <p:cNvPr id="28" name="Picture 2" descr="http://www.northstaronsite.com/files/2013/01/shutterstock_84425962.jpg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68482" y="1640770"/>
            <a:ext cx="3455034" cy="1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02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76000" y="1858808"/>
            <a:ext cx="3240000" cy="3031454"/>
            <a:chOff x="3517740" y="1857983"/>
            <a:chExt cx="3240000" cy="3031454"/>
          </a:xfrm>
        </p:grpSpPr>
        <p:grpSp>
          <p:nvGrpSpPr>
            <p:cNvPr id="25" name="群組 24"/>
            <p:cNvGrpSpPr/>
            <p:nvPr/>
          </p:nvGrpSpPr>
          <p:grpSpPr>
            <a:xfrm>
              <a:off x="4057740" y="1857983"/>
              <a:ext cx="2160000" cy="2160000"/>
              <a:chOff x="3774332" y="1857983"/>
              <a:chExt cx="1954870" cy="1954870"/>
            </a:xfrm>
          </p:grpSpPr>
          <p:sp>
            <p:nvSpPr>
              <p:cNvPr id="28" name="橢圓 27"/>
              <p:cNvSpPr/>
              <p:nvPr/>
            </p:nvSpPr>
            <p:spPr bwMode="auto">
              <a:xfrm>
                <a:off x="3774332" y="1857983"/>
                <a:ext cx="1954870" cy="195487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29" name="组合 4"/>
              <p:cNvGrpSpPr/>
              <p:nvPr/>
            </p:nvGrpSpPr>
            <p:grpSpPr>
              <a:xfrm>
                <a:off x="4099304" y="2145848"/>
                <a:ext cx="1304926" cy="1527175"/>
                <a:chOff x="4022275" y="2132856"/>
                <a:chExt cx="1304925" cy="1527175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>
                  <a:off x="4022275" y="2132856"/>
                  <a:ext cx="1304925" cy="1527175"/>
                </a:xfrm>
                <a:custGeom>
                  <a:avLst/>
                  <a:gdLst>
                    <a:gd name="T0" fmla="*/ 827 w 1654"/>
                    <a:gd name="T1" fmla="*/ 0 h 1918"/>
                    <a:gd name="T2" fmla="*/ 1654 w 1654"/>
                    <a:gd name="T3" fmla="*/ 827 h 1918"/>
                    <a:gd name="T4" fmla="*/ 1116 w 1654"/>
                    <a:gd name="T5" fmla="*/ 1602 h 1918"/>
                    <a:gd name="T6" fmla="*/ 995 w 1654"/>
                    <a:gd name="T7" fmla="*/ 1741 h 1918"/>
                    <a:gd name="T8" fmla="*/ 870 w 1654"/>
                    <a:gd name="T9" fmla="*/ 1884 h 1918"/>
                    <a:gd name="T10" fmla="*/ 790 w 1654"/>
                    <a:gd name="T11" fmla="*/ 1889 h 1918"/>
                    <a:gd name="T12" fmla="*/ 660 w 1654"/>
                    <a:gd name="T13" fmla="*/ 1741 h 1918"/>
                    <a:gd name="T14" fmla="*/ 540 w 1654"/>
                    <a:gd name="T15" fmla="*/ 1603 h 1918"/>
                    <a:gd name="T16" fmla="*/ 0 w 1654"/>
                    <a:gd name="T17" fmla="*/ 827 h 1918"/>
                    <a:gd name="T18" fmla="*/ 827 w 1654"/>
                    <a:gd name="T19" fmla="*/ 0 h 19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4" h="1918">
                      <a:moveTo>
                        <a:pt x="827" y="0"/>
                      </a:moveTo>
                      <a:cubicBezTo>
                        <a:pt x="1284" y="0"/>
                        <a:pt x="1654" y="370"/>
                        <a:pt x="1654" y="827"/>
                      </a:cubicBezTo>
                      <a:cubicBezTo>
                        <a:pt x="1654" y="1182"/>
                        <a:pt x="1430" y="1485"/>
                        <a:pt x="1116" y="1602"/>
                      </a:cubicBezTo>
                      <a:lnTo>
                        <a:pt x="995" y="1741"/>
                      </a:lnTo>
                      <a:cubicBezTo>
                        <a:pt x="954" y="1788"/>
                        <a:pt x="912" y="1836"/>
                        <a:pt x="870" y="1884"/>
                      </a:cubicBezTo>
                      <a:cubicBezTo>
                        <a:pt x="845" y="1916"/>
                        <a:pt x="818" y="1918"/>
                        <a:pt x="790" y="1889"/>
                      </a:cubicBezTo>
                      <a:cubicBezTo>
                        <a:pt x="747" y="1840"/>
                        <a:pt x="703" y="1790"/>
                        <a:pt x="660" y="1741"/>
                      </a:cubicBezTo>
                      <a:lnTo>
                        <a:pt x="540" y="1603"/>
                      </a:lnTo>
                      <a:cubicBezTo>
                        <a:pt x="225" y="1486"/>
                        <a:pt x="0" y="1183"/>
                        <a:pt x="0" y="827"/>
                      </a:cubicBezTo>
                      <a:cubicBezTo>
                        <a:pt x="0" y="370"/>
                        <a:pt x="371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1" name="Freeform 9"/>
                <p:cNvSpPr>
                  <a:spLocks noEditPoints="1"/>
                </p:cNvSpPr>
                <p:nvPr/>
              </p:nvSpPr>
              <p:spPr bwMode="auto">
                <a:xfrm>
                  <a:off x="4399628" y="2380272"/>
                  <a:ext cx="650316" cy="737858"/>
                </a:xfrm>
                <a:custGeom>
                  <a:avLst/>
                  <a:gdLst>
                    <a:gd name="T0" fmla="*/ 402 w 630"/>
                    <a:gd name="T1" fmla="*/ 89 h 711"/>
                    <a:gd name="T2" fmla="*/ 313 w 630"/>
                    <a:gd name="T3" fmla="*/ 178 h 711"/>
                    <a:gd name="T4" fmla="*/ 223 w 630"/>
                    <a:gd name="T5" fmla="*/ 178 h 711"/>
                    <a:gd name="T6" fmla="*/ 134 w 630"/>
                    <a:gd name="T7" fmla="*/ 89 h 711"/>
                    <a:gd name="T8" fmla="*/ 223 w 630"/>
                    <a:gd name="T9" fmla="*/ 0 h 711"/>
                    <a:gd name="T10" fmla="*/ 313 w 630"/>
                    <a:gd name="T11" fmla="*/ 0 h 711"/>
                    <a:gd name="T12" fmla="*/ 402 w 630"/>
                    <a:gd name="T13" fmla="*/ 89 h 711"/>
                    <a:gd name="T14" fmla="*/ 445 w 630"/>
                    <a:gd name="T15" fmla="*/ 89 h 711"/>
                    <a:gd name="T16" fmla="*/ 446 w 630"/>
                    <a:gd name="T17" fmla="*/ 109 h 711"/>
                    <a:gd name="T18" fmla="*/ 335 w 630"/>
                    <a:gd name="T19" fmla="*/ 221 h 711"/>
                    <a:gd name="T20" fmla="*/ 201 w 630"/>
                    <a:gd name="T21" fmla="*/ 221 h 711"/>
                    <a:gd name="T22" fmla="*/ 90 w 630"/>
                    <a:gd name="T23" fmla="*/ 109 h 711"/>
                    <a:gd name="T24" fmla="*/ 92 w 630"/>
                    <a:gd name="T25" fmla="*/ 89 h 711"/>
                    <a:gd name="T26" fmla="*/ 0 w 630"/>
                    <a:gd name="T27" fmla="*/ 198 h 711"/>
                    <a:gd name="T28" fmla="*/ 0 w 630"/>
                    <a:gd name="T29" fmla="*/ 600 h 711"/>
                    <a:gd name="T30" fmla="*/ 112 w 630"/>
                    <a:gd name="T31" fmla="*/ 711 h 711"/>
                    <a:gd name="T32" fmla="*/ 409 w 630"/>
                    <a:gd name="T33" fmla="*/ 711 h 711"/>
                    <a:gd name="T34" fmla="*/ 288 w 630"/>
                    <a:gd name="T35" fmla="*/ 528 h 711"/>
                    <a:gd name="T36" fmla="*/ 487 w 630"/>
                    <a:gd name="T37" fmla="*/ 328 h 711"/>
                    <a:gd name="T38" fmla="*/ 536 w 630"/>
                    <a:gd name="T39" fmla="*/ 335 h 711"/>
                    <a:gd name="T40" fmla="*/ 536 w 630"/>
                    <a:gd name="T41" fmla="*/ 198 h 711"/>
                    <a:gd name="T42" fmla="*/ 445 w 630"/>
                    <a:gd name="T43" fmla="*/ 89 h 711"/>
                    <a:gd name="T44" fmla="*/ 251 w 630"/>
                    <a:gd name="T45" fmla="*/ 446 h 711"/>
                    <a:gd name="T46" fmla="*/ 251 w 630"/>
                    <a:gd name="T47" fmla="*/ 446 h 711"/>
                    <a:gd name="T48" fmla="*/ 112 w 630"/>
                    <a:gd name="T49" fmla="*/ 446 h 711"/>
                    <a:gd name="T50" fmla="*/ 90 w 630"/>
                    <a:gd name="T51" fmla="*/ 423 h 711"/>
                    <a:gd name="T52" fmla="*/ 112 w 630"/>
                    <a:gd name="T53" fmla="*/ 401 h 711"/>
                    <a:gd name="T54" fmla="*/ 251 w 630"/>
                    <a:gd name="T55" fmla="*/ 401 h 711"/>
                    <a:gd name="T56" fmla="*/ 274 w 630"/>
                    <a:gd name="T57" fmla="*/ 423 h 711"/>
                    <a:gd name="T58" fmla="*/ 251 w 630"/>
                    <a:gd name="T59" fmla="*/ 446 h 711"/>
                    <a:gd name="T60" fmla="*/ 296 w 630"/>
                    <a:gd name="T61" fmla="*/ 356 h 711"/>
                    <a:gd name="T62" fmla="*/ 296 w 630"/>
                    <a:gd name="T63" fmla="*/ 356 h 711"/>
                    <a:gd name="T64" fmla="*/ 112 w 630"/>
                    <a:gd name="T65" fmla="*/ 356 h 711"/>
                    <a:gd name="T66" fmla="*/ 90 w 630"/>
                    <a:gd name="T67" fmla="*/ 334 h 711"/>
                    <a:gd name="T68" fmla="*/ 112 w 630"/>
                    <a:gd name="T69" fmla="*/ 312 h 711"/>
                    <a:gd name="T70" fmla="*/ 296 w 630"/>
                    <a:gd name="T71" fmla="*/ 312 h 711"/>
                    <a:gd name="T72" fmla="*/ 318 w 630"/>
                    <a:gd name="T73" fmla="*/ 334 h 711"/>
                    <a:gd name="T74" fmla="*/ 296 w 630"/>
                    <a:gd name="T75" fmla="*/ 356 h 711"/>
                    <a:gd name="T76" fmla="*/ 524 w 630"/>
                    <a:gd name="T77" fmla="*/ 390 h 711"/>
                    <a:gd name="T78" fmla="*/ 488 w 630"/>
                    <a:gd name="T79" fmla="*/ 385 h 711"/>
                    <a:gd name="T80" fmla="*/ 346 w 630"/>
                    <a:gd name="T81" fmla="*/ 527 h 711"/>
                    <a:gd name="T82" fmla="*/ 458 w 630"/>
                    <a:gd name="T83" fmla="*/ 666 h 711"/>
                    <a:gd name="T84" fmla="*/ 488 w 630"/>
                    <a:gd name="T85" fmla="*/ 669 h 711"/>
                    <a:gd name="T86" fmla="*/ 630 w 630"/>
                    <a:gd name="T87" fmla="*/ 527 h 711"/>
                    <a:gd name="T88" fmla="*/ 524 w 630"/>
                    <a:gd name="T89" fmla="*/ 390 h 711"/>
                    <a:gd name="T90" fmla="*/ 569 w 630"/>
                    <a:gd name="T91" fmla="*/ 507 h 711"/>
                    <a:gd name="T92" fmla="*/ 569 w 630"/>
                    <a:gd name="T93" fmla="*/ 507 h 711"/>
                    <a:gd name="T94" fmla="*/ 524 w 630"/>
                    <a:gd name="T95" fmla="*/ 552 h 711"/>
                    <a:gd name="T96" fmla="*/ 488 w 630"/>
                    <a:gd name="T97" fmla="*/ 588 h 711"/>
                    <a:gd name="T98" fmla="*/ 448 w 630"/>
                    <a:gd name="T99" fmla="*/ 588 h 711"/>
                    <a:gd name="T100" fmla="*/ 408 w 630"/>
                    <a:gd name="T101" fmla="*/ 547 h 711"/>
                    <a:gd name="T102" fmla="*/ 408 w 630"/>
                    <a:gd name="T103" fmla="*/ 507 h 711"/>
                    <a:gd name="T104" fmla="*/ 448 w 630"/>
                    <a:gd name="T105" fmla="*/ 507 h 711"/>
                    <a:gd name="T106" fmla="*/ 468 w 630"/>
                    <a:gd name="T107" fmla="*/ 527 h 711"/>
                    <a:gd name="T108" fmla="*/ 524 w 630"/>
                    <a:gd name="T109" fmla="*/ 472 h 711"/>
                    <a:gd name="T110" fmla="*/ 528 w 630"/>
                    <a:gd name="T111" fmla="*/ 467 h 711"/>
                    <a:gd name="T112" fmla="*/ 569 w 630"/>
                    <a:gd name="T113" fmla="*/ 467 h 711"/>
                    <a:gd name="T114" fmla="*/ 569 w 630"/>
                    <a:gd name="T115" fmla="*/ 507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30" h="711">
                      <a:moveTo>
                        <a:pt x="402" y="89"/>
                      </a:moveTo>
                      <a:cubicBezTo>
                        <a:pt x="402" y="138"/>
                        <a:pt x="362" y="178"/>
                        <a:pt x="313" y="178"/>
                      </a:cubicBezTo>
                      <a:lnTo>
                        <a:pt x="223" y="178"/>
                      </a:lnTo>
                      <a:cubicBezTo>
                        <a:pt x="174" y="178"/>
                        <a:pt x="134" y="138"/>
                        <a:pt x="134" y="89"/>
                      </a:cubicBezTo>
                      <a:cubicBezTo>
                        <a:pt x="134" y="39"/>
                        <a:pt x="174" y="0"/>
                        <a:pt x="223" y="0"/>
                      </a:cubicBezTo>
                      <a:lnTo>
                        <a:pt x="313" y="0"/>
                      </a:lnTo>
                      <a:cubicBezTo>
                        <a:pt x="362" y="0"/>
                        <a:pt x="402" y="39"/>
                        <a:pt x="402" y="89"/>
                      </a:cubicBezTo>
                      <a:close/>
                      <a:moveTo>
                        <a:pt x="445" y="89"/>
                      </a:moveTo>
                      <a:cubicBezTo>
                        <a:pt x="446" y="95"/>
                        <a:pt x="446" y="102"/>
                        <a:pt x="446" y="109"/>
                      </a:cubicBezTo>
                      <a:cubicBezTo>
                        <a:pt x="446" y="171"/>
                        <a:pt x="397" y="221"/>
                        <a:pt x="335" y="221"/>
                      </a:cubicBezTo>
                      <a:lnTo>
                        <a:pt x="201" y="221"/>
                      </a:lnTo>
                      <a:cubicBezTo>
                        <a:pt x="140" y="221"/>
                        <a:pt x="90" y="171"/>
                        <a:pt x="90" y="109"/>
                      </a:cubicBezTo>
                      <a:cubicBezTo>
                        <a:pt x="90" y="102"/>
                        <a:pt x="90" y="95"/>
                        <a:pt x="92" y="89"/>
                      </a:cubicBezTo>
                      <a:cubicBezTo>
                        <a:pt x="40" y="98"/>
                        <a:pt x="0" y="144"/>
                        <a:pt x="0" y="198"/>
                      </a:cubicBezTo>
                      <a:lnTo>
                        <a:pt x="0" y="600"/>
                      </a:lnTo>
                      <a:cubicBezTo>
                        <a:pt x="0" y="661"/>
                        <a:pt x="50" y="711"/>
                        <a:pt x="112" y="711"/>
                      </a:cubicBezTo>
                      <a:lnTo>
                        <a:pt x="409" y="711"/>
                      </a:lnTo>
                      <a:cubicBezTo>
                        <a:pt x="338" y="681"/>
                        <a:pt x="288" y="610"/>
                        <a:pt x="288" y="528"/>
                      </a:cubicBezTo>
                      <a:cubicBezTo>
                        <a:pt x="288" y="418"/>
                        <a:pt x="377" y="328"/>
                        <a:pt x="487" y="328"/>
                      </a:cubicBezTo>
                      <a:cubicBezTo>
                        <a:pt x="504" y="328"/>
                        <a:pt x="520" y="331"/>
                        <a:pt x="536" y="335"/>
                      </a:cubicBezTo>
                      <a:lnTo>
                        <a:pt x="536" y="198"/>
                      </a:lnTo>
                      <a:cubicBezTo>
                        <a:pt x="536" y="144"/>
                        <a:pt x="496" y="98"/>
                        <a:pt x="445" y="89"/>
                      </a:cubicBezTo>
                      <a:close/>
                      <a:moveTo>
                        <a:pt x="251" y="446"/>
                      </a:moveTo>
                      <a:lnTo>
                        <a:pt x="251" y="446"/>
                      </a:lnTo>
                      <a:lnTo>
                        <a:pt x="112" y="446"/>
                      </a:lnTo>
                      <a:cubicBezTo>
                        <a:pt x="100" y="446"/>
                        <a:pt x="90" y="436"/>
                        <a:pt x="90" y="423"/>
                      </a:cubicBezTo>
                      <a:cubicBezTo>
                        <a:pt x="90" y="411"/>
                        <a:pt x="100" y="401"/>
                        <a:pt x="112" y="401"/>
                      </a:cubicBezTo>
                      <a:lnTo>
                        <a:pt x="251" y="401"/>
                      </a:lnTo>
                      <a:cubicBezTo>
                        <a:pt x="264" y="401"/>
                        <a:pt x="274" y="411"/>
                        <a:pt x="274" y="423"/>
                      </a:cubicBezTo>
                      <a:cubicBezTo>
                        <a:pt x="274" y="436"/>
                        <a:pt x="264" y="446"/>
                        <a:pt x="251" y="446"/>
                      </a:cubicBezTo>
                      <a:close/>
                      <a:moveTo>
                        <a:pt x="296" y="356"/>
                      </a:moveTo>
                      <a:lnTo>
                        <a:pt x="296" y="356"/>
                      </a:lnTo>
                      <a:lnTo>
                        <a:pt x="112" y="356"/>
                      </a:lnTo>
                      <a:cubicBezTo>
                        <a:pt x="100" y="356"/>
                        <a:pt x="90" y="346"/>
                        <a:pt x="90" y="334"/>
                      </a:cubicBezTo>
                      <a:cubicBezTo>
                        <a:pt x="90" y="322"/>
                        <a:pt x="100" y="312"/>
                        <a:pt x="112" y="312"/>
                      </a:cubicBezTo>
                      <a:lnTo>
                        <a:pt x="296" y="312"/>
                      </a:lnTo>
                      <a:cubicBezTo>
                        <a:pt x="308" y="312"/>
                        <a:pt x="318" y="322"/>
                        <a:pt x="318" y="334"/>
                      </a:cubicBezTo>
                      <a:cubicBezTo>
                        <a:pt x="318" y="346"/>
                        <a:pt x="308" y="356"/>
                        <a:pt x="296" y="356"/>
                      </a:cubicBezTo>
                      <a:close/>
                      <a:moveTo>
                        <a:pt x="524" y="390"/>
                      </a:moveTo>
                      <a:cubicBezTo>
                        <a:pt x="512" y="387"/>
                        <a:pt x="501" y="385"/>
                        <a:pt x="488" y="385"/>
                      </a:cubicBezTo>
                      <a:cubicBezTo>
                        <a:pt x="410" y="385"/>
                        <a:pt x="346" y="449"/>
                        <a:pt x="346" y="527"/>
                      </a:cubicBezTo>
                      <a:cubicBezTo>
                        <a:pt x="346" y="596"/>
                        <a:pt x="394" y="652"/>
                        <a:pt x="458" y="666"/>
                      </a:cubicBezTo>
                      <a:cubicBezTo>
                        <a:pt x="468" y="668"/>
                        <a:pt x="478" y="669"/>
                        <a:pt x="488" y="669"/>
                      </a:cubicBezTo>
                      <a:cubicBezTo>
                        <a:pt x="567" y="669"/>
                        <a:pt x="630" y="606"/>
                        <a:pt x="630" y="527"/>
                      </a:cubicBezTo>
                      <a:cubicBezTo>
                        <a:pt x="630" y="461"/>
                        <a:pt x="585" y="405"/>
                        <a:pt x="524" y="390"/>
                      </a:cubicBezTo>
                      <a:close/>
                      <a:moveTo>
                        <a:pt x="569" y="507"/>
                      </a:moveTo>
                      <a:lnTo>
                        <a:pt x="569" y="507"/>
                      </a:lnTo>
                      <a:lnTo>
                        <a:pt x="524" y="552"/>
                      </a:lnTo>
                      <a:lnTo>
                        <a:pt x="488" y="588"/>
                      </a:lnTo>
                      <a:cubicBezTo>
                        <a:pt x="477" y="599"/>
                        <a:pt x="459" y="599"/>
                        <a:pt x="448" y="588"/>
                      </a:cubicBezTo>
                      <a:lnTo>
                        <a:pt x="408" y="547"/>
                      </a:lnTo>
                      <a:cubicBezTo>
                        <a:pt x="397" y="536"/>
                        <a:pt x="397" y="518"/>
                        <a:pt x="408" y="507"/>
                      </a:cubicBezTo>
                      <a:cubicBezTo>
                        <a:pt x="419" y="496"/>
                        <a:pt x="437" y="496"/>
                        <a:pt x="448" y="507"/>
                      </a:cubicBezTo>
                      <a:lnTo>
                        <a:pt x="468" y="527"/>
                      </a:lnTo>
                      <a:lnTo>
                        <a:pt x="524" y="472"/>
                      </a:lnTo>
                      <a:lnTo>
                        <a:pt x="528" y="467"/>
                      </a:lnTo>
                      <a:cubicBezTo>
                        <a:pt x="540" y="456"/>
                        <a:pt x="558" y="456"/>
                        <a:pt x="569" y="467"/>
                      </a:cubicBezTo>
                      <a:cubicBezTo>
                        <a:pt x="580" y="478"/>
                        <a:pt x="580" y="496"/>
                        <a:pt x="569" y="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sp>
          <p:nvSpPr>
            <p:cNvPr id="27" name="文字方塊 26"/>
            <p:cNvSpPr txBox="1"/>
            <p:nvPr/>
          </p:nvSpPr>
          <p:spPr>
            <a:xfrm>
              <a:off x="3517740" y="4181551"/>
              <a:ext cx="32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解決</a:t>
              </a:r>
            </a:p>
          </p:txBody>
        </p:sp>
      </p:grp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" y="258558"/>
            <a:ext cx="1201368" cy="8331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pPr>
              <a:buFont typeface="Arial" charset="0"/>
              <a:buNone/>
            </a:pPr>
            <a:endParaRPr lang="zh-CN" altLang="en-US" sz="1799"/>
          </a:p>
        </p:txBody>
      </p:sp>
      <p:sp>
        <p:nvSpPr>
          <p:cNvPr id="3" name="矩形 2"/>
          <p:cNvSpPr/>
          <p:nvPr/>
        </p:nvSpPr>
        <p:spPr bwMode="auto">
          <a:xfrm>
            <a:off x="1" y="6784681"/>
            <a:ext cx="12192000" cy="99353"/>
          </a:xfrm>
          <a:prstGeom prst="rect">
            <a:avLst/>
          </a:prstGeom>
          <a:solidFill>
            <a:srgbClr val="0A97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98" tIns="45699" rIns="91398" bIns="45699" numCol="1" rtlCol="0" anchor="t" anchorCtr="0" compatLnSpc="1">
            <a:prstTxWarp prst="textNoShape">
              <a:avLst/>
            </a:prstTxWarp>
          </a:bodyPr>
          <a:lstStyle/>
          <a:p>
            <a:pPr defTabSz="913973"/>
            <a:endParaRPr lang="zh-CN" altLang="en-US" sz="1699"/>
          </a:p>
        </p:txBody>
      </p:sp>
      <p:sp>
        <p:nvSpPr>
          <p:cNvPr id="2" name="文字方塊 1"/>
          <p:cNvSpPr txBox="1"/>
          <p:nvPr/>
        </p:nvSpPr>
        <p:spPr>
          <a:xfrm>
            <a:off x="516569" y="218971"/>
            <a:ext cx="612819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98" b="1" dirty="0">
                <a:solidFill>
                  <a:schemeClr val="accent2"/>
                </a:solidFill>
              </a:rPr>
              <a:t>O</a:t>
            </a:r>
            <a:endParaRPr lang="zh-TW" altLang="en-US" sz="5398" b="1" dirty="0">
              <a:solidFill>
                <a:schemeClr val="accent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388" y="233634"/>
            <a:ext cx="1272748" cy="96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998"/>
              </a:lnSpc>
            </a:pPr>
            <a:r>
              <a:rPr lang="zh-TW" altLang="en-US" sz="3998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en-US" altLang="zh-TW" sz="3998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2799"/>
              </a:lnSpc>
            </a:pPr>
            <a:r>
              <a:rPr lang="en-US" altLang="zh-TW" sz="2799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utline</a:t>
            </a:r>
            <a:endParaRPr lang="zh-TW" altLang="en-US" sz="27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7786340" y="1857983"/>
            <a:ext cx="3240000" cy="3031454"/>
            <a:chOff x="1422712" y="1857983"/>
            <a:chExt cx="3240000" cy="3031454"/>
          </a:xfrm>
        </p:grpSpPr>
        <p:sp>
          <p:nvSpPr>
            <p:cNvPr id="10" name="橢圓 9"/>
            <p:cNvSpPr/>
            <p:nvPr/>
          </p:nvSpPr>
          <p:spPr bwMode="auto">
            <a:xfrm>
              <a:off x="1962712" y="1857983"/>
              <a:ext cx="2160000" cy="2160000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422712" y="4181551"/>
              <a:ext cx="3240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165660" y="1845869"/>
            <a:ext cx="3240000" cy="3043568"/>
            <a:chOff x="7422106" y="1857983"/>
            <a:chExt cx="3240000" cy="3043568"/>
          </a:xfrm>
        </p:grpSpPr>
        <p:sp>
          <p:nvSpPr>
            <p:cNvPr id="13" name="橢圓 12"/>
            <p:cNvSpPr/>
            <p:nvPr/>
          </p:nvSpPr>
          <p:spPr bwMode="auto">
            <a:xfrm>
              <a:off x="7962106" y="1857983"/>
              <a:ext cx="2160000" cy="216000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22106" y="4181551"/>
              <a:ext cx="3240000" cy="72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問題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950"/>
    </mc:Choice>
    <mc:Fallback xmlns="">
      <p:transition advTm="99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高齡化的衝擊</a:t>
            </a:r>
            <a:endParaRPr lang="en-US" altLang="zh-TW" sz="2800" dirty="0"/>
          </a:p>
          <a:p>
            <a:pPr lvl="1"/>
            <a:r>
              <a:rPr lang="zh-TW" altLang="en-US" sz="2400" dirty="0"/>
              <a:t>勞動人口下滑</a:t>
            </a:r>
            <a:endParaRPr lang="en-US" altLang="zh-TW" sz="2400" dirty="0"/>
          </a:p>
          <a:p>
            <a:pPr lvl="1"/>
            <a:r>
              <a:rPr lang="zh-TW" altLang="en-US" sz="2400" dirty="0"/>
              <a:t>醫療需求增加</a:t>
            </a:r>
            <a:endParaRPr lang="en-US" altLang="zh-TW" sz="2400" dirty="0"/>
          </a:p>
          <a:p>
            <a:pPr lvl="1"/>
            <a:r>
              <a:rPr lang="zh-TW" altLang="en-US" sz="2400" dirty="0"/>
              <a:t>交通工具需求增加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800" dirty="0"/>
              <a:t>年長者安養問題</a:t>
            </a:r>
            <a:endParaRPr lang="en-US" altLang="zh-TW" sz="2800" dirty="0"/>
          </a:p>
          <a:p>
            <a:pPr lvl="1"/>
            <a:r>
              <a:rPr lang="zh-TW" altLang="en-US" sz="2400" dirty="0"/>
              <a:t>喜歡住在自家更勝於安養機構</a:t>
            </a:r>
            <a:endParaRPr lang="en-US" altLang="zh-TW" sz="2400" dirty="0"/>
          </a:p>
          <a:p>
            <a:pPr lvl="1"/>
            <a:r>
              <a:rPr lang="zh-TW" altLang="en-US" sz="2400" dirty="0"/>
              <a:t>不適合進行長距離的移動</a:t>
            </a:r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dirty="0"/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48270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pic>
        <p:nvPicPr>
          <p:cNvPr id="9" name="Picture 8" descr="http://bpic.588ku.com/element_pic/00/16/08/0557a444de2382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29" b="95402" l="6154" r="911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10494" r="5570" b="5741"/>
          <a:stretch/>
        </p:blipFill>
        <p:spPr bwMode="auto">
          <a:xfrm>
            <a:off x="8791337" y="3482703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673000" y="2302193"/>
            <a:ext cx="7651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如何找到適合年長者的居住地點</a:t>
            </a:r>
            <a:r>
              <a:rPr lang="en-US" altLang="zh-TW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1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6" r="1840"/>
          <a:stretch/>
        </p:blipFill>
        <p:spPr>
          <a:xfrm>
            <a:off x="779385" y="0"/>
            <a:ext cx="3457335" cy="6858000"/>
          </a:xfrm>
          <a:prstGeom prst="rect">
            <a:avLst/>
          </a:prstGeom>
        </p:spPr>
      </p:pic>
      <p:sp>
        <p:nvSpPr>
          <p:cNvPr id="33" name="圖說文字: 直線 32"/>
          <p:cNvSpPr/>
          <p:nvPr/>
        </p:nvSpPr>
        <p:spPr bwMode="auto">
          <a:xfrm>
            <a:off x="4622763" y="810118"/>
            <a:ext cx="6418741" cy="5405480"/>
          </a:xfrm>
          <a:prstGeom prst="borderCallout1">
            <a:avLst>
              <a:gd name="adj1" fmla="val 211"/>
              <a:gd name="adj2" fmla="val 214"/>
              <a:gd name="adj3" fmla="val 51660"/>
              <a:gd name="adj4" fmla="val -47513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dirty="0"/>
              <a:t>資料主軸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65428" y="32138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5" y="1247575"/>
            <a:ext cx="1613341" cy="16133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5" y="3690646"/>
            <a:ext cx="1613341" cy="161334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50" y="3690645"/>
            <a:ext cx="1608582" cy="161334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71" y="1247575"/>
            <a:ext cx="1613341" cy="1608582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6074430" y="2947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醫療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041976" y="2947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照護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074430" y="5392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宗教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041976" y="5392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390547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98061" y="263736"/>
            <a:ext cx="10973276" cy="635000"/>
          </a:xfrm>
        </p:spPr>
        <p:txBody>
          <a:bodyPr/>
          <a:lstStyle/>
          <a:p>
            <a:r>
              <a:rPr lang="zh-TW" altLang="en-US" dirty="0"/>
              <a:t>資料蒐集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5" y="1010016"/>
            <a:ext cx="1613341" cy="16133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5" y="3453087"/>
            <a:ext cx="1613341" cy="1613341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30" y="3457845"/>
            <a:ext cx="1608582" cy="161334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51" y="1014775"/>
            <a:ext cx="1613341" cy="1608582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1299230" y="27094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醫療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684856" y="2714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照護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1299230" y="5155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宗教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684856" y="51598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安全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89496" y="5839483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共</a:t>
            </a:r>
            <a:r>
              <a:rPr lang="en-US" altLang="zh-TW" sz="2800" dirty="0"/>
              <a:t>7</a:t>
            </a:r>
            <a:r>
              <a:rPr lang="zh-TW" altLang="en-US" sz="2800" dirty="0"/>
              <a:t>個資料集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993782" y="40750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嘉義市路口監視器位置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529959" y="13565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嘉義市西醫醫療院所機構資訊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29959" y="197849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嘉義市中醫醫療院所機構資訊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894988" y="137513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嘉義市公私立老人機構分佈</a:t>
            </a:r>
            <a:endParaRPr lang="en-US" altLang="zh-TW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94988" y="197849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嘉義市福利城市地圖</a:t>
            </a:r>
            <a:r>
              <a:rPr lang="en-US" altLang="zh-TW" dirty="0"/>
              <a:t>-</a:t>
            </a:r>
            <a:r>
              <a:rPr lang="zh-TW" altLang="en-US" dirty="0"/>
              <a:t>點位</a:t>
            </a:r>
            <a:r>
              <a:rPr lang="en-US" altLang="zh-TW" dirty="0"/>
              <a:t>API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2610536" y="38188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嘉義市教會、教堂名冊</a:t>
            </a:r>
            <a:endParaRPr lang="en-US" altLang="zh-TW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610536" y="44222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嘉義市寺廟名冊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85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484849"/>
                </a:solidFill>
              </a:rPr>
              <a:t>資料欄位不一致</a:t>
            </a:r>
            <a:endParaRPr lang="en-US" altLang="zh-TW" sz="3200" b="1" dirty="0">
              <a:solidFill>
                <a:srgbClr val="484849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484849"/>
                </a:solidFill>
              </a:rPr>
              <a:t>內容格式不一致</a:t>
            </a:r>
            <a:endParaRPr lang="en-US" altLang="zh-TW" sz="3200" b="1" dirty="0">
              <a:solidFill>
                <a:srgbClr val="484849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484849"/>
                </a:solidFill>
              </a:rPr>
              <a:t>包含許多遺失資料</a:t>
            </a:r>
            <a:endParaRPr lang="en-US" altLang="zh-TW" sz="3200" b="1" dirty="0">
              <a:solidFill>
                <a:srgbClr val="484849"/>
              </a:solidFill>
            </a:endParaRPr>
          </a:p>
          <a:p>
            <a:pPr>
              <a:lnSpc>
                <a:spcPts val="3600"/>
              </a:lnSpc>
              <a:spcAft>
                <a:spcPts val="1800"/>
              </a:spcAft>
            </a:pPr>
            <a:r>
              <a:rPr lang="zh-TW" altLang="en-US" sz="3200" b="1" dirty="0">
                <a:solidFill>
                  <a:srgbClr val="484849"/>
                </a:solidFill>
              </a:rPr>
              <a:t>同類型資料過於分散</a:t>
            </a:r>
            <a:endParaRPr lang="en-US" altLang="zh-TW" sz="3200" b="1" dirty="0">
              <a:solidFill>
                <a:srgbClr val="484849"/>
              </a:solidFill>
            </a:endParaRPr>
          </a:p>
          <a:p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資料問題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86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767802" y="1600202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740" indent="-34274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604" indent="-2856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246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Font typeface="微軟正黑體" panose="020B0604030504040204" pitchFamily="34" charset="-120"/>
              <a:buChar char="＋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59945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6440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3426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0413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7399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4387" indent="-22849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99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600" b="1" kern="0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TW" altLang="en-US" sz="3600" b="1" kern="0" dirty="0">
                <a:solidFill>
                  <a:srgbClr val="FF0000"/>
                </a:solidFill>
              </a:rPr>
              <a:t>　</a:t>
            </a:r>
            <a:endParaRPr lang="en-US" altLang="zh-TW" sz="3200" b="1" kern="0" dirty="0">
              <a:solidFill>
                <a:srgbClr val="FF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8061" y="1600202"/>
            <a:ext cx="10973276" cy="4525963"/>
          </a:xfrm>
        </p:spPr>
        <p:txBody>
          <a:bodyPr/>
          <a:lstStyle/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資料欄位及內容格式統一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地址增加經緯度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去除遺失資料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更新資料內容</a:t>
            </a:r>
            <a:endParaRPr lang="en-US" altLang="zh-TW" sz="3200" b="1" dirty="0"/>
          </a:p>
          <a:p>
            <a:pPr>
              <a:lnSpc>
                <a:spcPts val="3600"/>
              </a:lnSpc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lang="zh-TW" altLang="en-US" sz="3200" b="1" dirty="0"/>
              <a:t>　同類型資料整合</a:t>
            </a:r>
            <a:endParaRPr lang="en-US" altLang="zh-TW" sz="32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資料清理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034"/>
            <a:r>
              <a:rPr lang="en-US" altLang="zh-TW" sz="1799" kern="0" dirty="0">
                <a:solidFill>
                  <a:sysClr val="windowText" lastClr="000000"/>
                </a:solidFill>
              </a:rPr>
              <a:t>P.</a:t>
            </a:r>
            <a:fld id="{BD266BE7-899D-4075-917F-DBDE33B6B692}" type="slidenum">
              <a:rPr lang="en-US" altLang="zh-TW" sz="1799" kern="0">
                <a:solidFill>
                  <a:sysClr val="windowText" lastClr="000000"/>
                </a:solidFill>
              </a:rPr>
              <a:pPr defTabSz="914034"/>
              <a:t>8</a:t>
            </a:fld>
            <a:endParaRPr lang="zh-TW" altLang="en-US" sz="1799" kern="0" dirty="0">
              <a:solidFill>
                <a:sysClr val="windowText" lastClr="000000"/>
              </a:solidFill>
            </a:endParaRP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194618" y="6362703"/>
            <a:ext cx="1478382" cy="365125"/>
          </a:xfrm>
        </p:spPr>
        <p:txBody>
          <a:bodyPr/>
          <a:lstStyle/>
          <a:p>
            <a:fld id="{E8399A95-74A4-4630-AD77-D855EFFE9A62}" type="datetime1">
              <a:rPr lang="zh-TW" altLang="en-US" smtClean="0"/>
              <a:t>2017/6/10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6010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資料應用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TW" altLang="en-US" sz="1600" b="1"/>
              <a:t> </a:t>
            </a:r>
            <a:endParaRPr lang="zh-TW" altLang="zh-TW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F16A6E-1397-469F-9703-927984D579F5}" type="datetime1">
              <a:rPr lang="zh-TW" altLang="en-US" smtClean="0"/>
              <a:t>2017/6/10</a:t>
            </a:fld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BD266BE7-899D-4075-917F-DBDE33B6B692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69" y="1602684"/>
            <a:ext cx="8200450" cy="392887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4" y="1235251"/>
            <a:ext cx="1682900" cy="16829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4" y="4200303"/>
            <a:ext cx="1682900" cy="1682900"/>
          </a:xfrm>
          <a:prstGeom prst="rect">
            <a:avLst/>
          </a:prstGeom>
        </p:spPr>
      </p:pic>
      <p:sp>
        <p:nvSpPr>
          <p:cNvPr id="18" name="箭號: 向下 17"/>
          <p:cNvSpPr/>
          <p:nvPr/>
        </p:nvSpPr>
        <p:spPr bwMode="auto">
          <a:xfrm>
            <a:off x="1540373" y="3162797"/>
            <a:ext cx="641222" cy="9829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027312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10763</TotalTime>
  <Words>542</Words>
  <Application>Microsoft Office PowerPoint</Application>
  <PresentationFormat>寬螢幕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微软雅黑</vt:lpstr>
      <vt:lpstr>宋体</vt:lpstr>
      <vt:lpstr>微軟正黑體</vt:lpstr>
      <vt:lpstr>新細明體</vt:lpstr>
      <vt:lpstr>Arial</vt:lpstr>
      <vt:lpstr>Calibri</vt:lpstr>
      <vt:lpstr>Wingdings</vt:lpstr>
      <vt:lpstr>1_默认设计模板</vt:lpstr>
      <vt:lpstr>PowerPoint 簡報</vt:lpstr>
      <vt:lpstr>PowerPoint 簡報</vt:lpstr>
      <vt:lpstr>動機</vt:lpstr>
      <vt:lpstr>問題</vt:lpstr>
      <vt:lpstr>資料主軸</vt:lpstr>
      <vt:lpstr>資料蒐集</vt:lpstr>
      <vt:lpstr>資料問題</vt:lpstr>
      <vt:lpstr>資料清理</vt:lpstr>
      <vt:lpstr>資料應用</vt:lpstr>
      <vt:lpstr>未來展望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jayleeg32</dc:creator>
  <cp:lastModifiedBy>王柏皓</cp:lastModifiedBy>
  <cp:revision>798</cp:revision>
  <dcterms:created xsi:type="dcterms:W3CDTF">2016-09-25T08:07:33Z</dcterms:created>
  <dcterms:modified xsi:type="dcterms:W3CDTF">2017-06-10T07:25:11Z</dcterms:modified>
</cp:coreProperties>
</file>