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48" r:id="rId23"/>
    <p:sldId id="276" r:id="rId24"/>
    <p:sldId id="277" r:id="rId25"/>
    <p:sldId id="278" r:id="rId26"/>
    <p:sldId id="279" r:id="rId27"/>
    <p:sldId id="320" r:id="rId28"/>
    <p:sldId id="321" r:id="rId29"/>
    <p:sldId id="322" r:id="rId30"/>
    <p:sldId id="319" r:id="rId31"/>
    <p:sldId id="280" r:id="rId32"/>
    <p:sldId id="349" r:id="rId33"/>
    <p:sldId id="281" r:id="rId34"/>
    <p:sldId id="282" r:id="rId35"/>
    <p:sldId id="283" r:id="rId36"/>
    <p:sldId id="284" r:id="rId37"/>
    <p:sldId id="285" r:id="rId38"/>
    <p:sldId id="286" r:id="rId39"/>
    <p:sldId id="323" r:id="rId40"/>
    <p:sldId id="287" r:id="rId41"/>
    <p:sldId id="288" r:id="rId42"/>
    <p:sldId id="324" r:id="rId43"/>
    <p:sldId id="325" r:id="rId44"/>
    <p:sldId id="291" r:id="rId45"/>
    <p:sldId id="292" r:id="rId46"/>
    <p:sldId id="293" r:id="rId47"/>
    <p:sldId id="294" r:id="rId48"/>
    <p:sldId id="295" r:id="rId49"/>
    <p:sldId id="296" r:id="rId50"/>
    <p:sldId id="298" r:id="rId51"/>
    <p:sldId id="299" r:id="rId52"/>
    <p:sldId id="300" r:id="rId53"/>
    <p:sldId id="326" r:id="rId54"/>
    <p:sldId id="327" r:id="rId55"/>
    <p:sldId id="328" r:id="rId56"/>
    <p:sldId id="329" r:id="rId57"/>
    <p:sldId id="330" r:id="rId58"/>
    <p:sldId id="331" r:id="rId59"/>
    <p:sldId id="342" r:id="rId60"/>
    <p:sldId id="332" r:id="rId61"/>
    <p:sldId id="333" r:id="rId62"/>
    <p:sldId id="334" r:id="rId63"/>
    <p:sldId id="343" r:id="rId64"/>
    <p:sldId id="335" r:id="rId65"/>
    <p:sldId id="336" r:id="rId66"/>
    <p:sldId id="337" r:id="rId67"/>
    <p:sldId id="302" r:id="rId68"/>
    <p:sldId id="303" r:id="rId69"/>
    <p:sldId id="344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47" r:id="rId85"/>
    <p:sldId id="345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00FF"/>
    <a:srgbClr val="006600"/>
    <a:srgbClr val="FF9900"/>
    <a:srgbClr val="3399FF"/>
    <a:srgbClr val="FF3300"/>
    <a:srgbClr val="0099CC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A8EB39E-586A-4FED-AD26-4A39FA6D82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18C-B457-47E3-85F0-D74B911B4E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60C-962D-4BC9-BE28-16F732071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44AA8-C35E-4428-BE6D-CBD863B20E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A5AC-CE1D-45AA-88EB-F871A0258B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B701-B912-4D29-BBE7-C67EB525BE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27901CA-C70B-4BA9-811D-A24CAEE7ED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E5F-F1AC-4D13-8131-02734355F7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C313-9581-4081-B2A6-98C026E6A6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0230-DE6A-4017-A2A2-82BD8C9030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8B3BA7-050E-4D4A-9790-5E1B5C57C43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羊皮纸"/>
          <p:cNvSpPr txBox="1">
            <a:spLocks noChangeArrowheads="1"/>
          </p:cNvSpPr>
          <p:nvPr/>
        </p:nvSpPr>
        <p:spPr bwMode="auto">
          <a:xfrm>
            <a:off x="2786050" y="214290"/>
            <a:ext cx="378621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第</a:t>
            </a:r>
            <a:r>
              <a:rPr lang="en-US" altLang="zh-CN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3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章 </a:t>
            </a:r>
            <a:r>
              <a:rPr lang="zh-CN" altLang="en-US" sz="4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分治法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8" y="2110079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求解排序问题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1428735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786058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346740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3.4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求解组合问题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3108" y="418178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3.5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求解大整数乘法和矩阵乘法问题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108" y="489616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3.6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并行计算简介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18192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2" charset="-122"/>
              </a:rPr>
              <a:t>分治策略：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79466" y="1928802"/>
            <a:ext cx="8064500" cy="25367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分解成两个子序列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为划分的基准位置。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若子序列的长度为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它是有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接返回；否则递归地求解各个子问题。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中，排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序过程是就地进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的，合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39750" y="214290"/>
            <a:ext cx="824709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0166" y="1500174"/>
            <a:ext cx="40005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5, 1, 7, 10, 6, 9, 4, 3, 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00166" y="2000240"/>
            <a:ext cx="4143404" cy="891844"/>
            <a:chOff x="1500166" y="2000240"/>
            <a:chExt cx="4143404" cy="891844"/>
          </a:xfrm>
        </p:grpSpPr>
        <p:sp>
          <p:nvSpPr>
            <p:cNvPr id="7" name="矩形 6"/>
            <p:cNvSpPr/>
            <p:nvPr/>
          </p:nvSpPr>
          <p:spPr>
            <a:xfrm>
              <a:off x="1500166" y="2392018"/>
              <a:ext cx="42862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23920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00364" y="2392018"/>
              <a:ext cx="264320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,7,10,6,9,4,3,8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10800000" flipV="1">
              <a:off x="1714480" y="2000240"/>
              <a:ext cx="500066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7"/>
            </p:cNvCxnSpPr>
            <p:nvPr/>
          </p:nvCxnSpPr>
          <p:spPr>
            <a:xfrm rot="5400000">
              <a:off x="2522160" y="2058484"/>
              <a:ext cx="465011" cy="3485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3857620" y="2000240"/>
              <a:ext cx="464347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2357422" y="2892083"/>
            <a:ext cx="3929090" cy="868535"/>
            <a:chOff x="2357422" y="2892083"/>
            <a:chExt cx="3929090" cy="868535"/>
          </a:xfrm>
        </p:grpSpPr>
        <p:sp>
          <p:nvSpPr>
            <p:cNvPr id="16" name="矩形 15"/>
            <p:cNvSpPr/>
            <p:nvPr/>
          </p:nvSpPr>
          <p:spPr>
            <a:xfrm>
              <a:off x="2357422" y="3260552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8992" y="326055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4810" y="3260552"/>
              <a:ext cx="207170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,9,10,7,8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0800000" flipV="1">
              <a:off x="2928926" y="2892084"/>
              <a:ext cx="642942" cy="394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17" idx="7"/>
            </p:cNvCxnSpPr>
            <p:nvPr/>
          </p:nvCxnSpPr>
          <p:spPr>
            <a:xfrm rot="5400000">
              <a:off x="3837558" y="2849375"/>
              <a:ext cx="441701" cy="5271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8" idx="0"/>
            </p:cNvCxnSpPr>
            <p:nvPr/>
          </p:nvCxnSpPr>
          <p:spPr>
            <a:xfrm>
              <a:off x="4878391" y="2908298"/>
              <a:ext cx="372270" cy="3522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2071670" y="3761140"/>
            <a:ext cx="1428760" cy="796574"/>
            <a:chOff x="2071670" y="3761140"/>
            <a:chExt cx="1428760" cy="796574"/>
          </a:xfrm>
        </p:grpSpPr>
        <p:sp>
          <p:nvSpPr>
            <p:cNvPr id="28" name="矩形 27"/>
            <p:cNvSpPr/>
            <p:nvPr/>
          </p:nvSpPr>
          <p:spPr>
            <a:xfrm>
              <a:off x="2714612" y="4057648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07167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2355481" y="3830661"/>
              <a:ext cx="344689" cy="205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8" idx="0"/>
            </p:cNvCxnSpPr>
            <p:nvPr/>
          </p:nvCxnSpPr>
          <p:spPr>
            <a:xfrm rot="16200000" flipH="1">
              <a:off x="2863444" y="3813571"/>
              <a:ext cx="284158" cy="2039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572000" y="3760617"/>
            <a:ext cx="2143140" cy="797097"/>
            <a:chOff x="4572000" y="3760617"/>
            <a:chExt cx="2143140" cy="797097"/>
          </a:xfrm>
        </p:grpSpPr>
        <p:sp>
          <p:nvSpPr>
            <p:cNvPr id="34" name="矩形 33"/>
            <p:cNvSpPr/>
            <p:nvPr/>
          </p:nvSpPr>
          <p:spPr>
            <a:xfrm>
              <a:off x="5214942" y="4057648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,10,7,8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7200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>
              <a:stCxn id="18" idx="2"/>
              <a:endCxn id="35" idx="7"/>
            </p:cNvCxnSpPr>
            <p:nvPr/>
          </p:nvCxnSpPr>
          <p:spPr>
            <a:xfrm rot="5400000">
              <a:off x="4909128" y="3789347"/>
              <a:ext cx="370263" cy="3128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4" idx="0"/>
            </p:cNvCxnSpPr>
            <p:nvPr/>
          </p:nvCxnSpPr>
          <p:spPr>
            <a:xfrm>
              <a:off x="5643569" y="3765552"/>
              <a:ext cx="321472" cy="2920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3438" y="4557715"/>
            <a:ext cx="2571768" cy="844469"/>
            <a:chOff x="4643438" y="4557715"/>
            <a:chExt cx="2571768" cy="844469"/>
          </a:xfrm>
        </p:grpSpPr>
        <p:sp>
          <p:nvSpPr>
            <p:cNvPr id="40" name="矩形 39"/>
            <p:cNvSpPr/>
            <p:nvPr/>
          </p:nvSpPr>
          <p:spPr>
            <a:xfrm>
              <a:off x="4643438" y="4902118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715008" y="49021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826" y="4902118"/>
              <a:ext cx="71438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rot="10800000" flipV="1">
              <a:off x="5036348" y="4572010"/>
              <a:ext cx="392909" cy="3301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2"/>
              <a:endCxn id="41" idx="0"/>
            </p:cNvCxnSpPr>
            <p:nvPr/>
          </p:nvCxnSpPr>
          <p:spPr>
            <a:xfrm rot="5400000">
              <a:off x="5774980" y="4712057"/>
              <a:ext cx="344404" cy="3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2" idx="0"/>
            </p:cNvCxnSpPr>
            <p:nvPr/>
          </p:nvCxnSpPr>
          <p:spPr>
            <a:xfrm>
              <a:off x="6429388" y="4572008"/>
              <a:ext cx="428628" cy="33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5403864"/>
            <a:ext cx="1500198" cy="798432"/>
            <a:chOff x="4286248" y="5403864"/>
            <a:chExt cx="1500198" cy="798432"/>
          </a:xfrm>
        </p:grpSpPr>
        <p:sp>
          <p:nvSpPr>
            <p:cNvPr id="52" name="椭圆 51"/>
            <p:cNvSpPr/>
            <p:nvPr/>
          </p:nvSpPr>
          <p:spPr>
            <a:xfrm>
              <a:off x="4286248" y="570223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72066" y="5702230"/>
              <a:ext cx="71438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endCxn id="52" idx="7"/>
            </p:cNvCxnSpPr>
            <p:nvPr/>
          </p:nvCxnSpPr>
          <p:spPr>
            <a:xfrm rot="5400000">
              <a:off x="4563783" y="5493523"/>
              <a:ext cx="370263" cy="193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3" idx="0"/>
            </p:cNvCxnSpPr>
            <p:nvPr/>
          </p:nvCxnSpPr>
          <p:spPr>
            <a:xfrm rot="16200000" flipH="1">
              <a:off x="5189585" y="5462559"/>
              <a:ext cx="298366" cy="180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2463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1" y="1041804"/>
            <a:ext cx="8320116" cy="4445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i=s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用序列的第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从序列两端交替向中间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止     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个关键字小于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2463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1" y="1041804"/>
            <a:ext cx="7820050" cy="3614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元素序列进行递增排序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 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序列内至少存在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i=Partition(a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572560" cy="5216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排序的时间主要耗费在划分操作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的区间进行划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分，共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次关键字的比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较，时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个记录进行快速排序的过程构成一棵递归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这样的递归树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一层至多对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个记录进行划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花时间为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当初始排序数据正序或反序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时的递归树高度为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速排序呈现最坏情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最坏情况下的时间复杂度为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当初始排序数据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随机分</a:t>
            </a:r>
            <a:r>
              <a:rPr lang="zh-CN" altLang="en-US" sz="2000" dirty="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，使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每次分成的两个子区间中的记录个数大致相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时的递归树高度为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速排序呈现最好情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最好情况下的时间复杂度为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。快速排序算法的平均时间复杂度也是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033704" cy="5191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424862" cy="280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归并排序的基本思想是：首先将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看成是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）个有序子表成对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的有序子表；然后再将这些有序子表继续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此反复进行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去，最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后得到一个长度为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归并在相邻的两个有序子表中进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的，称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归并操作在相邻的多个有序子表中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叫多路归并排序。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8244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自底向上的二路归并排序算法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57158" y="967128"/>
            <a:ext cx="8135938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如下图所示，图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中方括号内是一个有序子序列。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072198" y="2581228"/>
            <a:ext cx="719138" cy="2705160"/>
            <a:chOff x="6072198" y="2581228"/>
            <a:chExt cx="719138" cy="2705160"/>
          </a:xfrm>
        </p:grpSpPr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6072198" y="258122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6072198" y="488627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95592" name="AutoShape 8"/>
            <p:cNvSpPr>
              <a:spLocks noChangeArrowheads="1"/>
            </p:cNvSpPr>
            <p:nvPr/>
          </p:nvSpPr>
          <p:spPr bwMode="auto">
            <a:xfrm>
              <a:off x="6188110" y="3163835"/>
              <a:ext cx="215900" cy="1655762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071538" y="2143116"/>
            <a:ext cx="4714908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3714752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57752" y="4500570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2976" y="2643182"/>
            <a:ext cx="857256" cy="717752"/>
            <a:chOff x="1142976" y="2643182"/>
            <a:chExt cx="857256" cy="717752"/>
          </a:xfrm>
        </p:grpSpPr>
        <p:sp>
          <p:nvSpPr>
            <p:cNvPr id="10" name="圆角矩形 9"/>
            <p:cNvSpPr/>
            <p:nvPr/>
          </p:nvSpPr>
          <p:spPr>
            <a:xfrm>
              <a:off x="1142976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1481604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71670" y="2643182"/>
            <a:ext cx="857256" cy="717752"/>
            <a:chOff x="2071670" y="2643182"/>
            <a:chExt cx="857256" cy="717752"/>
          </a:xfrm>
        </p:grpSpPr>
        <p:sp>
          <p:nvSpPr>
            <p:cNvPr id="11" name="圆角矩形 10"/>
            <p:cNvSpPr/>
            <p:nvPr/>
          </p:nvSpPr>
          <p:spPr>
            <a:xfrm>
              <a:off x="2071670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左大括号 21"/>
            <p:cNvSpPr/>
            <p:nvPr/>
          </p:nvSpPr>
          <p:spPr>
            <a:xfrm rot="16200000">
              <a:off x="2410298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00364" y="2643182"/>
            <a:ext cx="857256" cy="717752"/>
            <a:chOff x="3000364" y="2643182"/>
            <a:chExt cx="857256" cy="717752"/>
          </a:xfrm>
        </p:grpSpPr>
        <p:sp>
          <p:nvSpPr>
            <p:cNvPr id="12" name="圆角矩形 11"/>
            <p:cNvSpPr/>
            <p:nvPr/>
          </p:nvSpPr>
          <p:spPr>
            <a:xfrm>
              <a:off x="3000364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16200000">
              <a:off x="3338992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29058" y="2643181"/>
            <a:ext cx="857256" cy="717753"/>
            <a:chOff x="3929058" y="2643181"/>
            <a:chExt cx="857256" cy="717753"/>
          </a:xfrm>
        </p:grpSpPr>
        <p:sp>
          <p:nvSpPr>
            <p:cNvPr id="13" name="圆角矩形 12"/>
            <p:cNvSpPr/>
            <p:nvPr/>
          </p:nvSpPr>
          <p:spPr>
            <a:xfrm>
              <a:off x="3929058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4267686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57752" y="2643181"/>
            <a:ext cx="857256" cy="717753"/>
            <a:chOff x="4857752" y="2643181"/>
            <a:chExt cx="857256" cy="717753"/>
          </a:xfrm>
        </p:grpSpPr>
        <p:sp>
          <p:nvSpPr>
            <p:cNvPr id="14" name="圆角矩形 13"/>
            <p:cNvSpPr/>
            <p:nvPr/>
          </p:nvSpPr>
          <p:spPr>
            <a:xfrm>
              <a:off x="4857752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5196380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2976" y="3429000"/>
            <a:ext cx="1785950" cy="717752"/>
            <a:chOff x="1142976" y="3429000"/>
            <a:chExt cx="1785950" cy="717752"/>
          </a:xfrm>
        </p:grpSpPr>
        <p:sp>
          <p:nvSpPr>
            <p:cNvPr id="15" name="圆角矩形 14"/>
            <p:cNvSpPr/>
            <p:nvPr/>
          </p:nvSpPr>
          <p:spPr>
            <a:xfrm>
              <a:off x="1142976" y="3714752"/>
              <a:ext cx="178595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1910232" y="31618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00364" y="3429001"/>
            <a:ext cx="1714512" cy="717751"/>
            <a:chOff x="3000364" y="3429001"/>
            <a:chExt cx="1714512" cy="717751"/>
          </a:xfrm>
        </p:grpSpPr>
        <p:sp>
          <p:nvSpPr>
            <p:cNvPr id="16" name="圆角矩形 15"/>
            <p:cNvSpPr/>
            <p:nvPr/>
          </p:nvSpPr>
          <p:spPr>
            <a:xfrm>
              <a:off x="3000364" y="3714752"/>
              <a:ext cx="171451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3839058" y="316181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2976" y="4249132"/>
            <a:ext cx="3571900" cy="683438"/>
            <a:chOff x="1142976" y="4249132"/>
            <a:chExt cx="3571900" cy="683438"/>
          </a:xfrm>
        </p:grpSpPr>
        <p:sp>
          <p:nvSpPr>
            <p:cNvPr id="19" name="圆角矩形 18"/>
            <p:cNvSpPr/>
            <p:nvPr/>
          </p:nvSpPr>
          <p:spPr>
            <a:xfrm>
              <a:off x="1142976" y="4500570"/>
              <a:ext cx="35719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838926" y="398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42976" y="5013700"/>
            <a:ext cx="4572032" cy="704688"/>
            <a:chOff x="1142976" y="5013700"/>
            <a:chExt cx="4572032" cy="704688"/>
          </a:xfrm>
        </p:grpSpPr>
        <p:sp>
          <p:nvSpPr>
            <p:cNvPr id="20" name="圆角矩形 19"/>
            <p:cNvSpPr/>
            <p:nvPr/>
          </p:nvSpPr>
          <p:spPr>
            <a:xfrm>
              <a:off x="1142976" y="5286388"/>
              <a:ext cx="45720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4683251" y="47465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二路归并排序的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分治策略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08963" cy="35951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循环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。每次执行以下步骤：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① 分解：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将原序列分解成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长度的若干子序列。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将相邻的两个子序列调用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算法合并成一个有序子序列。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序过程是就地进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1" y="214290"/>
            <a:ext cx="8034364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mid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//a[low..mid]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]→a[low..high]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i=low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((high-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]&lt;=a[j])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[k]=a[j];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 k++; }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tmpa[k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tmpa[k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 j++; k++; }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i=low;i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所占内存空间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71438" y="549275"/>
            <a:ext cx="900115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一趟二路归并排序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0;i+2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*length-1&lt;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长的两相邻子表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-1&lt;n)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	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表，后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者长度小于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071678"/>
            <a:ext cx="8064500" cy="250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对于一个规模为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题：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该问题可以容易地解决（比如说规模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较小）则直接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决，否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则将其分解为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个规模较小的子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题，这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些子问题互相独立且与原问题形式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同，递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归地解这些子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后将各子问题的解合并得到原问题的解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这种算法设计策略叫做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31432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6" name="Text Box 4" descr="纸莎草纸"/>
          <p:cNvSpPr txBox="1">
            <a:spLocks noChangeArrowheads="1"/>
          </p:cNvSpPr>
          <p:nvPr/>
        </p:nvSpPr>
        <p:spPr bwMode="auto">
          <a:xfrm>
            <a:off x="357158" y="1214422"/>
            <a:ext cx="4391025" cy="5191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785786" y="785794"/>
            <a:ext cx="6983412" cy="23965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(length=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=2*length)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35025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上述二路归并排序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元素比较次数不超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素移动次数都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此归并排序的时间复杂度为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49688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自顶向下的二路归并排序算法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8246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列，说明其自顶向下的二路归并排序的过程。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8794" y="285728"/>
            <a:ext cx="4929222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928794" y="3677627"/>
            <a:ext cx="857256" cy="697945"/>
            <a:chOff x="1928794" y="3677627"/>
            <a:chExt cx="857256" cy="697945"/>
          </a:xfrm>
        </p:grpSpPr>
        <p:sp>
          <p:nvSpPr>
            <p:cNvPr id="12" name="圆角矩形 11"/>
            <p:cNvSpPr/>
            <p:nvPr/>
          </p:nvSpPr>
          <p:spPr>
            <a:xfrm>
              <a:off x="1928794" y="3943572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2287670" y="346162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928794" y="4413258"/>
            <a:ext cx="1368000" cy="722627"/>
            <a:chOff x="1928794" y="4413258"/>
            <a:chExt cx="1368000" cy="722627"/>
          </a:xfrm>
        </p:grpSpPr>
        <p:sp>
          <p:nvSpPr>
            <p:cNvPr id="14" name="左大括号 13"/>
            <p:cNvSpPr/>
            <p:nvPr/>
          </p:nvSpPr>
          <p:spPr>
            <a:xfrm rot="16200000">
              <a:off x="2624612" y="4146068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28794" y="4703885"/>
              <a:ext cx="1368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1, 2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42054" y="3000373"/>
            <a:ext cx="987069" cy="631942"/>
            <a:chOff x="3442054" y="3000373"/>
            <a:chExt cx="987069" cy="631942"/>
          </a:xfrm>
        </p:grpSpPr>
        <p:sp>
          <p:nvSpPr>
            <p:cNvPr id="19" name="圆角矩形 18"/>
            <p:cNvSpPr/>
            <p:nvPr/>
          </p:nvSpPr>
          <p:spPr>
            <a:xfrm>
              <a:off x="3442054" y="3200315"/>
              <a:ext cx="987069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3800931" y="2784373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28794" y="5200580"/>
            <a:ext cx="2500330" cy="657312"/>
            <a:chOff x="1928794" y="5200580"/>
            <a:chExt cx="2500330" cy="657312"/>
          </a:xfrm>
        </p:grpSpPr>
        <p:sp>
          <p:nvSpPr>
            <p:cNvPr id="21" name="左大括号 20"/>
            <p:cNvSpPr/>
            <p:nvPr/>
          </p:nvSpPr>
          <p:spPr>
            <a:xfrm rot="16200000">
              <a:off x="3338992" y="493339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928794" y="5425892"/>
              <a:ext cx="250033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5, 7, 10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928794" y="2914563"/>
            <a:ext cx="827817" cy="717752"/>
            <a:chOff x="1928794" y="2914563"/>
            <a:chExt cx="827817" cy="717752"/>
          </a:xfrm>
        </p:grpSpPr>
        <p:sp>
          <p:nvSpPr>
            <p:cNvPr id="9" name="圆角矩形 8"/>
            <p:cNvSpPr/>
            <p:nvPr/>
          </p:nvSpPr>
          <p:spPr>
            <a:xfrm>
              <a:off x="1928794" y="3200315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96611" y="3200315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7" idx="2"/>
              <a:endCxn id="9" idx="0"/>
            </p:cNvCxnSpPr>
            <p:nvPr/>
          </p:nvCxnSpPr>
          <p:spPr>
            <a:xfrm rot="5400000">
              <a:off x="2090232" y="2933125"/>
              <a:ext cx="285752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rot="16200000" flipH="1">
              <a:off x="2324140" y="2947844"/>
              <a:ext cx="285752" cy="219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1928794" y="2217925"/>
            <a:ext cx="1357322" cy="696638"/>
            <a:chOff x="1928794" y="2217925"/>
            <a:chExt cx="1357322" cy="696638"/>
          </a:xfrm>
        </p:grpSpPr>
        <p:sp>
          <p:nvSpPr>
            <p:cNvPr id="7" name="圆角矩形 6"/>
            <p:cNvSpPr/>
            <p:nvPr/>
          </p:nvSpPr>
          <p:spPr>
            <a:xfrm>
              <a:off x="1928794" y="2482563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26116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5" idx="2"/>
              <a:endCxn id="7" idx="0"/>
            </p:cNvCxnSpPr>
            <p:nvPr/>
          </p:nvCxnSpPr>
          <p:spPr>
            <a:xfrm rot="5400000">
              <a:off x="2352790" y="2222558"/>
              <a:ext cx="264637" cy="255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2"/>
              <a:endCxn id="8" idx="0"/>
            </p:cNvCxnSpPr>
            <p:nvPr/>
          </p:nvCxnSpPr>
          <p:spPr>
            <a:xfrm rot="16200000" flipH="1">
              <a:off x="2727137" y="2103583"/>
              <a:ext cx="264637" cy="493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928794" y="1503546"/>
            <a:ext cx="2500330" cy="714380"/>
            <a:chOff x="1928794" y="1503546"/>
            <a:chExt cx="2500330" cy="714380"/>
          </a:xfrm>
        </p:grpSpPr>
        <p:sp>
          <p:nvSpPr>
            <p:cNvPr id="5" name="圆角矩形 4"/>
            <p:cNvSpPr/>
            <p:nvPr/>
          </p:nvSpPr>
          <p:spPr>
            <a:xfrm>
              <a:off x="1928794" y="1785926"/>
              <a:ext cx="1368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8992" y="1785926"/>
              <a:ext cx="10001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stCxn id="3" idx="2"/>
              <a:endCxn id="5" idx="0"/>
            </p:cNvCxnSpPr>
            <p:nvPr/>
          </p:nvCxnSpPr>
          <p:spPr>
            <a:xfrm rot="5400000">
              <a:off x="2754687" y="1361654"/>
              <a:ext cx="282380" cy="566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" idx="2"/>
              <a:endCxn id="6" idx="0"/>
            </p:cNvCxnSpPr>
            <p:nvPr/>
          </p:nvCxnSpPr>
          <p:spPr>
            <a:xfrm rot="16200000" flipH="1">
              <a:off x="3412818" y="1269686"/>
              <a:ext cx="282380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1928794" y="717728"/>
            <a:ext cx="4929222" cy="789190"/>
            <a:chOff x="1928794" y="717728"/>
            <a:chExt cx="4929222" cy="789190"/>
          </a:xfrm>
        </p:grpSpPr>
        <p:sp>
          <p:nvSpPr>
            <p:cNvPr id="3" name="圆角矩形 2"/>
            <p:cNvSpPr/>
            <p:nvPr/>
          </p:nvSpPr>
          <p:spPr>
            <a:xfrm>
              <a:off x="1928794" y="1071546"/>
              <a:ext cx="250033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572000" y="1074918"/>
              <a:ext cx="228601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2" idx="2"/>
              <a:endCxn id="3" idx="0"/>
            </p:cNvCxnSpPr>
            <p:nvPr/>
          </p:nvCxnSpPr>
          <p:spPr>
            <a:xfrm rot="5400000">
              <a:off x="3609273" y="287414"/>
              <a:ext cx="353818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" idx="2"/>
              <a:endCxn id="4" idx="0"/>
            </p:cNvCxnSpPr>
            <p:nvPr/>
          </p:nvCxnSpPr>
          <p:spPr>
            <a:xfrm rot="16200000" flipH="1">
              <a:off x="4875611" y="235521"/>
              <a:ext cx="357190" cy="1321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987697" y="2948121"/>
            <a:ext cx="870319" cy="684194"/>
            <a:chOff x="5987697" y="2948121"/>
            <a:chExt cx="870319" cy="684194"/>
          </a:xfrm>
        </p:grpSpPr>
        <p:sp>
          <p:nvSpPr>
            <p:cNvPr id="56" name="圆角矩形 55"/>
            <p:cNvSpPr/>
            <p:nvPr/>
          </p:nvSpPr>
          <p:spPr>
            <a:xfrm>
              <a:off x="5987697" y="3200315"/>
              <a:ext cx="870319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左大括号 56"/>
            <p:cNvSpPr/>
            <p:nvPr/>
          </p:nvSpPr>
          <p:spPr>
            <a:xfrm rot="16200000">
              <a:off x="6346574" y="2732121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572000" y="3688626"/>
            <a:ext cx="857256" cy="686946"/>
            <a:chOff x="4572000" y="3688626"/>
            <a:chExt cx="857256" cy="686946"/>
          </a:xfrm>
        </p:grpSpPr>
        <p:sp>
          <p:nvSpPr>
            <p:cNvPr id="58" name="圆角矩形 57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61322" y="4429132"/>
            <a:ext cx="1296562" cy="722627"/>
            <a:chOff x="4561322" y="4429132"/>
            <a:chExt cx="1296562" cy="722627"/>
          </a:xfrm>
        </p:grpSpPr>
        <p:sp>
          <p:nvSpPr>
            <p:cNvPr id="61" name="左大括号 60"/>
            <p:cNvSpPr/>
            <p:nvPr/>
          </p:nvSpPr>
          <p:spPr>
            <a:xfrm rot="16200000">
              <a:off x="5257140" y="416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561322" y="4719759"/>
              <a:ext cx="129656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4, 6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92003" y="5188824"/>
            <a:ext cx="2337451" cy="657312"/>
            <a:chOff x="4592003" y="5188824"/>
            <a:chExt cx="2337451" cy="657312"/>
          </a:xfrm>
        </p:grpSpPr>
        <p:sp>
          <p:nvSpPr>
            <p:cNvPr id="63" name="左大括号 62"/>
            <p:cNvSpPr/>
            <p:nvPr/>
          </p:nvSpPr>
          <p:spPr>
            <a:xfrm rot="16200000">
              <a:off x="6002201" y="4921634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592003" y="5414136"/>
              <a:ext cx="2337451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6, 8, 9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928794" y="5918332"/>
            <a:ext cx="5000660" cy="709564"/>
            <a:chOff x="1928794" y="5918332"/>
            <a:chExt cx="5000660" cy="709564"/>
          </a:xfrm>
        </p:grpSpPr>
        <p:sp>
          <p:nvSpPr>
            <p:cNvPr id="65" name="左大括号 64"/>
            <p:cNvSpPr/>
            <p:nvPr/>
          </p:nvSpPr>
          <p:spPr>
            <a:xfrm rot="16200000">
              <a:off x="4410562" y="56511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928794" y="6195896"/>
              <a:ext cx="500066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3, 4, 5, 6, 7, 8, 9, 10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572000" y="1506918"/>
            <a:ext cx="2286016" cy="711008"/>
            <a:chOff x="4572000" y="1506918"/>
            <a:chExt cx="2286016" cy="711008"/>
          </a:xfrm>
        </p:grpSpPr>
        <p:sp>
          <p:nvSpPr>
            <p:cNvPr id="47" name="圆角矩形 46"/>
            <p:cNvSpPr/>
            <p:nvPr/>
          </p:nvSpPr>
          <p:spPr>
            <a:xfrm>
              <a:off x="4572000" y="1785926"/>
              <a:ext cx="1285884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00760" y="1785926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>
              <a:stCxn id="4" idx="2"/>
              <a:endCxn id="47" idx="0"/>
            </p:cNvCxnSpPr>
            <p:nvPr/>
          </p:nvCxnSpPr>
          <p:spPr>
            <a:xfrm rot="5400000">
              <a:off x="5325471" y="1396389"/>
              <a:ext cx="279008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" idx="2"/>
              <a:endCxn id="48" idx="0"/>
            </p:cNvCxnSpPr>
            <p:nvPr/>
          </p:nvCxnSpPr>
          <p:spPr>
            <a:xfrm rot="16200000" flipH="1">
              <a:off x="5932694" y="1289232"/>
              <a:ext cx="27900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4572000" y="2217925"/>
            <a:ext cx="1288694" cy="696638"/>
            <a:chOff x="4572000" y="2217925"/>
            <a:chExt cx="1288694" cy="696638"/>
          </a:xfrm>
        </p:grpSpPr>
        <p:sp>
          <p:nvSpPr>
            <p:cNvPr id="49" name="圆角矩形 48"/>
            <p:cNvSpPr/>
            <p:nvPr/>
          </p:nvSpPr>
          <p:spPr>
            <a:xfrm>
              <a:off x="4572000" y="2482563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500694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stCxn id="47" idx="2"/>
              <a:endCxn id="49" idx="0"/>
            </p:cNvCxnSpPr>
            <p:nvPr/>
          </p:nvCxnSpPr>
          <p:spPr>
            <a:xfrm rot="5400000">
              <a:off x="4975467" y="2243087"/>
              <a:ext cx="264637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7" idx="2"/>
              <a:endCxn id="50" idx="0"/>
            </p:cNvCxnSpPr>
            <p:nvPr/>
          </p:nvCxnSpPr>
          <p:spPr>
            <a:xfrm rot="16200000" flipH="1">
              <a:off x="5315500" y="2117368"/>
              <a:ext cx="264637" cy="46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572000" y="2914562"/>
            <a:ext cx="827817" cy="732124"/>
            <a:chOff x="4572000" y="2914562"/>
            <a:chExt cx="827817" cy="732124"/>
          </a:xfrm>
        </p:grpSpPr>
        <p:sp>
          <p:nvSpPr>
            <p:cNvPr id="53" name="圆角矩形 52"/>
            <p:cNvSpPr/>
            <p:nvPr/>
          </p:nvSpPr>
          <p:spPr>
            <a:xfrm>
              <a:off x="4572000" y="3214686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039817" y="3214686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stCxn id="49" idx="2"/>
              <a:endCxn id="53" idx="0"/>
            </p:cNvCxnSpPr>
            <p:nvPr/>
          </p:nvCxnSpPr>
          <p:spPr>
            <a:xfrm rot="5400000">
              <a:off x="4726253" y="2940310"/>
              <a:ext cx="300123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9" idx="2"/>
              <a:endCxn id="54" idx="0"/>
            </p:cNvCxnSpPr>
            <p:nvPr/>
          </p:nvCxnSpPr>
          <p:spPr>
            <a:xfrm rot="16200000" flipH="1">
              <a:off x="4960161" y="2955029"/>
              <a:ext cx="300123" cy="219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3458431" y="2217925"/>
            <a:ext cx="970693" cy="696638"/>
            <a:chOff x="3458431" y="2217925"/>
            <a:chExt cx="970693" cy="696638"/>
          </a:xfrm>
        </p:grpSpPr>
        <p:sp>
          <p:nvSpPr>
            <p:cNvPr id="17" name="圆角矩形 16"/>
            <p:cNvSpPr/>
            <p:nvPr/>
          </p:nvSpPr>
          <p:spPr>
            <a:xfrm>
              <a:off x="3458431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26248" y="2482563"/>
              <a:ext cx="50287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>
              <a:stCxn id="6" idx="2"/>
              <a:endCxn id="17" idx="0"/>
            </p:cNvCxnSpPr>
            <p:nvPr/>
          </p:nvCxnSpPr>
          <p:spPr>
            <a:xfrm rot="5400000">
              <a:off x="3651427" y="2204931"/>
              <a:ext cx="264637" cy="290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" idx="2"/>
              <a:endCxn id="18" idx="0"/>
            </p:cNvCxnSpPr>
            <p:nvPr/>
          </p:nvCxnSpPr>
          <p:spPr>
            <a:xfrm rot="16200000" flipH="1">
              <a:off x="3921054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6000760" y="2217925"/>
            <a:ext cx="857256" cy="696638"/>
            <a:chOff x="6000760" y="2217925"/>
            <a:chExt cx="857256" cy="696638"/>
          </a:xfrm>
        </p:grpSpPr>
        <p:sp>
          <p:nvSpPr>
            <p:cNvPr id="51" name="圆角矩形 50"/>
            <p:cNvSpPr/>
            <p:nvPr/>
          </p:nvSpPr>
          <p:spPr>
            <a:xfrm>
              <a:off x="6000760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498016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>
              <a:stCxn id="48" idx="2"/>
              <a:endCxn id="51" idx="0"/>
            </p:cNvCxnSpPr>
            <p:nvPr/>
          </p:nvCxnSpPr>
          <p:spPr>
            <a:xfrm rot="5400000">
              <a:off x="6172756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  <a:endCxn id="52" idx="0"/>
            </p:cNvCxnSpPr>
            <p:nvPr/>
          </p:nvCxnSpPr>
          <p:spPr>
            <a:xfrm rot="16200000" flipH="1">
              <a:off x="6421384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214282" y="2100196"/>
            <a:ext cx="1428760" cy="1185928"/>
            <a:chOff x="7215206" y="1500174"/>
            <a:chExt cx="1428760" cy="1185928"/>
          </a:xfrm>
        </p:grpSpPr>
        <p:cxnSp>
          <p:nvCxnSpPr>
            <p:cNvPr id="88" name="直接箭头连接符 87"/>
            <p:cNvCxnSpPr/>
            <p:nvPr/>
          </p:nvCxnSpPr>
          <p:spPr>
            <a:xfrm rot="5400000">
              <a:off x="7286644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 flipH="1">
              <a:off x="7500958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929586" y="150017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分解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92" name="左大括号 91"/>
            <p:cNvSpPr/>
            <p:nvPr/>
          </p:nvSpPr>
          <p:spPr>
            <a:xfrm rot="16200000">
              <a:off x="7431206" y="228430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9586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合并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229856" y="642918"/>
            <a:ext cx="596044" cy="2728972"/>
            <a:chOff x="6444038" y="642918"/>
            <a:chExt cx="596044" cy="2728972"/>
          </a:xfrm>
        </p:grpSpPr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6468578" y="2971780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底</a:t>
              </a: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6444038" y="642918"/>
              <a:ext cx="4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顶</a:t>
              </a:r>
            </a:p>
          </p:txBody>
        </p:sp>
        <p:sp>
          <p:nvSpPr>
            <p:cNvPr id="98" name="AutoShape 8"/>
            <p:cNvSpPr>
              <a:spLocks noChangeArrowheads="1"/>
            </p:cNvSpPr>
            <p:nvPr/>
          </p:nvSpPr>
          <p:spPr bwMode="auto">
            <a:xfrm>
              <a:off x="6575438" y="1219180"/>
              <a:ext cx="215900" cy="1655763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245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归并排序的当前区间是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递归归并的两个步骤如下：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57158" y="2192246"/>
            <a:ext cx="8643998" cy="2392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将序列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一分为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二，即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mid=(low+high)/2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；递归地对两个子序列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进行继续分解。其终结条件是子序列长度为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（因为一个元素的子表一定是有序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表）。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合并：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与分解过程相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已排序的两个子序列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归并为一个有序序列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6697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对应的二路归并排序算法如下：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07950" y="1196975"/>
            <a:ext cx="8893175" cy="45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(low&lt;high)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子序列有两个或以上元素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a[low..mid]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将两子序列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并，见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前面的算法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92933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递归出口为序列长度为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1377958"/>
            <a:ext cx="83518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142976" y="2613838"/>
            <a:ext cx="5170499" cy="927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55650" y="4114808"/>
            <a:ext cx="6048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4714908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查找最大和次大元素</a:t>
            </a:r>
            <a:endParaRPr lang="zh-CN" altLang="zh-CN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14348" y="2214554"/>
            <a:ext cx="80645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元素的无序序列，求这个序列中最大和次大的两个不同的元素。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2, 5, 1, 4, 6, 3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次大元素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85728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613524"/>
            <a:ext cx="8786842" cy="5215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144000" b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对于无序序列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[low.high]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中，采用分治法求最大元素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中只有一个元素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max1=a[low]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max2=-INF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∞）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（要求它们是不同的元素）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中只有两个元素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max1=MAX{a[low]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max2=MIN{a[low]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中有两个以上元素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按中间位置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=(low+high)/2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划分为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a[low..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..high]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左右两个区间（注意左区间包含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元素）。</a:t>
            </a:r>
            <a:endParaRPr lang="en-US" altLang="zh-CN" sz="180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求出左区间最大元素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，求出右区间最大元素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lmax1&gt;rmax1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rmax1}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rmax2}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429684" cy="618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low,int high,int &amp;max1,int &amp;max2)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(low==high)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区间只有一个元素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max1=a[low];	max2=-INF;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if (low==high-1)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区间只有两个元素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max1=max(a[low],a[high]); max2=min(a[low],a[high]);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区间有两个以上元素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int mid=(low+high)/2;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lmax1,lmax2;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(a,low,mid,lmax1,lmax2);	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左区间求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rmax1,rmax2;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(a,mid+1,high,rmax1,rmax2);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右区间求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(lmax1&gt;rmax1)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max1=lmax1;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max2=max(lmax2,rmax1);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//lmax2,rmax1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max1=rmax1;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max2=max(lmax1,rmax2);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//lmax1,rmax2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调用，其比较次数的递推式为：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(2)=1</a:t>
            </a:r>
            <a:endParaRPr lang="zh-CN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/2)+1   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合并的时间为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可以推导出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00034" y="1357298"/>
            <a:ext cx="7848600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分治法所能解决的问题一般具有以下几个特征：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8424863" cy="26718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）该问题的规模缩小到一定的程度就可以容易地解决。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）该问题可以分解为若干个规模较小的相同问题。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）利用该问题分解出的子问题的解可以合并为该问题的解。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）该问题所分解出的各个子问题是相互独</a:t>
            </a: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立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的，即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子问题之间不包含公共的子问题。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3429024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42844" y="1285860"/>
            <a:ext cx="8786842" cy="49074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是当前的查找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间，首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先确定该区间的中点位置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low+high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；然后将待查的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值与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比较：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查找成功并返回该元素的物理下标；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由表的有序性可知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[mid..high]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此若表中存在关键字等于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该元素必定位于左子表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中，故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新的查找区间是左子表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要查找的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必在位于右子表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新的查找区间是右子表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下一次查找是针对新的查找区间进行的。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24867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high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 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拆半查找算法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当前区间存在元素时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mid=(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求查找区间的中间位置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(a[mid]==k)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找到后返回其物理下标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mid;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(a[mid]&gt;k)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a[mid]&gt;k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a[mid]&lt;k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若当前查找区间没有元素时返回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−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你真的会了吗？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据说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90%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的程序员编写的折半查找程序都有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bug!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7215238" cy="1561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时，如何查找最左边的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en-US" altLang="zh-CN" sz="18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时，如何查找最右边的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时，如何求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的个数 ？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95288" y="1214422"/>
            <a:ext cx="81375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半查找算法的主要时间花费在元素比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用折半查找时最坏情况下的元素比较次数为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有：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142976" y="2714620"/>
            <a:ext cx="4357718" cy="1102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)≤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71472" y="4071942"/>
            <a:ext cx="82804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由此得到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折半查找的主要时间花在元素比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5676910" cy="5191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寻找一个序列中第</a:t>
            </a:r>
            <a:r>
              <a:rPr lang="en-US" altLang="zh-CN" sz="28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小元素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23850" y="1278152"/>
            <a:ext cx="799147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这个序列中第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）小的元素。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7993063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无序序列存放在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采用类似于快速排序的思想。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5931" y="1214422"/>
            <a:ext cx="8785225" cy="1160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08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其中查找第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[s]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作为基准划分，其对应下标为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686" y="42860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该元素的下标为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737130" y="1106069"/>
            <a:ext cx="5285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00" y="2571744"/>
            <a:ext cx="7643866" cy="23924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即为所求，返回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-1&gt;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115888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79388" y="620713"/>
            <a:ext cx="8748712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序列中找第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j=t,tmp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tmp=a[s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从区间两端交替向中间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j--;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(s==t &amp;&amp; s==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区间内只有一个元素且为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a[k-1]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a[k-1];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57158" y="1208853"/>
            <a:ext cx="8280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pt-BR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比较次数的递推式为：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可以推导出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是最好的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每次划分的基准恰好是中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一个序列划分为长度大致相等的两个子序列。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在最坏情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次划分的基准恰好是序列中的最大值或最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处理区间只比上一次减少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素，此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时比较次数为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在平均情况下该算法的时间复杂度为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 descr="纸莎草纸"/>
          <p:cNvSpPr txBox="1">
            <a:spLocks noChangeArrowheads="1"/>
          </p:cNvSpPr>
          <p:nvPr/>
        </p:nvSpPr>
        <p:spPr bwMode="auto">
          <a:xfrm>
            <a:off x="539750" y="260350"/>
            <a:ext cx="6675455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寻找两个等长有序序列的中位数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921625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的有序序列（假设均为升序序列）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于中间位置的元素称为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设计一个算法求给定的两个有序序列的中位数。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921625" cy="188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。两个等长有序序列的中位数是含它们所有元素的有序序列的中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两个有序序列的中位数为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42988" y="2854473"/>
            <a:ext cx="302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194190" y="2854473"/>
            <a:ext cx="2592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3635375" y="3430736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500166" y="4071942"/>
            <a:ext cx="542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 descr="纸莎草纸"/>
          <p:cNvSpPr txBox="1">
            <a:spLocks noChangeArrowheads="1"/>
          </p:cNvSpPr>
          <p:nvPr/>
        </p:nvSpPr>
        <p:spPr bwMode="auto">
          <a:xfrm>
            <a:off x="250825" y="404813"/>
            <a:ext cx="4249738" cy="51911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分治法的求解过程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208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治法通常采用递归算法设计技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术，在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每一层递归上都有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个步骤：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7920038" cy="26718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将原问题分解为若干个规模较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小，相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互独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立，与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原问题形式相同的子问题。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若子问题规模较小而容易被解决则直接求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将各个子问题的解合并为原问题的解。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135937" cy="1985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位数是出现在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处；当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位数下标有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（下中位）和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（上中位）两个。为了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单，仅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考虑中位数为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处。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260475" y="2730653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641853" y="2730653"/>
            <a:ext cx="4002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714480" y="2357430"/>
            <a:ext cx="2857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5026755" y="2417916"/>
            <a:ext cx="2688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00166" y="3281516"/>
            <a:ext cx="6162701" cy="2004872"/>
            <a:chOff x="1500166" y="3281516"/>
            <a:chExt cx="6162701" cy="2004872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57686" y="3281516"/>
              <a:ext cx="288925" cy="504825"/>
            </a:xfrm>
            <a:prstGeom prst="downArrow">
              <a:avLst>
                <a:gd name="adj1" fmla="val 50000"/>
                <a:gd name="adj2" fmla="val 436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1500166" y="4170516"/>
              <a:ext cx="61627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c=(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11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1909608" y="3857778"/>
              <a:ext cx="54484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4   5 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6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7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8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9</a:t>
              </a:r>
              <a:endPara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3214678" y="4886278"/>
              <a:ext cx="25003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=4</a:t>
              </a:r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 flipV="1">
              <a:off x="4286248" y="4578503"/>
              <a:ext cx="0" cy="2873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86380" y="3143248"/>
            <a:ext cx="2403840" cy="573303"/>
            <a:chOff x="5286380" y="3143248"/>
            <a:chExt cx="2403840" cy="573303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5286380" y="3316441"/>
              <a:ext cx="24038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6286512" y="3143248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00232" y="3134377"/>
            <a:ext cx="2373315" cy="582174"/>
            <a:chOff x="2000232" y="3134377"/>
            <a:chExt cx="2373315" cy="582174"/>
          </a:xfrm>
        </p:grpSpPr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2000232" y="3316441"/>
              <a:ext cx="2373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 flipV="1">
              <a:off x="2979966" y="3134377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496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求含有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个有序元素的序列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的中位数的过程如下：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分别求出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①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法结束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0005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5400000" flipH="1" flipV="1">
            <a:off x="4536281" y="3178967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rot="16200000" flipV="1">
            <a:off x="3357554" y="3000372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9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②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中后半部分（较大的一半）要求舍弃的长度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46" y="407194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50006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39622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64843" y="4574690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86116" y="4396095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0830" y="3857628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继续求</a:t>
            </a:r>
            <a:endParaRPr lang="zh-CN" altLang="en-US" sz="20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822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③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中后半部分（较大的一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求舍弃的长度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46" y="407194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3, 5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50006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39622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64843" y="4574690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86116" y="4396095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954" y="3929066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继续求</a:t>
            </a:r>
            <a:endParaRPr lang="zh-CN" altLang="en-US" sz="2000" spc="3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107389" cy="6346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求两个有序序列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两序列只有一个元素时返回较小者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]?a[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]:b[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s1+t1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s2+t2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两中位数相等时返回该中位数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postpart(s1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prepart(s2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取前半部分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]&gt;b[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prepart(s1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取前半部分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postpart(s2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642918"/>
            <a:ext cx="7993062" cy="152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midnum(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然有以下递归式：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142976" y="2428868"/>
            <a:ext cx="4813309" cy="1048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16000" tIns="180000" bIns="180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/2)+1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971550" y="4069683"/>
            <a:ext cx="3600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 descr="信纸"/>
          <p:cNvSpPr txBox="1">
            <a:spLocks noChangeArrowheads="1"/>
          </p:cNvSpPr>
          <p:nvPr/>
        </p:nvSpPr>
        <p:spPr bwMode="auto">
          <a:xfrm>
            <a:off x="428596" y="1285860"/>
            <a:ext cx="5929354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</a:t>
            </a:r>
            <a:r>
              <a:rPr lang="en-US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</a:t>
            </a:r>
            <a:r>
              <a:rPr lang="pt-BR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pt-BR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290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求解组合问题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286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58806" y="428604"/>
            <a:ext cx="8642350" cy="29084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，表示该序列仅含一个元素，如果该元素大于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，则返回该元素；否则返回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，采用分治法求解最大连续子序列时，取其中间位置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，该子序列只可能出现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个地方。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）该子序列完全落在左半部即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54" y="3786190"/>
            <a:ext cx="235745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4393405" y="346471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7148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8353425" cy="9616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）该子序列完全落在右半部即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314327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393405" y="2107397"/>
            <a:ext cx="285752" cy="26432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67183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822330" y="333375"/>
            <a:ext cx="6750066" cy="471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子序列跨越序列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的中部而占据左右两部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314510"/>
            <a:ext cx="23574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… … </a:t>
            </a:r>
            <a:r>
              <a:rPr lang="pt-BR" altLang="zh-CN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2314510"/>
            <a:ext cx="264320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… …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393141" y="206447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4879212" y="1764466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24320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810" y="320028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071942"/>
            <a:ext cx="678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结果：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maxLeftSum,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maxRightSum,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maxLeftBorderSum+maxRightBorderSum 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393141" y="1250141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4879212" y="950130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152869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maxLeftBorderSum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7620" y="157161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maxRightBorderSum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4746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分治法的一般的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设计框架如下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7032646" cy="3227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|P|≤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adhoc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分解为较小的子问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题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</a:t>
            </a:r>
            <a:r>
              <a:rPr lang="en-US" altLang="zh-CN" sz="1800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递归解决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merge(y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合并子问题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7572428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right)	</a:t>
            </a: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a[left..high]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序列中最大连续子序列和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long maxLeftSum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maxLeftBorderSum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maxRightBorderSum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left==right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子序列只有一个元素时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(a[left]&gt;0)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该元素大于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时返回它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a[left];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该元素小于或等于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786874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left+right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maxLeftSum=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maxRightSum=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求出以左边加上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右边元素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+=a[j];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max3(maxLeftSum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maxLeftBorderSum+maxRightBorderSum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95288" y="1285860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最大连续子序列和的执行时间为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971550" y="3071810"/>
            <a:ext cx="4529143" cy="855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08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042988" y="4222747"/>
            <a:ext cx="6192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66"/>
            <a:ext cx="44291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求解棋盘覆盖问题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428736"/>
            <a:ext cx="76438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）的棋盘，恰好有一个方格与其他方格不同，称之为特殊方格。</a:t>
            </a:r>
            <a:r>
              <a:rPr lang="zh-CN" altLang="zh-CN" sz="2000" b="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现在要用如</a:t>
            </a:r>
            <a:r>
              <a:rPr lang="zh-CN" altLang="en-US" sz="2000" b="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b="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b="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型骨牌覆盖除了特殊方格外的其他全部方格，骨牌可以任意旋转，并且任何两个骨牌不能重叠。请给出一种覆盖方法。</a:t>
            </a:r>
          </a:p>
        </p:txBody>
      </p:sp>
      <p:pic>
        <p:nvPicPr>
          <p:cNvPr id="4" name="图片 3" descr="http://115.28.138.223/RequireFile.do?fid=DNHB9nN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929066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6803"/>
            <a:ext cx="8643998" cy="29084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棋盘中的方格数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，覆盖使用的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型骨牌个数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=(4</a:t>
            </a:r>
            <a:r>
              <a:rPr lang="en-US" altLang="zh-CN" sz="2000" i="1" baseline="30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-1)/3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采用的方法是：将棋盘划分为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个大小相同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个象限，根据特殊方格的位置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，在中间位置放置一个合适的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图所示，特殊方格在左上角象限中，在中间放置一个覆盖其他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个象限中各一个方格的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5857892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其他情况类似！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85918" y="3357562"/>
            <a:ext cx="6357982" cy="2155282"/>
            <a:chOff x="1785918" y="3357562"/>
            <a:chExt cx="6357982" cy="2155282"/>
          </a:xfrm>
        </p:grpSpPr>
        <p:pic>
          <p:nvPicPr>
            <p:cNvPr id="261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928926" y="5143512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特殊方格在左上角象限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0" y="378619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54148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dr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dc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3570" y="3714752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放置一个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型骨牌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rot="10800000" flipV="1">
              <a:off x="4572000" y="3899417"/>
              <a:ext cx="1071570" cy="17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570" y="435769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中间位置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48" y="4214818"/>
              <a:ext cx="13573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表示一个象限左上角方格的坐标，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是特殊方格所在的坐标，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是棋盘的行数和列数。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存放覆盖方案，用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型骨牌的编号（从整数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个相同的整数表示一个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571744"/>
            <a:ext cx="7643866" cy="285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1025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棋盘大小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特殊方格的位置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board[MAX][MAX];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tile=1;	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85828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tr,int tc,int dr,int dc,int size)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if(size==1) return;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t=tile++;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型骨，其牌号为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s=size/2;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分割棋盘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考虑左上角象限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if(dr&lt;tr+s &amp;&amp; dc&lt;tc+s)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(tr,tc,dr,dc,s);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board[tr+s-1][tc+s-1]=t;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型骨牌覆盖右下角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(tr,tc,tr+s-1,tc+s-1,s);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将右下角作为特殊方格继续处理该象限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考虑右上角象限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if(dr&lt;tr+s &amp;&amp; dc&gt;=tc+s) 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(tr,tc+s,dr,dc,s);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board[tr+s-1][tc+s]=t;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型骨牌覆盖左下角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(tr,tc+s,tr+s-1,tc+s,s);  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将左下角作为特殊方格继续处理该象限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215370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处理左下角象限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if(dr&gt;=tr+s &amp;&amp; dc&lt;tc+s)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(tr+s,tc,dr,dc,s); 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board[tr+s][tc+s-1]=t;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型骨牌覆盖右上角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(tr+s,tc,tr+s,tc+s-1,s);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将右上角作为特殊方格继续处理该象限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处理右下角象限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if(dr&gt;=tr+s &amp;&amp; dc&gt;=tc+s)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(tr+s,tc+s,dr,dc,s);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board[tr+s][tc+s]=t;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型骨牌覆盖左上角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(tr+s,tc+s,tr+s,tc+s,s);  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将左上角作为特殊方格继续处理该象限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81192" y="1357296"/>
          <a:ext cx="4976824" cy="4071968"/>
        </p:xfrm>
        <a:graphic>
          <a:graphicData uri="http://schemas.openxmlformats.org/drawingml/2006/table">
            <a:tbl>
              <a:tblPr/>
              <a:tblGrid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</a:tblGrid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右弧形箭头 3"/>
          <p:cNvSpPr/>
          <p:nvPr/>
        </p:nvSpPr>
        <p:spPr>
          <a:xfrm>
            <a:off x="2643174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0100" y="3396751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691824" y="3451656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643306" y="1571612"/>
            <a:ext cx="1000132" cy="1000132"/>
            <a:chOff x="7072330" y="1357298"/>
            <a:chExt cx="1000132" cy="1000132"/>
          </a:xfrm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6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4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4643438" y="1571612"/>
            <a:ext cx="1000132" cy="1000132"/>
            <a:chOff x="8072462" y="1357298"/>
            <a:chExt cx="1000132" cy="1000132"/>
          </a:xfrm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8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8" y="1857364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143372" y="2071678"/>
            <a:ext cx="1000132" cy="1000132"/>
            <a:chOff x="7572396" y="1857364"/>
            <a:chExt cx="1000132" cy="1000132"/>
          </a:xfrm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266" name="矩形 265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3643306" y="2571744"/>
            <a:ext cx="1000132" cy="1000132"/>
            <a:chOff x="7072330" y="2357430"/>
            <a:chExt cx="1000132" cy="1000132"/>
          </a:xfrm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6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6" y="2857496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4643438" y="2571744"/>
            <a:ext cx="1000132" cy="1000132"/>
            <a:chOff x="8072462" y="2357430"/>
            <a:chExt cx="1000132" cy="1000132"/>
          </a:xfrm>
        </p:grpSpPr>
        <p:sp>
          <p:nvSpPr>
            <p:cNvPr id="274" name="矩形 273"/>
            <p:cNvSpPr/>
            <p:nvPr/>
          </p:nvSpPr>
          <p:spPr>
            <a:xfrm>
              <a:off x="8572528" y="2357430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8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643042" y="3571876"/>
            <a:ext cx="1000132" cy="1000132"/>
            <a:chOff x="5072066" y="3357562"/>
            <a:chExt cx="1000132" cy="1000132"/>
          </a:xfrm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2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8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643174" y="3571876"/>
            <a:ext cx="1000132" cy="1000132"/>
            <a:chOff x="6072198" y="3357562"/>
            <a:chExt cx="1000132" cy="1000132"/>
          </a:xfrm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4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3643306" y="3571876"/>
            <a:ext cx="1000132" cy="1000132"/>
            <a:chOff x="7072330" y="3357562"/>
            <a:chExt cx="1000132" cy="1000132"/>
          </a:xfrm>
        </p:grpSpPr>
        <p:sp>
          <p:nvSpPr>
            <p:cNvPr id="290" name="矩形 289"/>
            <p:cNvSpPr/>
            <p:nvPr/>
          </p:nvSpPr>
          <p:spPr>
            <a:xfrm>
              <a:off x="7572396" y="3357562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6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4643438" y="3571876"/>
            <a:ext cx="1000132" cy="1000132"/>
            <a:chOff x="8072462" y="3357562"/>
            <a:chExt cx="1000132" cy="1000132"/>
          </a:xfrm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8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8" y="3857628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2143108" y="4071942"/>
            <a:ext cx="1000132" cy="1000132"/>
            <a:chOff x="5572132" y="3857628"/>
            <a:chExt cx="1000132" cy="1000132"/>
          </a:xfrm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8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143372" y="4071942"/>
            <a:ext cx="1000132" cy="1000132"/>
            <a:chOff x="7572396" y="3857628"/>
            <a:chExt cx="1000132" cy="1000132"/>
          </a:xfrm>
        </p:grpSpPr>
        <p:sp>
          <p:nvSpPr>
            <p:cNvPr id="302" name="矩形 301"/>
            <p:cNvSpPr/>
            <p:nvPr/>
          </p:nvSpPr>
          <p:spPr>
            <a:xfrm>
              <a:off x="807246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1643042" y="4572008"/>
            <a:ext cx="1000132" cy="1000132"/>
            <a:chOff x="5072066" y="4357694"/>
            <a:chExt cx="1000132" cy="1000132"/>
          </a:xfrm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2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2643174" y="4572008"/>
            <a:ext cx="1000132" cy="1000132"/>
            <a:chOff x="6072198" y="4357694"/>
            <a:chExt cx="1000132" cy="1000132"/>
          </a:xfrm>
        </p:grpSpPr>
        <p:sp>
          <p:nvSpPr>
            <p:cNvPr id="310" name="矩形 309"/>
            <p:cNvSpPr/>
            <p:nvPr/>
          </p:nvSpPr>
          <p:spPr>
            <a:xfrm>
              <a:off x="6572264" y="4357694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4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3643306" y="4572008"/>
            <a:ext cx="1000132" cy="1000132"/>
            <a:chOff x="7072330" y="4357694"/>
            <a:chExt cx="1000132" cy="1000132"/>
          </a:xfrm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6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4643438" y="4572008"/>
            <a:ext cx="1000132" cy="1000132"/>
            <a:chOff x="8072462" y="4357694"/>
            <a:chExt cx="1000132" cy="1000132"/>
          </a:xfrm>
        </p:grpSpPr>
        <p:sp>
          <p:nvSpPr>
            <p:cNvPr id="318" name="矩形 317"/>
            <p:cNvSpPr/>
            <p:nvPr/>
          </p:nvSpPr>
          <p:spPr>
            <a:xfrm>
              <a:off x="8572528" y="435769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8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208962" cy="29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根据分治法的分割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则，原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问题应该分为多少个子问题才较适宜？各个子问题的规模应该怎样才为适当？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这些问题很难予以肯定的回答。但人们从大量实践中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用分治法设计算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好使子问题的规模大致相同。换句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一个问题分成大小相等的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个子问题的处理方法是行之有效的。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500066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求解循环日程安排问题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00174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个选手要进行网球循环赛，要求设计一个满足以下要求的比赛日程表：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）每个选手必须与其他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个选手各赛一次。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）每个选手一天只能赛一次。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）循环赛在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天之内结束。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8001056" cy="152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按问题要求可将比赛日程表设计成一个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列的二维表，其中第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行、第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列表示和第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天比赛的选手。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位选手被顺序编号为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071670" y="2941076"/>
            <a:ext cx="1000132" cy="1000132"/>
            <a:chOff x="1071538" y="2500306"/>
            <a:chExt cx="1000132" cy="1000132"/>
          </a:xfrm>
        </p:grpSpPr>
        <p:sp>
          <p:nvSpPr>
            <p:cNvPr id="6" name="矩形 5"/>
            <p:cNvSpPr/>
            <p:nvPr/>
          </p:nvSpPr>
          <p:spPr>
            <a:xfrm>
              <a:off x="157160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4546" y="41555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46555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86380" y="1940944"/>
            <a:ext cx="1000132" cy="1000132"/>
            <a:chOff x="4286248" y="1500174"/>
            <a:chExt cx="1000132" cy="1000132"/>
          </a:xfrm>
        </p:grpSpPr>
        <p:sp>
          <p:nvSpPr>
            <p:cNvPr id="12" name="矩形 1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286116" y="2369572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86380" y="2941076"/>
            <a:ext cx="1000132" cy="1000132"/>
            <a:chOff x="4286248" y="2500306"/>
            <a:chExt cx="1000132" cy="1000132"/>
          </a:xfrm>
        </p:grpSpPr>
        <p:sp>
          <p:nvSpPr>
            <p:cNvPr id="18" name="矩形 17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357554" y="358401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80" y="14287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40126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88" y="14408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88" y="40247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215074" y="2405269"/>
            <a:ext cx="889348" cy="1292268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86512" y="1940944"/>
            <a:ext cx="1000132" cy="1000132"/>
            <a:chOff x="4286248" y="2500306"/>
            <a:chExt cx="1000132" cy="1000132"/>
          </a:xfrm>
        </p:grpSpPr>
        <p:sp>
          <p:nvSpPr>
            <p:cNvPr id="34" name="矩形 33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86512" y="2941076"/>
            <a:ext cx="1000132" cy="1000132"/>
            <a:chOff x="4286248" y="1500174"/>
            <a:chExt cx="1000132" cy="1000132"/>
          </a:xfrm>
        </p:grpSpPr>
        <p:sp>
          <p:nvSpPr>
            <p:cNvPr id="39" name="矩形 3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0132" y="2155258"/>
            <a:ext cx="1571636" cy="2000264"/>
            <a:chOff x="0" y="1714488"/>
            <a:chExt cx="1571636" cy="2000264"/>
          </a:xfrm>
        </p:grpSpPr>
        <p:sp>
          <p:nvSpPr>
            <p:cNvPr id="43" name="TextBox 42"/>
            <p:cNvSpPr txBox="1"/>
            <p:nvPr/>
          </p:nvSpPr>
          <p:spPr>
            <a:xfrm>
              <a:off x="0" y="171448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人为添加的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62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2"/>
              <a:endCxn id="45" idx="1"/>
            </p:cNvCxnSpPr>
            <p:nvPr/>
          </p:nvCxnSpPr>
          <p:spPr>
            <a:xfrm rot="16200000" flipH="1">
              <a:off x="698614" y="2171023"/>
              <a:ext cx="411409" cy="2370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00298" y="1940944"/>
            <a:ext cx="1571636" cy="2214578"/>
            <a:chOff x="1500166" y="1500174"/>
            <a:chExt cx="1571636" cy="2214578"/>
          </a:xfrm>
        </p:grpSpPr>
        <p:sp>
          <p:nvSpPr>
            <p:cNvPr id="44" name="TextBox 43"/>
            <p:cNvSpPr txBox="1"/>
            <p:nvPr/>
          </p:nvSpPr>
          <p:spPr>
            <a:xfrm>
              <a:off x="1500166" y="1500174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比赛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4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44" idx="2"/>
              <a:endCxn id="46" idx="7"/>
            </p:cNvCxnSpPr>
            <p:nvPr/>
          </p:nvCxnSpPr>
          <p:spPr>
            <a:xfrm rot="5400000">
              <a:off x="2028825" y="2238070"/>
              <a:ext cx="348724" cy="165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215074" y="1956419"/>
            <a:ext cx="726509" cy="1488510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3306" y="36554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9" grpId="0" animBg="1"/>
      <p:bldP spid="29" grpId="1" animBg="1"/>
      <p:bldP spid="28" grpId="0" animBg="1"/>
      <p:bldP spid="28" grpId="1" animBg="1"/>
      <p:bldP spid="5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010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00298" y="171448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00298" y="364331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42" y="6307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52621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5206" y="6429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644" y="52742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572000" y="1142984"/>
            <a:ext cx="2000264" cy="2000264"/>
            <a:chOff x="4572000" y="1142984"/>
            <a:chExt cx="2000264" cy="2000264"/>
          </a:xfrm>
        </p:grpSpPr>
        <p:sp>
          <p:nvSpPr>
            <p:cNvPr id="12" name="矩形 11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7" name="组合 30"/>
          <p:cNvGrpSpPr/>
          <p:nvPr/>
        </p:nvGrpSpPr>
        <p:grpSpPr>
          <a:xfrm>
            <a:off x="428596" y="1904518"/>
            <a:ext cx="1000132" cy="1000132"/>
            <a:chOff x="4286248" y="1500174"/>
            <a:chExt cx="1000132" cy="1000132"/>
          </a:xfrm>
        </p:grpSpPr>
        <p:sp>
          <p:nvSpPr>
            <p:cNvPr id="49" name="矩形 4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6" name="组合 31"/>
          <p:cNvGrpSpPr/>
          <p:nvPr/>
        </p:nvGrpSpPr>
        <p:grpSpPr>
          <a:xfrm>
            <a:off x="428596" y="2904650"/>
            <a:ext cx="1000132" cy="1000132"/>
            <a:chOff x="4286248" y="2500306"/>
            <a:chExt cx="1000132" cy="1000132"/>
          </a:xfrm>
        </p:grpSpPr>
        <p:sp>
          <p:nvSpPr>
            <p:cNvPr id="57" name="矩形 5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32"/>
          <p:cNvGrpSpPr/>
          <p:nvPr/>
        </p:nvGrpSpPr>
        <p:grpSpPr>
          <a:xfrm>
            <a:off x="1428728" y="1904518"/>
            <a:ext cx="1000132" cy="1000132"/>
            <a:chOff x="4286248" y="2500306"/>
            <a:chExt cx="1000132" cy="1000132"/>
          </a:xfrm>
        </p:grpSpPr>
        <p:sp>
          <p:nvSpPr>
            <p:cNvPr id="67" name="矩形 6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组合 37"/>
          <p:cNvGrpSpPr/>
          <p:nvPr/>
        </p:nvGrpSpPr>
        <p:grpSpPr>
          <a:xfrm>
            <a:off x="1428728" y="2904650"/>
            <a:ext cx="1000132" cy="1000132"/>
            <a:chOff x="4286248" y="1500174"/>
            <a:chExt cx="1000132" cy="1000132"/>
          </a:xfrm>
        </p:grpSpPr>
        <p:sp>
          <p:nvSpPr>
            <p:cNvPr id="72" name="矩形 7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72000" y="3143248"/>
            <a:ext cx="2000264" cy="2000264"/>
            <a:chOff x="4572000" y="1142984"/>
            <a:chExt cx="2000264" cy="2000264"/>
          </a:xfrm>
        </p:grpSpPr>
        <p:sp>
          <p:nvSpPr>
            <p:cNvPr id="79" name="矩形 78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429388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86050" y="314324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572264" y="3143248"/>
            <a:ext cx="2000264" cy="2000264"/>
            <a:chOff x="4572000" y="1142984"/>
            <a:chExt cx="2000264" cy="2000264"/>
          </a:xfrm>
        </p:grpSpPr>
        <p:sp>
          <p:nvSpPr>
            <p:cNvPr id="98" name="矩形 97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72264" y="1142984"/>
            <a:ext cx="2000264" cy="2000264"/>
            <a:chOff x="4572000" y="1142984"/>
            <a:chExt cx="2000264" cy="2000264"/>
          </a:xfrm>
        </p:grpSpPr>
        <p:sp>
          <p:nvSpPr>
            <p:cNvPr id="115" name="矩形 114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15436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问题划分为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部分：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：左上角为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个选手在前半程的比赛日程（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时直接给出，否则，上一轮求出的就是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个选手的比赛日程）。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：左下角为另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个选手在前半程的比赛日程，由左上角加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得到，例如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）得到，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）得到。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：将左下角直接复制到右上角得到另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个选手在后半程的比赛日程。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：将左上角直接复制到右下角得到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个选手在后半程的比赛日程。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3857628"/>
            <a:ext cx="7929618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a[MAX][MAX];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存放比赛日程表（行列下标为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的元素不用）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631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Plan(int k)</a:t>
            </a:r>
            <a:endParaRPr lang="zh-CN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i,j,n,t,temp;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n=2;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2^1=2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a[1][1]=1; a[1][2]=2;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个选手比赛日程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a[2][1]=2; a[2][2]=1;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(t=1;t&lt;k;t++)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迭代处理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2^2(t=1)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,2^k(t=k-1)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temp=n;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//temp=2^t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n=n*2; 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//n=2^(t+1)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(i=temp+1;i&lt;=n;i++ 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(j=1; j&lt;=temp;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a[i][j]=a[i-temp][j]+temp;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(i=1; i&lt;=temp; 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(j=temp+1; j&lt;=n;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a[i][j]=a[i+temp][(j+temp)% 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(i=temp+1; i&lt;=n; 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(j=temp+1; j&lt;=n;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a[i][j]=a[i-temp][j-temp];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62865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3.5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求解大整数乘法和矩阵乘法问题</a:t>
            </a:r>
          </a:p>
        </p:txBody>
      </p:sp>
      <p:sp>
        <p:nvSpPr>
          <p:cNvPr id="3" name="Text Box 2" descr="信纸"/>
          <p:cNvSpPr txBox="1">
            <a:spLocks noChangeArrowheads="1"/>
          </p:cNvSpPr>
          <p:nvPr/>
        </p:nvSpPr>
        <p:spPr bwMode="auto">
          <a:xfrm>
            <a:off x="514371" y="1424972"/>
            <a:ext cx="466884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3.5.1 </a:t>
            </a:r>
            <a:r>
              <a:rPr lang="zh-CN" altLang="en-US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求解大整数乘法问题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6589" y="2428868"/>
            <a:ext cx="7993063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（为了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单，假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幂，且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均为正数）位的二进制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在要计算它们的乘积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当位数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以用传统方法来设计一个计算乘积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是这样做计算步骤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得效率较低。可以采用分治法来设计一个更有效的大整数乘积算法。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23850" y="1142984"/>
            <a:ext cx="84248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位的二进制整数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各分为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段的长为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下图所示。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95288" y="3526697"/>
            <a:ext cx="8497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的乘积为：</a:t>
            </a:r>
            <a:endParaRPr lang="zh-CN" altLang="pt-BR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X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285992"/>
            <a:ext cx="54500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468313" y="428604"/>
            <a:ext cx="8064500" cy="1885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如果这样计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必须进行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次不超过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位的整数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外还要做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次移位（分别对应乘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和乘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）。所有这些加法和移位共用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步运算。设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位整数相乘所需的运算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有以下递推式：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214414" y="2643182"/>
            <a:ext cx="4897438" cy="10004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16000" tIns="180000" bIns="180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)=4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071538" y="4071942"/>
            <a:ext cx="504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736"/>
            <a:ext cx="8358246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采用分治法，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写成另一种形式：</a:t>
            </a:r>
          </a:p>
          <a:p>
            <a:pPr>
              <a:lnSpc>
                <a:spcPct val="150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+[(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]*2</a:t>
            </a:r>
            <a:r>
              <a:rPr lang="pt-BR" altLang="zh-CN" sz="2000" i="1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虽然该式看起来比前式复杂些，但它仅需做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次加、减法和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次移位。由此可以推出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pt-BR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pt-BR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1.59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501122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许多问题可以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种使子问题规模大致相等的做法是出自一种平衡子问题的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几乎总是比子问题规模不等的做法要好。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85852" y="2000240"/>
            <a:ext cx="5357850" cy="3409258"/>
            <a:chOff x="1285852" y="2000240"/>
            <a:chExt cx="5357850" cy="3409258"/>
          </a:xfrm>
        </p:grpSpPr>
        <p:sp>
          <p:nvSpPr>
            <p:cNvPr id="5" name="矩形 4"/>
            <p:cNvSpPr/>
            <p:nvPr/>
          </p:nvSpPr>
          <p:spPr>
            <a:xfrm>
              <a:off x="3571868" y="200024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8605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857356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>
            <a:xfrm rot="16200000" flipH="1">
              <a:off x="2678893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143504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5768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44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4857752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0"/>
            </p:cNvCxnSpPr>
            <p:nvPr/>
          </p:nvCxnSpPr>
          <p:spPr>
            <a:xfrm rot="16200000" flipH="1">
              <a:off x="5679289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 flipV="1">
              <a:off x="3000364" y="2500306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286248" y="2500306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 descr="信纸"/>
          <p:cNvSpPr txBox="1">
            <a:spLocks noChangeArrowheads="1"/>
          </p:cNvSpPr>
          <p:nvPr/>
        </p:nvSpPr>
        <p:spPr bwMode="auto">
          <a:xfrm>
            <a:off x="357158" y="357166"/>
            <a:ext cx="4313244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3.5.2 </a:t>
            </a:r>
            <a:r>
              <a:rPr lang="zh-CN" altLang="pt-BR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求解矩阵乘法问题</a:t>
            </a:r>
            <a:endParaRPr lang="zh-CN" altLang="en-US" sz="280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14348" y="1285860"/>
            <a:ext cx="777716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42844" y="2000240"/>
            <a:ext cx="850112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的计算公式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 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应算法的时间复杂度为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是否存在更有效的算法呢？假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虑采用分治法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0" y="32385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065722" y="2000240"/>
          <a:ext cx="863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6" name="公式" r:id="rId4" imgW="482391" imgH="380835" progId="">
                  <p:embed/>
                </p:oleObj>
              </mc:Choice>
              <mc:Fallback>
                <p:oleObj name="公式" r:id="rId4" imgW="482391" imgH="3808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22" y="2000240"/>
                        <a:ext cx="86360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258888" y="4149725"/>
          <a:ext cx="57610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7" name="公式" r:id="rId6" imgW="2145369" imgH="355446" progId="">
                  <p:embed/>
                </p:oleObj>
              </mc:Choice>
              <mc:Fallback>
                <p:oleObj name="公式" r:id="rId6" imgW="2145369" imgH="35544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5761037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41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利用块矩阵的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乘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阵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可表示为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611188" y="1052513"/>
          <a:ext cx="44640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8" name="公式" r:id="rId3" imgW="1651000" imgH="355600" progId="">
                  <p:embed/>
                </p:oleObj>
              </mc:Choice>
              <mc:Fallback>
                <p:oleObj name="公式" r:id="rId3" imgW="1651000" imgH="35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446405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57158" y="2143116"/>
            <a:ext cx="78486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因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问题可以划分成计算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个子问题的乘积问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阶矩阵相加的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者最多需要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149320" y="3798879"/>
            <a:ext cx="5040313" cy="729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	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pt-BR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)=8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73058" y="4878379"/>
            <a:ext cx="799306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可以推导出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。也就是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跟前面介绍的两个矩阵直接相乘的计算量没有什么差别。是否可以算得更快呢？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323850" y="52856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通过研究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出了</a:t>
            </a:r>
            <a:r>
              <a:rPr lang="nb-NO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计算矩阵乘积：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32527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2786050" y="1179502"/>
          <a:ext cx="26638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公式" r:id="rId3" imgW="1143000" imgH="355600" progId="">
                  <p:embed/>
                </p:oleObj>
              </mc:Choice>
              <mc:Fallback>
                <p:oleObj name="公式" r:id="rId3" imgW="1143000" imgH="35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179502"/>
                        <a:ext cx="2663825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00034" y="2000240"/>
            <a:ext cx="2087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只需要计算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268538" y="2130427"/>
          <a:ext cx="46799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公式" r:id="rId5" imgW="1739900" imgH="355600" progId="">
                  <p:embed/>
                </p:oleObj>
              </mc:Choice>
              <mc:Fallback>
                <p:oleObj name="公式" r:id="rId5" imgW="1739900" imgH="355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30427"/>
                        <a:ext cx="46799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857224" y="2928934"/>
            <a:ext cx="3311525" cy="333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其中：</a:t>
            </a:r>
            <a:endParaRPr lang="zh-CN" altLang="pt-BR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pt-BR" altLang="zh-CN" sz="2000" i="1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endParaRPr lang="pt-BR" altLang="zh-CN" sz="2000" i="1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643306" y="3643314"/>
            <a:ext cx="285752" cy="2500330"/>
          </a:xfrm>
          <a:prstGeom prst="righ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450057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/2×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矩阵乘积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加减运算共需要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23850" y="512763"/>
            <a:ext cx="8353425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由上面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加上它们进行加或减运算的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减运算共需要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541468" y="2169375"/>
            <a:ext cx="3887788" cy="927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16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pt-BR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14348" y="3429000"/>
            <a:ext cx="7748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以推导出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2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2.81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算法的效率更高。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3389307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3.6.1 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并行计算概述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28596" y="2357430"/>
            <a:ext cx="7775575" cy="250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传统计算机是串行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一时刻只能按一条指令对一个数据进行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传统计算机上设计的算法称为串行算法。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并行算法是用多台处理器联合求解问题的方法和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骤，其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执行过程是将给定的问题首先分解成若干个尽量相互独立的子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后使用多台计算机同时求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它，从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而最终求得原问题的解。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64333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3.6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并行计算简介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428596" y="1928802"/>
            <a:ext cx="8135937" cy="2376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）将工作分离成离散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分，有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助于同时解决。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如，对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于分治法设计的串行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法，可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以将各个独立的子问题并行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后合并成整个问题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解，从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而转化为并行算法。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）随时并及时地执行多个程序指令；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）多计算资源下解决问题的耗时要少于单个计算资源下的耗时。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为利用并行计算，通常计算问题表现为以下</a:t>
            </a:r>
            <a:r>
              <a:rPr lang="zh-CN" altLang="en-US" sz="22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特征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676645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3.6.2 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并行计算模型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并行计算模型通常指从并行算法的设计和分析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各种并行计算机（至少某一类并行计算机）的基本特征抽象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来，形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成一个抽象的计算模型。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210342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PRAM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55650" y="1268413"/>
            <a:ext cx="7632700" cy="342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 Random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Access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Machine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机存取并行机器）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称为共享存储的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SIMD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（单指令流多数据流）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一种抽象的并行计算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是从串行的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模型直接发展起来的。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在这种模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定有一个无限大容量的共享存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且有多个功能相同的处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器，且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它们都具有简单的算术运算和逻辑判断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任意时刻各个处理器可以访问共享存储单元。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23851" y="333375"/>
            <a:ext cx="203357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BSP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389968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Bulk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Synchronous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体同步并行）模型是个分布存储的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MIMD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（多指令流多数据流）计算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哈佛大学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Viliant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和牛津大学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Bill McColl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提出。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存储器（节点）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过通信网络进行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联。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28479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484438" y="3213100"/>
          <a:ext cx="352742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图片" r:id="rId3" imgW="1962000" imgH="1276200" progId="">
                  <p:embed/>
                </p:oleObj>
              </mc:Choice>
              <mc:Fallback>
                <p:oleObj name="图片" r:id="rId3" imgW="1962000" imgH="1276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13100"/>
                        <a:ext cx="3527425" cy="228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rot="5400000">
            <a:off x="2947790" y="428535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999604" y="4973104"/>
            <a:ext cx="43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5178612" y="429753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28596" y="1163041"/>
            <a:ext cx="8353425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个驻留在一个节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序按严格的超步（可以理解为并行计算中子问题的求解）顺序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43174" y="2714620"/>
            <a:ext cx="3643338" cy="2214578"/>
            <a:chOff x="3428992" y="2786058"/>
            <a:chExt cx="3643338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6357950" y="3714752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</a:t>
              </a:r>
            </a:p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通信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7950" y="2786058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本地</a:t>
              </a:r>
            </a:p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计算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7950" y="45005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同步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71868" y="2786058"/>
              <a:ext cx="214314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00496" y="2786058"/>
              <a:ext cx="214314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29124" y="2786058"/>
              <a:ext cx="21431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86446" y="2786058"/>
              <a:ext cx="214314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2786058"/>
              <a:ext cx="214314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57752" y="2786058"/>
              <a:ext cx="21431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28992" y="4500570"/>
              <a:ext cx="2786082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8" idx="2"/>
            </p:cNvCxnSpPr>
            <p:nvPr/>
          </p:nvCxnSpPr>
          <p:spPr>
            <a:xfrm rot="16200000" flipH="1">
              <a:off x="3696884" y="4054082"/>
              <a:ext cx="428628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</p:cNvCxnSpPr>
            <p:nvPr/>
          </p:nvCxnSpPr>
          <p:spPr>
            <a:xfrm rot="5400000">
              <a:off x="3446852" y="3839769"/>
              <a:ext cx="928694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2"/>
            </p:cNvCxnSpPr>
            <p:nvPr/>
          </p:nvCxnSpPr>
          <p:spPr>
            <a:xfrm rot="16200000" flipH="1">
              <a:off x="3804041" y="3875487"/>
              <a:ext cx="928694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</p:cNvCxnSpPr>
            <p:nvPr/>
          </p:nvCxnSpPr>
          <p:spPr>
            <a:xfrm rot="5400000">
              <a:off x="4018356" y="3982645"/>
              <a:ext cx="714380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4" idx="0"/>
            </p:cNvCxnSpPr>
            <p:nvPr/>
          </p:nvCxnSpPr>
          <p:spPr>
            <a:xfrm rot="16200000" flipH="1">
              <a:off x="4321967" y="4000504"/>
              <a:ext cx="71438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4411265" y="3946926"/>
              <a:ext cx="71438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16200000" flipH="1">
              <a:off x="4839892" y="3911206"/>
              <a:ext cx="714382" cy="4643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2"/>
            </p:cNvCxnSpPr>
            <p:nvPr/>
          </p:nvCxnSpPr>
          <p:spPr>
            <a:xfrm rot="5400000">
              <a:off x="4768455" y="3804050"/>
              <a:ext cx="928694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2"/>
            </p:cNvCxnSpPr>
            <p:nvPr/>
          </p:nvCxnSpPr>
          <p:spPr>
            <a:xfrm rot="16200000" flipH="1">
              <a:off x="5304239" y="3732611"/>
              <a:ext cx="92869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</p:cNvCxnSpPr>
            <p:nvPr/>
          </p:nvCxnSpPr>
          <p:spPr>
            <a:xfrm rot="5400000">
              <a:off x="5554273" y="4161240"/>
              <a:ext cx="428628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 descr="纸莎草纸"/>
          <p:cNvSpPr txBox="1">
            <a:spLocks noChangeArrowheads="1"/>
          </p:cNvSpPr>
          <p:nvPr/>
        </p:nvSpPr>
        <p:spPr bwMode="auto">
          <a:xfrm>
            <a:off x="539750" y="1268413"/>
            <a:ext cx="3032118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11188" y="1987550"/>
            <a:ext cx="7848600" cy="331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基本思想：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在待排序的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个元素中任取一个元素（通常取第一个元素）作为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该元素放入最终位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个数据序列被基准分割成两个子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有小于基准的元素放置在前子序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有大于基准的元素放置在后子序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把基准排在这两个子序列的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间，这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个过程称作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然后对两个子序列分别重复上述过程，直至每个子序列内只有一个记录或空为止。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385765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3.2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求解排序问题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11188" y="105251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23850" y="1214422"/>
            <a:ext cx="8280400" cy="337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计算：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一个或多个处理器执行若干局部计算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作，操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作的所有数据只能是局部存储器中的数据。一个进程的计算与其他进程无关。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通信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：处理器之间的相互交换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据，通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信总是以点对点的方式进行。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同步：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确保通信过程中交换的数据被传送到目的处理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使一个超步中的计算和通信操作必须全部完成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能开始下一个超步中的任何动作。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模型总的执行时间等于各超步执行时间之和。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50825" y="500042"/>
            <a:ext cx="8064500" cy="46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超步间采用路障同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步，每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个超步分成如下有序的三个部分：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410527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3.6.3 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快速排序的并行算法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246048" cy="28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基于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速排序算法并行化的一个简单思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每次划分过后所得到的两个序列分别使用两个处理器完成递归排序。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例如对一个长为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列，首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先划分得到两个长为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其交给两个处理器分别处理；而后进一步划分得到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个长为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列，再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分别交给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个处理器处理；如此递归下去最终得到排序好的序列。当然这里举的是理想的划分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果划分步骤不能达到平均分配的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目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的，那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么排序的效率会相对较差。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算法描述了使用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个处理器完成对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个输入数据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排序的并行算法：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85720" y="1412875"/>
            <a:ext cx="867889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ParaQuickSort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id)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((j-i&lt;=k) || (m=0))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若排序数据个数足够少或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处理器上直接执行传统快速排序算法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r=Partition(a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处理器上执行一趟划分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a[r+1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数据到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ParaQuickSort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ParaQuickSort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r+1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id+2</a:t>
            </a:r>
            <a:r>
              <a:rPr lang="pt-BR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 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发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a[r+1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 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4143372" y="3357562"/>
          <a:ext cx="64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公式" r:id="rId3" imgW="330057" imgH="215806" progId="">
                  <p:embed/>
                </p:oleObj>
              </mc:Choice>
              <mc:Fallback>
                <p:oleObj name="公式" r:id="rId3" imgW="330057" imgH="21580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357562"/>
                        <a:ext cx="647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281094" y="4503748"/>
          <a:ext cx="64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4" name="公式" r:id="rId5" imgW="330057" imgH="215806" progId="">
                  <p:embed/>
                </p:oleObj>
              </mc:Choice>
              <mc:Fallback>
                <p:oleObj name="公式" r:id="rId5" imgW="330057" imgH="21580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094" y="4503748"/>
                        <a:ext cx="647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35183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在最好的情况下该并行算法形成一个高度为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串行快速排序算法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样，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并行快速排序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最坏情况下时间复杂度降为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。正常情况下该算法的平均时间复杂度为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85794"/>
            <a:ext cx="6786610" cy="33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4357694"/>
            <a:ext cx="2571768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str=  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…a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  <a:endParaRPr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sstr=“b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…b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”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43240" y="4286256"/>
            <a:ext cx="5286412" cy="2000264"/>
            <a:chOff x="3357554" y="4429132"/>
            <a:chExt cx="5286412" cy="2000264"/>
          </a:xfrm>
        </p:grpSpPr>
        <p:sp>
          <p:nvSpPr>
            <p:cNvPr id="5" name="TextBox 4"/>
            <p:cNvSpPr txBox="1"/>
            <p:nvPr/>
          </p:nvSpPr>
          <p:spPr>
            <a:xfrm>
              <a:off x="4143372" y="4429132"/>
              <a:ext cx="364333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”，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3372" y="5072074"/>
              <a:ext cx="364333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P+1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”，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43372" y="6000768"/>
              <a:ext cx="37147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N-P+1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”，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6248" y="5643578"/>
              <a:ext cx="428628" cy="357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直角上箭头 8"/>
            <p:cNvSpPr/>
            <p:nvPr/>
          </p:nvSpPr>
          <p:spPr bwMode="auto">
            <a:xfrm rot="5400000">
              <a:off x="3357554" y="5572140"/>
              <a:ext cx="642942" cy="642942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 bwMode="auto">
            <a:xfrm>
              <a:off x="7929586" y="4500570"/>
              <a:ext cx="214314" cy="1928826"/>
            </a:xfrm>
            <a:prstGeom prst="rightBrace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15338" y="4929198"/>
              <a:ext cx="428628" cy="142876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并行任务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21429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阿里巴巴面试题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笑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4857784" cy="337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85852" y="130710"/>
            <a:ext cx="4857784" cy="2512472"/>
            <a:chOff x="1285852" y="130710"/>
            <a:chExt cx="4857784" cy="2512472"/>
          </a:xfrm>
        </p:grpSpPr>
        <p:sp>
          <p:nvSpPr>
            <p:cNvPr id="6" name="矩形 5"/>
            <p:cNvSpPr/>
            <p:nvPr/>
          </p:nvSpPr>
          <p:spPr>
            <a:xfrm>
              <a:off x="1285852" y="571480"/>
              <a:ext cx="4857784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+1]   … … …   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无序区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500430" y="1285860"/>
              <a:ext cx="285752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85852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2000240"/>
              <a:ext cx="571504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71934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划分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348" y="2428868"/>
            <a:ext cx="7715304" cy="2753019"/>
            <a:chOff x="714348" y="2428868"/>
            <a:chExt cx="7715304" cy="2753019"/>
          </a:xfrm>
        </p:grpSpPr>
        <p:sp>
          <p:nvSpPr>
            <p:cNvPr id="15" name="TextBox 14"/>
            <p:cNvSpPr txBox="1"/>
            <p:nvPr/>
          </p:nvSpPr>
          <p:spPr>
            <a:xfrm>
              <a:off x="928662" y="3571876"/>
              <a:ext cx="7500990" cy="16100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tIns="180000" bIns="18000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不做任何事情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..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中长度小于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=Partition(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,s,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-1);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左弧形箭头 15"/>
            <p:cNvSpPr/>
            <p:nvPr/>
          </p:nvSpPr>
          <p:spPr>
            <a:xfrm>
              <a:off x="714348" y="2428868"/>
              <a:ext cx="428628" cy="10001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1462</TotalTime>
  <Words>3183</Words>
  <Application>Microsoft Office PowerPoint</Application>
  <PresentationFormat>全屏显示(4:3)</PresentationFormat>
  <Paragraphs>879</Paragraphs>
  <Slides>85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88" baseType="lpstr">
      <vt:lpstr>跋涉</vt:lpstr>
      <vt:lpstr>公式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微软用户</cp:lastModifiedBy>
  <cp:revision>436</cp:revision>
  <dcterms:created xsi:type="dcterms:W3CDTF">2012-11-28T00:02:12Z</dcterms:created>
  <dcterms:modified xsi:type="dcterms:W3CDTF">2022-03-15T14:32:54Z</dcterms:modified>
</cp:coreProperties>
</file>