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57" r:id="rId2"/>
    <p:sldId id="315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384" r:id="rId25"/>
    <p:sldId id="326" r:id="rId26"/>
    <p:sldId id="327" r:id="rId27"/>
    <p:sldId id="328" r:id="rId28"/>
    <p:sldId id="329" r:id="rId29"/>
    <p:sldId id="385" r:id="rId30"/>
    <p:sldId id="386" r:id="rId31"/>
    <p:sldId id="387" r:id="rId32"/>
    <p:sldId id="388" r:id="rId33"/>
    <p:sldId id="390" r:id="rId34"/>
    <p:sldId id="391" r:id="rId35"/>
    <p:sldId id="392" r:id="rId36"/>
    <p:sldId id="330" r:id="rId37"/>
    <p:sldId id="273" r:id="rId38"/>
    <p:sldId id="274" r:id="rId39"/>
    <p:sldId id="275" r:id="rId40"/>
    <p:sldId id="276" r:id="rId41"/>
    <p:sldId id="383" r:id="rId42"/>
    <p:sldId id="331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332" r:id="rId52"/>
    <p:sldId id="333" r:id="rId53"/>
    <p:sldId id="285" r:id="rId54"/>
    <p:sldId id="286" r:id="rId55"/>
    <p:sldId id="334" r:id="rId56"/>
    <p:sldId id="336" r:id="rId57"/>
    <p:sldId id="335" r:id="rId58"/>
    <p:sldId id="287" r:id="rId59"/>
    <p:sldId id="337" r:id="rId60"/>
    <p:sldId id="339" r:id="rId61"/>
    <p:sldId id="338" r:id="rId62"/>
    <p:sldId id="343" r:id="rId63"/>
    <p:sldId id="340" r:id="rId64"/>
    <p:sldId id="341" r:id="rId65"/>
    <p:sldId id="342" r:id="rId66"/>
    <p:sldId id="295" r:id="rId67"/>
    <p:sldId id="296" r:id="rId68"/>
    <p:sldId id="297" r:id="rId69"/>
    <p:sldId id="298" r:id="rId70"/>
    <p:sldId id="344" r:id="rId71"/>
    <p:sldId id="299" r:id="rId72"/>
    <p:sldId id="345" r:id="rId73"/>
    <p:sldId id="300" r:id="rId74"/>
    <p:sldId id="346" r:id="rId75"/>
    <p:sldId id="301" r:id="rId76"/>
    <p:sldId id="302" r:id="rId77"/>
    <p:sldId id="303" r:id="rId78"/>
    <p:sldId id="305" r:id="rId79"/>
    <p:sldId id="304" r:id="rId80"/>
    <p:sldId id="356" r:id="rId81"/>
    <p:sldId id="359" r:id="rId82"/>
    <p:sldId id="357" r:id="rId83"/>
    <p:sldId id="358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82" r:id="rId109"/>
    <p:sldId id="376" r:id="rId110"/>
    <p:sldId id="377" r:id="rId111"/>
    <p:sldId id="381" r:id="rId1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E8"/>
    <a:srgbClr val="0000FF"/>
    <a:srgbClr val="FF00FF"/>
    <a:srgbClr val="9900FF"/>
    <a:srgbClr val="006600"/>
    <a:srgbClr val="CC3300"/>
    <a:srgbClr val="996633"/>
    <a:srgbClr val="FF99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C78F-113B-4FEC-9676-B74BA6AF13D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08B8-6415-4339-87B5-C414BC39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08B8-6415-4339-87B5-C414BC39753B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.baidu.com/i?ct=503316480&amp;z=0&amp;tn=baiduimagedetail&amp;word=%D6%F1%CA%B8%C1%BF%CD%BC&amp;in=3032&amp;cl=2&amp;cm=1&amp;sc=0&amp;lm=-1&amp;pn=199&amp;rn=1&amp;di=2355483044&amp;ln=385&amp;fr=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://image.baidu.com/i?ct=503316480&amp;z=0&amp;tn=baiduimagedetail&amp;word=%D6%F1%CA%B8%C1%BF%CD%BC&amp;in=29517&amp;cl=2&amp;cm=1&amp;sc=0&amp;lm=-1&amp;pn=356&amp;rn=1&amp;di=2413571300&amp;ln=385&amp;fr=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81040" y="579834"/>
            <a:ext cx="8034364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a,b,c,d,e,m,n,s;</a:t>
            </a:r>
          </a:p>
          <a:p>
            <a:pPr algn="l">
              <a:lnSpc>
                <a:spcPct val="9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(a=1;a&lt;=9;a++)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(b=0;b&lt;=9;b++)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(c=0;c&lt;=9;c++)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(d=0;d&lt;=9;d++)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(e=0;e&lt;=9;e++)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if (a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==b || a==c || a==d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a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==e || b==c || b==d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b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==e || c==d || c==e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||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d==e) 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continue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  m=a*1000+b*100+c*10+d;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n=a*1000+b*100+e*10+d;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s=e*10000+d*1000+c*100+a*10+d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if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m+n==s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printf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兵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炮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马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卒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车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",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a,b,c,d,e);</a:t>
            </a:r>
          </a:p>
          <a:p>
            <a:pPr algn="l">
              <a:lnSpc>
                <a:spcPct val="9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ShortPath(ALGraph *G,int u,int v,vector&lt;int&gt; &amp;path)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6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 int w;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pre[MAXV];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qu.push(u);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(w==v)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Findpath(pre,v,path);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(visited[p-&gt;adjvex]==0)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pre[p-&gt;adjvex]=w;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211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Maze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存放迷宫，从（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到方位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H[4] = {0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，垂直偏移量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V[4] = {-1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对于当前方块（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3071810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MAxN 10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algn="l"/>
            <a:r>
              <a:rPr lang="en-US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71543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x,int y)	 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(x==n-1 &amp;&amp; y==n-1) 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Maze[n-1][n-1]=' ';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disppath();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k=0;k&lt;4;k++)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试探每一个方位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if(x&gt;=0 &amp;&amp; y&gt;=0 &amp;&amp; x&lt;n &amp;&amp; y&lt;n &amp;&amp; Maze[x][y]=='O')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方块的可走的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 ';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将该方块迷宫值设置为空字符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DFS(x+V[k],y+H[k]);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周围的每一个相邻方块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Maze[x][y]='O';	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若从该相邻方块出发没有找到路径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892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43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09543"/>
            <a:ext cx="8143932" cy="1048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将根入口方块（其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队列不空循环：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出队方块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60129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7929618" cy="514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{'O','X','X','X','X','X','X','X'},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{'O','O','O','O','O','X','X','X'},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{'X','O','X','X','O','X','X','O'},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{'X','O','X','X','X','X','X','X'},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{'X','O','O','O','O','X','O','O'},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{'X','X','X','X','X','X','X','O'}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x,y;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6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Position qu[MAXQ];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front=-1,rear=-1;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72560" cy="617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BFS(int x,int y)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Position p,p1,p2;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p.x=x; p.y=y; p.pre=-1;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建立入口结点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Maze[p.x][p.y]='*';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 qu[rear]=p;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(front!=rear)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front++; p1=qu[front];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(p1.x==n-1 &amp;&amp; p1.y==n-1)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找到出口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disppath(front);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(int k=0;k&lt;4;k++)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的每个相邻方位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p2.x=p1.x+V[k];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p2.y=p1.y+H[k];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(p2.x&gt;=0 &amp;&amp; p2.y&gt;=0 &amp;&amp; p2.x&lt;n &amp;&amp; p2.y&lt;n 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&amp;&amp; Maze[p2.x][p2.y]=='O')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	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有效并且可走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Maze[p2.x][p2.y]='*';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p2.pre=front;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rear++;	qu[rear]=p2;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u=3018071436,3167466516&amp;fm=0&amp;gp=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3"/>
            <a:ext cx="2500330" cy="1964545"/>
          </a:xfrm>
          <a:prstGeom prst="rect">
            <a:avLst/>
          </a:prstGeom>
          <a:noFill/>
        </p:spPr>
      </p:pic>
      <p:pic>
        <p:nvPicPr>
          <p:cNvPr id="3" name="Picture 12" descr="u=2820344220,2618371607&amp;fm=0&amp;gp=-4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1214422"/>
            <a:ext cx="2467858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zh-CN" altLang="pt-BR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SelectSort(int a[],int n)</a:t>
            </a: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BubbleSort(int a[],int n)</a:t>
            </a:r>
          </a:p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(j=n-1;j&gt;i;j--)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(a[j]&lt;a[j-1])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//a[j]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=true;	   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==false)  	   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BF(string s,string t)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字符串匹配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(s[i]==t[j])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  i++;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i=i-j+1;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pt-BR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的字符比较完毕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i-j;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返回位置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		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4.5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有两个字符串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中出现的次数。例如，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="abababa"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="aba"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一种简单直接地解决问题的方法，通常直接基于问题的描述和所涉及的概念定义，找出所有可能的解。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算法思路。用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中出现的次数（初始时为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的一次出现时，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num++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中本次出现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子串的下一个字符，所以为了继续查找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子串的下一次出现，只需要置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Count(string s,string t)		//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num=0;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累计出现次数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i=0,j=0;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(s[i]==t[j])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i++;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j++;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i=i-j+1;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j=0;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num++;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出现次数增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开始继续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num;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）求出它的所有元素之和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 smtClean="0">
                <a:solidFill>
                  <a:srgbClr val="0000FF"/>
                </a:solidFill>
              </a:rPr>
              <a:t>1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4572000" cy="5815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下面的</a:t>
            </a:r>
            <a:r>
              <a:rPr lang="zh-CN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][j]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05695"/>
              </p:ext>
            </p:extLst>
          </p:nvPr>
        </p:nvGraphicFramePr>
        <p:xfrm>
          <a:off x="551894" y="1723557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06276"/>
              </p:ext>
            </p:extLst>
          </p:nvPr>
        </p:nvGraphicFramePr>
        <p:xfrm>
          <a:off x="539552" y="2852936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39552" y="2852936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82137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924944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936" y="5583735"/>
            <a:ext cx="539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逐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行求，每一行从左到右陆续求解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maxSubSum1(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0" name="公式" r:id="rId3" imgW="2882900" imgH="419100" progId="">
                  <p:embed/>
                </p:oleObj>
              </mc:Choice>
              <mc:Fallback>
                <p:oleObj name="公式" r:id="rId3" imgW="2882900" imgH="419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82" y="5500702"/>
                        <a:ext cx="541165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改进前面的解法，在求两个相邻子序列和时，它们之间是关联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，在前者计算出来后，求后者时只需在前者基础上加以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即可，没有必须每次都重复计算。从而提高了算法效率。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33382" y="5979682"/>
            <a:ext cx="8569325" cy="878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回看解法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的例子，可以发现每次求一个新的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][j]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时，都是在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2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][j-1]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的基础上累加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a[j]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即可。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maxSubSum2(int a[],int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i,j;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maxSum=a[0],thisSum;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(i=0;i&lt;n;i++) 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thisSum=0;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(j=i;j&lt;n;j++)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//maxSum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a[i..j-1]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(thisSum&gt;maxSum)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maxSum=thisSum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还是看同样的</a:t>
            </a:r>
            <a:r>
              <a:rPr lang="zh-CN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][j]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47528"/>
              </p:ext>
            </p:extLst>
          </p:nvPr>
        </p:nvGraphicFramePr>
        <p:xfrm>
          <a:off x="551894" y="1723557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45540"/>
              </p:ext>
            </p:extLst>
          </p:nvPr>
        </p:nvGraphicFramePr>
        <p:xfrm>
          <a:off x="539552" y="2852936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39552" y="2852936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82137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924944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936" y="5583735"/>
            <a:ext cx="6400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这是我们累加的第一个元素，即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a[0][0]=-2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。这是应该放弃的。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具体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是放弃了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a[0][0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85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用蛮力法通</a:t>
            </a: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索所有的解空间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：问题的解存在于规模不大的解空间中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：这类问题中不同的路径对应不同的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：按照基于问题的描述和所涉及的概念定义，直接进行计算。往往是一些简单的题，不需要算法技巧的。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</a:t>
            </a: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拟和仿真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：按照求解问题的要求直接模拟或仿真即可。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还是看同样的</a:t>
            </a:r>
            <a:r>
              <a:rPr lang="zh-CN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][j]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04581"/>
              </p:ext>
            </p:extLst>
          </p:nvPr>
        </p:nvGraphicFramePr>
        <p:xfrm>
          <a:off x="551894" y="1723557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00225"/>
              </p:ext>
            </p:extLst>
          </p:nvPr>
        </p:nvGraphicFramePr>
        <p:xfrm>
          <a:off x="539552" y="2852936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39552" y="2852936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82137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924944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936" y="5583735"/>
            <a:ext cx="640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具体是放弃了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a[0][0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88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接下来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重新累加，即求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a[1][1]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20118"/>
              </p:ext>
            </p:extLst>
          </p:nvPr>
        </p:nvGraphicFramePr>
        <p:xfrm>
          <a:off x="551894" y="1723557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83777"/>
              </p:ext>
            </p:extLst>
          </p:nvPr>
        </p:nvGraphicFramePr>
        <p:xfrm>
          <a:off x="539552" y="2852936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CF0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39552" y="2852936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282137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924944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接着累加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a[2]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a[3]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。在这个过程中记录最大值。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55177"/>
              </p:ext>
            </p:extLst>
          </p:nvPr>
        </p:nvGraphicFramePr>
        <p:xfrm>
          <a:off x="559785" y="2852936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99629"/>
              </p:ext>
            </p:extLst>
          </p:nvPr>
        </p:nvGraphicFramePr>
        <p:xfrm>
          <a:off x="539552" y="378544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55563" y="3775744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3717032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82060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接着累加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a[4],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a[1][4]=-1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。此时，放弃该行剩余元素 。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18636"/>
              </p:ext>
            </p:extLst>
          </p:nvPr>
        </p:nvGraphicFramePr>
        <p:xfrm>
          <a:off x="559785" y="2852936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37247"/>
              </p:ext>
            </p:extLst>
          </p:nvPr>
        </p:nvGraphicFramePr>
        <p:xfrm>
          <a:off x="539552" y="378544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55563" y="3775744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3717032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82060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接着求下一行，即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a[5][5]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。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相当于放弃了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a[2][2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],a[3][3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],a[4][4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这几行。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25708"/>
              </p:ext>
            </p:extLst>
          </p:nvPr>
        </p:nvGraphicFramePr>
        <p:xfrm>
          <a:off x="559785" y="2852936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10763"/>
              </p:ext>
            </p:extLst>
          </p:nvPr>
        </p:nvGraphicFramePr>
        <p:xfrm>
          <a:off x="539552" y="378544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55563" y="3775744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3717032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82060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58326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3600" dirty="0" smtClean="0">
                <a:solidFill>
                  <a:srgbClr val="0000FF"/>
                </a:solidFill>
              </a:rPr>
              <a:t>解法</a:t>
            </a:r>
            <a:r>
              <a:rPr lang="en-US" altLang="zh-CN" sz="3600" dirty="0">
                <a:solidFill>
                  <a:srgbClr val="0000FF"/>
                </a:solidFill>
              </a:rPr>
              <a:t>3</a:t>
            </a:r>
            <a:r>
              <a:rPr lang="zh-CN" altLang="en-US" sz="3600" dirty="0" smtClean="0">
                <a:solidFill>
                  <a:srgbClr val="0000FF"/>
                </a:solidFill>
              </a:rPr>
              <a:t>的例子</a:t>
            </a:r>
            <a:endParaRPr lang="zh-CN" alt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121991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以放弃的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a[3][3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这行为例，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总是小于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a[1][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对应元素。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a[1][2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]=a[1][2]+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a[3][3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5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a[1][2]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这一段总是大于等于零。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9004"/>
              </p:ext>
            </p:extLst>
          </p:nvPr>
        </p:nvGraphicFramePr>
        <p:xfrm>
          <a:off x="559785" y="2852936"/>
          <a:ext cx="4308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3"/>
                <a:gridCol w="718023"/>
                <a:gridCol w="718023"/>
                <a:gridCol w="718023"/>
                <a:gridCol w="718023"/>
                <a:gridCol w="7180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a[1]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a[5]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25251"/>
              </p:ext>
            </p:extLst>
          </p:nvPr>
        </p:nvGraphicFramePr>
        <p:xfrm>
          <a:off x="539552" y="3785448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kumimoji="0" lang="zh-CN" alt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rgbClr val="FF000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pattFill prst="openDmnd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55563" y="3775744"/>
            <a:ext cx="864096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3717032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i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3820603"/>
            <a:ext cx="360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j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maxSubSum3(int 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0,thisSum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]={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/>
                <a:gridCol w="2401888"/>
                <a:gridCol w="2400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循环变量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所有可能的值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┇</a:t>
            </a:r>
          </a:p>
          <a:p>
            <a:pPr algn="l"/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满足指定的条件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┇</a:t>
            </a:r>
          </a:p>
          <a:p>
            <a:pPr algn="l"/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47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inc(int b[], int n)	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for(int i=0;i&lt;n;i++)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遍历数组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(b[i])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b[i]=0;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并退出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b[i]=1;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，每调用一次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表示十进制数的增加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1 0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 smtClean="0">
                  <a:solidFill>
                    <a:srgbClr val="0000FF"/>
                  </a:solidFill>
                </a:rPr>
                <a:t>…</a:t>
              </a:r>
              <a:endParaRPr lang="zh-CN" altLang="en-US" sz="36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a[],int b[],int n)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i,k;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pw=(int)pow(2,n);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  ",n);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for(i=0;i&lt;pw;i++)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printf("{ 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(k=0;k&lt;n;k++)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if(b[k])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printf("%d ",a[k]);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printf("} 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inc(b,n);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{ {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而构成若干个子集，对应的过程如下：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={{}};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中加入一个空子集元素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的每个元素中添加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而构成一个新子集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在实现算法时，用一个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容器表示一个集合元素，用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&gt;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容器存放幂集（即集合的集合）。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&gt;::iterator it;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s;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(s);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(*it).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(*it);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nb-NO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，每一个集合元素都要处理，有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个，所以上述算法的时间复杂度为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nb-NO" altLang="zh-CN" sz="2000" i="1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，而且具有最大的价值。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pt-BR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80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中，最后输出所有的解和最佳解。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ps1=ps;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(*it).push_back(i);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ps.push_back(*it);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之间的所有完全数。所谓完全数，是指这样的数，该数的各因子（除该数本身外）之和正好等于该数本身，例如：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Knap(int w[],int v[],int W)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求所有的方案和最佳方案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count=0;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sumw,sumv;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当前方案的总重量和总价值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maxi,maxsumw=0,maxsumv=0;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最佳方案的编号、总重量和总价值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sit;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幂集集合元素迭代器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能否装入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(it=ps.begin();it!=ps.end();++it)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中每一个集合元素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printf("  %d\t",count+1);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sumw=sumv=0;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printf("{");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(sit=(*it).begin();sit!=(*it).end();++sit)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printf("%d ",*sit);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sumw+=w[*sit-1];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sumv+=v[*sit-1];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printf("}\t\t%d\t%d  ",sumw,sumv);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(sumw&lt;=W)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(sumv&gt;maxsumv)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比较求最优方案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maxsumw=sumw;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maxsumv=sumv;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maxi=count;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方案编号增加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最佳方案为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printf("{ 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(sit=ps[maxi].begin();sit!=ps[maxi].end();++sit)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",*sit);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printf("},");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:%d,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:%d\n",maxsumw,maxsumv);</a:t>
            </a:r>
            <a:endParaRPr lang="zh-CN" altLang="zh-CN" sz="18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1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n=4,W=6;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w[]={5,3,2,1};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v[]={4,4,3,1};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PSet(n);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printf("0/1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背包的求解方案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\n",n);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Knap(w,v,W);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程序执行结果如下</a:t>
            </a:r>
            <a:r>
              <a:rPr lang="zh-CN" altLang="pt-BR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背包的求解方案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序号	选中物品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	</a:t>
            </a:r>
            <a:r>
              <a:rPr lang="zh-CN" altLang="pt-BR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能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否装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	{ }		0		0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	{ 1 }		5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{ 2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	{ 1 2 }	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	{ 3 }		2		3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		{ 1 3 }		7		7		</a:t>
            </a:r>
            <a:r>
              <a:rPr lang="zh-CN" altLang="pt-BR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endParaRPr lang="zh-CN" altLang="pt-BR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		{ 2 3 }		5		7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		{ 1 2 3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11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		{ 4 }		1		1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		{ 1 4 }		6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		{ 2 4 }		4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		{ 1 2 4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9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		{ 3 4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		{ 1 3 4 }	</a:t>
            </a:r>
            <a:r>
              <a:rPr lang="pt-BR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15		{ 2 3 4 }	</a:t>
            </a:r>
            <a:r>
              <a:rPr lang="pt-BR" altLang="zh-CN" sz="1800" smtClean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		{ 1 2 3 4 }	11		12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最佳方案为 选中物品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:{ 2 3 4 },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采用增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解。产生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求解所需的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中间结果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(vector&lt;int&gt; s,int i,vector&lt;vector&lt;int&gt; &gt; &amp;</a:t>
            </a:r>
            <a:r>
              <a:rPr lang="pt-BR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s1=s;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it=s1.begin()+j;	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s1.insert(it,i);	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ps1.push_back(s1);	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pt-BR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ps1.clear();		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dirty="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(*it,i,ps1);		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dirty="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4.2.8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求解任务分配问题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先考虑对于一个整数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，如何判断它是否为完全数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数学知识可知：一个数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的除该数本身外的所有因子都在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之间。算法中要取得因子之和，只要在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之间找到所有整除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的数，将其累加起来即可。如果累加和与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本身相等，则表示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是一个完全数，可以将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4071942"/>
            <a:ext cx="4321175" cy="1981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(m=2;m&lt;=1000;m++)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的所有因子之和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(m==s)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所谓一种分配方案就是由第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个任务，用（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）表示，即第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个任务，第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个任务，以此类推。全部的分配方案恰好是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的全排列。</a:t>
            </a: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这里采用增量穷举法求出所有的分配方案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，成本如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表所示为例讨论。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2057400"/>
        </p:xfrm>
        <a:graphic>
          <a:graphicData uri="http://schemas.openxmlformats.org/drawingml/2006/table">
            <a:tbl>
              <a:tblPr/>
              <a:tblGrid>
                <a:gridCol w="1216162"/>
                <a:gridCol w="1409642"/>
                <a:gridCol w="1410748"/>
                <a:gridCol w="1410748"/>
                <a:gridCol w="1410748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143932" cy="4970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 {9,2,7,8},{6,4,3,7},{5,8,1,8},{7,6,9,4} };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//</a:t>
            </a:r>
            <a:r>
              <a:rPr lang="zh-CN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1537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ps1.clear();	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Insert(*it,i,ps1);	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572428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Allocate(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求任务分配问题的最优方案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Perm(n);	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求出全排列</a:t>
            </a:r>
            <a:r>
              <a:rPr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ps.size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求每个方案的成本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cost=0;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j=0;j&lt;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].size();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cost+=c[j][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][j]-1];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(cost&lt;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比较求最小成本的方案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=cost;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405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mincost=INF,mini;			   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//mincost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为最小成本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,mini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中最优方案编号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Allocate(n,mini,mincost);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k=0;k&lt;ps[mini].size();k++)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%d\n",k+1,ps[mini][k]);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=%d\n",mincost);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总成本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214422"/>
          <a:ext cx="4643470" cy="2057400"/>
        </p:xfrm>
        <a:graphic>
          <a:graphicData uri="http://schemas.openxmlformats.org/drawingml/2006/table">
            <a:tbl>
              <a:tblPr/>
              <a:tblGrid>
                <a:gridCol w="823443"/>
                <a:gridCol w="954445"/>
                <a:gridCol w="955194"/>
                <a:gridCol w="955194"/>
                <a:gridCol w="955194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3446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蛮力法所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依赖的基本技术是遍历技术，采用一定的策略将待求解问题的所有元素依次处理一次，从而找出问题的解。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而在遍历过程中，很多求解问题都可以采用递归方法来实现，如二叉树的遍历和图的遍历等。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递归在蛮力法中的应用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存放幂集，并作为全局变量。初始时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ps={{}}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1803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并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8247091" cy="173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个整数）产生的幂集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的整数集合对应的幂集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Inserti(int i)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中每个集合元素添加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并插入到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ps1=ps;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存放原来的幂集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(*it).push_back(i);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ps.push_back(*it);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对应的程序如下：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35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m,i,s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s=0;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&lt;=m/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m%i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s+=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的一个因子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(m==s)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",m);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6072230" cy="3760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i,int n)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Inserti(i);				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插入到现有子集中产生新子集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PSet(i+1,n);		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存放全排列，并作为全局变量。首先初始化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ps={{1}}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的整数集合对应的全排列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571876"/>
            <a:ext cx="6786610" cy="202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产生全排序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{{1}}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将插入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后的新集合元素添加的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i,int n)	   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&gt;::iterator it;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(i&lt;=n)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vector&lt;vector&lt;int&gt; &gt; ps1;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Insert(*it,i,ps1);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Perm(i+1,n);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继续添加整数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用递归方法求解组合问题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1107996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的正整数中取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）个不重复整数的所有组合。</a:t>
            </a:r>
            <a:endParaRPr lang="zh-CN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中所有元素按递增排列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143248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19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中的一种组合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 smtClean="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个整数组合的过程如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下所示（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放一个组合）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=1,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endParaRPr lang="zh-CN" altLang="en-US" sz="1800" smtClean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345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[2]=5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234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57224" y="642918"/>
            <a:ext cx="7248546" cy="3483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216000" bIns="216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comb(int n,int k)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个整数的组合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(k==0)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时输出一个组合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dispacomb();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i=k;i&lt;=n;i++)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a[k-1]=i;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//a[k-1]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位置取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comb(i-1,k-1);    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有以下算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500306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</a:t>
            </a: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接矩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阵</a:t>
            </a:r>
            <a:endParaRPr lang="en-US" altLang="zh-CN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82204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1500174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4100460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671832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7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no;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edges[MAXV][MAXV];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vexs[MAXV];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图的邻接表存储方法是一种链式存储结构。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每个单链表上附设一个表头结点，将所有表头结点构成一个表头结点数组。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ANode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adjvex;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weight;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struct ANode *nextarc;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Vnode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*firstarc;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lang="en-US" altLang="zh-CN" sz="18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//AdjList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adjlist;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n,e;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 smtClean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避免同一个顶点被重复访问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，必须记住每个被访问过的顶点。为此，设置一个访问标志数组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以邻接矩阵为存储结构的深度优先搜索算法</a:t>
            </a:r>
            <a:endParaRPr lang="zh-CN" altLang="en-US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DFS(MGraph 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(w=0;w&lt;g.n;w++)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(g.edges[v][w]!=0 &amp;&amp; g.edges[v][w]!=INF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visited[w]==0)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DFS(g,w);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以邻接表为存储结构的深度优先搜索算法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DFS(ALGraph *G,int v)	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(visited[p-&gt;adjvex]==0)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DFS(G,p-&gt;adjvex);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4.6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是否存在简单路径。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所谓简单路径是指路径上的顶点不重复。采用深度优先遍历的方法，从顶点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出发搜索到顶点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DFS(G,u,v)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DFS(G,u1,v)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DFS(G,v,v)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9296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ExistPath(ALGraph *G,int u,int v) 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flag=ExistPath(G,w,v);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459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4.7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  <a:endParaRPr lang="zh-CN" altLang="en-US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采用深度优先遍历的方法，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中搜索，当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时说明找到一条从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的简单路径，将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中并返回。否则继续深度优先遍历。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FindaPath(ALGraph *G,int u,int v,vector&lt;int&gt; apath,</a:t>
            </a: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vector&lt;int&gt; &amp;path)</a:t>
            </a:r>
            <a:endParaRPr lang="zh-CN" altLang="zh-CN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 *p;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apath.push_back(u);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路径中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path=apath;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	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p=G-&gt;adjlist[u].firstarc;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w=p-&gt;adjvex;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FindaPath(G,w,v,apath,path);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p=p-&gt;nextarc;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58073"/>
            <a:ext cx="3500462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143932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072494" cy="57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BFS(MGraph g,int v)	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w,i;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(i=0;i&lt;g.n;i++)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(g.edges[w][i]!=0 &amp;&amp; g.edges[w][i]!=INF &amp;&amp; visited[i]==0)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printf("%3d",i);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visited[i]=1;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qu.push(i);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62548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BFS(ALGraph *G,int v)		//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visited[MAXV],w;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w=qu.front(); qu.pop();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p=G-&gt;adjlist[w].firstarc;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(visited[p-&gt;adjvex]==0)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printf("%3d",p-&gt;adjvex);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visited[p-&gt;adjvex]=1;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qu.push(p-&gt;adjvex);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p=p-&gt;nextarc;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95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4.8</a:t>
            </a:r>
            <a:r>
              <a:rPr lang="zh-CN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43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，因此，求顶点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的边数最少的顶点序列。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利用广度优先遍历算法，从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3643306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838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4630912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4286248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4000496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>
            <a:off x="4429124" y="492919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694" y="457200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1346</TotalTime>
  <Words>4750</Words>
  <Application>Microsoft Office PowerPoint</Application>
  <PresentationFormat>全屏显示(4:3)</PresentationFormat>
  <Paragraphs>1427</Paragraphs>
  <Slides>111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3" baseType="lpstr">
      <vt:lpstr>跋涉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</cp:lastModifiedBy>
  <cp:revision>507</cp:revision>
  <dcterms:created xsi:type="dcterms:W3CDTF">2012-11-28T00:02:12Z</dcterms:created>
  <dcterms:modified xsi:type="dcterms:W3CDTF">2019-09-17T04:15:08Z</dcterms:modified>
</cp:coreProperties>
</file>