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64833"/>
  </p:normalViewPr>
  <p:slideViewPr>
    <p:cSldViewPr snapToGrid="0" snapToObjects="1">
      <p:cViewPr>
        <p:scale>
          <a:sx n="123" d="100"/>
          <a:sy n="123" d="100"/>
        </p:scale>
        <p:origin x="-160"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97EC3-89D3-424E-BB51-E2198EAA38EA}"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B1CA7-80A1-D54C-8111-7C990AA29D35}" type="slidenum">
              <a:rPr lang="en-US" smtClean="0"/>
              <a:t>‹#›</a:t>
            </a:fld>
            <a:endParaRPr lang="en-US"/>
          </a:p>
        </p:txBody>
      </p:sp>
    </p:spTree>
    <p:extLst>
      <p:ext uri="{BB962C8B-B14F-4D97-AF65-F5344CB8AC3E}">
        <p14:creationId xmlns:p14="http://schemas.microsoft.com/office/powerpoint/2010/main" val="2909470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ello</a:t>
            </a:r>
            <a:r>
              <a:rPr lang="zh-C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everyone. Thank you for being here. Today, I’ll present our work on 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Interpretability of AI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focusing on enhancing transparency and trust in AI decision-making.</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motivation behind this project stems from the growing reliance on AI in sensitive domains like healthcare and finance. While these systems achieve high performance, their lack of transparency raises concerns about trust, accountability, and ethical usage.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main idea was to integrate SHAP, a model-agnostic interpretability method, into complex neural networks to generate clear, actionable explanations. This approach ensures stakeholders can understand and trust AI decisions.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key results? We achieved a 90% explanation accuracy rate while maintaining 95% predictive accuracy, and reduced explanation generation time by 25%. These results underscore the practical utility of our approach.</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1</a:t>
            </a:fld>
            <a:endParaRPr lang="en-US"/>
          </a:p>
        </p:txBody>
      </p:sp>
    </p:spTree>
    <p:extLst>
      <p:ext uri="{BB962C8B-B14F-4D97-AF65-F5344CB8AC3E}">
        <p14:creationId xmlns:p14="http://schemas.microsoft.com/office/powerpoint/2010/main" val="75331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build on this idea,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zh-C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examined existing methods. SHAP and LIME are two widely used interpretability tools.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SHAP uses Shapley values to attribute the contribution of each feature to a model's prediction.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LIME generates local explanations by perturbing input 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these methods face scalability challenges, especially for large datasets or complex non-linear models. Additionally, they often lack domain-specific customization, making explanations less useful for stakeholders.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work addresses these gaps by optimizing SHAP’s computational efficiency and tailoring outputs for specific applications in healthcare and finance.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2</a:t>
            </a:fld>
            <a:endParaRPr lang="en-US"/>
          </a:p>
        </p:txBody>
      </p:sp>
    </p:spTree>
    <p:extLst>
      <p:ext uri="{BB962C8B-B14F-4D97-AF65-F5344CB8AC3E}">
        <p14:creationId xmlns:p14="http://schemas.microsoft.com/office/powerpoint/2010/main" val="55140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let’s dive into our methodology.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we trained a neural network on healthcare datasets, focusing on disease outcome predictions. We then applied SHAP to generate feature-level explanations for each prediction.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improve efficiency,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optimized SHAP’s feature subset selection, reducing the average explanation time by 25%. We also customized the output to create domain-specific visualizations, making it easier for users to interpret the results.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used tools like TensorFlow for model development, and the SHAP library for interpretability. All the relevant code and resources are shared in the GitHub repository linked on this slide.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3</a:t>
            </a:fld>
            <a:endParaRPr lang="en-US"/>
          </a:p>
        </p:txBody>
      </p:sp>
    </p:spTree>
    <p:extLst>
      <p:ext uri="{BB962C8B-B14F-4D97-AF65-F5344CB8AC3E}">
        <p14:creationId xmlns:p14="http://schemas.microsoft.com/office/powerpoint/2010/main" val="165818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Let me briefly introduce the system we built.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tool allows users to input data, such as patient records, and receive predictions alongside visual explanations of the factors influencing those predictions. For example, in a healthcare scenario, the system highlights how age, lab results, and medical history contribute to a risk score.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We’ve pre-recorded a demo of the system in action. You can view it through the </a:t>
            </a:r>
            <a:r>
              <a:rPr lang="en-US" altLang="zh-CN" sz="1800" dirty="0" err="1">
                <a:effectLst/>
                <a:latin typeface="Times New Roman" panose="02020603050405020304" pitchFamily="18" charset="0"/>
                <a:ea typeface="Times New Roman" panose="02020603050405020304" pitchFamily="18" charset="0"/>
                <a:cs typeface="Times New Roman" panose="02020603050405020304" pitchFamily="18" charset="0"/>
              </a:rPr>
              <a:t>Github</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4</a:t>
            </a:fld>
            <a:endParaRPr lang="en-US"/>
          </a:p>
        </p:txBody>
      </p:sp>
    </p:spTree>
    <p:extLst>
      <p:ext uri="{BB962C8B-B14F-4D97-AF65-F5344CB8AC3E}">
        <p14:creationId xmlns:p14="http://schemas.microsoft.com/office/powerpoint/2010/main" val="46411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are the key outcomes of our work:</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achieved a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90% explanation accuracy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aligning model outputs with ground truth factors.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system maintained a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95% predictive accuracy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demonstrating that enhancing interpretability does not compromise performance.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optimizing computational processes, we reduced explanation time by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tested the system in healthcare and finance, and both domains benefited from clear, actionable insights. User feedback from healthcare professionals rated the explanations</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5</a:t>
            </a:fld>
            <a:endParaRPr lang="en-US"/>
          </a:p>
        </p:txBody>
      </p:sp>
    </p:spTree>
    <p:extLst>
      <p:ext uri="{BB962C8B-B14F-4D97-AF65-F5344CB8AC3E}">
        <p14:creationId xmlns:p14="http://schemas.microsoft.com/office/powerpoint/2010/main" val="176724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developing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system,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also considered ethical implications. Interpretability plays a critical role in addressing biases and ensuring fairness in AI models.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during testing,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system identified age-related biases in credit scoring models. Highlighting these biases allowed us to take corrective actions, ensuring fairer decision-making. This reinforces the importance of transparency in maintaining ethical AI practices.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6</a:t>
            </a:fld>
            <a:endParaRPr lang="en-US"/>
          </a:p>
        </p:txBody>
      </p:sp>
    </p:spTree>
    <p:extLst>
      <p:ext uri="{BB962C8B-B14F-4D97-AF65-F5344CB8AC3E}">
        <p14:creationId xmlns:p14="http://schemas.microsoft.com/office/powerpoint/2010/main" val="316078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conclude,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work demonstrates that interpretability can align AI systems with user expectations without sacrificing performance. By combining SHAP with tailored optimizations,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provided stakeholders with valuable insights into model behavior.</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Looking ahead,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plan to extend this approach to real-time decision-making systems and explore its applicability in reinforcement learning models.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Thank you for your time and attention. I’d be happy to take any questions.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08B1CA7-80A1-D54C-8111-7C990AA29D35}" type="slidenum">
              <a:rPr lang="en-US" smtClean="0"/>
              <a:t>7</a:t>
            </a:fld>
            <a:endParaRPr lang="en-US"/>
          </a:p>
        </p:txBody>
      </p:sp>
    </p:spTree>
    <p:extLst>
      <p:ext uri="{BB962C8B-B14F-4D97-AF65-F5344CB8AC3E}">
        <p14:creationId xmlns:p14="http://schemas.microsoft.com/office/powerpoint/2010/main" val="67827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32006-62E8-7641-ADDB-7139DD9AE1F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A38DC18A-2736-7344-9FCB-7EBAF38FDA8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5921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32006-62E8-7641-ADDB-7139DD9AE1F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195759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32006-62E8-7641-ADDB-7139DD9AE1F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309669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32006-62E8-7641-ADDB-7139DD9AE1F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C18A-2736-7344-9FCB-7EBAF38FDA8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25421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32006-62E8-7641-ADDB-7139DD9AE1F4}"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424555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32006-62E8-7641-ADDB-7139DD9AE1F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C18A-2736-7344-9FCB-7EBAF38FDA8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6366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32006-62E8-7641-ADDB-7139DD9AE1F4}"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316036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32006-62E8-7641-ADDB-7139DD9AE1F4}"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DC18A-2736-7344-9FCB-7EBAF38FDA8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823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DB32006-62E8-7641-ADDB-7139DD9AE1F4}"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44318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32006-62E8-7641-ADDB-7139DD9AE1F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208767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32006-62E8-7641-ADDB-7139DD9AE1F4}"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DC18A-2736-7344-9FCB-7EBAF38FDA85}" type="slidenum">
              <a:rPr lang="en-US" smtClean="0"/>
              <a:t>‹#›</a:t>
            </a:fld>
            <a:endParaRPr lang="en-US"/>
          </a:p>
        </p:txBody>
      </p:sp>
    </p:spTree>
    <p:extLst>
      <p:ext uri="{BB962C8B-B14F-4D97-AF65-F5344CB8AC3E}">
        <p14:creationId xmlns:p14="http://schemas.microsoft.com/office/powerpoint/2010/main" val="41307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DB32006-62E8-7641-ADDB-7139DD9AE1F4}" type="datetimeFigureOut">
              <a:rPr lang="en-US" smtClean="0"/>
              <a:t>12/6/24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A38DC18A-2736-7344-9FCB-7EBAF38FDA8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6313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5.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2EFC-F576-244D-952F-7D343E3AF55A}"/>
              </a:ext>
            </a:extLst>
          </p:cNvPr>
          <p:cNvSpPr>
            <a:spLocks noGrp="1"/>
          </p:cNvSpPr>
          <p:nvPr>
            <p:ph type="ctrTitle"/>
          </p:nvPr>
        </p:nvSpPr>
        <p:spPr>
          <a:xfrm>
            <a:off x="1709530" y="3428998"/>
            <a:ext cx="6957392" cy="3051315"/>
          </a:xfrm>
        </p:spPr>
        <p:txBody>
          <a:bodyPr>
            <a:noAutofit/>
          </a:bodyPr>
          <a:lstStyle/>
          <a:p>
            <a:pPr marL="0" marR="0">
              <a:lnSpc>
                <a:spcPct val="200000"/>
              </a:lnSpc>
              <a:spcBef>
                <a:spcPts val="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Motivation</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"AI systems are increasingly used in sensitive domains like healthcare and finance. Transparent models enhance trust and accountability."</a:t>
            </a:r>
            <a:br>
              <a:rPr lang="en-US" sz="1100" dirty="0">
                <a:effectLst/>
                <a:latin typeface="Times New Roman" panose="02020603050405020304" pitchFamily="18" charset="0"/>
                <a:ea typeface="DengXian" panose="02010600030101010101" pitchFamily="2" charset="-122"/>
                <a:cs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Main Idea</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"We integrated SHAP with neural networks to generate clear and actionable model explanations."</a:t>
            </a:r>
            <a:br>
              <a:rPr lang="en-US" sz="1100" dirty="0">
                <a:effectLst/>
                <a:latin typeface="Times New Roman" panose="02020603050405020304" pitchFamily="18" charset="0"/>
                <a:ea typeface="DengXian" panose="02010600030101010101" pitchFamily="2" charset="-122"/>
                <a:cs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Key Results</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100" dirty="0">
                <a:effectLst/>
                <a:latin typeface="Times New Roman" panose="02020603050405020304" pitchFamily="18" charset="0"/>
                <a:ea typeface="DengXian" panose="02010600030101010101" pitchFamily="2" charset="-122"/>
                <a:cs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90% explanation accuracy</a:t>
            </a:r>
            <a:br>
              <a:rPr lang="en-US" sz="1100" dirty="0">
                <a:effectLst/>
                <a:latin typeface="Times New Roman" panose="02020603050405020304" pitchFamily="18" charset="0"/>
                <a:ea typeface="DengXian" panose="02010600030101010101" pitchFamily="2" charset="-122"/>
                <a:cs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95% predictive accuracy maintained</a:t>
            </a:r>
            <a:br>
              <a:rPr lang="en-US" sz="1100" dirty="0">
                <a:effectLst/>
                <a:latin typeface="Times New Roman" panose="02020603050405020304" pitchFamily="18" charset="0"/>
                <a:ea typeface="DengXian" panose="02010600030101010101" pitchFamily="2" charset="-122"/>
                <a:cs typeface="Times New Roman" panose="02020603050405020304" pitchFamily="18" charset="0"/>
              </a:rPr>
            </a:b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25% reduction in explanation time</a:t>
            </a:r>
            <a:endParaRPr lang="en-US" sz="1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A3C35324-C4E2-4D40-9420-C9F16F68A4C5}"/>
              </a:ext>
            </a:extLst>
          </p:cNvPr>
          <p:cNvSpPr>
            <a:spLocks noGrp="1"/>
          </p:cNvSpPr>
          <p:nvPr>
            <p:ph type="subTitle" idx="1"/>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Interpretability of AI Models: Enhancing Trust and Transparency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0A2DCBC-F1D9-6F44-8012-4C4E55F87E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2618" y="2087218"/>
            <a:ext cx="2403934" cy="3478695"/>
          </a:xfrm>
          <a:prstGeom prst="rect">
            <a:avLst/>
          </a:prstGeom>
        </p:spPr>
      </p:pic>
      <p:pic>
        <p:nvPicPr>
          <p:cNvPr id="5" name="Audio 4">
            <a:hlinkClick r:id="" action="ppaction://media"/>
            <a:extLst>
              <a:ext uri="{FF2B5EF4-FFF2-40B4-BE49-F238E27FC236}">
                <a16:creationId xmlns:a16="http://schemas.microsoft.com/office/drawing/2014/main" id="{B778356F-0528-D349-8FB0-7BC781F97D5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642807024"/>
      </p:ext>
    </p:extLst>
  </p:cSld>
  <p:clrMapOvr>
    <a:masterClrMapping/>
  </p:clrMapOvr>
  <mc:AlternateContent xmlns:mc="http://schemas.openxmlformats.org/markup-compatibility/2006">
    <mc:Choice xmlns:p14="http://schemas.microsoft.com/office/powerpoint/2010/main" Requires="p14">
      <p:transition spd="slow" p14:dur="2000" advTm="87384"/>
    </mc:Choice>
    <mc:Fallback>
      <p:transition spd="slow" advTm="873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BD93-50C0-504C-9E19-E42E3633CD7E}"/>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Related Methods and Research</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CBEE79A-95D7-7849-97D9-E36BBC3C21B3}"/>
              </a:ext>
            </a:extLst>
          </p:cNvPr>
          <p:cNvSpPr>
            <a:spLocks noGrp="1"/>
          </p:cNvSpPr>
          <p:nvPr>
            <p:ph idx="1"/>
          </p:nvPr>
        </p:nvSpPr>
        <p:spPr/>
        <p:txBody>
          <a:bodyPr>
            <a:normAutofit fontScale="92500" lnSpcReduction="20000"/>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SHAP: Explains model predictions using Shapley values.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LIME: Provides local interpretable model-agnostic explanations.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Existing Gaps: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Scalability issues.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Difficulty in handling complex non-linear models.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Comparison chart of SHAP vs. LIME vs. Our Approach (e.g., performance, speed, scalability).</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A3EAC5-77E0-0943-8C36-4DB9D9D387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4809" y="306832"/>
            <a:ext cx="3361620" cy="1578453"/>
          </a:xfrm>
          <a:prstGeom prst="rect">
            <a:avLst/>
          </a:prstGeom>
        </p:spPr>
      </p:pic>
      <p:pic>
        <p:nvPicPr>
          <p:cNvPr id="5" name="Audio 4">
            <a:hlinkClick r:id="" action="ppaction://media"/>
            <a:extLst>
              <a:ext uri="{FF2B5EF4-FFF2-40B4-BE49-F238E27FC236}">
                <a16:creationId xmlns:a16="http://schemas.microsoft.com/office/drawing/2014/main" id="{60711838-53FF-C44C-8856-BFEC1D32E13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26060294"/>
      </p:ext>
    </p:extLst>
  </p:cSld>
  <p:clrMapOvr>
    <a:masterClrMapping/>
  </p:clrMapOvr>
  <mc:AlternateContent xmlns:mc="http://schemas.openxmlformats.org/markup-compatibility/2006">
    <mc:Choice xmlns:p14="http://schemas.microsoft.com/office/powerpoint/2010/main" Requires="p14">
      <p:transition spd="slow" p14:dur="2000" advTm="65680"/>
    </mc:Choice>
    <mc:Fallback>
      <p:transition spd="slow" advTm="656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FB5D-63D1-EB40-ADE9-3906908EC7D7}"/>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Our Methodology</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07CDFB-BFE1-4D47-B897-4397CE45997E}"/>
              </a:ext>
            </a:extLst>
          </p:cNvPr>
          <p:cNvSpPr>
            <a:spLocks noGrp="1"/>
          </p:cNvSpPr>
          <p:nvPr>
            <p:ph idx="1"/>
          </p:nvPr>
        </p:nvSpPr>
        <p:spPr/>
        <p:txBody>
          <a:bodyPr>
            <a:normAutofit fontScale="77500" lnSpcReduction="20000"/>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Preparation:</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Used healthcare datasets to train neural networks.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Model Interpretation:</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Applied SHAP for feature-level explanations.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Reduced explanation time by 25% using feature subset optimizations.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Tools &amp; Frameworks:</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nSpc>
                <a:spcPct val="200000"/>
              </a:lnSpc>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TensorFlow, SHAP library, custom scripts (GitHub link included).</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Flow diagram showing the process: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 Model → SHAP → Visual Explanations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4" name="Audio 3">
            <a:hlinkClick r:id="" action="ppaction://media"/>
            <a:extLst>
              <a:ext uri="{FF2B5EF4-FFF2-40B4-BE49-F238E27FC236}">
                <a16:creationId xmlns:a16="http://schemas.microsoft.com/office/drawing/2014/main" id="{1402EB66-E79A-794B-9565-5F0B828D4E8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611823839"/>
      </p:ext>
    </p:extLst>
  </p:cSld>
  <p:clrMapOvr>
    <a:masterClrMapping/>
  </p:clrMapOvr>
  <mc:AlternateContent xmlns:mc="http://schemas.openxmlformats.org/markup-compatibility/2006">
    <mc:Choice xmlns:p14="http://schemas.microsoft.com/office/powerpoint/2010/main" Requires="p14">
      <p:transition spd="slow" p14:dur="2000" advTm="59822"/>
    </mc:Choice>
    <mc:Fallback>
      <p:transition spd="slow" advTm="598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BBCD-F4D5-5247-B62E-ED82F55BB14B}"/>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System Overview and Demo</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BDDE782-AA53-3944-AB0B-73C29D8600E7}"/>
              </a:ext>
            </a:extLst>
          </p:cNvPr>
          <p:cNvSpPr>
            <a:spLocks noGrp="1"/>
          </p:cNvSpPr>
          <p:nvPr>
            <p:ph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Highlights: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Inputs: Patient health records or financial data.</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Outputs: Predictions with visual explanations.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Audio 3">
            <a:hlinkClick r:id="" action="ppaction://media"/>
            <a:extLst>
              <a:ext uri="{FF2B5EF4-FFF2-40B4-BE49-F238E27FC236}">
                <a16:creationId xmlns:a16="http://schemas.microsoft.com/office/drawing/2014/main" id="{716A6FBC-F759-9C48-B6AF-B791AF5F12F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30292271"/>
      </p:ext>
    </p:extLst>
  </p:cSld>
  <p:clrMapOvr>
    <a:masterClrMapping/>
  </p:clrMapOvr>
  <mc:AlternateContent xmlns:mc="http://schemas.openxmlformats.org/markup-compatibility/2006">
    <mc:Choice xmlns:p14="http://schemas.microsoft.com/office/powerpoint/2010/main" Requires="p14">
      <p:transition spd="slow" p14:dur="2000" advTm="33862"/>
    </mc:Choice>
    <mc:Fallback>
      <p:transition spd="slow" advTm="338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1942-F488-374F-8E2A-BFA21BD50A15}"/>
              </a:ext>
            </a:extLst>
          </p:cNvPr>
          <p:cNvSpPr>
            <a:spLocks noGrp="1"/>
          </p:cNvSpPr>
          <p:nvPr>
            <p:ph type="title"/>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Results and Performance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EF03C3EC-CB1F-674F-B0EF-6B1367A70FEB}"/>
              </a:ext>
            </a:extLst>
          </p:cNvPr>
          <p:cNvSpPr>
            <a:spLocks noGrp="1"/>
          </p:cNvSpPr>
          <p:nvPr>
            <p:ph idx="1"/>
          </p:nvPr>
        </p:nvSpPr>
        <p:spPr/>
        <p:txBody>
          <a:bodyPr/>
          <a:lstStyle/>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Metrics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Explanation accuracy: 90%</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Predictive accuracy: 95%</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Explanation time reduced by 25%.</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Case Studies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Healthcare: Predicting disease outcomes.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Finance: Assessing credit scores.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User Feedback</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altLang="zh-CN" sz="1200" dirty="0">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zh-CN" alt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200" dirty="0" err="1">
                <a:effectLst/>
                <a:latin typeface="Times New Roman" panose="02020603050405020304" pitchFamily="18" charset="0"/>
                <a:ea typeface="Times New Roman" panose="02020603050405020304" pitchFamily="18" charset="0"/>
                <a:cs typeface="Times New Roman" panose="02020603050405020304" pitchFamily="18" charset="0"/>
              </a:rPr>
              <a:t>Feetback</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Visual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Graphs or tables summarizing metrics, feedback scores, or before/after comparison.</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Audio 3">
            <a:hlinkClick r:id="" action="ppaction://media"/>
            <a:extLst>
              <a:ext uri="{FF2B5EF4-FFF2-40B4-BE49-F238E27FC236}">
                <a16:creationId xmlns:a16="http://schemas.microsoft.com/office/drawing/2014/main" id="{B96FC612-F504-8F41-B054-3F63E4D6726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65843304"/>
      </p:ext>
    </p:extLst>
  </p:cSld>
  <p:clrMapOvr>
    <a:masterClrMapping/>
  </p:clrMapOvr>
  <mc:AlternateContent xmlns:mc="http://schemas.openxmlformats.org/markup-compatibility/2006">
    <mc:Choice xmlns:p14="http://schemas.microsoft.com/office/powerpoint/2010/main" Requires="p14">
      <p:transition spd="slow" p14:dur="2000" advTm="43420"/>
    </mc:Choice>
    <mc:Fallback>
      <p:transition spd="slow" advTm="434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2CBE-0415-C748-B309-AC03230336E2}"/>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Ethical Considerations in Interpretability</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62E1F1-B10E-8648-961E-C71D15BFEB15}"/>
              </a:ext>
            </a:extLst>
          </p:cNvPr>
          <p:cNvSpPr>
            <a:spLocks noGrp="1"/>
          </p:cNvSpPr>
          <p:nvPr>
            <p:ph idx="1"/>
          </p:nvPr>
        </p:nvSpPr>
        <p:spPr/>
        <p:txBody>
          <a:bodyPr/>
          <a:lstStyle/>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Challenges Addressed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Identified age-related bias in credit scoring models.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Improved transparency in decision-making.</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Impact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Enabled fairer and more inclusive decisions.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Visual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Example of bias detection (e.g., SHAP visualization highlighting biased features).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Audio 3">
            <a:hlinkClick r:id="" action="ppaction://media"/>
            <a:extLst>
              <a:ext uri="{FF2B5EF4-FFF2-40B4-BE49-F238E27FC236}">
                <a16:creationId xmlns:a16="http://schemas.microsoft.com/office/drawing/2014/main" id="{134FA483-7377-1942-A273-A539CBBFFC7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86543098"/>
      </p:ext>
    </p:extLst>
  </p:cSld>
  <p:clrMapOvr>
    <a:masterClrMapping/>
  </p:clrMapOvr>
  <mc:AlternateContent xmlns:mc="http://schemas.openxmlformats.org/markup-compatibility/2006">
    <mc:Choice xmlns:p14="http://schemas.microsoft.com/office/powerpoint/2010/main" Requires="p14">
      <p:transition spd="slow" p14:dur="2000" advTm="38151"/>
    </mc:Choice>
    <mc:Fallback>
      <p:transition spd="slow" advTm="381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88BD-20C5-D748-BB95-F4DF5CA5F0AD}"/>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Summary and Next Steps</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4505665-3452-814C-8556-BD07F5FF2E06}"/>
              </a:ext>
            </a:extLst>
          </p:cNvPr>
          <p:cNvSpPr>
            <a:spLocks noGrp="1"/>
          </p:cNvSpPr>
          <p:nvPr>
            <p:ph idx="1"/>
          </p:nvPr>
        </p:nvSpPr>
        <p:spPr/>
        <p: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Summary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Improved interpretability enhances trust without sacrificing accuracy.</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Results validate the practical value of our approach.</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Symbol" pitchFamily="2"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Future Directions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Extend to real-time decision systems.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Explore interpretability for reinforcement learning.</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Symbol" pitchFamily="2"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Acknowledgments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Mention collaborators and contributors.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pic>
        <p:nvPicPr>
          <p:cNvPr id="4" name="Audio 3">
            <a:hlinkClick r:id="" action="ppaction://media"/>
            <a:extLst>
              <a:ext uri="{FF2B5EF4-FFF2-40B4-BE49-F238E27FC236}">
                <a16:creationId xmlns:a16="http://schemas.microsoft.com/office/drawing/2014/main" id="{FEFB7DF9-890E-B440-9CC1-4E02335855D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33207491"/>
      </p:ext>
    </p:extLst>
  </p:cSld>
  <p:clrMapOvr>
    <a:masterClrMapping/>
  </p:clrMapOvr>
  <mc:AlternateContent xmlns:mc="http://schemas.openxmlformats.org/markup-compatibility/2006">
    <mc:Choice xmlns:p14="http://schemas.microsoft.com/office/powerpoint/2010/main" Requires="p14">
      <p:transition spd="slow" p14:dur="2000" advTm="39368"/>
    </mc:Choice>
    <mc:Fallback>
      <p:transition spd="slow" advTm="393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{24EAC328-4854-D648-90D6-F7BC21A3B911}tf16401378</Template>
  <TotalTime>22</TotalTime>
  <Words>1049</Words>
  <Application>Microsoft Macintosh PowerPoint</Application>
  <PresentationFormat>Widescreen</PresentationFormat>
  <Paragraphs>83</Paragraphs>
  <Slides>7</Slides>
  <Notes>7</Notes>
  <HiddenSlides>0</HiddenSlides>
  <MMClips>7</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MS Shell Dlg 2</vt:lpstr>
      <vt:lpstr>Arial</vt:lpstr>
      <vt:lpstr>Calibri</vt:lpstr>
      <vt:lpstr>Courier New</vt:lpstr>
      <vt:lpstr>Symbol</vt:lpstr>
      <vt:lpstr>Times New Roman</vt:lpstr>
      <vt:lpstr>Wingdings</vt:lpstr>
      <vt:lpstr>Wingdings 3</vt:lpstr>
      <vt:lpstr>Madison</vt:lpstr>
      <vt:lpstr>Motivation: "AI systems are increasingly used in sensitive domains like healthcare and finance. Transparent models enhance trust and accountability." Main Idea: "We integrated SHAP with neural networks to generate clear and actionable model explanations." Key Results: 90% explanation accuracy 95% predictive accuracy maintained 25% reduction in explanation time</vt:lpstr>
      <vt:lpstr>Related Methods and Research </vt:lpstr>
      <vt:lpstr>Our Methodology </vt:lpstr>
      <vt:lpstr>System Overview and Demo </vt:lpstr>
      <vt:lpstr>Results and Performance</vt:lpstr>
      <vt:lpstr>Ethical Considerations in Interpretability </vt:lpstr>
      <vt:lpstr>Summary and 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"AI systems are increasingly used in sensitive domains like healthcare and finance. Transparent models enhance trust and accountability." Main Idea: "We integrated SHAP with neural networks to generate clear and actionable model explanations." Key Results: 90% explanation accuracy 95% predictive accuracy maintained 25% reduction in explanation time</dc:title>
  <dc:creator>happy sheep</dc:creator>
  <cp:lastModifiedBy>happy sheep</cp:lastModifiedBy>
  <cp:revision>1</cp:revision>
  <dcterms:created xsi:type="dcterms:W3CDTF">2024-12-07T06:51:16Z</dcterms:created>
  <dcterms:modified xsi:type="dcterms:W3CDTF">2024-12-07T07:14:00Z</dcterms:modified>
</cp:coreProperties>
</file>