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85" r:id="rId2"/>
    <p:sldId id="287" r:id="rId3"/>
    <p:sldId id="288" r:id="rId4"/>
    <p:sldId id="289" r:id="rId5"/>
    <p:sldId id="290" r:id="rId6"/>
    <p:sldId id="291" r:id="rId7"/>
    <p:sldId id="292" r:id="rId8"/>
    <p:sldId id="293" r:id="rId9"/>
    <p:sldId id="294" r:id="rId10"/>
    <p:sldId id="295" r:id="rId11"/>
    <p:sldId id="296" r:id="rId12"/>
    <p:sldId id="297" r:id="rId13"/>
    <p:sldId id="298" r:id="rId14"/>
    <p:sldId id="28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06"/>
    <p:restoredTop sz="64447" autoAdjust="0"/>
  </p:normalViewPr>
  <p:slideViewPr>
    <p:cSldViewPr>
      <p:cViewPr varScale="1">
        <p:scale>
          <a:sx n="82" d="100"/>
          <a:sy n="82" d="100"/>
        </p:scale>
        <p:origin x="1920"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465427-C871-42CC-B650-A0C6692BA7BD}" type="datetimeFigureOut">
              <a:rPr lang="en-CA" smtClean="0"/>
              <a:t>2020-01-08</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7F2B54-A66B-4779-906C-F879CC221B89}" type="slidenum">
              <a:rPr lang="en-CA" smtClean="0"/>
              <a:t>‹#›</a:t>
            </a:fld>
            <a:endParaRPr lang="en-CA"/>
          </a:p>
        </p:txBody>
      </p:sp>
    </p:spTree>
    <p:extLst>
      <p:ext uri="{BB962C8B-B14F-4D97-AF65-F5344CB8AC3E}">
        <p14:creationId xmlns:p14="http://schemas.microsoft.com/office/powerpoint/2010/main" val="3462637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Today</a:t>
            </a:r>
            <a:r>
              <a:rPr lang="en-US" altLang="en-US" baseline="0" dirty="0"/>
              <a:t> we are taking a view of what we will see during the semester. These topics will be covered in more details later. The reason for doing this kind of lecture is that OS are quite complex. If you were to print the source code for Windows or                                                                                                                                                                                                                                                                                                                                                                                                                                                                                                                                                                                                                                                                                                                                                                                                                                                                                                                                                                                                                                                                                                                                                                                                                                                                                                                                                                                                                                                                                                                                                                                                                                                                                                                                                                                                                                                                                                                                                                                                                                                                                                                                                                                                                                                              43556664 amongst others, you would have about 100 books thicker than the MOS book. This 100 000 page printout of the source code. </a:t>
            </a:r>
          </a:p>
          <a:p>
            <a:endParaRPr lang="en-US" altLang="en-US" baseline="0" dirty="0"/>
          </a:p>
          <a:p>
            <a:r>
              <a:rPr lang="en-US" altLang="en-US" baseline="0" dirty="0"/>
              <a:t>So to start addressing the concepts of an OS, there are many subjects that are inter-related. Here we present these so you have right off the start a global view of where the course is going.</a:t>
            </a:r>
          </a:p>
          <a:p>
            <a:endParaRPr lang="en-US" altLang="en-US" baseline="0" dirty="0"/>
          </a:p>
        </p:txBody>
      </p:sp>
      <p:sp>
        <p:nvSpPr>
          <p:cNvPr id="4" name="Slide Number Placeholder 3"/>
          <p:cNvSpPr>
            <a:spLocks noGrp="1"/>
          </p:cNvSpPr>
          <p:nvPr>
            <p:ph type="sldNum" sz="quarter" idx="10"/>
          </p:nvPr>
        </p:nvSpPr>
        <p:spPr/>
        <p:txBody>
          <a:bodyPr/>
          <a:lstStyle/>
          <a:p>
            <a:fld id="{E37F2B54-A66B-4779-906C-F879CC221B89}" type="slidenum">
              <a:rPr lang="en-CA" smtClean="0"/>
              <a:t>1</a:t>
            </a:fld>
            <a:endParaRPr lang="en-CA"/>
          </a:p>
        </p:txBody>
      </p:sp>
    </p:spTree>
    <p:extLst>
      <p:ext uri="{BB962C8B-B14F-4D97-AF65-F5344CB8AC3E}">
        <p14:creationId xmlns:p14="http://schemas.microsoft.com/office/powerpoint/2010/main" val="2174390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3960" eaLnBrk="0" hangingPunct="0">
              <a:defRPr sz="2400">
                <a:solidFill>
                  <a:schemeClr val="tx1"/>
                </a:solidFill>
                <a:latin typeface="Times New Roman" pitchFamily="18" charset="0"/>
                <a:ea typeface="MS PGothic" pitchFamily="34" charset="-128"/>
              </a:defRPr>
            </a:lvl1pPr>
            <a:lvl2pPr marL="745180" indent="-286608" defTabSz="913960" eaLnBrk="0" hangingPunct="0">
              <a:defRPr sz="2400">
                <a:solidFill>
                  <a:schemeClr val="tx1"/>
                </a:solidFill>
                <a:latin typeface="Times New Roman" pitchFamily="18" charset="0"/>
                <a:ea typeface="MS PGothic" pitchFamily="34" charset="-128"/>
              </a:defRPr>
            </a:lvl2pPr>
            <a:lvl3pPr marL="1146431" indent="-229286" defTabSz="913960" eaLnBrk="0" hangingPunct="0">
              <a:defRPr sz="2400">
                <a:solidFill>
                  <a:schemeClr val="tx1"/>
                </a:solidFill>
                <a:latin typeface="Times New Roman" pitchFamily="18" charset="0"/>
                <a:ea typeface="MS PGothic" pitchFamily="34" charset="-128"/>
              </a:defRPr>
            </a:lvl3pPr>
            <a:lvl4pPr marL="1605003" indent="-229286" defTabSz="913960" eaLnBrk="0" hangingPunct="0">
              <a:defRPr sz="2400">
                <a:solidFill>
                  <a:schemeClr val="tx1"/>
                </a:solidFill>
                <a:latin typeface="Times New Roman" pitchFamily="18" charset="0"/>
                <a:ea typeface="MS PGothic" pitchFamily="34" charset="-128"/>
              </a:defRPr>
            </a:lvl4pPr>
            <a:lvl5pPr marL="2063576" indent="-229286" defTabSz="913960" eaLnBrk="0" hangingPunct="0">
              <a:defRPr sz="2400">
                <a:solidFill>
                  <a:schemeClr val="tx1"/>
                </a:solidFill>
                <a:latin typeface="Times New Roman" pitchFamily="18" charset="0"/>
                <a:ea typeface="MS PGothic" pitchFamily="34" charset="-128"/>
              </a:defRPr>
            </a:lvl5pPr>
            <a:lvl6pPr marL="2522148"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80721"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39293"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97866"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defRPr/>
            </a:pPr>
            <a:fld id="{72A3A6B0-EC50-4166-A8E4-D5398AB4A968}" type="slidenum">
              <a:rPr lang="fr-CA" altLang="en-US" sz="1200"/>
              <a:pPr eaLnBrk="1" hangingPunct="1">
                <a:defRPr/>
              </a:pPr>
              <a:t>10</a:t>
            </a:fld>
            <a:endParaRPr lang="fr-CA" alt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dirty="0">
              <a:ea typeface="ＭＳ Ｐゴシック" charset="0"/>
            </a:endParaRPr>
          </a:p>
        </p:txBody>
      </p:sp>
    </p:spTree>
    <p:extLst>
      <p:ext uri="{BB962C8B-B14F-4D97-AF65-F5344CB8AC3E}">
        <p14:creationId xmlns:p14="http://schemas.microsoft.com/office/powerpoint/2010/main" val="491298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3960" eaLnBrk="0" hangingPunct="0">
              <a:defRPr sz="2400">
                <a:solidFill>
                  <a:schemeClr val="tx1"/>
                </a:solidFill>
                <a:latin typeface="Times New Roman" pitchFamily="18" charset="0"/>
                <a:ea typeface="MS PGothic" pitchFamily="34" charset="-128"/>
              </a:defRPr>
            </a:lvl1pPr>
            <a:lvl2pPr marL="745180" indent="-286608" defTabSz="913960" eaLnBrk="0" hangingPunct="0">
              <a:defRPr sz="2400">
                <a:solidFill>
                  <a:schemeClr val="tx1"/>
                </a:solidFill>
                <a:latin typeface="Times New Roman" pitchFamily="18" charset="0"/>
                <a:ea typeface="MS PGothic" pitchFamily="34" charset="-128"/>
              </a:defRPr>
            </a:lvl2pPr>
            <a:lvl3pPr marL="1146431" indent="-229286" defTabSz="913960" eaLnBrk="0" hangingPunct="0">
              <a:defRPr sz="2400">
                <a:solidFill>
                  <a:schemeClr val="tx1"/>
                </a:solidFill>
                <a:latin typeface="Times New Roman" pitchFamily="18" charset="0"/>
                <a:ea typeface="MS PGothic" pitchFamily="34" charset="-128"/>
              </a:defRPr>
            </a:lvl3pPr>
            <a:lvl4pPr marL="1605003" indent="-229286" defTabSz="913960" eaLnBrk="0" hangingPunct="0">
              <a:defRPr sz="2400">
                <a:solidFill>
                  <a:schemeClr val="tx1"/>
                </a:solidFill>
                <a:latin typeface="Times New Roman" pitchFamily="18" charset="0"/>
                <a:ea typeface="MS PGothic" pitchFamily="34" charset="-128"/>
              </a:defRPr>
            </a:lvl4pPr>
            <a:lvl5pPr marL="2063576" indent="-229286" defTabSz="913960" eaLnBrk="0" hangingPunct="0">
              <a:defRPr sz="2400">
                <a:solidFill>
                  <a:schemeClr val="tx1"/>
                </a:solidFill>
                <a:latin typeface="Times New Roman" pitchFamily="18" charset="0"/>
                <a:ea typeface="MS PGothic" pitchFamily="34" charset="-128"/>
              </a:defRPr>
            </a:lvl5pPr>
            <a:lvl6pPr marL="2522148"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80721"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39293"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97866"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defRPr/>
            </a:pPr>
            <a:fld id="{72A3A6B0-EC50-4166-A8E4-D5398AB4A968}" type="slidenum">
              <a:rPr lang="fr-CA" altLang="en-US" sz="1200"/>
              <a:pPr eaLnBrk="1" hangingPunct="1">
                <a:defRPr/>
              </a:pPr>
              <a:t>11</a:t>
            </a:fld>
            <a:endParaRPr lang="fr-CA" alt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dirty="0">
              <a:ea typeface="ＭＳ Ｐゴシック" charset="0"/>
            </a:endParaRPr>
          </a:p>
        </p:txBody>
      </p:sp>
    </p:spTree>
    <p:extLst>
      <p:ext uri="{BB962C8B-B14F-4D97-AF65-F5344CB8AC3E}">
        <p14:creationId xmlns:p14="http://schemas.microsoft.com/office/powerpoint/2010/main" val="553662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3960" eaLnBrk="0" hangingPunct="0">
              <a:defRPr sz="2400">
                <a:solidFill>
                  <a:schemeClr val="tx1"/>
                </a:solidFill>
                <a:latin typeface="Times New Roman" pitchFamily="18" charset="0"/>
                <a:ea typeface="MS PGothic" pitchFamily="34" charset="-128"/>
              </a:defRPr>
            </a:lvl1pPr>
            <a:lvl2pPr marL="745180" indent="-286608" defTabSz="913960" eaLnBrk="0" hangingPunct="0">
              <a:defRPr sz="2400">
                <a:solidFill>
                  <a:schemeClr val="tx1"/>
                </a:solidFill>
                <a:latin typeface="Times New Roman" pitchFamily="18" charset="0"/>
                <a:ea typeface="MS PGothic" pitchFamily="34" charset="-128"/>
              </a:defRPr>
            </a:lvl2pPr>
            <a:lvl3pPr marL="1146431" indent="-229286" defTabSz="913960" eaLnBrk="0" hangingPunct="0">
              <a:defRPr sz="2400">
                <a:solidFill>
                  <a:schemeClr val="tx1"/>
                </a:solidFill>
                <a:latin typeface="Times New Roman" pitchFamily="18" charset="0"/>
                <a:ea typeface="MS PGothic" pitchFamily="34" charset="-128"/>
              </a:defRPr>
            </a:lvl3pPr>
            <a:lvl4pPr marL="1605003" indent="-229286" defTabSz="913960" eaLnBrk="0" hangingPunct="0">
              <a:defRPr sz="2400">
                <a:solidFill>
                  <a:schemeClr val="tx1"/>
                </a:solidFill>
                <a:latin typeface="Times New Roman" pitchFamily="18" charset="0"/>
                <a:ea typeface="MS PGothic" pitchFamily="34" charset="-128"/>
              </a:defRPr>
            </a:lvl4pPr>
            <a:lvl5pPr marL="2063576" indent="-229286" defTabSz="913960" eaLnBrk="0" hangingPunct="0">
              <a:defRPr sz="2400">
                <a:solidFill>
                  <a:schemeClr val="tx1"/>
                </a:solidFill>
                <a:latin typeface="Times New Roman" pitchFamily="18" charset="0"/>
                <a:ea typeface="MS PGothic" pitchFamily="34" charset="-128"/>
              </a:defRPr>
            </a:lvl5pPr>
            <a:lvl6pPr marL="2522148"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80721"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39293"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97866"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defRPr/>
            </a:pPr>
            <a:fld id="{72A3A6B0-EC50-4166-A8E4-D5398AB4A968}" type="slidenum">
              <a:rPr lang="fr-CA" altLang="en-US" sz="1200"/>
              <a:pPr eaLnBrk="1" hangingPunct="1">
                <a:defRPr/>
              </a:pPr>
              <a:t>12</a:t>
            </a:fld>
            <a:endParaRPr lang="fr-CA" alt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dirty="0">
              <a:ea typeface="ＭＳ Ｐゴシック" charset="0"/>
            </a:endParaRPr>
          </a:p>
        </p:txBody>
      </p:sp>
    </p:spTree>
    <p:extLst>
      <p:ext uri="{BB962C8B-B14F-4D97-AF65-F5344CB8AC3E}">
        <p14:creationId xmlns:p14="http://schemas.microsoft.com/office/powerpoint/2010/main" val="189746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3960" eaLnBrk="0" hangingPunct="0">
              <a:defRPr sz="2400">
                <a:solidFill>
                  <a:schemeClr val="tx1"/>
                </a:solidFill>
                <a:latin typeface="Times New Roman" pitchFamily="18" charset="0"/>
                <a:ea typeface="MS PGothic" pitchFamily="34" charset="-128"/>
              </a:defRPr>
            </a:lvl1pPr>
            <a:lvl2pPr marL="745180" indent="-286608" defTabSz="913960" eaLnBrk="0" hangingPunct="0">
              <a:defRPr sz="2400">
                <a:solidFill>
                  <a:schemeClr val="tx1"/>
                </a:solidFill>
                <a:latin typeface="Times New Roman" pitchFamily="18" charset="0"/>
                <a:ea typeface="MS PGothic" pitchFamily="34" charset="-128"/>
              </a:defRPr>
            </a:lvl2pPr>
            <a:lvl3pPr marL="1146431" indent="-229286" defTabSz="913960" eaLnBrk="0" hangingPunct="0">
              <a:defRPr sz="2400">
                <a:solidFill>
                  <a:schemeClr val="tx1"/>
                </a:solidFill>
                <a:latin typeface="Times New Roman" pitchFamily="18" charset="0"/>
                <a:ea typeface="MS PGothic" pitchFamily="34" charset="-128"/>
              </a:defRPr>
            </a:lvl3pPr>
            <a:lvl4pPr marL="1605003" indent="-229286" defTabSz="913960" eaLnBrk="0" hangingPunct="0">
              <a:defRPr sz="2400">
                <a:solidFill>
                  <a:schemeClr val="tx1"/>
                </a:solidFill>
                <a:latin typeface="Times New Roman" pitchFamily="18" charset="0"/>
                <a:ea typeface="MS PGothic" pitchFamily="34" charset="-128"/>
              </a:defRPr>
            </a:lvl4pPr>
            <a:lvl5pPr marL="2063576" indent="-229286" defTabSz="913960" eaLnBrk="0" hangingPunct="0">
              <a:defRPr sz="2400">
                <a:solidFill>
                  <a:schemeClr val="tx1"/>
                </a:solidFill>
                <a:latin typeface="Times New Roman" pitchFamily="18" charset="0"/>
                <a:ea typeface="MS PGothic" pitchFamily="34" charset="-128"/>
              </a:defRPr>
            </a:lvl5pPr>
            <a:lvl6pPr marL="2522148"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80721"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39293"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97866"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defRPr/>
            </a:pPr>
            <a:fld id="{72A3A6B0-EC50-4166-A8E4-D5398AB4A968}" type="slidenum">
              <a:rPr lang="fr-CA" altLang="en-US" sz="1200"/>
              <a:pPr eaLnBrk="1" hangingPunct="1">
                <a:defRPr/>
              </a:pPr>
              <a:t>2</a:t>
            </a:fld>
            <a:endParaRPr lang="fr-CA" alt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dirty="0">
              <a:ea typeface="ＭＳ Ｐゴシック" charset="0"/>
            </a:endParaRPr>
          </a:p>
        </p:txBody>
      </p:sp>
    </p:spTree>
    <p:extLst>
      <p:ext uri="{BB962C8B-B14F-4D97-AF65-F5344CB8AC3E}">
        <p14:creationId xmlns:p14="http://schemas.microsoft.com/office/powerpoint/2010/main" val="4292173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3960" eaLnBrk="0" hangingPunct="0">
              <a:defRPr sz="2400">
                <a:solidFill>
                  <a:schemeClr val="tx1"/>
                </a:solidFill>
                <a:latin typeface="Times New Roman" pitchFamily="18" charset="0"/>
                <a:ea typeface="MS PGothic" pitchFamily="34" charset="-128"/>
              </a:defRPr>
            </a:lvl1pPr>
            <a:lvl2pPr marL="745180" indent="-286608" defTabSz="913960" eaLnBrk="0" hangingPunct="0">
              <a:defRPr sz="2400">
                <a:solidFill>
                  <a:schemeClr val="tx1"/>
                </a:solidFill>
                <a:latin typeface="Times New Roman" pitchFamily="18" charset="0"/>
                <a:ea typeface="MS PGothic" pitchFamily="34" charset="-128"/>
              </a:defRPr>
            </a:lvl2pPr>
            <a:lvl3pPr marL="1146431" indent="-229286" defTabSz="913960" eaLnBrk="0" hangingPunct="0">
              <a:defRPr sz="2400">
                <a:solidFill>
                  <a:schemeClr val="tx1"/>
                </a:solidFill>
                <a:latin typeface="Times New Roman" pitchFamily="18" charset="0"/>
                <a:ea typeface="MS PGothic" pitchFamily="34" charset="-128"/>
              </a:defRPr>
            </a:lvl3pPr>
            <a:lvl4pPr marL="1605003" indent="-229286" defTabSz="913960" eaLnBrk="0" hangingPunct="0">
              <a:defRPr sz="2400">
                <a:solidFill>
                  <a:schemeClr val="tx1"/>
                </a:solidFill>
                <a:latin typeface="Times New Roman" pitchFamily="18" charset="0"/>
                <a:ea typeface="MS PGothic" pitchFamily="34" charset="-128"/>
              </a:defRPr>
            </a:lvl4pPr>
            <a:lvl5pPr marL="2063576" indent="-229286" defTabSz="913960" eaLnBrk="0" hangingPunct="0">
              <a:defRPr sz="2400">
                <a:solidFill>
                  <a:schemeClr val="tx1"/>
                </a:solidFill>
                <a:latin typeface="Times New Roman" pitchFamily="18" charset="0"/>
                <a:ea typeface="MS PGothic" pitchFamily="34" charset="-128"/>
              </a:defRPr>
            </a:lvl5pPr>
            <a:lvl6pPr marL="2522148"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80721"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39293"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97866"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defRPr/>
            </a:pPr>
            <a:fld id="{72A3A6B0-EC50-4166-A8E4-D5398AB4A968}" type="slidenum">
              <a:rPr lang="fr-CA" altLang="en-US" sz="1200"/>
              <a:pPr eaLnBrk="1" hangingPunct="1">
                <a:defRPr/>
              </a:pPr>
              <a:t>3</a:t>
            </a:fld>
            <a:endParaRPr lang="fr-CA" alt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dirty="0">
              <a:ea typeface="ＭＳ Ｐゴシック" charset="0"/>
            </a:endParaRPr>
          </a:p>
        </p:txBody>
      </p:sp>
    </p:spTree>
    <p:extLst>
      <p:ext uri="{BB962C8B-B14F-4D97-AF65-F5344CB8AC3E}">
        <p14:creationId xmlns:p14="http://schemas.microsoft.com/office/powerpoint/2010/main" val="4254669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3960" eaLnBrk="0" hangingPunct="0">
              <a:defRPr sz="2400">
                <a:solidFill>
                  <a:schemeClr val="tx1"/>
                </a:solidFill>
                <a:latin typeface="Times New Roman" pitchFamily="18" charset="0"/>
                <a:ea typeface="MS PGothic" pitchFamily="34" charset="-128"/>
              </a:defRPr>
            </a:lvl1pPr>
            <a:lvl2pPr marL="745180" indent="-286608" defTabSz="913960" eaLnBrk="0" hangingPunct="0">
              <a:defRPr sz="2400">
                <a:solidFill>
                  <a:schemeClr val="tx1"/>
                </a:solidFill>
                <a:latin typeface="Times New Roman" pitchFamily="18" charset="0"/>
                <a:ea typeface="MS PGothic" pitchFamily="34" charset="-128"/>
              </a:defRPr>
            </a:lvl2pPr>
            <a:lvl3pPr marL="1146431" indent="-229286" defTabSz="913960" eaLnBrk="0" hangingPunct="0">
              <a:defRPr sz="2400">
                <a:solidFill>
                  <a:schemeClr val="tx1"/>
                </a:solidFill>
                <a:latin typeface="Times New Roman" pitchFamily="18" charset="0"/>
                <a:ea typeface="MS PGothic" pitchFamily="34" charset="-128"/>
              </a:defRPr>
            </a:lvl3pPr>
            <a:lvl4pPr marL="1605003" indent="-229286" defTabSz="913960" eaLnBrk="0" hangingPunct="0">
              <a:defRPr sz="2400">
                <a:solidFill>
                  <a:schemeClr val="tx1"/>
                </a:solidFill>
                <a:latin typeface="Times New Roman" pitchFamily="18" charset="0"/>
                <a:ea typeface="MS PGothic" pitchFamily="34" charset="-128"/>
              </a:defRPr>
            </a:lvl4pPr>
            <a:lvl5pPr marL="2063576" indent="-229286" defTabSz="913960" eaLnBrk="0" hangingPunct="0">
              <a:defRPr sz="2400">
                <a:solidFill>
                  <a:schemeClr val="tx1"/>
                </a:solidFill>
                <a:latin typeface="Times New Roman" pitchFamily="18" charset="0"/>
                <a:ea typeface="MS PGothic" pitchFamily="34" charset="-128"/>
              </a:defRPr>
            </a:lvl5pPr>
            <a:lvl6pPr marL="2522148"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80721"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39293"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97866"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defRPr/>
            </a:pPr>
            <a:fld id="{72A3A6B0-EC50-4166-A8E4-D5398AB4A968}" type="slidenum">
              <a:rPr lang="fr-CA" altLang="en-US" sz="1200"/>
              <a:pPr eaLnBrk="1" hangingPunct="1">
                <a:defRPr/>
              </a:pPr>
              <a:t>4</a:t>
            </a:fld>
            <a:endParaRPr lang="fr-CA" alt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dirty="0">
              <a:ea typeface="ＭＳ Ｐゴシック" charset="0"/>
            </a:endParaRPr>
          </a:p>
        </p:txBody>
      </p:sp>
    </p:spTree>
    <p:extLst>
      <p:ext uri="{BB962C8B-B14F-4D97-AF65-F5344CB8AC3E}">
        <p14:creationId xmlns:p14="http://schemas.microsoft.com/office/powerpoint/2010/main" val="110512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3960" eaLnBrk="0" hangingPunct="0">
              <a:defRPr sz="2400">
                <a:solidFill>
                  <a:schemeClr val="tx1"/>
                </a:solidFill>
                <a:latin typeface="Times New Roman" pitchFamily="18" charset="0"/>
                <a:ea typeface="MS PGothic" pitchFamily="34" charset="-128"/>
              </a:defRPr>
            </a:lvl1pPr>
            <a:lvl2pPr marL="745180" indent="-286608" defTabSz="913960" eaLnBrk="0" hangingPunct="0">
              <a:defRPr sz="2400">
                <a:solidFill>
                  <a:schemeClr val="tx1"/>
                </a:solidFill>
                <a:latin typeface="Times New Roman" pitchFamily="18" charset="0"/>
                <a:ea typeface="MS PGothic" pitchFamily="34" charset="-128"/>
              </a:defRPr>
            </a:lvl2pPr>
            <a:lvl3pPr marL="1146431" indent="-229286" defTabSz="913960" eaLnBrk="0" hangingPunct="0">
              <a:defRPr sz="2400">
                <a:solidFill>
                  <a:schemeClr val="tx1"/>
                </a:solidFill>
                <a:latin typeface="Times New Roman" pitchFamily="18" charset="0"/>
                <a:ea typeface="MS PGothic" pitchFamily="34" charset="-128"/>
              </a:defRPr>
            </a:lvl3pPr>
            <a:lvl4pPr marL="1605003" indent="-229286" defTabSz="913960" eaLnBrk="0" hangingPunct="0">
              <a:defRPr sz="2400">
                <a:solidFill>
                  <a:schemeClr val="tx1"/>
                </a:solidFill>
                <a:latin typeface="Times New Roman" pitchFamily="18" charset="0"/>
                <a:ea typeface="MS PGothic" pitchFamily="34" charset="-128"/>
              </a:defRPr>
            </a:lvl4pPr>
            <a:lvl5pPr marL="2063576" indent="-229286" defTabSz="913960" eaLnBrk="0" hangingPunct="0">
              <a:defRPr sz="2400">
                <a:solidFill>
                  <a:schemeClr val="tx1"/>
                </a:solidFill>
                <a:latin typeface="Times New Roman" pitchFamily="18" charset="0"/>
                <a:ea typeface="MS PGothic" pitchFamily="34" charset="-128"/>
              </a:defRPr>
            </a:lvl5pPr>
            <a:lvl6pPr marL="2522148"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80721"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39293"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97866"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defRPr/>
            </a:pPr>
            <a:fld id="{72A3A6B0-EC50-4166-A8E4-D5398AB4A968}" type="slidenum">
              <a:rPr lang="fr-CA" altLang="en-US" sz="1200"/>
              <a:pPr eaLnBrk="1" hangingPunct="1">
                <a:defRPr/>
              </a:pPr>
              <a:t>5</a:t>
            </a:fld>
            <a:endParaRPr lang="fr-CA" alt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dirty="0">
              <a:ea typeface="ＭＳ Ｐゴシック" charset="0"/>
            </a:endParaRPr>
          </a:p>
        </p:txBody>
      </p:sp>
    </p:spTree>
    <p:extLst>
      <p:ext uri="{BB962C8B-B14F-4D97-AF65-F5344CB8AC3E}">
        <p14:creationId xmlns:p14="http://schemas.microsoft.com/office/powerpoint/2010/main" val="4125284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3960" eaLnBrk="0" hangingPunct="0">
              <a:defRPr sz="2400">
                <a:solidFill>
                  <a:schemeClr val="tx1"/>
                </a:solidFill>
                <a:latin typeface="Times New Roman" pitchFamily="18" charset="0"/>
                <a:ea typeface="MS PGothic" pitchFamily="34" charset="-128"/>
              </a:defRPr>
            </a:lvl1pPr>
            <a:lvl2pPr marL="745180" indent="-286608" defTabSz="913960" eaLnBrk="0" hangingPunct="0">
              <a:defRPr sz="2400">
                <a:solidFill>
                  <a:schemeClr val="tx1"/>
                </a:solidFill>
                <a:latin typeface="Times New Roman" pitchFamily="18" charset="0"/>
                <a:ea typeface="MS PGothic" pitchFamily="34" charset="-128"/>
              </a:defRPr>
            </a:lvl2pPr>
            <a:lvl3pPr marL="1146431" indent="-229286" defTabSz="913960" eaLnBrk="0" hangingPunct="0">
              <a:defRPr sz="2400">
                <a:solidFill>
                  <a:schemeClr val="tx1"/>
                </a:solidFill>
                <a:latin typeface="Times New Roman" pitchFamily="18" charset="0"/>
                <a:ea typeface="MS PGothic" pitchFamily="34" charset="-128"/>
              </a:defRPr>
            </a:lvl3pPr>
            <a:lvl4pPr marL="1605003" indent="-229286" defTabSz="913960" eaLnBrk="0" hangingPunct="0">
              <a:defRPr sz="2400">
                <a:solidFill>
                  <a:schemeClr val="tx1"/>
                </a:solidFill>
                <a:latin typeface="Times New Roman" pitchFamily="18" charset="0"/>
                <a:ea typeface="MS PGothic" pitchFamily="34" charset="-128"/>
              </a:defRPr>
            </a:lvl4pPr>
            <a:lvl5pPr marL="2063576" indent="-229286" defTabSz="913960" eaLnBrk="0" hangingPunct="0">
              <a:defRPr sz="2400">
                <a:solidFill>
                  <a:schemeClr val="tx1"/>
                </a:solidFill>
                <a:latin typeface="Times New Roman" pitchFamily="18" charset="0"/>
                <a:ea typeface="MS PGothic" pitchFamily="34" charset="-128"/>
              </a:defRPr>
            </a:lvl5pPr>
            <a:lvl6pPr marL="2522148"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80721"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39293"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97866"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defRPr/>
            </a:pPr>
            <a:fld id="{72A3A6B0-EC50-4166-A8E4-D5398AB4A968}" type="slidenum">
              <a:rPr lang="fr-CA" altLang="en-US" sz="1200"/>
              <a:pPr eaLnBrk="1" hangingPunct="1">
                <a:defRPr/>
              </a:pPr>
              <a:t>6</a:t>
            </a:fld>
            <a:endParaRPr lang="fr-CA" alt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dirty="0">
              <a:ea typeface="ＭＳ Ｐゴシック" charset="0"/>
            </a:endParaRPr>
          </a:p>
        </p:txBody>
      </p:sp>
    </p:spTree>
    <p:extLst>
      <p:ext uri="{BB962C8B-B14F-4D97-AF65-F5344CB8AC3E}">
        <p14:creationId xmlns:p14="http://schemas.microsoft.com/office/powerpoint/2010/main" val="260191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3960" eaLnBrk="0" hangingPunct="0">
              <a:defRPr sz="2400">
                <a:solidFill>
                  <a:schemeClr val="tx1"/>
                </a:solidFill>
                <a:latin typeface="Times New Roman" pitchFamily="18" charset="0"/>
                <a:ea typeface="MS PGothic" pitchFamily="34" charset="-128"/>
              </a:defRPr>
            </a:lvl1pPr>
            <a:lvl2pPr marL="745180" indent="-286608" defTabSz="913960" eaLnBrk="0" hangingPunct="0">
              <a:defRPr sz="2400">
                <a:solidFill>
                  <a:schemeClr val="tx1"/>
                </a:solidFill>
                <a:latin typeface="Times New Roman" pitchFamily="18" charset="0"/>
                <a:ea typeface="MS PGothic" pitchFamily="34" charset="-128"/>
              </a:defRPr>
            </a:lvl2pPr>
            <a:lvl3pPr marL="1146431" indent="-229286" defTabSz="913960" eaLnBrk="0" hangingPunct="0">
              <a:defRPr sz="2400">
                <a:solidFill>
                  <a:schemeClr val="tx1"/>
                </a:solidFill>
                <a:latin typeface="Times New Roman" pitchFamily="18" charset="0"/>
                <a:ea typeface="MS PGothic" pitchFamily="34" charset="-128"/>
              </a:defRPr>
            </a:lvl3pPr>
            <a:lvl4pPr marL="1605003" indent="-229286" defTabSz="913960" eaLnBrk="0" hangingPunct="0">
              <a:defRPr sz="2400">
                <a:solidFill>
                  <a:schemeClr val="tx1"/>
                </a:solidFill>
                <a:latin typeface="Times New Roman" pitchFamily="18" charset="0"/>
                <a:ea typeface="MS PGothic" pitchFamily="34" charset="-128"/>
              </a:defRPr>
            </a:lvl4pPr>
            <a:lvl5pPr marL="2063576" indent="-229286" defTabSz="913960" eaLnBrk="0" hangingPunct="0">
              <a:defRPr sz="2400">
                <a:solidFill>
                  <a:schemeClr val="tx1"/>
                </a:solidFill>
                <a:latin typeface="Times New Roman" pitchFamily="18" charset="0"/>
                <a:ea typeface="MS PGothic" pitchFamily="34" charset="-128"/>
              </a:defRPr>
            </a:lvl5pPr>
            <a:lvl6pPr marL="2522148"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80721"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39293"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97866"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defRPr/>
            </a:pPr>
            <a:fld id="{72A3A6B0-EC50-4166-A8E4-D5398AB4A968}" type="slidenum">
              <a:rPr lang="fr-CA" altLang="en-US" sz="1200"/>
              <a:pPr eaLnBrk="1" hangingPunct="1">
                <a:defRPr/>
              </a:pPr>
              <a:t>7</a:t>
            </a:fld>
            <a:endParaRPr lang="fr-CA" alt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dirty="0">
              <a:ea typeface="ＭＳ Ｐゴシック" charset="0"/>
            </a:endParaRPr>
          </a:p>
        </p:txBody>
      </p:sp>
    </p:spTree>
    <p:extLst>
      <p:ext uri="{BB962C8B-B14F-4D97-AF65-F5344CB8AC3E}">
        <p14:creationId xmlns:p14="http://schemas.microsoft.com/office/powerpoint/2010/main" val="3588646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3960" eaLnBrk="0" hangingPunct="0">
              <a:defRPr sz="2400">
                <a:solidFill>
                  <a:schemeClr val="tx1"/>
                </a:solidFill>
                <a:latin typeface="Times New Roman" pitchFamily="18" charset="0"/>
                <a:ea typeface="MS PGothic" pitchFamily="34" charset="-128"/>
              </a:defRPr>
            </a:lvl1pPr>
            <a:lvl2pPr marL="745180" indent="-286608" defTabSz="913960" eaLnBrk="0" hangingPunct="0">
              <a:defRPr sz="2400">
                <a:solidFill>
                  <a:schemeClr val="tx1"/>
                </a:solidFill>
                <a:latin typeface="Times New Roman" pitchFamily="18" charset="0"/>
                <a:ea typeface="MS PGothic" pitchFamily="34" charset="-128"/>
              </a:defRPr>
            </a:lvl2pPr>
            <a:lvl3pPr marL="1146431" indent="-229286" defTabSz="913960" eaLnBrk="0" hangingPunct="0">
              <a:defRPr sz="2400">
                <a:solidFill>
                  <a:schemeClr val="tx1"/>
                </a:solidFill>
                <a:latin typeface="Times New Roman" pitchFamily="18" charset="0"/>
                <a:ea typeface="MS PGothic" pitchFamily="34" charset="-128"/>
              </a:defRPr>
            </a:lvl3pPr>
            <a:lvl4pPr marL="1605003" indent="-229286" defTabSz="913960" eaLnBrk="0" hangingPunct="0">
              <a:defRPr sz="2400">
                <a:solidFill>
                  <a:schemeClr val="tx1"/>
                </a:solidFill>
                <a:latin typeface="Times New Roman" pitchFamily="18" charset="0"/>
                <a:ea typeface="MS PGothic" pitchFamily="34" charset="-128"/>
              </a:defRPr>
            </a:lvl4pPr>
            <a:lvl5pPr marL="2063576" indent="-229286" defTabSz="913960" eaLnBrk="0" hangingPunct="0">
              <a:defRPr sz="2400">
                <a:solidFill>
                  <a:schemeClr val="tx1"/>
                </a:solidFill>
                <a:latin typeface="Times New Roman" pitchFamily="18" charset="0"/>
                <a:ea typeface="MS PGothic" pitchFamily="34" charset="-128"/>
              </a:defRPr>
            </a:lvl5pPr>
            <a:lvl6pPr marL="2522148"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80721"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39293"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97866"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defRPr/>
            </a:pPr>
            <a:fld id="{72A3A6B0-EC50-4166-A8E4-D5398AB4A968}" type="slidenum">
              <a:rPr lang="fr-CA" altLang="en-US" sz="1200"/>
              <a:pPr eaLnBrk="1" hangingPunct="1">
                <a:defRPr/>
              </a:pPr>
              <a:t>8</a:t>
            </a:fld>
            <a:endParaRPr lang="fr-CA" alt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dirty="0">
              <a:ea typeface="ＭＳ Ｐゴシック" charset="0"/>
            </a:endParaRPr>
          </a:p>
        </p:txBody>
      </p:sp>
    </p:spTree>
    <p:extLst>
      <p:ext uri="{BB962C8B-B14F-4D97-AF65-F5344CB8AC3E}">
        <p14:creationId xmlns:p14="http://schemas.microsoft.com/office/powerpoint/2010/main" val="2324710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3960" eaLnBrk="0" hangingPunct="0">
              <a:defRPr sz="2400">
                <a:solidFill>
                  <a:schemeClr val="tx1"/>
                </a:solidFill>
                <a:latin typeface="Times New Roman" pitchFamily="18" charset="0"/>
                <a:ea typeface="MS PGothic" pitchFamily="34" charset="-128"/>
              </a:defRPr>
            </a:lvl1pPr>
            <a:lvl2pPr marL="745180" indent="-286608" defTabSz="913960" eaLnBrk="0" hangingPunct="0">
              <a:defRPr sz="2400">
                <a:solidFill>
                  <a:schemeClr val="tx1"/>
                </a:solidFill>
                <a:latin typeface="Times New Roman" pitchFamily="18" charset="0"/>
                <a:ea typeface="MS PGothic" pitchFamily="34" charset="-128"/>
              </a:defRPr>
            </a:lvl2pPr>
            <a:lvl3pPr marL="1146431" indent="-229286" defTabSz="913960" eaLnBrk="0" hangingPunct="0">
              <a:defRPr sz="2400">
                <a:solidFill>
                  <a:schemeClr val="tx1"/>
                </a:solidFill>
                <a:latin typeface="Times New Roman" pitchFamily="18" charset="0"/>
                <a:ea typeface="MS PGothic" pitchFamily="34" charset="-128"/>
              </a:defRPr>
            </a:lvl3pPr>
            <a:lvl4pPr marL="1605003" indent="-229286" defTabSz="913960" eaLnBrk="0" hangingPunct="0">
              <a:defRPr sz="2400">
                <a:solidFill>
                  <a:schemeClr val="tx1"/>
                </a:solidFill>
                <a:latin typeface="Times New Roman" pitchFamily="18" charset="0"/>
                <a:ea typeface="MS PGothic" pitchFamily="34" charset="-128"/>
              </a:defRPr>
            </a:lvl4pPr>
            <a:lvl5pPr marL="2063576" indent="-229286" defTabSz="913960" eaLnBrk="0" hangingPunct="0">
              <a:defRPr sz="2400">
                <a:solidFill>
                  <a:schemeClr val="tx1"/>
                </a:solidFill>
                <a:latin typeface="Times New Roman" pitchFamily="18" charset="0"/>
                <a:ea typeface="MS PGothic" pitchFamily="34" charset="-128"/>
              </a:defRPr>
            </a:lvl5pPr>
            <a:lvl6pPr marL="2522148"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80721"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39293"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97866"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defRPr/>
            </a:pPr>
            <a:fld id="{72A3A6B0-EC50-4166-A8E4-D5398AB4A968}" type="slidenum">
              <a:rPr lang="fr-CA" altLang="en-US" sz="1200"/>
              <a:pPr eaLnBrk="1" hangingPunct="1">
                <a:defRPr/>
              </a:pPr>
              <a:t>9</a:t>
            </a:fld>
            <a:endParaRPr lang="fr-CA" alt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dirty="0">
              <a:ea typeface="ＭＳ Ｐゴシック" charset="0"/>
            </a:endParaRPr>
          </a:p>
        </p:txBody>
      </p:sp>
    </p:spTree>
    <p:extLst>
      <p:ext uri="{BB962C8B-B14F-4D97-AF65-F5344CB8AC3E}">
        <p14:creationId xmlns:p14="http://schemas.microsoft.com/office/powerpoint/2010/main" val="41866943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3.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2.bin"/><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lvl1pPr>
              <a:defRPr/>
            </a:lvl1pPr>
          </a:lstStyle>
          <a:p>
            <a:fld id="{EF6BD6FE-566C-48AE-AB99-82C994140591}" type="datetime1">
              <a:rPr lang="en-US" altLang="en-US" smtClean="0">
                <a:solidFill>
                  <a:srgbClr val="000000"/>
                </a:solidFill>
              </a:rPr>
              <a:t>1/8/20</a:t>
            </a:fld>
            <a:endParaRPr lang="fr-CA"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dirty="0">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0" y="0"/>
            <a:ext cx="9112803" cy="6858001"/>
          </a:xfrm>
          <a:prstGeom prst="rect">
            <a:avLst/>
          </a:prstGeom>
        </p:spPr>
      </p:pic>
      <p:sp>
        <p:nvSpPr>
          <p:cNvPr id="15" name="Title 1"/>
          <p:cNvSpPr txBox="1">
            <a:spLocks/>
          </p:cNvSpPr>
          <p:nvPr userDrawn="1"/>
        </p:nvSpPr>
        <p:spPr bwMode="auto">
          <a:xfrm>
            <a:off x="107504" y="1445447"/>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a:ln>
                  <a:noFill/>
                </a:ln>
                <a:solidFill>
                  <a:srgbClr val="A50021"/>
                </a:solidFill>
                <a:effectLst/>
                <a:uLnTx/>
                <a:uFillTx/>
                <a:latin typeface="Times New Roman"/>
                <a:ea typeface="+mj-ea"/>
                <a:cs typeface="+mj-cs"/>
              </a:rPr>
              <a:t>EE435 Principles of Operating Systems</a:t>
            </a:r>
            <a:endParaRPr kumimoji="0" lang="en-CA" sz="3600" b="1" i="0" u="none" strike="noStrike" kern="0" cap="none" spc="0" normalizeH="0" baseline="0" noProof="0" dirty="0">
              <a:ln>
                <a:noFill/>
              </a:ln>
              <a:solidFill>
                <a:srgbClr val="A50021"/>
              </a:solidFill>
              <a:effectLst/>
              <a:uLnTx/>
              <a:uFillTx/>
              <a:latin typeface="Times New Roman"/>
              <a:ea typeface="+mj-ea"/>
              <a:cs typeface="+mj-cs"/>
            </a:endParaRPr>
          </a:p>
        </p:txBody>
      </p:sp>
      <p:graphicFrame>
        <p:nvGraphicFramePr>
          <p:cNvPr id="16" name="Object 15"/>
          <p:cNvGraphicFramePr>
            <a:graphicFrameLocks noChangeAspect="1"/>
          </p:cNvGraphicFramePr>
          <p:nvPr userDrawn="1">
            <p:extLst>
              <p:ext uri="{D42A27DB-BD31-4B8C-83A1-F6EECF244321}">
                <p14:modId xmlns:p14="http://schemas.microsoft.com/office/powerpoint/2010/main" val="2382004474"/>
              </p:ext>
            </p:extLst>
          </p:nvPr>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2149" name="Bitmap Image" r:id="rId4" imgW="2381582" imgH="428798" progId="PBrush">
                  <p:embed/>
                </p:oleObj>
              </mc:Choice>
              <mc:Fallback>
                <p:oleObj name="Bitmap Image" r:id="rId4" imgW="2381582" imgH="428798" progId="PBrush">
                  <p:embed/>
                  <p:pic>
                    <p:nvPicPr>
                      <p:cNvPr id="12"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18" name="Picture 17"/>
          <p:cNvPicPr>
            <a:picLocks noChangeAspect="1"/>
          </p:cNvPicPr>
          <p:nvPr userDrawn="1"/>
        </p:nvPicPr>
        <p:blipFill>
          <a:blip r:embed="rId7"/>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8"/>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9"/>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10"/>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1"/>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2"/>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3"/>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4"/>
          <a:stretch>
            <a:fillRect/>
          </a:stretch>
        </p:blipFill>
        <p:spPr>
          <a:xfrm>
            <a:off x="6144884" y="194923"/>
            <a:ext cx="643459" cy="730516"/>
          </a:xfrm>
          <a:prstGeom prst="rect">
            <a:avLst/>
          </a:prstGeom>
        </p:spPr>
      </p:pic>
    </p:spTree>
    <p:extLst>
      <p:ext uri="{BB962C8B-B14F-4D97-AF65-F5344CB8AC3E}">
        <p14:creationId xmlns:p14="http://schemas.microsoft.com/office/powerpoint/2010/main" val="32705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1441986-C8D5-44DB-8A1C-45A5AB75591F}" type="datetime1">
              <a:rPr lang="en-US" altLang="en-US" smtClean="0">
                <a:solidFill>
                  <a:srgbClr val="000000"/>
                </a:solidFill>
              </a:rPr>
              <a:t>1/8/20</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579608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fld id="{6F12F2D9-D901-4D22-A90B-65024B0446DB}" type="datetime1">
              <a:rPr lang="en-US" altLang="en-US" smtClean="0">
                <a:solidFill>
                  <a:srgbClr val="000000"/>
                </a:solidFill>
              </a:rPr>
              <a:t>1/8/20</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479887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fld id="{3427DC72-EB2D-40F9-8FFA-44857A583402}" type="datetime1">
              <a:rPr lang="en-US" altLang="en-US" smtClean="0">
                <a:solidFill>
                  <a:srgbClr val="000000"/>
                </a:solidFill>
              </a:rPr>
              <a:t>1/8/20</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562509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3"/>
          <a:stretch>
            <a:fillRect/>
          </a:stretch>
        </p:blipFill>
        <p:spPr>
          <a:xfrm>
            <a:off x="0" y="0"/>
            <a:ext cx="9112803" cy="6858001"/>
          </a:xfrm>
          <a:prstGeom prst="rect">
            <a:avLst/>
          </a:prstGeom>
        </p:spPr>
      </p:pic>
      <p:sp>
        <p:nvSpPr>
          <p:cNvPr id="2" name="Title 1"/>
          <p:cNvSpPr>
            <a:spLocks noGrp="1"/>
          </p:cNvSpPr>
          <p:nvPr>
            <p:ph type="ctrTitle" hasCustomPrompt="1"/>
          </p:nvPr>
        </p:nvSpPr>
        <p:spPr>
          <a:xfrm>
            <a:off x="107504" y="1445447"/>
            <a:ext cx="8928992" cy="1470025"/>
          </a:xfrm>
        </p:spPr>
        <p:txBody>
          <a:bodyPr/>
          <a:lstStyle>
            <a:lvl1pPr>
              <a:defRPr u="none" baseline="0"/>
            </a:lvl1pPr>
          </a:lstStyle>
          <a:p>
            <a:r>
              <a:rPr lang="en-US" dirty="0"/>
              <a:t>EE435 Principles of Operating Systems</a:t>
            </a:r>
            <a:endParaRPr lang="en-CA" dirty="0"/>
          </a:p>
        </p:txBody>
      </p:sp>
      <p:sp>
        <p:nvSpPr>
          <p:cNvPr id="3" name="Subtitle 2"/>
          <p:cNvSpPr>
            <a:spLocks noGrp="1"/>
          </p:cNvSpPr>
          <p:nvPr>
            <p:ph type="subTitle" idx="1"/>
          </p:nvPr>
        </p:nvSpPr>
        <p:spPr>
          <a:xfrm>
            <a:off x="1371600" y="4657724"/>
            <a:ext cx="6400800" cy="159067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12" name="Object 11"/>
          <p:cNvGraphicFramePr>
            <a:graphicFrameLocks noChangeAspect="1"/>
          </p:cNvGraphicFramePr>
          <p:nvPr userDrawn="1">
            <p:extLst/>
          </p:nvPr>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1276" name="Bitmap Image" r:id="rId4" imgW="2381582" imgH="428798" progId="PBrush">
                  <p:embed/>
                </p:oleObj>
              </mc:Choice>
              <mc:Fallback>
                <p:oleObj name="Bitmap Image" r:id="rId4" imgW="2381582" imgH="428798" progId="PBrush">
                  <p:embed/>
                  <p:pic>
                    <p:nvPicPr>
                      <p:cNvPr id="12"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4" name="Picture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4" name="Picture 3"/>
          <p:cNvPicPr>
            <a:picLocks noChangeAspect="1"/>
          </p:cNvPicPr>
          <p:nvPr userDrawn="1"/>
        </p:nvPicPr>
        <p:blipFill>
          <a:blip r:embed="rId7"/>
          <a:stretch>
            <a:fillRect/>
          </a:stretch>
        </p:blipFill>
        <p:spPr>
          <a:xfrm>
            <a:off x="8029028" y="271379"/>
            <a:ext cx="807882" cy="683136"/>
          </a:xfrm>
          <a:prstGeom prst="rect">
            <a:avLst/>
          </a:prstGeom>
        </p:spPr>
      </p:pic>
      <p:pic>
        <p:nvPicPr>
          <p:cNvPr id="5" name="Picture 4"/>
          <p:cNvPicPr>
            <a:picLocks noChangeAspect="1"/>
          </p:cNvPicPr>
          <p:nvPr userDrawn="1"/>
        </p:nvPicPr>
        <p:blipFill>
          <a:blip r:embed="rId8"/>
          <a:stretch>
            <a:fillRect/>
          </a:stretch>
        </p:blipFill>
        <p:spPr>
          <a:xfrm>
            <a:off x="364017" y="131463"/>
            <a:ext cx="1007406" cy="678457"/>
          </a:xfrm>
          <a:prstGeom prst="rect">
            <a:avLst/>
          </a:prstGeom>
        </p:spPr>
      </p:pic>
      <p:pic>
        <p:nvPicPr>
          <p:cNvPr id="15" name="Picture 14"/>
          <p:cNvPicPr>
            <a:picLocks noChangeAspect="1"/>
          </p:cNvPicPr>
          <p:nvPr userDrawn="1"/>
        </p:nvPicPr>
        <p:blipFill>
          <a:blip r:embed="rId9"/>
          <a:stretch>
            <a:fillRect/>
          </a:stretch>
        </p:blipFill>
        <p:spPr>
          <a:xfrm>
            <a:off x="2235331" y="147091"/>
            <a:ext cx="713673" cy="736151"/>
          </a:xfrm>
          <a:prstGeom prst="rect">
            <a:avLst/>
          </a:prstGeom>
        </p:spPr>
      </p:pic>
      <p:pic>
        <p:nvPicPr>
          <p:cNvPr id="16" name="Picture 15"/>
          <p:cNvPicPr>
            <a:picLocks noChangeAspect="1"/>
          </p:cNvPicPr>
          <p:nvPr userDrawn="1"/>
        </p:nvPicPr>
        <p:blipFill>
          <a:blip r:embed="rId10"/>
          <a:stretch>
            <a:fillRect/>
          </a:stretch>
        </p:blipFill>
        <p:spPr>
          <a:xfrm>
            <a:off x="3812912" y="304222"/>
            <a:ext cx="1348977" cy="436092"/>
          </a:xfrm>
          <a:prstGeom prst="rect">
            <a:avLst/>
          </a:prstGeom>
        </p:spPr>
      </p:pic>
      <p:pic>
        <p:nvPicPr>
          <p:cNvPr id="17" name="Picture 16"/>
          <p:cNvPicPr>
            <a:picLocks noChangeAspect="1"/>
          </p:cNvPicPr>
          <p:nvPr userDrawn="1"/>
        </p:nvPicPr>
        <p:blipFill>
          <a:blip r:embed="rId11"/>
          <a:stretch>
            <a:fillRect/>
          </a:stretch>
        </p:blipFill>
        <p:spPr>
          <a:xfrm>
            <a:off x="3066709" y="925439"/>
            <a:ext cx="850735" cy="542710"/>
          </a:xfrm>
          <a:prstGeom prst="rect">
            <a:avLst/>
          </a:prstGeom>
        </p:spPr>
      </p:pic>
      <p:pic>
        <p:nvPicPr>
          <p:cNvPr id="18" name="Picture 17"/>
          <p:cNvPicPr>
            <a:picLocks noChangeAspect="1"/>
          </p:cNvPicPr>
          <p:nvPr userDrawn="1"/>
        </p:nvPicPr>
        <p:blipFill>
          <a:blip r:embed="rId12"/>
          <a:stretch>
            <a:fillRect/>
          </a:stretch>
        </p:blipFill>
        <p:spPr>
          <a:xfrm>
            <a:off x="961422" y="1045302"/>
            <a:ext cx="1425604" cy="433272"/>
          </a:xfrm>
          <a:prstGeom prst="rect">
            <a:avLst/>
          </a:prstGeom>
        </p:spPr>
      </p:pic>
      <p:pic>
        <p:nvPicPr>
          <p:cNvPr id="21" name="Picture 20"/>
          <p:cNvPicPr>
            <a:picLocks noChangeAspect="1"/>
          </p:cNvPicPr>
          <p:nvPr userDrawn="1"/>
        </p:nvPicPr>
        <p:blipFill>
          <a:blip r:embed="rId13"/>
          <a:stretch>
            <a:fillRect/>
          </a:stretch>
        </p:blipFill>
        <p:spPr>
          <a:xfrm>
            <a:off x="4845050" y="945747"/>
            <a:ext cx="1216199" cy="575523"/>
          </a:xfrm>
          <a:prstGeom prst="rect">
            <a:avLst/>
          </a:prstGeom>
        </p:spPr>
      </p:pic>
      <p:pic>
        <p:nvPicPr>
          <p:cNvPr id="23" name="Picture 22"/>
          <p:cNvPicPr>
            <a:picLocks noChangeAspect="1"/>
          </p:cNvPicPr>
          <p:nvPr userDrawn="1"/>
        </p:nvPicPr>
        <p:blipFill>
          <a:blip r:embed="rId14"/>
          <a:stretch>
            <a:fillRect/>
          </a:stretch>
        </p:blipFill>
        <p:spPr>
          <a:xfrm>
            <a:off x="6144884" y="194923"/>
            <a:ext cx="643459" cy="730516"/>
          </a:xfrm>
          <a:prstGeom prst="rect">
            <a:avLst/>
          </a:prstGeom>
        </p:spPr>
      </p:pic>
    </p:spTree>
    <p:extLst>
      <p:ext uri="{BB962C8B-B14F-4D97-AF65-F5344CB8AC3E}">
        <p14:creationId xmlns:p14="http://schemas.microsoft.com/office/powerpoint/2010/main" val="1777609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8222"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1141646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1921239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878532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386779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70775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5" name="Slide Number Placeholder 4"/>
          <p:cNvSpPr>
            <a:spLocks noGrp="1"/>
          </p:cNvSpPr>
          <p:nvPr>
            <p:ph type="sldNum" sz="quarter" idx="12"/>
          </p:nvPr>
        </p:nvSpPr>
        <p:spPr/>
        <p:txBody>
          <a:bodyPr/>
          <a:lstStyle>
            <a:lvl1pPr>
              <a:defRPr/>
            </a:lvl1pPr>
          </a:lstStyle>
          <a:p>
            <a:fld id="{DBBDA24B-8280-417D-A5C0-357762AE6CA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71194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FB8EFEDB-1AFE-44A4-AA30-0EDAA5AF2379}" type="datetime1">
              <a:rPr lang="en-US" altLang="en-US" smtClean="0">
                <a:solidFill>
                  <a:srgbClr val="000000"/>
                </a:solidFill>
              </a:rPr>
              <a:t>1/8/20</a:t>
            </a:fld>
            <a:endParaRPr lang="fr-CA"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388838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AA6AD90-5F9A-47AD-9278-7B55792C1E90}" type="datetime1">
              <a:rPr lang="en-US" altLang="en-US" smtClean="0">
                <a:solidFill>
                  <a:srgbClr val="000000"/>
                </a:solidFill>
              </a:rPr>
              <a:t>1/8/20</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592748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fld id="{1759CCA2-70D9-4AC7-B446-E31F0CF6528C}" type="datetime1">
              <a:rPr lang="en-US" altLang="en-US" smtClean="0">
                <a:solidFill>
                  <a:srgbClr val="000000"/>
                </a:solidFill>
              </a:rPr>
              <a:t>1/8/20</a:t>
            </a:fld>
            <a:endParaRPr lang="fr-CA" altLang="en-US" dirty="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r>
              <a:rPr lang="fr-CA" altLang="en-US" dirty="0">
                <a:solidFill>
                  <a:srgbClr val="000000"/>
                </a:solidFill>
              </a:rPr>
              <a:t>Dr Alain Beaulieu</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242B984-0FA7-4C5C-A1AF-397236A629D1}" type="slidenum">
              <a:rPr lang="fr-CA" altLang="en-US">
                <a:solidFill>
                  <a:srgbClr val="000000"/>
                </a:solidFill>
              </a:rPr>
              <a:pPr fontAlgn="base">
                <a:spcBef>
                  <a:spcPct val="0"/>
                </a:spcBef>
                <a:spcAft>
                  <a:spcPct val="0"/>
                </a:spcAft>
              </a:pPr>
              <a:t>‹#›</a:t>
            </a:fld>
            <a:endParaRPr lang="fr-CA" altLang="en-US">
              <a:solidFill>
                <a:srgbClr val="000000"/>
              </a:solidFill>
            </a:endParaRPr>
          </a:p>
        </p:txBody>
      </p:sp>
    </p:spTree>
    <p:extLst>
      <p:ext uri="{BB962C8B-B14F-4D97-AF65-F5344CB8AC3E}">
        <p14:creationId xmlns:p14="http://schemas.microsoft.com/office/powerpoint/2010/main" val="1825853370"/>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3" r:id="rId13"/>
  </p:sldLayoutIdLst>
  <p:hf hdr="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altLang="en-US" dirty="0"/>
              <a:t>EEE 335</a:t>
            </a:r>
            <a:br>
              <a:rPr lang="en-US" altLang="en-US" dirty="0"/>
            </a:br>
            <a:r>
              <a:rPr lang="en-US" altLang="en-US" sz="4000" dirty="0"/>
              <a:t>Principles of Operating Systems</a:t>
            </a:r>
          </a:p>
        </p:txBody>
      </p:sp>
      <p:sp>
        <p:nvSpPr>
          <p:cNvPr id="3075" name="Rectangle 3"/>
          <p:cNvSpPr>
            <a:spLocks noGrp="1" noChangeArrowheads="1"/>
          </p:cNvSpPr>
          <p:nvPr>
            <p:ph type="subTitle" idx="1"/>
          </p:nvPr>
        </p:nvSpPr>
        <p:spPr/>
        <p:txBody>
          <a:bodyPr/>
          <a:lstStyle/>
          <a:p>
            <a:pPr lvl="0"/>
            <a:r>
              <a:rPr lang="en-US" altLang="en-US" dirty="0">
                <a:solidFill>
                  <a:srgbClr val="000000"/>
                </a:solidFill>
              </a:rPr>
              <a:t>Introduction &amp; Course Outline</a:t>
            </a:r>
          </a:p>
          <a:p>
            <a:pPr lvl="0"/>
            <a:endParaRPr lang="en-US" altLang="en-US" sz="2000" dirty="0">
              <a:solidFill>
                <a:srgbClr val="000000"/>
              </a:solidFill>
            </a:endParaRPr>
          </a:p>
        </p:txBody>
      </p:sp>
    </p:spTree>
    <p:extLst>
      <p:ext uri="{BB962C8B-B14F-4D97-AF65-F5344CB8AC3E}">
        <p14:creationId xmlns:p14="http://schemas.microsoft.com/office/powerpoint/2010/main" val="2067716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52400"/>
            <a:ext cx="7772400" cy="1143000"/>
          </a:xfrm>
        </p:spPr>
        <p:txBody>
          <a:bodyPr/>
          <a:lstStyle/>
          <a:p>
            <a:pPr eaLnBrk="1" hangingPunct="1">
              <a:defRPr/>
            </a:pPr>
            <a:r>
              <a:rPr lang="fr-CA" dirty="0" err="1">
                <a:ea typeface="ＭＳ Ｐゴシック" charset="0"/>
              </a:rPr>
              <a:t>Academic</a:t>
            </a:r>
            <a:r>
              <a:rPr lang="fr-CA" dirty="0">
                <a:ea typeface="ＭＳ Ｐゴシック" charset="0"/>
              </a:rPr>
              <a:t> </a:t>
            </a:r>
            <a:r>
              <a:rPr lang="fr-CA" dirty="0" err="1">
                <a:ea typeface="ＭＳ Ｐゴシック" charset="0"/>
              </a:rPr>
              <a:t>Integrity</a:t>
            </a:r>
            <a:endParaRPr lang="fr-CA" dirty="0">
              <a:ea typeface="ＭＳ Ｐゴシック" charset="0"/>
            </a:endParaRPr>
          </a:p>
        </p:txBody>
      </p:sp>
      <p:sp>
        <p:nvSpPr>
          <p:cNvPr id="6" name="Subtitle 2">
            <a:extLst>
              <a:ext uri="{FF2B5EF4-FFF2-40B4-BE49-F238E27FC236}">
                <a16:creationId xmlns:a16="http://schemas.microsoft.com/office/drawing/2014/main" id="{A81FD8B7-B723-B34C-8945-2EE3FACE4453}"/>
              </a:ext>
            </a:extLst>
          </p:cNvPr>
          <p:cNvSpPr txBox="1">
            <a:spLocks/>
          </p:cNvSpPr>
          <p:nvPr/>
        </p:nvSpPr>
        <p:spPr bwMode="auto">
          <a:xfrm>
            <a:off x="467544" y="908720"/>
            <a:ext cx="8208912" cy="5256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US" kern="0" dirty="0"/>
              <a:t>Plagiarism, cheating, and other violations of academic integrity represent serious infractions for which penalties range from a recorded caution to expulsion from RMC.</a:t>
            </a:r>
          </a:p>
          <a:p>
            <a:r>
              <a:rPr lang="en-US" kern="0" dirty="0"/>
              <a:t>It is your responsibility to understand and comply with the College’s regulations on academic integrity, which can be found in Academic Regulation 23 of the Undergraduate Calendar.</a:t>
            </a:r>
          </a:p>
          <a:p>
            <a:r>
              <a:rPr lang="en-US" kern="0" dirty="0"/>
              <a:t>In addition to the above, the following academic integrity requirements, unless otherwise directed by a member of the ECE faculty:</a:t>
            </a:r>
          </a:p>
        </p:txBody>
      </p:sp>
    </p:spTree>
    <p:extLst>
      <p:ext uri="{BB962C8B-B14F-4D97-AF65-F5344CB8AC3E}">
        <p14:creationId xmlns:p14="http://schemas.microsoft.com/office/powerpoint/2010/main" val="1697680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52400"/>
            <a:ext cx="7772400" cy="1143000"/>
          </a:xfrm>
        </p:spPr>
        <p:txBody>
          <a:bodyPr/>
          <a:lstStyle/>
          <a:p>
            <a:pPr eaLnBrk="1" hangingPunct="1">
              <a:defRPr/>
            </a:pPr>
            <a:r>
              <a:rPr lang="fr-CA" dirty="0" err="1">
                <a:ea typeface="ＭＳ Ｐゴシック" charset="0"/>
              </a:rPr>
              <a:t>Academic</a:t>
            </a:r>
            <a:r>
              <a:rPr lang="fr-CA" dirty="0">
                <a:ea typeface="ＭＳ Ｐゴシック" charset="0"/>
              </a:rPr>
              <a:t> </a:t>
            </a:r>
            <a:r>
              <a:rPr lang="fr-CA" dirty="0" err="1">
                <a:ea typeface="ＭＳ Ｐゴシック" charset="0"/>
              </a:rPr>
              <a:t>Integrity</a:t>
            </a:r>
            <a:r>
              <a:rPr lang="fr-CA" dirty="0">
                <a:ea typeface="ＭＳ Ｐゴシック" charset="0"/>
              </a:rPr>
              <a:t> - </a:t>
            </a:r>
            <a:r>
              <a:rPr lang="fr-CA" dirty="0" err="1">
                <a:ea typeface="ＭＳ Ｐゴシック" charset="0"/>
              </a:rPr>
              <a:t>Assignments</a:t>
            </a:r>
            <a:endParaRPr lang="fr-CA" dirty="0">
              <a:ea typeface="ＭＳ Ｐゴシック" charset="0"/>
            </a:endParaRPr>
          </a:p>
        </p:txBody>
      </p:sp>
      <p:sp>
        <p:nvSpPr>
          <p:cNvPr id="6" name="Subtitle 2">
            <a:extLst>
              <a:ext uri="{FF2B5EF4-FFF2-40B4-BE49-F238E27FC236}">
                <a16:creationId xmlns:a16="http://schemas.microsoft.com/office/drawing/2014/main" id="{A81FD8B7-B723-B34C-8945-2EE3FACE4453}"/>
              </a:ext>
            </a:extLst>
          </p:cNvPr>
          <p:cNvSpPr txBox="1">
            <a:spLocks/>
          </p:cNvSpPr>
          <p:nvPr/>
        </p:nvSpPr>
        <p:spPr bwMode="auto">
          <a:xfrm>
            <a:off x="467544" y="908720"/>
            <a:ext cx="8208912" cy="5256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US" kern="0" dirty="0"/>
              <a:t>Assignments are to be completed </a:t>
            </a:r>
            <a:r>
              <a:rPr lang="en-US" b="1" kern="0" dirty="0"/>
              <a:t>individually</a:t>
            </a:r>
            <a:r>
              <a:rPr lang="en-US" kern="0" dirty="0"/>
              <a:t> and you must </a:t>
            </a:r>
            <a:r>
              <a:rPr lang="en-US" b="1" kern="0" dirty="0"/>
              <a:t>do your work yourself. </a:t>
            </a:r>
            <a:r>
              <a:rPr lang="en-US" kern="0" dirty="0"/>
              <a:t>For assignments:</a:t>
            </a:r>
          </a:p>
          <a:p>
            <a:pPr lvl="1"/>
            <a:r>
              <a:rPr lang="en-US" kern="0" dirty="0"/>
              <a:t>You may collaborate with other students to identify appropriate reference sources and problem solving approaches as long as your submitted assignment clearly identifies anyone you collaborated with and what form that collaboration took.</a:t>
            </a:r>
          </a:p>
          <a:p>
            <a:pPr lvl="1"/>
            <a:r>
              <a:rPr lang="en-US" kern="0" dirty="0"/>
              <a:t>Where your answers rely on information obtained from a source outside the course material, you must clearly identify that source by providing an appropriate citation.</a:t>
            </a:r>
          </a:p>
          <a:p>
            <a:pPr lvl="1"/>
            <a:r>
              <a:rPr lang="en-US" kern="0" dirty="0"/>
              <a:t>You may not copy answers from any source including another student’s work.</a:t>
            </a:r>
          </a:p>
          <a:p>
            <a:pPr lvl="1"/>
            <a:r>
              <a:rPr lang="en-US" kern="0" dirty="0"/>
              <a:t>You may not provide another student with your preliminary or completed answers, by any means.</a:t>
            </a:r>
          </a:p>
        </p:txBody>
      </p:sp>
    </p:spTree>
    <p:extLst>
      <p:ext uri="{BB962C8B-B14F-4D97-AF65-F5344CB8AC3E}">
        <p14:creationId xmlns:p14="http://schemas.microsoft.com/office/powerpoint/2010/main" val="195198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52400"/>
            <a:ext cx="7772400" cy="1143000"/>
          </a:xfrm>
        </p:spPr>
        <p:txBody>
          <a:bodyPr/>
          <a:lstStyle/>
          <a:p>
            <a:pPr eaLnBrk="1" hangingPunct="1">
              <a:defRPr/>
            </a:pPr>
            <a:r>
              <a:rPr lang="fr-CA" dirty="0" err="1">
                <a:ea typeface="ＭＳ Ｐゴシック" charset="0"/>
              </a:rPr>
              <a:t>Academic</a:t>
            </a:r>
            <a:r>
              <a:rPr lang="fr-CA" dirty="0">
                <a:ea typeface="ＭＳ Ｐゴシック" charset="0"/>
              </a:rPr>
              <a:t> </a:t>
            </a:r>
            <a:r>
              <a:rPr lang="fr-CA" dirty="0" err="1">
                <a:ea typeface="ＭＳ Ｐゴシック" charset="0"/>
              </a:rPr>
              <a:t>Integrity</a:t>
            </a:r>
            <a:r>
              <a:rPr lang="fr-CA" dirty="0">
                <a:ea typeface="ＭＳ Ｐゴシック" charset="0"/>
              </a:rPr>
              <a:t> - </a:t>
            </a:r>
            <a:r>
              <a:rPr lang="fr-CA" dirty="0" err="1">
                <a:ea typeface="ＭＳ Ｐゴシック" charset="0"/>
              </a:rPr>
              <a:t>Labs</a:t>
            </a:r>
            <a:endParaRPr lang="fr-CA" dirty="0">
              <a:ea typeface="ＭＳ Ｐゴシック" charset="0"/>
            </a:endParaRPr>
          </a:p>
        </p:txBody>
      </p:sp>
      <p:sp>
        <p:nvSpPr>
          <p:cNvPr id="6" name="Subtitle 2">
            <a:extLst>
              <a:ext uri="{FF2B5EF4-FFF2-40B4-BE49-F238E27FC236}">
                <a16:creationId xmlns:a16="http://schemas.microsoft.com/office/drawing/2014/main" id="{A81FD8B7-B723-B34C-8945-2EE3FACE4453}"/>
              </a:ext>
            </a:extLst>
          </p:cNvPr>
          <p:cNvSpPr txBox="1">
            <a:spLocks/>
          </p:cNvSpPr>
          <p:nvPr/>
        </p:nvSpPr>
        <p:spPr bwMode="auto">
          <a:xfrm>
            <a:off x="0" y="908720"/>
            <a:ext cx="9144000" cy="5256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endParaRPr lang="en-US" kern="0" dirty="0"/>
          </a:p>
        </p:txBody>
      </p:sp>
      <p:pic>
        <p:nvPicPr>
          <p:cNvPr id="3" name="Picture 2">
            <a:extLst>
              <a:ext uri="{FF2B5EF4-FFF2-40B4-BE49-F238E27FC236}">
                <a16:creationId xmlns:a16="http://schemas.microsoft.com/office/drawing/2014/main" id="{EA036982-88B6-3148-9165-81A0940AD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837771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35675-DEB4-A248-B8A9-D82A2C6F0CB1}"/>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F8FE6A56-5613-A44B-ACA4-5EBD2588EA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981200"/>
            <a:ext cx="5486400" cy="4114800"/>
          </a:xfrm>
        </p:spPr>
      </p:pic>
      <p:sp>
        <p:nvSpPr>
          <p:cNvPr id="4" name="Slide Number Placeholder 3">
            <a:extLst>
              <a:ext uri="{FF2B5EF4-FFF2-40B4-BE49-F238E27FC236}">
                <a16:creationId xmlns:a16="http://schemas.microsoft.com/office/drawing/2014/main" id="{2C41A7F2-13C7-884A-A193-45C8E1760152}"/>
              </a:ext>
            </a:extLst>
          </p:cNvPr>
          <p:cNvSpPr>
            <a:spLocks noGrp="1"/>
          </p:cNvSpPr>
          <p:nvPr>
            <p:ph type="sldNum" sz="quarter" idx="12"/>
          </p:nvPr>
        </p:nvSpPr>
        <p:spPr/>
        <p:txBody>
          <a:bodyPr/>
          <a:lstStyle/>
          <a:p>
            <a:fld id="{0F291162-72CC-4A71-AE98-B818C231D57D}" type="slidenum">
              <a:rPr lang="fr-CA" altLang="en-US" smtClean="0">
                <a:solidFill>
                  <a:srgbClr val="000000"/>
                </a:solidFill>
              </a:rPr>
              <a:pPr/>
              <a:t>13</a:t>
            </a:fld>
            <a:endParaRPr lang="fr-CA" altLang="en-US" dirty="0">
              <a:solidFill>
                <a:srgbClr val="000000"/>
              </a:solidFill>
            </a:endParaRPr>
          </a:p>
        </p:txBody>
      </p:sp>
      <p:pic>
        <p:nvPicPr>
          <p:cNvPr id="8" name="Picture 7">
            <a:extLst>
              <a:ext uri="{FF2B5EF4-FFF2-40B4-BE49-F238E27FC236}">
                <a16:creationId xmlns:a16="http://schemas.microsoft.com/office/drawing/2014/main" id="{C1344812-E700-344A-8FE9-A37BBCC042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976694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CD1F0-9C1E-7746-BC9C-5636AE2AF7D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8CBD8F8-F7F8-1840-86B6-8B4AD1B8682A}"/>
              </a:ext>
            </a:extLst>
          </p:cNvPr>
          <p:cNvSpPr>
            <a:spLocks noGrp="1"/>
          </p:cNvSpPr>
          <p:nvPr>
            <p:ph type="subTitle" idx="1"/>
          </p:nvPr>
        </p:nvSpPr>
        <p:spPr/>
        <p:txBody>
          <a:bodyPr/>
          <a:lstStyle/>
          <a:p>
            <a:r>
              <a:rPr lang="en-US" dirty="0"/>
              <a:t>Test</a:t>
            </a:r>
          </a:p>
        </p:txBody>
      </p:sp>
      <p:sp>
        <p:nvSpPr>
          <p:cNvPr id="4" name="Slide Number Placeholder 3">
            <a:extLst>
              <a:ext uri="{FF2B5EF4-FFF2-40B4-BE49-F238E27FC236}">
                <a16:creationId xmlns:a16="http://schemas.microsoft.com/office/drawing/2014/main" id="{AE93C584-40A3-8847-B2AA-EAF9B74C73B7}"/>
              </a:ext>
            </a:extLst>
          </p:cNvPr>
          <p:cNvSpPr>
            <a:spLocks noGrp="1"/>
          </p:cNvSpPr>
          <p:nvPr>
            <p:ph type="sldNum" sz="quarter" idx="12"/>
          </p:nvPr>
        </p:nvSpPr>
        <p:spPr/>
        <p:txBody>
          <a:bodyPr/>
          <a:lstStyle/>
          <a:p>
            <a:fld id="{69D9C2B6-0972-4E48-B6B7-4C2426229E1B}" type="slidenum">
              <a:rPr lang="fr-CA" altLang="en-US" smtClean="0">
                <a:solidFill>
                  <a:srgbClr val="000000"/>
                </a:solidFill>
              </a:rPr>
              <a:pPr/>
              <a:t>14</a:t>
            </a:fld>
            <a:endParaRPr lang="fr-CA" altLang="en-US">
              <a:solidFill>
                <a:srgbClr val="000000"/>
              </a:solidFill>
            </a:endParaRPr>
          </a:p>
        </p:txBody>
      </p:sp>
      <p:pic>
        <p:nvPicPr>
          <p:cNvPr id="7" name="Picture 6">
            <a:extLst>
              <a:ext uri="{FF2B5EF4-FFF2-40B4-BE49-F238E27FC236}">
                <a16:creationId xmlns:a16="http://schemas.microsoft.com/office/drawing/2014/main" id="{B064A993-6EFC-B249-AD66-A8D6E53C1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804239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52400"/>
            <a:ext cx="7772400" cy="1143000"/>
          </a:xfrm>
        </p:spPr>
        <p:txBody>
          <a:bodyPr/>
          <a:lstStyle/>
          <a:p>
            <a:pPr eaLnBrk="1" hangingPunct="1">
              <a:defRPr/>
            </a:pPr>
            <a:r>
              <a:rPr lang="fr-CA" dirty="0">
                <a:ea typeface="ＭＳ Ｐゴシック" charset="0"/>
              </a:rPr>
              <a:t>General Information</a:t>
            </a:r>
          </a:p>
        </p:txBody>
      </p:sp>
      <p:sp>
        <p:nvSpPr>
          <p:cNvPr id="2" name="TextBox 1">
            <a:extLst>
              <a:ext uri="{FF2B5EF4-FFF2-40B4-BE49-F238E27FC236}">
                <a16:creationId xmlns:a16="http://schemas.microsoft.com/office/drawing/2014/main" id="{576D97B0-4988-CF47-9C73-6145C66EB6CF}"/>
              </a:ext>
            </a:extLst>
          </p:cNvPr>
          <p:cNvSpPr txBox="1"/>
          <p:nvPr/>
        </p:nvSpPr>
        <p:spPr>
          <a:xfrm>
            <a:off x="1196008" y="3861048"/>
            <a:ext cx="5248200" cy="1754326"/>
          </a:xfrm>
          <a:prstGeom prst="rect">
            <a:avLst/>
          </a:prstGeom>
          <a:noFill/>
        </p:spPr>
        <p:txBody>
          <a:bodyPr wrap="square" rtlCol="0">
            <a:spAutoFit/>
          </a:bodyPr>
          <a:lstStyle/>
          <a:p>
            <a:r>
              <a:rPr lang="en-US" dirty="0"/>
              <a:t>Students</a:t>
            </a:r>
          </a:p>
          <a:p>
            <a:pPr marL="285750" indent="-285750">
              <a:buFont typeface="Arial" panose="020B0604020202020204" pitchFamily="34" charset="0"/>
              <a:buChar char="•"/>
            </a:pPr>
            <a:r>
              <a:rPr lang="en-US" dirty="0"/>
              <a:t>Participants</a:t>
            </a:r>
          </a:p>
          <a:p>
            <a:pPr marL="742950" lvl="1" indent="-285750">
              <a:buFont typeface="Arial" panose="020B0604020202020204" pitchFamily="34" charset="0"/>
              <a:buChar char="•"/>
            </a:pPr>
            <a:r>
              <a:rPr lang="en-US" dirty="0"/>
              <a:t>23 students</a:t>
            </a:r>
          </a:p>
          <a:p>
            <a:pPr marL="285750" indent="-285750">
              <a:buFont typeface="Arial" panose="020B0604020202020204" pitchFamily="34" charset="0"/>
              <a:buChar char="•"/>
            </a:pPr>
            <a:r>
              <a:rPr lang="en-US" dirty="0"/>
              <a:t>Lab groups</a:t>
            </a:r>
          </a:p>
          <a:p>
            <a:pPr marL="742950" lvl="1" indent="-285750">
              <a:buFont typeface="Arial" panose="020B0604020202020204" pitchFamily="34" charset="0"/>
              <a:buChar char="•"/>
            </a:pPr>
            <a:r>
              <a:rPr lang="en-US" dirty="0"/>
              <a:t>Lab 1 individual</a:t>
            </a:r>
          </a:p>
          <a:p>
            <a:pPr marL="742950" lvl="1" indent="-285750">
              <a:buFont typeface="Arial" panose="020B0604020202020204" pitchFamily="34" charset="0"/>
              <a:buChar char="•"/>
            </a:pPr>
            <a:r>
              <a:rPr lang="en-US" dirty="0"/>
              <a:t>Labs 2-6, pairs, same throughout.</a:t>
            </a:r>
          </a:p>
        </p:txBody>
      </p:sp>
      <p:sp>
        <p:nvSpPr>
          <p:cNvPr id="13" name="TextBox 12">
            <a:extLst>
              <a:ext uri="{FF2B5EF4-FFF2-40B4-BE49-F238E27FC236}">
                <a16:creationId xmlns:a16="http://schemas.microsoft.com/office/drawing/2014/main" id="{99CFD927-1489-E742-8780-039BCBA4C4C4}"/>
              </a:ext>
            </a:extLst>
          </p:cNvPr>
          <p:cNvSpPr txBox="1"/>
          <p:nvPr/>
        </p:nvSpPr>
        <p:spPr>
          <a:xfrm>
            <a:off x="1196008" y="1565176"/>
            <a:ext cx="2664296" cy="1754326"/>
          </a:xfrm>
          <a:prstGeom prst="rect">
            <a:avLst/>
          </a:prstGeom>
          <a:noFill/>
        </p:spPr>
        <p:txBody>
          <a:bodyPr wrap="square" rtlCol="0">
            <a:spAutoFit/>
          </a:bodyPr>
          <a:lstStyle/>
          <a:p>
            <a:r>
              <a:rPr lang="en-US" dirty="0"/>
              <a:t>Professor</a:t>
            </a:r>
          </a:p>
          <a:p>
            <a:pPr marL="285750" indent="-285750">
              <a:buFont typeface="Arial" panose="020B0604020202020204" pitchFamily="34" charset="0"/>
              <a:buChar char="•"/>
            </a:pPr>
            <a:r>
              <a:rPr lang="en-US" dirty="0"/>
              <a:t>Stephen McKeon</a:t>
            </a:r>
          </a:p>
          <a:p>
            <a:pPr marL="285750" indent="-285750">
              <a:buFont typeface="Arial" panose="020B0604020202020204" pitchFamily="34" charset="0"/>
              <a:buChar char="•"/>
            </a:pPr>
            <a:r>
              <a:rPr lang="en-US" dirty="0"/>
              <a:t>Sawyer 4106</a:t>
            </a:r>
          </a:p>
          <a:p>
            <a:pPr marL="285750" indent="-285750">
              <a:buFont typeface="Arial" panose="020B0604020202020204" pitchFamily="34" charset="0"/>
              <a:buChar char="•"/>
            </a:pPr>
            <a:r>
              <a:rPr lang="en-US" dirty="0"/>
              <a:t>Ex. 3802</a:t>
            </a:r>
          </a:p>
          <a:p>
            <a:pPr marL="285750" indent="-285750">
              <a:buFont typeface="Arial" panose="020B0604020202020204" pitchFamily="34" charset="0"/>
              <a:buChar char="•"/>
            </a:pPr>
            <a:r>
              <a:rPr lang="en-US" dirty="0" err="1"/>
              <a:t>mckeon@rmc.ca</a:t>
            </a:r>
            <a:endParaRPr lang="en-US" dirty="0"/>
          </a:p>
          <a:p>
            <a:pPr marL="285750" indent="-285750">
              <a:buFont typeface="Arial" panose="020B0604020202020204" pitchFamily="34" charset="0"/>
              <a:buChar char="•"/>
            </a:pPr>
            <a:r>
              <a:rPr lang="en-US" dirty="0" err="1"/>
              <a:t>mckeon.segfaults.net</a:t>
            </a:r>
            <a:endParaRPr lang="en-US" dirty="0"/>
          </a:p>
        </p:txBody>
      </p:sp>
    </p:spTree>
    <p:extLst>
      <p:ext uri="{BB962C8B-B14F-4D97-AF65-F5344CB8AC3E}">
        <p14:creationId xmlns:p14="http://schemas.microsoft.com/office/powerpoint/2010/main" val="1950599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52400"/>
            <a:ext cx="7772400" cy="1143000"/>
          </a:xfrm>
        </p:spPr>
        <p:txBody>
          <a:bodyPr/>
          <a:lstStyle/>
          <a:p>
            <a:pPr eaLnBrk="1" hangingPunct="1">
              <a:defRPr/>
            </a:pPr>
            <a:r>
              <a:rPr lang="fr-CA" dirty="0" err="1">
                <a:ea typeface="ＭＳ Ｐゴシック" charset="0"/>
              </a:rPr>
              <a:t>Marking</a:t>
            </a:r>
            <a:r>
              <a:rPr lang="fr-CA" dirty="0">
                <a:ea typeface="ＭＳ Ｐゴシック" charset="0"/>
              </a:rPr>
              <a:t> </a:t>
            </a:r>
            <a:r>
              <a:rPr lang="fr-CA" dirty="0" err="1">
                <a:ea typeface="ＭＳ Ｐゴシック" charset="0"/>
              </a:rPr>
              <a:t>Scheme</a:t>
            </a:r>
            <a:endParaRPr lang="fr-CA" dirty="0">
              <a:ea typeface="ＭＳ Ｐゴシック" charset="0"/>
            </a:endParaRPr>
          </a:p>
        </p:txBody>
      </p:sp>
      <p:sp>
        <p:nvSpPr>
          <p:cNvPr id="6" name="Subtitle 2">
            <a:extLst>
              <a:ext uri="{FF2B5EF4-FFF2-40B4-BE49-F238E27FC236}">
                <a16:creationId xmlns:a16="http://schemas.microsoft.com/office/drawing/2014/main" id="{A81FD8B7-B723-B34C-8945-2EE3FACE4453}"/>
              </a:ext>
            </a:extLst>
          </p:cNvPr>
          <p:cNvSpPr txBox="1">
            <a:spLocks/>
          </p:cNvSpPr>
          <p:nvPr/>
        </p:nvSpPr>
        <p:spPr bwMode="auto">
          <a:xfrm>
            <a:off x="827584" y="1314543"/>
            <a:ext cx="6400800" cy="1590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US" kern="0" dirty="0"/>
              <a:t>Laboratories: 20%</a:t>
            </a:r>
          </a:p>
          <a:p>
            <a:pPr lvl="1"/>
            <a:r>
              <a:rPr lang="en-US" kern="0" dirty="0"/>
              <a:t>6 labs</a:t>
            </a:r>
          </a:p>
          <a:p>
            <a:r>
              <a:rPr lang="en-US" kern="0" dirty="0"/>
              <a:t>Assignments: 10%</a:t>
            </a:r>
          </a:p>
          <a:p>
            <a:pPr lvl="1"/>
            <a:r>
              <a:rPr lang="en-US" kern="0" dirty="0"/>
              <a:t>3 assignments</a:t>
            </a:r>
          </a:p>
          <a:p>
            <a:r>
              <a:rPr lang="en-US" kern="0" dirty="0"/>
              <a:t>Mid-Term: 20%</a:t>
            </a:r>
          </a:p>
          <a:p>
            <a:pPr lvl="1"/>
            <a:r>
              <a:rPr lang="en-US" kern="0" dirty="0"/>
              <a:t>Mid-term exam date TBD</a:t>
            </a:r>
          </a:p>
          <a:p>
            <a:pPr lvl="1"/>
            <a:r>
              <a:rPr lang="en-US" kern="0" dirty="0"/>
              <a:t>Some questions based on lab material</a:t>
            </a:r>
          </a:p>
          <a:p>
            <a:r>
              <a:rPr lang="en-US" kern="0" dirty="0"/>
              <a:t>Final Exam: 50%</a:t>
            </a:r>
          </a:p>
          <a:p>
            <a:pPr lvl="1"/>
            <a:r>
              <a:rPr lang="en-US" kern="0" dirty="0"/>
              <a:t>Again, some questions from lab material</a:t>
            </a:r>
          </a:p>
        </p:txBody>
      </p:sp>
    </p:spTree>
    <p:extLst>
      <p:ext uri="{BB962C8B-B14F-4D97-AF65-F5344CB8AC3E}">
        <p14:creationId xmlns:p14="http://schemas.microsoft.com/office/powerpoint/2010/main" val="1674035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52400"/>
            <a:ext cx="7772400" cy="1143000"/>
          </a:xfrm>
        </p:spPr>
        <p:txBody>
          <a:bodyPr/>
          <a:lstStyle/>
          <a:p>
            <a:pPr eaLnBrk="1" hangingPunct="1">
              <a:defRPr/>
            </a:pPr>
            <a:r>
              <a:rPr lang="fr-CA" dirty="0">
                <a:ea typeface="ＭＳ Ｐゴシック" charset="0"/>
              </a:rPr>
              <a:t>Guidelines</a:t>
            </a:r>
          </a:p>
        </p:txBody>
      </p:sp>
      <p:sp>
        <p:nvSpPr>
          <p:cNvPr id="6" name="Subtitle 2">
            <a:extLst>
              <a:ext uri="{FF2B5EF4-FFF2-40B4-BE49-F238E27FC236}">
                <a16:creationId xmlns:a16="http://schemas.microsoft.com/office/drawing/2014/main" id="{A81FD8B7-B723-B34C-8945-2EE3FACE4453}"/>
              </a:ext>
            </a:extLst>
          </p:cNvPr>
          <p:cNvSpPr txBox="1">
            <a:spLocks/>
          </p:cNvSpPr>
          <p:nvPr/>
        </p:nvSpPr>
        <p:spPr bwMode="auto">
          <a:xfrm>
            <a:off x="827584" y="1314542"/>
            <a:ext cx="7488832" cy="499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US" kern="0" dirty="0"/>
              <a:t>Submission for Labs and Assignments</a:t>
            </a:r>
          </a:p>
          <a:p>
            <a:pPr lvl="1"/>
            <a:r>
              <a:rPr lang="en-US" kern="0" dirty="0"/>
              <a:t>Labs and assignments submitted late will receive a penalty of 25% per day</a:t>
            </a:r>
          </a:p>
          <a:p>
            <a:pPr lvl="1"/>
            <a:r>
              <a:rPr lang="en-US" kern="0" dirty="0"/>
              <a:t>You must coordinate with me in advance if you require an extension</a:t>
            </a:r>
          </a:p>
          <a:p>
            <a:pPr lvl="1"/>
            <a:r>
              <a:rPr lang="en-US" kern="0" dirty="0"/>
              <a:t>Labs and assignments must still be completes and handed in to pass the course, even if worth no marks</a:t>
            </a:r>
          </a:p>
        </p:txBody>
      </p:sp>
    </p:spTree>
    <p:extLst>
      <p:ext uri="{BB962C8B-B14F-4D97-AF65-F5344CB8AC3E}">
        <p14:creationId xmlns:p14="http://schemas.microsoft.com/office/powerpoint/2010/main" val="589933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52400"/>
            <a:ext cx="7772400" cy="1143000"/>
          </a:xfrm>
        </p:spPr>
        <p:txBody>
          <a:bodyPr/>
          <a:lstStyle/>
          <a:p>
            <a:pPr eaLnBrk="1" hangingPunct="1">
              <a:defRPr/>
            </a:pPr>
            <a:r>
              <a:rPr lang="fr-CA" dirty="0">
                <a:ea typeface="ＭＳ Ｐゴシック" charset="0"/>
              </a:rPr>
              <a:t>Guidelines</a:t>
            </a:r>
          </a:p>
        </p:txBody>
      </p:sp>
      <p:sp>
        <p:nvSpPr>
          <p:cNvPr id="6" name="Subtitle 2">
            <a:extLst>
              <a:ext uri="{FF2B5EF4-FFF2-40B4-BE49-F238E27FC236}">
                <a16:creationId xmlns:a16="http://schemas.microsoft.com/office/drawing/2014/main" id="{A81FD8B7-B723-B34C-8945-2EE3FACE4453}"/>
              </a:ext>
            </a:extLst>
          </p:cNvPr>
          <p:cNvSpPr txBox="1">
            <a:spLocks/>
          </p:cNvSpPr>
          <p:nvPr/>
        </p:nvSpPr>
        <p:spPr bwMode="auto">
          <a:xfrm>
            <a:off x="827584" y="1314542"/>
            <a:ext cx="7488832" cy="499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US" kern="0" dirty="0"/>
              <a:t>General behavior</a:t>
            </a:r>
          </a:p>
          <a:p>
            <a:pPr lvl="1"/>
            <a:r>
              <a:rPr lang="en-US" kern="0" dirty="0"/>
              <a:t>Be on time</a:t>
            </a:r>
          </a:p>
          <a:p>
            <a:pPr lvl="1"/>
            <a:r>
              <a:rPr lang="en-US" kern="0" dirty="0"/>
              <a:t>Be respectful</a:t>
            </a:r>
          </a:p>
          <a:p>
            <a:r>
              <a:rPr lang="en-US" kern="0" dirty="0"/>
              <a:t>Your presence is required (labs and lectures)</a:t>
            </a:r>
          </a:p>
          <a:p>
            <a:pPr lvl="1"/>
            <a:r>
              <a:rPr lang="en-US" kern="0" dirty="0"/>
              <a:t>Email and request to be excused, otherwise</a:t>
            </a:r>
          </a:p>
          <a:p>
            <a:r>
              <a:rPr lang="en-US" kern="0" dirty="0"/>
              <a:t>Office hours</a:t>
            </a:r>
          </a:p>
          <a:p>
            <a:pPr lvl="1"/>
            <a:r>
              <a:rPr lang="en-US" kern="0" dirty="0"/>
              <a:t>You can always come by my office</a:t>
            </a:r>
          </a:p>
          <a:p>
            <a:pPr lvl="1"/>
            <a:r>
              <a:rPr lang="en-US" kern="0" dirty="0"/>
              <a:t>Best to give me an email in advance</a:t>
            </a:r>
          </a:p>
        </p:txBody>
      </p:sp>
    </p:spTree>
    <p:extLst>
      <p:ext uri="{BB962C8B-B14F-4D97-AF65-F5344CB8AC3E}">
        <p14:creationId xmlns:p14="http://schemas.microsoft.com/office/powerpoint/2010/main" val="4268649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52400"/>
            <a:ext cx="7772400" cy="1143000"/>
          </a:xfrm>
        </p:spPr>
        <p:txBody>
          <a:bodyPr/>
          <a:lstStyle/>
          <a:p>
            <a:pPr eaLnBrk="1" hangingPunct="1">
              <a:defRPr/>
            </a:pPr>
            <a:r>
              <a:rPr lang="fr-CA" dirty="0" err="1">
                <a:ea typeface="ＭＳ Ｐゴシック" charset="0"/>
              </a:rPr>
              <a:t>Graduate</a:t>
            </a:r>
            <a:r>
              <a:rPr lang="fr-CA" dirty="0">
                <a:ea typeface="ＭＳ Ｐゴシック" charset="0"/>
              </a:rPr>
              <a:t> </a:t>
            </a:r>
            <a:r>
              <a:rPr lang="fr-CA" dirty="0" err="1">
                <a:ea typeface="ＭＳ Ｐゴシック" charset="0"/>
              </a:rPr>
              <a:t>Attributes</a:t>
            </a:r>
            <a:endParaRPr lang="fr-CA" dirty="0">
              <a:ea typeface="ＭＳ Ｐゴシック" charset="0"/>
            </a:endParaRPr>
          </a:p>
        </p:txBody>
      </p:sp>
      <p:sp>
        <p:nvSpPr>
          <p:cNvPr id="6" name="Subtitle 2">
            <a:extLst>
              <a:ext uri="{FF2B5EF4-FFF2-40B4-BE49-F238E27FC236}">
                <a16:creationId xmlns:a16="http://schemas.microsoft.com/office/drawing/2014/main" id="{A81FD8B7-B723-B34C-8945-2EE3FACE4453}"/>
              </a:ext>
            </a:extLst>
          </p:cNvPr>
          <p:cNvSpPr txBox="1">
            <a:spLocks/>
          </p:cNvSpPr>
          <p:nvPr/>
        </p:nvSpPr>
        <p:spPr bwMode="auto">
          <a:xfrm>
            <a:off x="827584" y="1314542"/>
            <a:ext cx="7488832" cy="499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US" kern="0" dirty="0"/>
              <a:t>The RMC engineering programs are accredited by Engineers Canada.</a:t>
            </a:r>
          </a:p>
          <a:p>
            <a:r>
              <a:rPr lang="en-US" kern="0" dirty="0"/>
              <a:t>During their studies, graduates must demonstrate certain attributes that are measured by indicators.</a:t>
            </a:r>
          </a:p>
          <a:p>
            <a:r>
              <a:rPr lang="en-US" kern="0" dirty="0"/>
              <a:t>Definition of Graduate Attributes (GAs) </a:t>
            </a:r>
          </a:p>
          <a:p>
            <a:pPr lvl="1"/>
            <a:r>
              <a:rPr lang="en-US" kern="0" dirty="0"/>
              <a:t>Qualities, abilities and values that students are expected to attain by the time you graduate</a:t>
            </a:r>
          </a:p>
          <a:p>
            <a:pPr lvl="2"/>
            <a:r>
              <a:rPr lang="en-US" kern="0" dirty="0"/>
              <a:t>The knowledge and the technical skills</a:t>
            </a:r>
          </a:p>
          <a:p>
            <a:pPr lvl="2"/>
            <a:r>
              <a:rPr lang="en-US" kern="0" dirty="0"/>
              <a:t>Qualities for a positive and ethical influence on society as future engineers</a:t>
            </a:r>
          </a:p>
        </p:txBody>
      </p:sp>
    </p:spTree>
    <p:extLst>
      <p:ext uri="{BB962C8B-B14F-4D97-AF65-F5344CB8AC3E}">
        <p14:creationId xmlns:p14="http://schemas.microsoft.com/office/powerpoint/2010/main" val="1413073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52400"/>
            <a:ext cx="7772400" cy="1143000"/>
          </a:xfrm>
        </p:spPr>
        <p:txBody>
          <a:bodyPr/>
          <a:lstStyle/>
          <a:p>
            <a:pPr eaLnBrk="1" hangingPunct="1">
              <a:defRPr/>
            </a:pPr>
            <a:r>
              <a:rPr lang="fr-CA" dirty="0" err="1">
                <a:ea typeface="ＭＳ Ｐゴシック" charset="0"/>
              </a:rPr>
              <a:t>Graduate</a:t>
            </a:r>
            <a:r>
              <a:rPr lang="fr-CA" dirty="0">
                <a:ea typeface="ＭＳ Ｐゴシック" charset="0"/>
              </a:rPr>
              <a:t> </a:t>
            </a:r>
            <a:r>
              <a:rPr lang="fr-CA" dirty="0" err="1">
                <a:ea typeface="ＭＳ Ｐゴシック" charset="0"/>
              </a:rPr>
              <a:t>Attributes</a:t>
            </a:r>
            <a:endParaRPr lang="fr-CA" dirty="0">
              <a:ea typeface="ＭＳ Ｐゴシック" charset="0"/>
            </a:endParaRPr>
          </a:p>
        </p:txBody>
      </p:sp>
      <p:sp>
        <p:nvSpPr>
          <p:cNvPr id="6" name="Subtitle 2">
            <a:extLst>
              <a:ext uri="{FF2B5EF4-FFF2-40B4-BE49-F238E27FC236}">
                <a16:creationId xmlns:a16="http://schemas.microsoft.com/office/drawing/2014/main" id="{A81FD8B7-B723-B34C-8945-2EE3FACE4453}"/>
              </a:ext>
            </a:extLst>
          </p:cNvPr>
          <p:cNvSpPr txBox="1">
            <a:spLocks/>
          </p:cNvSpPr>
          <p:nvPr/>
        </p:nvSpPr>
        <p:spPr bwMode="auto">
          <a:xfrm>
            <a:off x="179512" y="1052736"/>
            <a:ext cx="4176464"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514350" indent="-514350">
              <a:buFont typeface="+mj-lt"/>
              <a:buAutoNum type="arabicPeriod"/>
            </a:pPr>
            <a:r>
              <a:rPr lang="en-US" kern="0" dirty="0"/>
              <a:t>A knowledge base for engineering</a:t>
            </a:r>
          </a:p>
          <a:p>
            <a:pPr marL="514350" indent="-514350">
              <a:buFont typeface="+mj-lt"/>
              <a:buAutoNum type="arabicPeriod"/>
            </a:pPr>
            <a:r>
              <a:rPr lang="en-US" kern="0" dirty="0"/>
              <a:t>Problem analysis</a:t>
            </a:r>
          </a:p>
          <a:p>
            <a:pPr marL="514350" indent="-514350">
              <a:buFont typeface="+mj-lt"/>
              <a:buAutoNum type="arabicPeriod"/>
            </a:pPr>
            <a:r>
              <a:rPr lang="en-US" kern="0" dirty="0"/>
              <a:t>Investigation</a:t>
            </a:r>
          </a:p>
          <a:p>
            <a:pPr marL="514350" indent="-514350">
              <a:buFont typeface="+mj-lt"/>
              <a:buAutoNum type="arabicPeriod"/>
            </a:pPr>
            <a:r>
              <a:rPr lang="en-US" kern="0" dirty="0"/>
              <a:t>Design</a:t>
            </a:r>
          </a:p>
          <a:p>
            <a:pPr marL="514350" indent="-514350">
              <a:buFont typeface="+mj-lt"/>
              <a:buAutoNum type="arabicPeriod"/>
            </a:pPr>
            <a:r>
              <a:rPr lang="en-US" kern="0" dirty="0"/>
              <a:t>Use of engineering tools</a:t>
            </a:r>
          </a:p>
          <a:p>
            <a:pPr marL="514350" indent="-514350">
              <a:buFont typeface="+mj-lt"/>
              <a:buAutoNum type="arabicPeriod"/>
            </a:pPr>
            <a:r>
              <a:rPr lang="en-US" kern="0" dirty="0"/>
              <a:t>Individual and team work</a:t>
            </a:r>
          </a:p>
        </p:txBody>
      </p:sp>
      <p:sp>
        <p:nvSpPr>
          <p:cNvPr id="4" name="Subtitle 2">
            <a:extLst>
              <a:ext uri="{FF2B5EF4-FFF2-40B4-BE49-F238E27FC236}">
                <a16:creationId xmlns:a16="http://schemas.microsoft.com/office/drawing/2014/main" id="{61584626-71F2-8A41-ACC2-51DC93471B89}"/>
              </a:ext>
            </a:extLst>
          </p:cNvPr>
          <p:cNvSpPr txBox="1">
            <a:spLocks/>
          </p:cNvSpPr>
          <p:nvPr/>
        </p:nvSpPr>
        <p:spPr bwMode="auto">
          <a:xfrm>
            <a:off x="4067944" y="1079929"/>
            <a:ext cx="4176464"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514350" indent="-514350">
              <a:buFont typeface="+mj-lt"/>
              <a:buAutoNum type="arabicPeriod" startAt="7"/>
            </a:pPr>
            <a:r>
              <a:rPr lang="en-US" kern="0" dirty="0"/>
              <a:t>Communication skills</a:t>
            </a:r>
          </a:p>
          <a:p>
            <a:pPr marL="514350" indent="-514350">
              <a:buFont typeface="+mj-lt"/>
              <a:buAutoNum type="arabicPeriod" startAt="7"/>
            </a:pPr>
            <a:r>
              <a:rPr lang="en-US" kern="0" dirty="0"/>
              <a:t>Professionalism</a:t>
            </a:r>
          </a:p>
          <a:p>
            <a:pPr marL="514350" indent="-514350">
              <a:buFont typeface="+mj-lt"/>
              <a:buAutoNum type="arabicPeriod" startAt="7"/>
            </a:pPr>
            <a:r>
              <a:rPr lang="en-US" kern="0" dirty="0"/>
              <a:t>Impact of engineering on society and the environment</a:t>
            </a:r>
          </a:p>
          <a:p>
            <a:pPr marL="514350" indent="-514350">
              <a:buFont typeface="+mj-lt"/>
              <a:buAutoNum type="arabicPeriod" startAt="7"/>
            </a:pPr>
            <a:r>
              <a:rPr lang="en-US" kern="0" dirty="0"/>
              <a:t>Ethics and equity</a:t>
            </a:r>
          </a:p>
          <a:p>
            <a:pPr marL="514350" indent="-514350">
              <a:buFont typeface="+mj-lt"/>
              <a:buAutoNum type="arabicPeriod" startAt="7"/>
            </a:pPr>
            <a:r>
              <a:rPr lang="en-US" kern="0" dirty="0"/>
              <a:t>Economics and project management</a:t>
            </a:r>
          </a:p>
          <a:p>
            <a:pPr marL="514350" indent="-514350">
              <a:buFont typeface="+mj-lt"/>
              <a:buAutoNum type="arabicPeriod" startAt="7"/>
            </a:pPr>
            <a:r>
              <a:rPr lang="en-US" kern="0" dirty="0"/>
              <a:t>Life-long learning</a:t>
            </a:r>
          </a:p>
        </p:txBody>
      </p:sp>
    </p:spTree>
    <p:extLst>
      <p:ext uri="{BB962C8B-B14F-4D97-AF65-F5344CB8AC3E}">
        <p14:creationId xmlns:p14="http://schemas.microsoft.com/office/powerpoint/2010/main" val="3723864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52400"/>
            <a:ext cx="7772400" cy="1143000"/>
          </a:xfrm>
        </p:spPr>
        <p:txBody>
          <a:bodyPr/>
          <a:lstStyle/>
          <a:p>
            <a:pPr eaLnBrk="1" hangingPunct="1">
              <a:defRPr/>
            </a:pPr>
            <a:r>
              <a:rPr lang="fr-CA" dirty="0" err="1">
                <a:ea typeface="ＭＳ Ｐゴシック" charset="0"/>
              </a:rPr>
              <a:t>Graduate</a:t>
            </a:r>
            <a:r>
              <a:rPr lang="fr-CA" dirty="0">
                <a:ea typeface="ＭＳ Ｐゴシック" charset="0"/>
              </a:rPr>
              <a:t> </a:t>
            </a:r>
            <a:r>
              <a:rPr lang="fr-CA" dirty="0" err="1">
                <a:ea typeface="ＭＳ Ｐゴシック" charset="0"/>
              </a:rPr>
              <a:t>Attributes</a:t>
            </a:r>
            <a:endParaRPr lang="fr-CA" dirty="0">
              <a:ea typeface="ＭＳ Ｐゴシック" charset="0"/>
            </a:endParaRPr>
          </a:p>
        </p:txBody>
      </p:sp>
      <p:sp>
        <p:nvSpPr>
          <p:cNvPr id="6" name="Subtitle 2">
            <a:extLst>
              <a:ext uri="{FF2B5EF4-FFF2-40B4-BE49-F238E27FC236}">
                <a16:creationId xmlns:a16="http://schemas.microsoft.com/office/drawing/2014/main" id="{A81FD8B7-B723-B34C-8945-2EE3FACE4453}"/>
              </a:ext>
            </a:extLst>
          </p:cNvPr>
          <p:cNvSpPr txBox="1">
            <a:spLocks/>
          </p:cNvSpPr>
          <p:nvPr/>
        </p:nvSpPr>
        <p:spPr bwMode="auto">
          <a:xfrm>
            <a:off x="827584" y="1314542"/>
            <a:ext cx="7488832" cy="499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US" kern="0" dirty="0"/>
              <a:t>Gas are not measured directly, rather calculated from a series of indicators measured from courses across the department</a:t>
            </a:r>
          </a:p>
          <a:p>
            <a:r>
              <a:rPr lang="en-US" kern="0" dirty="0"/>
              <a:t>Our course has the following indicators that feeds into the GA assessment for our engineering program:</a:t>
            </a:r>
          </a:p>
          <a:p>
            <a:pPr lvl="1"/>
            <a:r>
              <a:rPr lang="en-US" kern="0" dirty="0"/>
              <a:t>103-1C0: Write computer programs to solve engineering problems</a:t>
            </a:r>
          </a:p>
        </p:txBody>
      </p:sp>
    </p:spTree>
    <p:extLst>
      <p:ext uri="{BB962C8B-B14F-4D97-AF65-F5344CB8AC3E}">
        <p14:creationId xmlns:p14="http://schemas.microsoft.com/office/powerpoint/2010/main" val="3464593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52400"/>
            <a:ext cx="7772400" cy="1143000"/>
          </a:xfrm>
        </p:spPr>
        <p:txBody>
          <a:bodyPr/>
          <a:lstStyle/>
          <a:p>
            <a:pPr eaLnBrk="1" hangingPunct="1">
              <a:defRPr/>
            </a:pPr>
            <a:r>
              <a:rPr lang="fr-CA" dirty="0" err="1">
                <a:ea typeface="ＭＳ Ｐゴシック" charset="0"/>
              </a:rPr>
              <a:t>Lab</a:t>
            </a:r>
            <a:r>
              <a:rPr lang="fr-CA" dirty="0">
                <a:ea typeface="ＭＳ Ｐゴシック" charset="0"/>
              </a:rPr>
              <a:t> Reports</a:t>
            </a:r>
          </a:p>
        </p:txBody>
      </p:sp>
      <p:sp>
        <p:nvSpPr>
          <p:cNvPr id="6" name="Subtitle 2">
            <a:extLst>
              <a:ext uri="{FF2B5EF4-FFF2-40B4-BE49-F238E27FC236}">
                <a16:creationId xmlns:a16="http://schemas.microsoft.com/office/drawing/2014/main" id="{A81FD8B7-B723-B34C-8945-2EE3FACE4453}"/>
              </a:ext>
            </a:extLst>
          </p:cNvPr>
          <p:cNvSpPr txBox="1">
            <a:spLocks/>
          </p:cNvSpPr>
          <p:nvPr/>
        </p:nvSpPr>
        <p:spPr bwMode="auto">
          <a:xfrm>
            <a:off x="827584" y="1314542"/>
            <a:ext cx="7488832" cy="499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US" kern="0" dirty="0"/>
              <a:t>An MS Word template will be provided for you to use</a:t>
            </a:r>
          </a:p>
          <a:p>
            <a:r>
              <a:rPr lang="en-US" kern="0" dirty="0"/>
              <a:t>From an engineering perspective, the following is important:</a:t>
            </a:r>
          </a:p>
          <a:p>
            <a:pPr lvl="1"/>
            <a:r>
              <a:rPr lang="en-US" kern="0" dirty="0"/>
              <a:t>Technical correctness in your responses and code</a:t>
            </a:r>
          </a:p>
          <a:p>
            <a:pPr lvl="1"/>
            <a:r>
              <a:rPr lang="en-US" kern="0" dirty="0"/>
              <a:t>Written communications</a:t>
            </a:r>
          </a:p>
          <a:p>
            <a:pPr lvl="2"/>
            <a:r>
              <a:rPr lang="en-US" kern="0" dirty="0"/>
              <a:t>Your ability to clearly and concisely answer questions and explain your design or implementation is a core capability for an engineer</a:t>
            </a:r>
          </a:p>
          <a:p>
            <a:pPr lvl="1"/>
            <a:r>
              <a:rPr lang="en-US" kern="0" dirty="0"/>
              <a:t>Consider leveraging resources from the writing </a:t>
            </a:r>
            <a:r>
              <a:rPr lang="en-US" kern="0" dirty="0" err="1"/>
              <a:t>centre</a:t>
            </a:r>
            <a:r>
              <a:rPr lang="en-US" kern="0" dirty="0"/>
              <a:t> to assist you</a:t>
            </a:r>
          </a:p>
          <a:p>
            <a:pPr lvl="2"/>
            <a:r>
              <a:rPr lang="en-US" kern="0" dirty="0"/>
              <a:t>https://</a:t>
            </a:r>
            <a:r>
              <a:rPr lang="en-US" kern="0" dirty="0" err="1"/>
              <a:t>www.rmc-cmr.ca</a:t>
            </a:r>
            <a:r>
              <a:rPr lang="en-US" kern="0" dirty="0"/>
              <a:t>/</a:t>
            </a:r>
            <a:r>
              <a:rPr lang="en-US" kern="0" dirty="0" err="1"/>
              <a:t>en</a:t>
            </a:r>
            <a:r>
              <a:rPr lang="en-US" kern="0" dirty="0"/>
              <a:t>/writing-</a:t>
            </a:r>
            <a:r>
              <a:rPr lang="en-US" kern="0" dirty="0" err="1"/>
              <a:t>centre</a:t>
            </a:r>
            <a:r>
              <a:rPr lang="en-US" kern="0" dirty="0"/>
              <a:t>/writing-</a:t>
            </a:r>
            <a:r>
              <a:rPr lang="en-US" kern="0" dirty="0" err="1"/>
              <a:t>centre</a:t>
            </a:r>
            <a:endParaRPr lang="en-US" kern="0" dirty="0"/>
          </a:p>
        </p:txBody>
      </p:sp>
    </p:spTree>
    <p:extLst>
      <p:ext uri="{BB962C8B-B14F-4D97-AF65-F5344CB8AC3E}">
        <p14:creationId xmlns:p14="http://schemas.microsoft.com/office/powerpoint/2010/main" val="2638504540"/>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2438</TotalTime>
  <Words>739</Words>
  <Application>Microsoft Macintosh PowerPoint</Application>
  <PresentationFormat>On-screen Show (4:3)</PresentationFormat>
  <Paragraphs>100</Paragraphs>
  <Slides>14</Slides>
  <Notes>12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ＭＳ Ｐゴシック</vt:lpstr>
      <vt:lpstr>ＭＳ Ｐゴシック</vt:lpstr>
      <vt:lpstr>Arial</vt:lpstr>
      <vt:lpstr>Calibri</vt:lpstr>
      <vt:lpstr>Times New Roman</vt:lpstr>
      <vt:lpstr>Wingdings</vt:lpstr>
      <vt:lpstr>Default Design</vt:lpstr>
      <vt:lpstr>Bitmap Image</vt:lpstr>
      <vt:lpstr>EEE 335 Principles of Operating Systems</vt:lpstr>
      <vt:lpstr>General Information</vt:lpstr>
      <vt:lpstr>Marking Scheme</vt:lpstr>
      <vt:lpstr>Guidelines</vt:lpstr>
      <vt:lpstr>Guidelines</vt:lpstr>
      <vt:lpstr>Graduate Attributes</vt:lpstr>
      <vt:lpstr>Graduate Attributes</vt:lpstr>
      <vt:lpstr>Graduate Attributes</vt:lpstr>
      <vt:lpstr>Lab Reports</vt:lpstr>
      <vt:lpstr>Academic Integrity</vt:lpstr>
      <vt:lpstr>Academic Integrity - Assignments</vt:lpstr>
      <vt:lpstr>Academic Integrity - Labs</vt:lpstr>
      <vt:lpstr>PowerPoint Presentation</vt:lpstr>
      <vt:lpstr>PowerPoint Presentation</vt:lpstr>
    </vt:vector>
  </TitlesOfParts>
  <Company>Royal Military College of Canada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 435 Principles of Operating Systems</dc:title>
  <dc:creator>Alain Beaulieu</dc:creator>
  <cp:lastModifiedBy>Microsoft Office User</cp:lastModifiedBy>
  <cp:revision>59</cp:revision>
  <dcterms:created xsi:type="dcterms:W3CDTF">2014-07-07T15:33:24Z</dcterms:created>
  <dcterms:modified xsi:type="dcterms:W3CDTF">2020-01-08T19:17:08Z</dcterms:modified>
</cp:coreProperties>
</file>