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9"/>
  </p:notesMasterIdLst>
  <p:handoutMasterIdLst>
    <p:handoutMasterId r:id="rId30"/>
  </p:handoutMasterIdLst>
  <p:sldIdLst>
    <p:sldId id="285" r:id="rId3"/>
    <p:sldId id="273" r:id="rId4"/>
    <p:sldId id="286" r:id="rId5"/>
    <p:sldId id="296" r:id="rId6"/>
    <p:sldId id="297" r:id="rId7"/>
    <p:sldId id="298" r:id="rId8"/>
    <p:sldId id="299" r:id="rId9"/>
    <p:sldId id="307" r:id="rId10"/>
    <p:sldId id="309" r:id="rId11"/>
    <p:sldId id="310" r:id="rId12"/>
    <p:sldId id="301" r:id="rId13"/>
    <p:sldId id="304" r:id="rId14"/>
    <p:sldId id="305" r:id="rId15"/>
    <p:sldId id="300" r:id="rId16"/>
    <p:sldId id="302" r:id="rId17"/>
    <p:sldId id="274" r:id="rId18"/>
    <p:sldId id="275" r:id="rId19"/>
    <p:sldId id="284" r:id="rId20"/>
    <p:sldId id="276" r:id="rId21"/>
    <p:sldId id="277" r:id="rId22"/>
    <p:sldId id="278" r:id="rId23"/>
    <p:sldId id="279" r:id="rId24"/>
    <p:sldId id="280" r:id="rId25"/>
    <p:sldId id="281" r:id="rId26"/>
    <p:sldId id="282" r:id="rId27"/>
    <p:sldId id="303"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0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p:restoredTop sz="80826" autoAdjust="0"/>
  </p:normalViewPr>
  <p:slideViewPr>
    <p:cSldViewPr>
      <p:cViewPr varScale="1">
        <p:scale>
          <a:sx n="105" d="100"/>
          <a:sy n="105" d="100"/>
        </p:scale>
        <p:origin x="276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6A25630-54AE-4CD7-82C6-5E099D383FA0}" type="datetimeFigureOut">
              <a:rPr lang="en-CA" smtClean="0"/>
              <a:t>2020-01-30</a:t>
            </a:fld>
            <a:endParaRPr lang="en-CA"/>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2EA486F-49FB-4F11-BF0B-EE5CE154A8D8}" type="slidenum">
              <a:rPr lang="en-CA" smtClean="0"/>
              <a:t>‹#›</a:t>
            </a:fld>
            <a:endParaRPr lang="en-CA"/>
          </a:p>
        </p:txBody>
      </p:sp>
    </p:spTree>
    <p:extLst>
      <p:ext uri="{BB962C8B-B14F-4D97-AF65-F5344CB8AC3E}">
        <p14:creationId xmlns:p14="http://schemas.microsoft.com/office/powerpoint/2010/main" val="1532299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2465427-C871-42CC-B650-A0C6692BA7BD}" type="datetimeFigureOut">
              <a:rPr lang="en-CA" smtClean="0"/>
              <a:t>2020-01-30</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eople.cs.clemson.edu/~mark/conditioncode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t>1</a:t>
            </a:fld>
            <a:endParaRPr lang="en-CA"/>
          </a:p>
        </p:txBody>
      </p:sp>
    </p:spTree>
    <p:extLst>
      <p:ext uri="{BB962C8B-B14F-4D97-AF65-F5344CB8AC3E}">
        <p14:creationId xmlns:p14="http://schemas.microsoft.com/office/powerpoint/2010/main" val="146331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spcBef>
                <a:spcPct val="30000"/>
              </a:spcBef>
              <a:defRPr kumimoji="1" sz="1200">
                <a:solidFill>
                  <a:schemeClr val="tx1"/>
                </a:solidFill>
                <a:latin typeface="Times New Roman" charset="0"/>
              </a:defRPr>
            </a:lvl1pPr>
            <a:lvl2pPr marL="742909" indent="-285734" defTabSz="931811" eaLnBrk="0" hangingPunct="0">
              <a:spcBef>
                <a:spcPct val="30000"/>
              </a:spcBef>
              <a:defRPr kumimoji="1" sz="1200">
                <a:solidFill>
                  <a:schemeClr val="tx1"/>
                </a:solidFill>
                <a:latin typeface="Times New Roman" charset="0"/>
              </a:defRPr>
            </a:lvl2pPr>
            <a:lvl3pPr marL="1142937" indent="-228587" defTabSz="931811" eaLnBrk="0" hangingPunct="0">
              <a:spcBef>
                <a:spcPct val="30000"/>
              </a:spcBef>
              <a:defRPr kumimoji="1" sz="1200">
                <a:solidFill>
                  <a:schemeClr val="tx1"/>
                </a:solidFill>
                <a:latin typeface="Times New Roman" charset="0"/>
              </a:defRPr>
            </a:lvl3pPr>
            <a:lvl4pPr marL="1600111" indent="-228587" defTabSz="931811" eaLnBrk="0" hangingPunct="0">
              <a:spcBef>
                <a:spcPct val="30000"/>
              </a:spcBef>
              <a:defRPr kumimoji="1" sz="1200">
                <a:solidFill>
                  <a:schemeClr val="tx1"/>
                </a:solidFill>
                <a:latin typeface="Times New Roman" charset="0"/>
              </a:defRPr>
            </a:lvl4pPr>
            <a:lvl5pPr marL="2057287" indent="-228587" defTabSz="931811" eaLnBrk="0" hangingPunct="0">
              <a:spcBef>
                <a:spcPct val="30000"/>
              </a:spcBef>
              <a:defRPr kumimoji="1" sz="1200">
                <a:solidFill>
                  <a:schemeClr val="tx1"/>
                </a:solidFill>
                <a:latin typeface="Times New Roman" charset="0"/>
              </a:defRPr>
            </a:lvl5pPr>
            <a:lvl6pPr marL="2514461" indent="-228587" defTabSz="931811" eaLnBrk="0" fontAlgn="base" hangingPunct="0">
              <a:spcBef>
                <a:spcPct val="30000"/>
              </a:spcBef>
              <a:spcAft>
                <a:spcPct val="0"/>
              </a:spcAft>
              <a:defRPr kumimoji="1" sz="1200">
                <a:solidFill>
                  <a:schemeClr val="tx1"/>
                </a:solidFill>
                <a:latin typeface="Times New Roman" charset="0"/>
              </a:defRPr>
            </a:lvl6pPr>
            <a:lvl7pPr marL="2971635" indent="-228587" defTabSz="931811" eaLnBrk="0" fontAlgn="base" hangingPunct="0">
              <a:spcBef>
                <a:spcPct val="30000"/>
              </a:spcBef>
              <a:spcAft>
                <a:spcPct val="0"/>
              </a:spcAft>
              <a:defRPr kumimoji="1" sz="1200">
                <a:solidFill>
                  <a:schemeClr val="tx1"/>
                </a:solidFill>
                <a:latin typeface="Times New Roman" charset="0"/>
              </a:defRPr>
            </a:lvl7pPr>
            <a:lvl8pPr marL="3428811" indent="-228587" defTabSz="931811" eaLnBrk="0" fontAlgn="base" hangingPunct="0">
              <a:spcBef>
                <a:spcPct val="30000"/>
              </a:spcBef>
              <a:spcAft>
                <a:spcPct val="0"/>
              </a:spcAft>
              <a:defRPr kumimoji="1" sz="1200">
                <a:solidFill>
                  <a:schemeClr val="tx1"/>
                </a:solidFill>
                <a:latin typeface="Times New Roman" charset="0"/>
              </a:defRPr>
            </a:lvl8pPr>
            <a:lvl9pPr marL="3885985" indent="-228587" defTabSz="931811"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2682A42-3BC1-42BA-AF83-26F9E7BD93BD}" type="slidenum">
              <a:rPr kumimoji="0" lang="en-US" altLang="en-US" smtClean="0"/>
              <a:pPr eaLnBrk="1" hangingPunct="1">
                <a:spcBef>
                  <a:spcPct val="0"/>
                </a:spcBef>
              </a:pPr>
              <a:t>11</a:t>
            </a:fld>
            <a:endParaRPr kumimoji="0"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Make sure they realize that I am talking about machine language instructions being disallowed.</a:t>
            </a:r>
          </a:p>
          <a:p>
            <a:pPr lvl="1">
              <a:buFontTx/>
              <a:buChar char="•"/>
            </a:pPr>
            <a:r>
              <a:rPr lang="en-US" altLang="en-US"/>
              <a:t>Just because they can use the malloc() function doesn’t mean that they have access to supervisory mode.</a:t>
            </a:r>
          </a:p>
          <a:p>
            <a:pPr lvl="1">
              <a:buFontTx/>
              <a:buChar char="•"/>
            </a:pPr>
            <a:r>
              <a:rPr lang="en-US" altLang="en-US"/>
              <a:t>The compiler will add the necessary instructions to trap to kernel mode so that the instruction may be executed.</a:t>
            </a:r>
          </a:p>
          <a:p>
            <a:pPr lvl="1">
              <a:buFontTx/>
              <a:buChar char="•"/>
            </a:pPr>
            <a:r>
              <a:rPr lang="en-US" altLang="en-US"/>
              <a:t>The information that the user program wants executed will be provided to the kernel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spcBef>
                <a:spcPct val="30000"/>
              </a:spcBef>
              <a:defRPr kumimoji="1" sz="1200">
                <a:solidFill>
                  <a:schemeClr val="tx1"/>
                </a:solidFill>
                <a:latin typeface="Times New Roman" charset="0"/>
              </a:defRPr>
            </a:lvl1pPr>
            <a:lvl2pPr marL="729057" indent="-280406" defTabSz="914437" eaLnBrk="0" hangingPunct="0">
              <a:spcBef>
                <a:spcPct val="30000"/>
              </a:spcBef>
              <a:defRPr kumimoji="1" sz="1200">
                <a:solidFill>
                  <a:schemeClr val="tx1"/>
                </a:solidFill>
                <a:latin typeface="Times New Roman" charset="0"/>
              </a:defRPr>
            </a:lvl2pPr>
            <a:lvl3pPr marL="1121626" indent="-224325" defTabSz="914437" eaLnBrk="0" hangingPunct="0">
              <a:spcBef>
                <a:spcPct val="30000"/>
              </a:spcBef>
              <a:defRPr kumimoji="1" sz="1200">
                <a:solidFill>
                  <a:schemeClr val="tx1"/>
                </a:solidFill>
                <a:latin typeface="Times New Roman" charset="0"/>
              </a:defRPr>
            </a:lvl3pPr>
            <a:lvl4pPr marL="1570276" indent="-224325" defTabSz="914437" eaLnBrk="0" hangingPunct="0">
              <a:spcBef>
                <a:spcPct val="30000"/>
              </a:spcBef>
              <a:defRPr kumimoji="1" sz="1200">
                <a:solidFill>
                  <a:schemeClr val="tx1"/>
                </a:solidFill>
                <a:latin typeface="Times New Roman" charset="0"/>
              </a:defRPr>
            </a:lvl4pPr>
            <a:lvl5pPr marL="2018927" indent="-224325" defTabSz="914437" eaLnBrk="0" hangingPunct="0">
              <a:spcBef>
                <a:spcPct val="30000"/>
              </a:spcBef>
              <a:defRPr kumimoji="1" sz="1200">
                <a:solidFill>
                  <a:schemeClr val="tx1"/>
                </a:solidFill>
                <a:latin typeface="Times New Roman" charset="0"/>
              </a:defRPr>
            </a:lvl5pPr>
            <a:lvl6pPr marL="2467577" indent="-224325" defTabSz="914437" eaLnBrk="0" fontAlgn="base" hangingPunct="0">
              <a:spcBef>
                <a:spcPct val="30000"/>
              </a:spcBef>
              <a:spcAft>
                <a:spcPct val="0"/>
              </a:spcAft>
              <a:defRPr kumimoji="1" sz="1200">
                <a:solidFill>
                  <a:schemeClr val="tx1"/>
                </a:solidFill>
                <a:latin typeface="Times New Roman" charset="0"/>
              </a:defRPr>
            </a:lvl6pPr>
            <a:lvl7pPr marL="2916227" indent="-224325" defTabSz="914437" eaLnBrk="0" fontAlgn="base" hangingPunct="0">
              <a:spcBef>
                <a:spcPct val="30000"/>
              </a:spcBef>
              <a:spcAft>
                <a:spcPct val="0"/>
              </a:spcAft>
              <a:defRPr kumimoji="1" sz="1200">
                <a:solidFill>
                  <a:schemeClr val="tx1"/>
                </a:solidFill>
                <a:latin typeface="Times New Roman" charset="0"/>
              </a:defRPr>
            </a:lvl7pPr>
            <a:lvl8pPr marL="3364878" indent="-224325" defTabSz="914437" eaLnBrk="0" fontAlgn="base" hangingPunct="0">
              <a:spcBef>
                <a:spcPct val="30000"/>
              </a:spcBef>
              <a:spcAft>
                <a:spcPct val="0"/>
              </a:spcAft>
              <a:defRPr kumimoji="1" sz="1200">
                <a:solidFill>
                  <a:schemeClr val="tx1"/>
                </a:solidFill>
                <a:latin typeface="Times New Roman" charset="0"/>
              </a:defRPr>
            </a:lvl8pPr>
            <a:lvl9pPr marL="3813528" indent="-224325" defTabSz="914437" eaLnBrk="0" fontAlgn="base" hangingPunct="0">
              <a:spcBef>
                <a:spcPct val="30000"/>
              </a:spcBef>
              <a:spcAft>
                <a:spcPct val="0"/>
              </a:spcAft>
              <a:defRPr kumimoji="1" sz="1200">
                <a:solidFill>
                  <a:schemeClr val="tx1"/>
                </a:solidFill>
                <a:latin typeface="Times New Roman" charset="0"/>
              </a:defRPr>
            </a:lvl9pPr>
          </a:lstStyle>
          <a:p>
            <a:pPr marL="0" marR="0" lvl="0" indent="0" algn="r" defTabSz="914437" rtl="0" eaLnBrk="1" fontAlgn="auto" latinLnBrk="0" hangingPunct="1">
              <a:lnSpc>
                <a:spcPct val="100000"/>
              </a:lnSpc>
              <a:spcBef>
                <a:spcPct val="0"/>
              </a:spcBef>
              <a:spcAft>
                <a:spcPts val="0"/>
              </a:spcAft>
              <a:buClrTx/>
              <a:buSzTx/>
              <a:buFontTx/>
              <a:buNone/>
              <a:tabLst/>
              <a:defRPr/>
            </a:pPr>
            <a:fld id="{F6B8BE8E-AF53-4F75-9D72-F65F79BCC2FE}" type="slidenum">
              <a:rPr kumimoji="0" lang="en-US" altLang="en-US" sz="1200" b="0" i="0" u="none" strike="noStrike" kern="1200" cap="none" spc="0" normalizeH="0" baseline="0" noProof="0" smtClean="0">
                <a:ln>
                  <a:noFill/>
                </a:ln>
                <a:solidFill>
                  <a:prstClr val="black"/>
                </a:solidFill>
                <a:effectLst/>
                <a:uLnTx/>
                <a:uFillTx/>
                <a:latin typeface="Times New Roman" charset="0"/>
                <a:ea typeface="+mn-ea"/>
                <a:cs typeface="+mn-cs"/>
              </a:rPr>
              <a:pPr marL="0" marR="0" lvl="0" indent="0" algn="r" defTabSz="914437" rtl="0" eaLnBrk="1" fontAlgn="auto" latinLnBrk="0" hangingPunct="1">
                <a:lnSpc>
                  <a:spcPct val="100000"/>
                </a:lnSpc>
                <a:spcBef>
                  <a:spcPct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noProof="0" dirty="0"/>
              <a:t>Here is an abstract view</a:t>
            </a:r>
            <a:r>
              <a:rPr lang="en-CA" altLang="en-US" baseline="0" noProof="0" dirty="0"/>
              <a:t> of a memory hierarchy. You do not see mass storage devices or USB sticks or multi-level caches. It is the concept of hierarchy that counts here. The concepts covered here can actually be applied on the web. Think about the cache for your web browser and think that there is not only one layer of computers serving you on the internet, there is also a hierarchy of memory. </a:t>
            </a:r>
            <a:endParaRPr lang="en-CA" altLang="en-US" noProof="0" dirty="0"/>
          </a:p>
          <a:p>
            <a:pPr eaLnBrk="1" hangingPunct="1"/>
            <a:endParaRPr lang="en-CA" altLang="en-US" noProof="0" dirty="0"/>
          </a:p>
          <a:p>
            <a:pPr eaLnBrk="1" hangingPunct="1"/>
            <a:r>
              <a:rPr lang="en-CA" altLang="en-US" noProof="0" dirty="0"/>
              <a:t>Registers</a:t>
            </a:r>
          </a:p>
          <a:p>
            <a:pPr lvl="1" eaLnBrk="1" hangingPunct="1"/>
            <a:r>
              <a:rPr lang="en-CA" altLang="en-US" noProof="0" dirty="0"/>
              <a:t>Are embedded into the CPU and are typically just as fast</a:t>
            </a:r>
          </a:p>
          <a:p>
            <a:pPr lvl="1" eaLnBrk="1" hangingPunct="1"/>
            <a:r>
              <a:rPr lang="en-CA" altLang="en-US" noProof="0" dirty="0"/>
              <a:t>Registers are managed by the program (even if the compiler made the final decisions)</a:t>
            </a:r>
          </a:p>
          <a:p>
            <a:pPr eaLnBrk="1" hangingPunct="1"/>
            <a:r>
              <a:rPr lang="en-CA" altLang="en-US" noProof="0" dirty="0"/>
              <a:t>Cache</a:t>
            </a:r>
          </a:p>
          <a:p>
            <a:pPr marL="628650" lvl="1" indent="-171450" eaLnBrk="1" hangingPunct="1">
              <a:buFont typeface="Arial" panose="020B0604020202020204" pitchFamily="34" charset="0"/>
              <a:buChar char="•"/>
            </a:pPr>
            <a:r>
              <a:rPr lang="en-CA" altLang="en-US" noProof="0" dirty="0"/>
              <a:t>Very fast but expensive memory</a:t>
            </a:r>
          </a:p>
          <a:p>
            <a:pPr marL="628650" lvl="1" indent="-171450" eaLnBrk="1" hangingPunct="1">
              <a:buFont typeface="Arial" panose="020B0604020202020204" pitchFamily="34" charset="0"/>
              <a:buChar char="•"/>
            </a:pPr>
            <a:r>
              <a:rPr lang="en-CA" altLang="en-US" noProof="0" dirty="0"/>
              <a:t>Potentially many “levels” of cache</a:t>
            </a:r>
          </a:p>
          <a:p>
            <a:pPr marL="628650" lvl="1" indent="-171450" eaLnBrk="1" hangingPunct="1">
              <a:buFont typeface="Arial" panose="020B0604020202020204" pitchFamily="34" charset="0"/>
              <a:buChar char="•"/>
            </a:pPr>
            <a:r>
              <a:rPr lang="en-CA" altLang="en-US" noProof="0" dirty="0"/>
              <a:t>Lives “near” CPU</a:t>
            </a:r>
          </a:p>
          <a:p>
            <a:pPr marL="628650" lvl="1" indent="-171450" eaLnBrk="1" hangingPunct="1">
              <a:buFont typeface="Arial" panose="020B0604020202020204" pitchFamily="34" charset="0"/>
              <a:buChar char="•"/>
            </a:pPr>
            <a:r>
              <a:rPr lang="en-CA" altLang="en-US" noProof="0" dirty="0"/>
              <a:t>Usually hardware controlled</a:t>
            </a:r>
          </a:p>
          <a:p>
            <a:pPr lvl="2">
              <a:buFontTx/>
              <a:buChar char="•"/>
            </a:pPr>
            <a:r>
              <a:rPr lang="en-CA" altLang="en-US" noProof="0" dirty="0"/>
              <a:t>Main memory is divided into cache lines (</a:t>
            </a:r>
            <a:r>
              <a:rPr lang="en-CA" altLang="en-US" noProof="0" dirty="0" err="1"/>
              <a:t>eg</a:t>
            </a:r>
            <a:r>
              <a:rPr lang="en-CA" altLang="en-US" noProof="0" dirty="0"/>
              <a:t>: 0-63; 64-127; </a:t>
            </a:r>
            <a:r>
              <a:rPr lang="en-CA" altLang="en-US" noProof="0" dirty="0" err="1"/>
              <a:t>etc</a:t>
            </a:r>
            <a:r>
              <a:rPr lang="en-CA" altLang="en-US" noProof="0" dirty="0"/>
              <a:t>)</a:t>
            </a:r>
          </a:p>
          <a:p>
            <a:pPr lvl="2">
              <a:buFontTx/>
              <a:buChar char="•"/>
            </a:pPr>
            <a:r>
              <a:rPr lang="en-CA" altLang="en-US" noProof="0" dirty="0"/>
              <a:t>Draw an example</a:t>
            </a:r>
          </a:p>
          <a:p>
            <a:pPr lvl="2">
              <a:buFontTx/>
              <a:buChar char="•"/>
            </a:pPr>
            <a:r>
              <a:rPr lang="en-CA" altLang="en-US" noProof="0" dirty="0"/>
              <a:t>When a program needs a bit of memory it looks to the cache first</a:t>
            </a:r>
          </a:p>
          <a:p>
            <a:pPr lvl="3">
              <a:buFontTx/>
              <a:buChar char="•"/>
            </a:pPr>
            <a:r>
              <a:rPr lang="en-CA" altLang="en-US" noProof="0" dirty="0"/>
              <a:t>If there, a cache hit!</a:t>
            </a:r>
          </a:p>
          <a:p>
            <a:pPr lvl="3">
              <a:buFontTx/>
              <a:buChar char="•"/>
            </a:pPr>
            <a:r>
              <a:rPr lang="en-CA" altLang="en-US" noProof="0" dirty="0"/>
              <a:t>If not, a miss-&gt; Go to main memory</a:t>
            </a:r>
          </a:p>
          <a:p>
            <a:pPr lvl="3">
              <a:buFontTx/>
              <a:buNone/>
            </a:pPr>
            <a:endParaRPr lang="en-CA" altLang="en-US" noProof="0" dirty="0"/>
          </a:p>
          <a:p>
            <a:pPr lvl="3">
              <a:buFontTx/>
              <a:buNone/>
            </a:pPr>
            <a:r>
              <a:rPr lang="en-CA" altLang="en-US" noProof="0" dirty="0"/>
              <a:t>L1</a:t>
            </a:r>
            <a:r>
              <a:rPr lang="en-CA" altLang="en-US" baseline="0" noProof="0" dirty="0"/>
              <a:t> – inside CPU 16 or 32 KB</a:t>
            </a:r>
          </a:p>
          <a:p>
            <a:pPr lvl="3">
              <a:buFontTx/>
              <a:buNone/>
            </a:pPr>
            <a:r>
              <a:rPr lang="en-CA" altLang="en-US" baseline="0" noProof="0" dirty="0"/>
              <a:t>L2 – 1 MB, may be built in or shared between multi-core systems</a:t>
            </a:r>
            <a:endParaRPr lang="en-CA" altLang="en-US" noProof="0" dirty="0"/>
          </a:p>
          <a:p>
            <a:pPr lvl="0">
              <a:buFontTx/>
              <a:buNone/>
            </a:pPr>
            <a:endParaRPr lang="en-CA" altLang="en-US" noProof="0" dirty="0"/>
          </a:p>
          <a:p>
            <a:pPr lvl="0">
              <a:buFontTx/>
              <a:buNone/>
            </a:pPr>
            <a:r>
              <a:rPr lang="en-CA" altLang="en-US" noProof="0" dirty="0"/>
              <a:t>RAM</a:t>
            </a:r>
          </a:p>
          <a:p>
            <a:pPr lvl="1" eaLnBrk="1" hangingPunct="1"/>
            <a:r>
              <a:rPr lang="en-CA" altLang="en-US" noProof="0" dirty="0"/>
              <a:t>The work horse of the computer</a:t>
            </a:r>
          </a:p>
          <a:p>
            <a:pPr lvl="1" eaLnBrk="1" hangingPunct="1"/>
            <a:r>
              <a:rPr lang="en-CA" altLang="en-US" noProof="0" dirty="0"/>
              <a:t>Capacity</a:t>
            </a:r>
            <a:r>
              <a:rPr lang="en-CA" altLang="en-US" baseline="0" noProof="0" dirty="0"/>
              <a:t> is increasing very fast and cost is going down. </a:t>
            </a:r>
          </a:p>
          <a:p>
            <a:pPr marL="1085850" lvl="2" indent="-171450" eaLnBrk="1" hangingPunct="1">
              <a:buFont typeface="Arial" panose="020B0604020202020204" pitchFamily="34" charset="0"/>
              <a:buChar char="•"/>
            </a:pPr>
            <a:r>
              <a:rPr lang="en-CA" altLang="en-US" noProof="0" dirty="0"/>
              <a:t>1990 $200 would buy</a:t>
            </a:r>
            <a:r>
              <a:rPr lang="en-CA" altLang="en-US" baseline="0" noProof="0" dirty="0"/>
              <a:t> </a:t>
            </a:r>
            <a:r>
              <a:rPr lang="en-CA" altLang="en-US" noProof="0" dirty="0"/>
              <a:t>1-4Meg </a:t>
            </a:r>
          </a:p>
          <a:p>
            <a:pPr marL="1085850" lvl="2" indent="-171450" eaLnBrk="1" hangingPunct="1">
              <a:buFont typeface="Arial" panose="020B0604020202020204" pitchFamily="34" charset="0"/>
              <a:buChar char="•"/>
            </a:pPr>
            <a:r>
              <a:rPr lang="en-CA" altLang="en-US" noProof="0" dirty="0"/>
              <a:t>Now  - </a:t>
            </a:r>
            <a:r>
              <a:rPr lang="en-CA" altLang="en-US" baseline="0" noProof="0" dirty="0"/>
              <a:t> 1</a:t>
            </a:r>
            <a:r>
              <a:rPr lang="en-CA" altLang="en-US" noProof="0" dirty="0"/>
              <a:t>6GB for less then $150</a:t>
            </a:r>
          </a:p>
          <a:p>
            <a:pPr eaLnBrk="1" hangingPunct="1"/>
            <a:r>
              <a:rPr lang="en-US" altLang="en-US" dirty="0"/>
              <a:t>Magnetic Tape</a:t>
            </a:r>
          </a:p>
          <a:p>
            <a:pPr lvl="1" eaLnBrk="1" hangingPunct="1"/>
            <a:r>
              <a:rPr lang="en-US" altLang="en-US" dirty="0"/>
              <a:t>Used for backup storage/large data sets</a:t>
            </a:r>
          </a:p>
          <a:p>
            <a:pPr lvl="1" eaLnBrk="1" hangingPunct="1"/>
            <a:r>
              <a:rPr lang="en-US" altLang="en-US" dirty="0"/>
              <a:t>Since usually in storage, it must be loaded into a reader before access (human or robot performed)</a:t>
            </a:r>
          </a:p>
          <a:p>
            <a:pPr lvl="1" eaLnBrk="1" hangingPunct="1"/>
            <a:r>
              <a:rPr lang="en-US" altLang="en-US" dirty="0"/>
              <a:t>Very slow but exceedingly cheap! (sequential</a:t>
            </a:r>
            <a:r>
              <a:rPr lang="en-US" altLang="en-US" baseline="0" dirty="0"/>
              <a:t> access no seek).</a:t>
            </a:r>
          </a:p>
          <a:p>
            <a:pPr lvl="1" eaLnBrk="1" hangingPunct="1"/>
            <a:r>
              <a:rPr lang="en-US" altLang="en-US" baseline="0" dirty="0"/>
              <a:t>Although the slide says 800 GB they now make tapes that are 4 TB. Many organization use tape backups</a:t>
            </a:r>
            <a:endParaRPr lang="en-CA" altLang="en-US" noProof="0" dirty="0"/>
          </a:p>
          <a:p>
            <a:pPr lvl="0">
              <a:buFontTx/>
              <a:buNone/>
            </a:pPr>
            <a:endParaRPr lang="en-CA" altLang="en-US" noProof="0" dirty="0"/>
          </a:p>
          <a:p>
            <a:pPr>
              <a:buFontTx/>
              <a:buNone/>
            </a:pPr>
            <a:endParaRPr lang="en-CA" altLang="en-US" noProof="0" dirty="0"/>
          </a:p>
        </p:txBody>
      </p:sp>
    </p:spTree>
    <p:extLst>
      <p:ext uri="{BB962C8B-B14F-4D97-AF65-F5344CB8AC3E}">
        <p14:creationId xmlns:p14="http://schemas.microsoft.com/office/powerpoint/2010/main" val="2234021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BA55CCDE-15E4-4587-ACC9-0FAC5B751F4A}" type="slidenum">
              <a:rPr lang="en-US" altLang="en-US" sz="1200"/>
              <a:pPr eaLnBrk="1" hangingPunct="1"/>
              <a:t>13</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i="0" u="none" strike="noStrike" kern="1200" dirty="0">
                <a:solidFill>
                  <a:schemeClr val="tx1"/>
                </a:solidFill>
                <a:effectLst/>
                <a:latin typeface="+mn-lt"/>
                <a:ea typeface="+mn-ea"/>
                <a:cs typeface="+mn-cs"/>
              </a:rPr>
              <a:t>When the microprocessor completes the execution of a set of instructions, and is ready to carry out the next task, it retrieves the information it needs from RAM. Typically, the directions include the address where the information, which needs to be read, is located. The CPU transmits the address to the RAM's controller, which goes through the process of locating the address and reading the data.</a:t>
            </a:r>
          </a:p>
          <a:p>
            <a:endParaRPr lang="en-CA" altLang="en-US" sz="1200" b="0" i="0" u="none" strike="noStrike" kern="1200" dirty="0">
              <a:solidFill>
                <a:schemeClr val="tx1"/>
              </a:solidFill>
              <a:effectLst/>
              <a:latin typeface="+mn-lt"/>
              <a:ea typeface="+mn-ea"/>
              <a:cs typeface="+mn-cs"/>
            </a:endParaRPr>
          </a:p>
          <a:p>
            <a:r>
              <a:rPr lang="en-CA" altLang="en-US" sz="1200" b="0" i="0" u="none" strike="noStrike" kern="1200" dirty="0">
                <a:solidFill>
                  <a:schemeClr val="tx1"/>
                </a:solidFill>
                <a:effectLst/>
                <a:latin typeface="+mn-lt"/>
                <a:ea typeface="+mn-ea"/>
                <a:cs typeface="+mn-cs"/>
              </a:rPr>
              <a:t>SRAM, DRAM</a:t>
            </a:r>
            <a:endParaRPr lang="en-US" altLang="en-US" dirty="0"/>
          </a:p>
        </p:txBody>
      </p:sp>
    </p:spTree>
    <p:extLst>
      <p:ext uri="{BB962C8B-B14F-4D97-AF65-F5344CB8AC3E}">
        <p14:creationId xmlns:p14="http://schemas.microsoft.com/office/powerpoint/2010/main" val="217844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Quickly explain that when</a:t>
            </a:r>
            <a:r>
              <a:rPr lang="en-CA" baseline="0" dirty="0"/>
              <a:t> a user asks for a file, they use a logical name for the file. My_Assignment.doc. This logical name is given to the OS, the file system which executes the appropriate manipulations to load the driver and get the track…</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14</a:t>
            </a:fld>
            <a:endParaRPr lang="en-CA"/>
          </a:p>
        </p:txBody>
      </p:sp>
    </p:spTree>
    <p:extLst>
      <p:ext uri="{BB962C8B-B14F-4D97-AF65-F5344CB8AC3E}">
        <p14:creationId xmlns:p14="http://schemas.microsoft.com/office/powerpoint/2010/main" val="2774544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defTabSz="913960">
              <a:defRPr sz="1200">
                <a:solidFill>
                  <a:schemeClr val="tx1"/>
                </a:solidFill>
                <a:latin typeface="Times New Roman" charset="0"/>
                <a:ea typeface="MS PGothic" charset="0"/>
                <a:cs typeface="MS PGothic" charset="0"/>
              </a:defRPr>
            </a:lvl1pPr>
            <a:lvl2pPr marL="745180" indent="-286608" defTabSz="913960">
              <a:defRPr sz="1200">
                <a:solidFill>
                  <a:schemeClr val="tx1"/>
                </a:solidFill>
                <a:latin typeface="Times New Roman" charset="0"/>
                <a:ea typeface="MS PGothic" charset="0"/>
                <a:cs typeface="MS PGothic" charset="0"/>
              </a:defRPr>
            </a:lvl2pPr>
            <a:lvl3pPr marL="1146431" indent="-229286" defTabSz="913960">
              <a:defRPr sz="1200">
                <a:solidFill>
                  <a:schemeClr val="tx1"/>
                </a:solidFill>
                <a:latin typeface="Times New Roman" charset="0"/>
                <a:ea typeface="MS PGothic" charset="0"/>
                <a:cs typeface="MS PGothic" charset="0"/>
              </a:defRPr>
            </a:lvl3pPr>
            <a:lvl4pPr marL="1605003" indent="-229286" defTabSz="913960">
              <a:defRPr sz="1200">
                <a:solidFill>
                  <a:schemeClr val="tx1"/>
                </a:solidFill>
                <a:latin typeface="Times New Roman" charset="0"/>
                <a:ea typeface="MS PGothic" charset="0"/>
                <a:cs typeface="MS PGothic" charset="0"/>
              </a:defRPr>
            </a:lvl4pPr>
            <a:lvl5pPr marL="2063576" indent="-229286" defTabSz="913960">
              <a:defRPr sz="1200">
                <a:solidFill>
                  <a:schemeClr val="tx1"/>
                </a:solidFill>
                <a:latin typeface="Times New Roman" charset="0"/>
                <a:ea typeface="MS PGothic" charset="0"/>
                <a:cs typeface="MS PGothic" charset="0"/>
              </a:defRPr>
            </a:lvl5pPr>
            <a:lvl6pPr marL="2522148" indent="-229286" defTabSz="913960"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80721" indent="-229286" defTabSz="913960"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39293" indent="-229286" defTabSz="913960"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97866" indent="-229286" defTabSz="913960"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fld id="{A4094AA9-E6B3-B447-8B1A-CAC03E4085ED}" type="slidenum">
              <a:rPr lang="fr-CA"/>
              <a:pPr/>
              <a:t>15</a:t>
            </a:fld>
            <a:endParaRPr lang="fr-CA"/>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CA" sz="1200" b="0" i="0" kern="1200" dirty="0">
                <a:solidFill>
                  <a:schemeClr val="tx1"/>
                </a:solidFill>
                <a:effectLst/>
                <a:latin typeface="+mn-lt"/>
                <a:ea typeface="+mn-ea"/>
                <a:cs typeface="+mn-cs"/>
              </a:rPr>
              <a:t>A bus is simply a circuit that connects one part of the motherboard to another. </a:t>
            </a:r>
            <a:endParaRPr lang="en-US" dirty="0">
              <a:ea typeface="MS PGothic" charset="0"/>
            </a:endParaRPr>
          </a:p>
          <a:p>
            <a:pPr eaLnBrk="1" hangingPunct="1"/>
            <a:endParaRPr lang="en-US" dirty="0">
              <a:ea typeface="MS PGothic" charset="0"/>
            </a:endParaRPr>
          </a:p>
          <a:p>
            <a:pPr eaLnBrk="1" hangingPunct="1"/>
            <a:r>
              <a:rPr lang="en-US" dirty="0">
                <a:ea typeface="MS PGothic" charset="0"/>
              </a:rPr>
              <a:t>Don</a:t>
            </a:r>
            <a:r>
              <a:rPr lang="fr-FR" dirty="0">
                <a:ea typeface="MS PGothic" charset="0"/>
              </a:rPr>
              <a:t>’</a:t>
            </a:r>
            <a:r>
              <a:rPr lang="en-US" altLang="ja-JP" dirty="0">
                <a:ea typeface="MS PGothic" charset="0"/>
              </a:rPr>
              <a:t>t expect them to memorize this...but tell them they may want to add some notes.</a:t>
            </a:r>
          </a:p>
          <a:p>
            <a:pPr eaLnBrk="1" hangingPunct="1"/>
            <a:r>
              <a:rPr lang="en-US" dirty="0">
                <a:ea typeface="MS PGothic" charset="0"/>
              </a:rPr>
              <a:t>This is an example of a bus you might find in a typical PC</a:t>
            </a:r>
          </a:p>
          <a:p>
            <a:pPr eaLnBrk="1" hangingPunct="1"/>
            <a:r>
              <a:rPr lang="en-US" dirty="0">
                <a:ea typeface="MS PGothic" charset="0"/>
              </a:rPr>
              <a:t>A number of busses required as CPUs have become more powerful and devices have provided higher throughput.</a:t>
            </a:r>
          </a:p>
          <a:p>
            <a:pPr eaLnBrk="1" hangingPunct="1"/>
            <a:endParaRPr lang="en-US" dirty="0">
              <a:ea typeface="MS PGothic" charset="0"/>
            </a:endParaRPr>
          </a:p>
          <a:p>
            <a:pPr eaLnBrk="1" hangingPunct="1"/>
            <a:r>
              <a:rPr lang="en-US" dirty="0">
                <a:ea typeface="MS PGothic" charset="0"/>
              </a:rPr>
              <a:t>AGP (</a:t>
            </a:r>
            <a:r>
              <a:rPr lang="en-US" dirty="0" err="1">
                <a:ea typeface="MS PGothic" charset="0"/>
              </a:rPr>
              <a:t>Acclerated</a:t>
            </a:r>
            <a:r>
              <a:rPr lang="en-US" dirty="0">
                <a:ea typeface="MS PGothic" charset="0"/>
              </a:rPr>
              <a:t> Graphics Port) bus is missing – pretty much phased out by</a:t>
            </a:r>
            <a:r>
              <a:rPr lang="en-US" baseline="0" dirty="0">
                <a:ea typeface="MS PGothic" charset="0"/>
              </a:rPr>
              <a:t> PCI and </a:t>
            </a:r>
            <a:r>
              <a:rPr lang="en-US" baseline="0" dirty="0" err="1">
                <a:ea typeface="MS PGothic" charset="0"/>
              </a:rPr>
              <a:t>PCIe</a:t>
            </a:r>
            <a:endParaRPr lang="en-US" dirty="0">
              <a:ea typeface="MS PGothic" charset="0"/>
            </a:endParaRPr>
          </a:p>
          <a:p>
            <a:pPr eaLnBrk="1" hangingPunct="1"/>
            <a:r>
              <a:rPr lang="en-US" dirty="0">
                <a:ea typeface="MS PGothic" charset="0"/>
              </a:rPr>
              <a:t>ISA: Industry Standard Architecture (original IBM PC/AT bus – 8.33 MHz with 2 bytes for 16.66 MB/s)</a:t>
            </a:r>
          </a:p>
          <a:p>
            <a:pPr eaLnBrk="1" hangingPunct="1"/>
            <a:r>
              <a:rPr lang="en-US" dirty="0">
                <a:ea typeface="MS PGothic" charset="0"/>
              </a:rPr>
              <a:t>PCI: Peripheral Component Interconnect </a:t>
            </a:r>
            <a:r>
              <a:rPr lang="en-US" dirty="0" err="1">
                <a:ea typeface="MS PGothic" charset="0"/>
              </a:rPr>
              <a:t>PCIe</a:t>
            </a:r>
            <a:r>
              <a:rPr lang="en-US" dirty="0">
                <a:ea typeface="MS PGothic" charset="0"/>
              </a:rPr>
              <a:t> 5.0  128GB/s (32 GHz, duplex)</a:t>
            </a:r>
          </a:p>
          <a:p>
            <a:pPr eaLnBrk="1" hangingPunct="1"/>
            <a:r>
              <a:rPr lang="en-US" dirty="0">
                <a:ea typeface="MS PGothic" charset="0"/>
              </a:rPr>
              <a:t>IDE: Integrated Drive Electronics</a:t>
            </a:r>
          </a:p>
          <a:p>
            <a:pPr eaLnBrk="1" hangingPunct="1"/>
            <a:r>
              <a:rPr lang="en-US" dirty="0">
                <a:ea typeface="MS PGothic" charset="0"/>
              </a:rPr>
              <a:t>SCSI: Small Computer System Interface (fast devices) - </a:t>
            </a:r>
            <a:r>
              <a:rPr lang="en-CA" dirty="0">
                <a:ea typeface="MS PGothic" charset="0"/>
              </a:rPr>
              <a:t>Ultra-640 SCSI: Uses a 16-bit bus, supports data transfer speeds of 640 </a:t>
            </a:r>
            <a:r>
              <a:rPr lang="en-CA" dirty="0" err="1">
                <a:ea typeface="MS PGothic" charset="0"/>
              </a:rPr>
              <a:t>MBps</a:t>
            </a:r>
            <a:r>
              <a:rPr lang="en-CA" dirty="0">
                <a:ea typeface="MS PGothic" charset="0"/>
              </a:rPr>
              <a:t>.</a:t>
            </a:r>
            <a:endParaRPr lang="en-US" dirty="0">
              <a:ea typeface="MS PGothic" charset="0"/>
            </a:endParaRPr>
          </a:p>
          <a:p>
            <a:pPr eaLnBrk="1" hangingPunct="1"/>
            <a:r>
              <a:rPr lang="en-US" dirty="0">
                <a:ea typeface="MS PGothic" charset="0"/>
              </a:rPr>
              <a:t>USB: Universal Serial Bus (attaches a number of slower devices and polls each every 1ms.  No interrupts from these devices, but from the USB controller)</a:t>
            </a:r>
          </a:p>
          <a:p>
            <a:pPr eaLnBrk="1" hangingPunct="1"/>
            <a:endParaRPr lang="en-US" dirty="0">
              <a:ea typeface="MS PGothic" charset="0"/>
            </a:endParaRPr>
          </a:p>
          <a:p>
            <a:pPr eaLnBrk="1" hangingPunct="1"/>
            <a:r>
              <a:rPr lang="en-US" dirty="0">
                <a:ea typeface="MS PGothic" charset="0"/>
              </a:rPr>
              <a:t>Now consider the large number of devices shown here...and most have the ability to raise an interrupt and use DMA.  Before plug and play they had to be assigned manually.  </a:t>
            </a:r>
          </a:p>
          <a:p>
            <a:pPr eaLnBrk="1" hangingPunct="1"/>
            <a:r>
              <a:rPr lang="en-US" dirty="0">
                <a:ea typeface="MS PGothic" charset="0"/>
              </a:rPr>
              <a:t>The OS used to simply tell you there was a conflict (if you got any info other than a lock)</a:t>
            </a:r>
          </a:p>
          <a:p>
            <a:pPr eaLnBrk="1" hangingPunct="1"/>
            <a:r>
              <a:rPr lang="en-US" dirty="0">
                <a:ea typeface="MS PGothic" charset="0"/>
              </a:rPr>
              <a:t>With plug and play the BIOS assigns interrupt/DMA addresses around any legacy hardware</a:t>
            </a:r>
          </a:p>
          <a:p>
            <a:pPr eaLnBrk="1" hangingPunct="1"/>
            <a:r>
              <a:rPr lang="en-US" dirty="0">
                <a:ea typeface="MS PGothic" charset="0"/>
              </a:rPr>
              <a:t>Now, the OS must use information collected by the BIOS (Basic Input Output System) at boot to get configuration information and prompt for drivers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7C316202-E962-4B3B-AD91-FF2B623C9762}" type="slidenum">
              <a:rPr lang="en-US" altLang="en-US" sz="1200"/>
              <a:pPr eaLnBrk="1" hangingPunct="1"/>
              <a:t>16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*****Go to this link before hitting</a:t>
            </a:r>
            <a:r>
              <a:rPr lang="en-US" altLang="en-US" baseline="0" dirty="0">
                <a:latin typeface="Times New Roman" pitchFamily="18" charset="0"/>
              </a:rPr>
              <a:t> each of the bullets, highlighting the complexity and challenge of writing drivers for any thing that may be connected to the computer</a:t>
            </a:r>
          </a:p>
          <a:p>
            <a:r>
              <a:rPr lang="en-US" altLang="en-US" baseline="0" dirty="0">
                <a:latin typeface="Times New Roman" pitchFamily="18" charset="0"/>
              </a:rPr>
              <a:t>	-&gt; </a:t>
            </a:r>
            <a:r>
              <a:rPr lang="en-US" altLang="en-US" dirty="0">
                <a:latin typeface="Times New Roman" pitchFamily="18" charset="0"/>
              </a:rPr>
              <a:t>https://</a:t>
            </a:r>
            <a:r>
              <a:rPr lang="en-US" altLang="en-US" dirty="0" err="1">
                <a:latin typeface="Times New Roman" pitchFamily="18" charset="0"/>
              </a:rPr>
              <a:t>github.com</a:t>
            </a:r>
            <a:r>
              <a:rPr lang="en-US" altLang="en-US" dirty="0">
                <a:latin typeface="Times New Roman" pitchFamily="18" charset="0"/>
              </a:rPr>
              <a:t>/</a:t>
            </a:r>
            <a:r>
              <a:rPr lang="en-US" altLang="en-US" dirty="0" err="1">
                <a:latin typeface="Times New Roman" pitchFamily="18" charset="0"/>
              </a:rPr>
              <a:t>microsoft</a:t>
            </a:r>
            <a:r>
              <a:rPr lang="en-US" altLang="en-US" dirty="0">
                <a:latin typeface="Times New Roman" pitchFamily="18" charset="0"/>
              </a:rPr>
              <a:t>/Windows-driver-samples/blob/master/</a:t>
            </a:r>
            <a:r>
              <a:rPr lang="en-US" altLang="en-US" dirty="0" err="1">
                <a:latin typeface="Times New Roman" pitchFamily="18" charset="0"/>
              </a:rPr>
              <a:t>gpio</a:t>
            </a:r>
            <a:r>
              <a:rPr lang="en-US" altLang="en-US" dirty="0">
                <a:latin typeface="Times New Roman" pitchFamily="18" charset="0"/>
              </a:rPr>
              <a:t>/samples/</a:t>
            </a:r>
            <a:r>
              <a:rPr lang="en-US" altLang="en-US" dirty="0" err="1">
                <a:latin typeface="Times New Roman" pitchFamily="18" charset="0"/>
              </a:rPr>
              <a:t>simgpio</a:t>
            </a:r>
            <a:r>
              <a:rPr lang="en-US" altLang="en-US" dirty="0">
                <a:latin typeface="Times New Roman" pitchFamily="18" charset="0"/>
              </a:rPr>
              <a:t>/</a:t>
            </a:r>
            <a:r>
              <a:rPr lang="en-US" altLang="en-US" dirty="0" err="1">
                <a:latin typeface="Times New Roman" pitchFamily="18" charset="0"/>
              </a:rPr>
              <a:t>simgpio.c</a:t>
            </a:r>
            <a:endParaRPr lang="en-US" altLang="en-US" dirty="0">
              <a:latin typeface="Times New Roman" pitchFamily="18" charset="0"/>
            </a:endParaRPr>
          </a:p>
          <a:p>
            <a:endParaRPr lang="en-US" altLang="en-US" dirty="0">
              <a:latin typeface="Times New Roman" pitchFamily="18" charset="0"/>
            </a:endParaRPr>
          </a:p>
          <a:p>
            <a:r>
              <a:rPr lang="en-US" altLang="en-US" dirty="0">
                <a:latin typeface="Times New Roman" pitchFamily="18" charset="0"/>
              </a:rPr>
              <a:t>Ask the class for ideas:</a:t>
            </a:r>
          </a:p>
          <a:p>
            <a:endParaRPr lang="en-US" altLang="en-US" dirty="0">
              <a:latin typeface="Times New Roman" pitchFamily="18" charset="0"/>
            </a:endParaRPr>
          </a:p>
          <a:p>
            <a:r>
              <a:rPr lang="en-US" altLang="en-US" dirty="0">
                <a:latin typeface="Times New Roman" pitchFamily="18" charset="0"/>
              </a:rPr>
              <a:t>What exists without an OS?  Just a collection of devices.  </a:t>
            </a:r>
          </a:p>
          <a:p>
            <a:endParaRPr lang="en-US" altLang="en-US" dirty="0">
              <a:latin typeface="Times New Roman" pitchFamily="18" charset="0"/>
            </a:endParaRPr>
          </a:p>
          <a:p>
            <a:r>
              <a:rPr lang="en-US" altLang="en-US" dirty="0">
                <a:latin typeface="Times New Roman" pitchFamily="18" charset="0"/>
              </a:rPr>
              <a:t>How do they communicate? Each Program would be responsible for coordinating the communication between every required device.</a:t>
            </a:r>
          </a:p>
          <a:p>
            <a:endParaRPr lang="en-US" altLang="en-US" dirty="0">
              <a:latin typeface="Times New Roman" pitchFamily="18" charset="0"/>
            </a:endParaRPr>
          </a:p>
          <a:p>
            <a:r>
              <a:rPr lang="en-US" altLang="en-US" dirty="0">
                <a:latin typeface="Times New Roman" pitchFamily="18" charset="0"/>
              </a:rPr>
              <a:t>So a programmer </a:t>
            </a:r>
            <a:r>
              <a:rPr lang="en-US" altLang="en-US" baseline="0" dirty="0">
                <a:latin typeface="Times New Roman" pitchFamily="18" charset="0"/>
              </a:rPr>
              <a:t>would not be freed from the complexity of the machine.</a:t>
            </a:r>
          </a:p>
          <a:p>
            <a:endParaRPr lang="en-US" altLang="en-US" baseline="0" dirty="0">
              <a:latin typeface="Times New Roman" pitchFamily="18" charset="0"/>
            </a:endParaRPr>
          </a:p>
          <a:p>
            <a:r>
              <a:rPr lang="en-US" altLang="en-US" baseline="0" dirty="0">
                <a:latin typeface="Times New Roman" pitchFamily="18" charset="0"/>
              </a:rPr>
              <a:t>Show example of driver, discuss complexity of creating similar collection for every device one may connect to a computer - http://amigadev.elowar.com/read/ADCD_2.1/Devices_Manual_guide/node0063.html</a:t>
            </a:r>
          </a:p>
          <a:p>
            <a:endParaRPr lang="en-US" altLang="en-US" baseline="0" dirty="0">
              <a:latin typeface="Times New Roman" pitchFamily="18" charset="0"/>
            </a:endParaRPr>
          </a:p>
        </p:txBody>
      </p:sp>
    </p:spTree>
    <p:extLst>
      <p:ext uri="{BB962C8B-B14F-4D97-AF65-F5344CB8AC3E}">
        <p14:creationId xmlns:p14="http://schemas.microsoft.com/office/powerpoint/2010/main" val="2869286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21CA7456-79D9-4D8C-948C-9B587944EFFA}" type="slidenum">
              <a:rPr lang="en-US" altLang="en-US" sz="1200"/>
              <a:pPr eaLnBrk="1" hangingPunct="1"/>
              <a:t>17</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itchFamily="18" charset="0"/>
              </a:rPr>
              <a:t>Microarchitecture is where physical devices are grouped into logical units, </a:t>
            </a:r>
            <a:r>
              <a:rPr lang="en-US" altLang="en-US" dirty="0" err="1">
                <a:latin typeface="Times New Roman" pitchFamily="18" charset="0"/>
              </a:rPr>
              <a:t>ie</a:t>
            </a:r>
            <a:r>
              <a:rPr lang="en-US" altLang="en-US" dirty="0">
                <a:latin typeface="Times New Roman" pitchFamily="18" charset="0"/>
              </a:rPr>
              <a:t>: registers, </a:t>
            </a:r>
            <a:r>
              <a:rPr lang="en-US" altLang="en-US" dirty="0" err="1">
                <a:latin typeface="Times New Roman" pitchFamily="18" charset="0"/>
              </a:rPr>
              <a:t>alu</a:t>
            </a:r>
            <a:r>
              <a:rPr lang="en-US" altLang="en-US" dirty="0">
                <a:latin typeface="Times New Roman" pitchFamily="18" charset="0"/>
              </a:rPr>
              <a:t>, and connections.  Instructions each clock cycle move instructions and data.</a:t>
            </a:r>
          </a:p>
          <a:p>
            <a:pPr>
              <a:buFontTx/>
              <a:buChar char="•"/>
            </a:pPr>
            <a:endParaRPr lang="en-US" altLang="en-US" dirty="0">
              <a:latin typeface="Times New Roman" pitchFamily="18" charset="0"/>
            </a:endParaRPr>
          </a:p>
          <a:p>
            <a:pPr>
              <a:buFontTx/>
              <a:buChar char="•"/>
            </a:pPr>
            <a:r>
              <a:rPr lang="en-US" altLang="en-US" dirty="0">
                <a:latin typeface="Times New Roman" pitchFamily="18" charset="0"/>
              </a:rPr>
              <a:t>Machine language is a way of issuing instructions to directly control data movement, registers, calculations, etc.  MC68000?  A disk could be commanded to read a byte at this level by filling the required registers with info such as disk address, main memory address, direction, etc.</a:t>
            </a:r>
          </a:p>
          <a:p>
            <a:pPr>
              <a:buFontTx/>
              <a:buChar char="•"/>
            </a:pPr>
            <a:endParaRPr lang="en-US" altLang="en-US" dirty="0">
              <a:latin typeface="Times New Roman" pitchFamily="18" charset="0"/>
            </a:endParaRPr>
          </a:p>
          <a:p>
            <a:pPr>
              <a:buFontTx/>
              <a:buChar char="•"/>
            </a:pPr>
            <a:r>
              <a:rPr lang="en-US" altLang="en-US" dirty="0">
                <a:latin typeface="Times New Roman" pitchFamily="18" charset="0"/>
              </a:rPr>
              <a:t>Operating system hides this complexity so that application can be easily written.</a:t>
            </a:r>
          </a:p>
          <a:p>
            <a:pPr>
              <a:buFontTx/>
              <a:buChar char="•"/>
            </a:pPr>
            <a:endParaRPr lang="en-US" altLang="en-US" dirty="0">
              <a:latin typeface="Times New Roman" pitchFamily="18" charset="0"/>
            </a:endParaRPr>
          </a:p>
          <a:p>
            <a:pPr>
              <a:buFontTx/>
              <a:buChar char="•"/>
            </a:pPr>
            <a:r>
              <a:rPr lang="en-US" altLang="en-US" dirty="0">
                <a:latin typeface="Times New Roman" pitchFamily="18" charset="0"/>
              </a:rPr>
              <a:t>The KERNEL is the core of the system.  It’s the part of the software that runs in supervisor mode.</a:t>
            </a:r>
          </a:p>
          <a:p>
            <a:pPr>
              <a:buFontTx/>
              <a:buChar char="•"/>
            </a:pPr>
            <a:endParaRPr lang="en-US" altLang="en-US" dirty="0">
              <a:latin typeface="Times New Roman" pitchFamily="18" charset="0"/>
            </a:endParaRPr>
          </a:p>
          <a:p>
            <a:pPr>
              <a:buFontTx/>
              <a:buChar char="•"/>
            </a:pPr>
            <a:r>
              <a:rPr lang="en-US" altLang="en-US" dirty="0" err="1">
                <a:latin typeface="Times New Roman" pitchFamily="18" charset="0"/>
              </a:rPr>
              <a:t>eg</a:t>
            </a:r>
            <a:r>
              <a:rPr lang="en-US" altLang="en-US" dirty="0">
                <a:latin typeface="Times New Roman" pitchFamily="18" charset="0"/>
              </a:rPr>
              <a:t>: Users can write their own compiler, word processors,</a:t>
            </a:r>
            <a:r>
              <a:rPr lang="en-US" altLang="en-US" baseline="0" dirty="0">
                <a:latin typeface="Times New Roman" pitchFamily="18" charset="0"/>
              </a:rPr>
              <a:t> database programs, ..</a:t>
            </a:r>
            <a:r>
              <a:rPr lang="en-US" altLang="en-US" dirty="0">
                <a:latin typeface="Times New Roman" pitchFamily="18" charset="0"/>
              </a:rPr>
              <a:t>.   They are not usually free to write their own interrupt handler.</a:t>
            </a:r>
          </a:p>
        </p:txBody>
      </p:sp>
    </p:spTree>
    <p:extLst>
      <p:ext uri="{BB962C8B-B14F-4D97-AF65-F5344CB8AC3E}">
        <p14:creationId xmlns:p14="http://schemas.microsoft.com/office/powerpoint/2010/main" val="1992458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here that neither</a:t>
            </a:r>
            <a:r>
              <a:rPr lang="en-CA" baseline="0" dirty="0"/>
              <a:t> the application programmer or the user “see” the hardware.</a:t>
            </a:r>
          </a:p>
          <a:p>
            <a:endParaRPr lang="en-CA" baseline="0" dirty="0"/>
          </a:p>
          <a:p>
            <a:r>
              <a:rPr lang="en-CA" baseline="0" dirty="0"/>
              <a:t>The machine is hidden. Similar to a car, the controls inside the cabin where the driver sits moves the operator away from directly controlling the engine, transmission and brakes. Because the programmer or user cannot access the hardware directly the OS also has the responsibility of assigning and controlling the devices. To continue the analogy of the car, the driver does not control certain resources such as the firing sequence of the engine or the fuel mixture depending on the air mass flow, or the anti-skid that is coupled with the antilock. </a:t>
            </a:r>
          </a:p>
          <a:p>
            <a:endParaRPr lang="en-CA" baseline="0" dirty="0"/>
          </a:p>
          <a:p>
            <a:r>
              <a:rPr lang="en-CA" baseline="0" dirty="0"/>
              <a:t>Also there are programmers that write OS’s.</a:t>
            </a:r>
          </a:p>
          <a:p>
            <a:endParaRPr lang="en-CA" baseline="0"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18</a:t>
            </a:fld>
            <a:endParaRPr lang="en-CA"/>
          </a:p>
        </p:txBody>
      </p:sp>
    </p:spTree>
    <p:extLst>
      <p:ext uri="{BB962C8B-B14F-4D97-AF65-F5344CB8AC3E}">
        <p14:creationId xmlns:p14="http://schemas.microsoft.com/office/powerpoint/2010/main" val="249148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468009EF-1120-43F8-BAFE-E60CD12F5E8A}" type="slidenum">
              <a:rPr lang="en-US" altLang="en-US" sz="1200"/>
              <a:pPr eaLnBrk="1" hangingPunct="1"/>
              <a:t>20</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Times New Roman" pitchFamily="18" charset="0"/>
              </a:rPr>
              <a:t>Extended machine:</a:t>
            </a:r>
          </a:p>
          <a:p>
            <a:pPr lvl="1">
              <a:buFontTx/>
              <a:buChar char="•"/>
            </a:pPr>
            <a:r>
              <a:rPr lang="en-US" altLang="en-US">
                <a:latin typeface="Times New Roman" pitchFamily="18" charset="0"/>
              </a:rPr>
              <a:t>Disk access example, page 4</a:t>
            </a:r>
          </a:p>
          <a:p>
            <a:pPr>
              <a:buFontTx/>
              <a:buChar char="•"/>
            </a:pPr>
            <a:r>
              <a:rPr lang="en-US" altLang="en-US">
                <a:latin typeface="Times New Roman" pitchFamily="18" charset="0"/>
              </a:rPr>
              <a:t>Resource manager:</a:t>
            </a:r>
          </a:p>
          <a:p>
            <a:pPr lvl="1">
              <a:buFontTx/>
              <a:buChar char="•"/>
            </a:pPr>
            <a:r>
              <a:rPr lang="en-US" altLang="en-US">
                <a:latin typeface="Times New Roman" pitchFamily="18" charset="0"/>
              </a:rPr>
              <a:t>Example of multiple programs accessing the printer</a:t>
            </a:r>
          </a:p>
          <a:p>
            <a:pPr lvl="1">
              <a:buFontTx/>
              <a:buChar char="•"/>
            </a:pPr>
            <a:r>
              <a:rPr lang="en-US" altLang="en-US">
                <a:latin typeface="Times New Roman" pitchFamily="18" charset="0"/>
              </a:rPr>
              <a:t>This is a best case example!  What about a program that writes critical data in memory, such as the next instruction!</a:t>
            </a:r>
          </a:p>
          <a:p>
            <a:pPr lvl="1">
              <a:buFontTx/>
              <a:buChar char="•"/>
            </a:pPr>
            <a:r>
              <a:rPr lang="en-US" altLang="en-US">
                <a:latin typeface="Times New Roman" pitchFamily="18" charset="0"/>
              </a:rPr>
              <a:t>Good example then is the division of main memory.</a:t>
            </a:r>
          </a:p>
        </p:txBody>
      </p:sp>
    </p:spTree>
    <p:extLst>
      <p:ext uri="{BB962C8B-B14F-4D97-AF65-F5344CB8AC3E}">
        <p14:creationId xmlns:p14="http://schemas.microsoft.com/office/powerpoint/2010/main" val="3931475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A980D7A0-3C56-47D3-BC6B-022152C6988A}" type="slidenum">
              <a:rPr lang="en-US" altLang="en-US" sz="1200"/>
              <a:pPr eaLnBrk="1" hangingPunct="1"/>
              <a:t>21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We now will quickly cover the various types of OS. We do this because each computer system</a:t>
            </a:r>
            <a:r>
              <a:rPr lang="en-US" altLang="en-US" baseline="0" dirty="0">
                <a:latin typeface="Times New Roman" pitchFamily="18" charset="0"/>
              </a:rPr>
              <a:t> and their user(s) have different requirements and require different services from the OS. </a:t>
            </a:r>
          </a:p>
          <a:p>
            <a:endParaRPr lang="en-US" altLang="en-US" baseline="0" dirty="0">
              <a:latin typeface="Times New Roman" pitchFamily="18" charset="0"/>
            </a:endParaRPr>
          </a:p>
          <a:p>
            <a:r>
              <a:rPr lang="en-US" altLang="en-US" baseline="0" dirty="0">
                <a:latin typeface="Times New Roman" pitchFamily="18" charset="0"/>
              </a:rPr>
              <a:t>One size does not fit all !</a:t>
            </a:r>
          </a:p>
          <a:p>
            <a:endParaRPr lang="en-US" altLang="en-US" baseline="0" dirty="0">
              <a:latin typeface="Times New Roman" pitchFamily="18" charset="0"/>
            </a:endParaRPr>
          </a:p>
          <a:p>
            <a:r>
              <a:rPr lang="en-US" altLang="en-US" baseline="0" dirty="0">
                <a:latin typeface="Times New Roman" pitchFamily="18" charset="0"/>
              </a:rPr>
              <a:t>You would not want Windows on an aircraft’s control system.</a:t>
            </a:r>
          </a:p>
          <a:p>
            <a:endParaRPr lang="en-US" altLang="en-US" baseline="0" dirty="0">
              <a:latin typeface="Times New Roman" pitchFamily="18" charset="0"/>
            </a:endParaRPr>
          </a:p>
          <a:p>
            <a:r>
              <a:rPr lang="en-US" altLang="en-US" baseline="0" dirty="0">
                <a:latin typeface="Times New Roman" pitchFamily="18" charset="0"/>
              </a:rPr>
              <a:t>Explain batch jobs: The kind of job done by insurance companies to calculate life expectancy and actuarial values of various policies it sells to different people. Banks and stock companies also balance their books in this fashion.</a:t>
            </a:r>
          </a:p>
          <a:p>
            <a:endParaRPr lang="en-US" altLang="en-US" baseline="0" dirty="0">
              <a:latin typeface="Times New Roman" pitchFamily="18" charset="0"/>
            </a:endParaRPr>
          </a:p>
          <a:p>
            <a:r>
              <a:rPr lang="en-US" altLang="en-US" baseline="0" dirty="0">
                <a:latin typeface="Times New Roman" pitchFamily="18" charset="0"/>
              </a:rPr>
              <a:t>A transaction is a specific kind of job. It requires that several computers agree and commit to transfers of funds and or services. A transaction is not complete until all computers have committed. </a:t>
            </a:r>
          </a:p>
          <a:p>
            <a:endParaRPr lang="en-US" altLang="en-US" baseline="0" dirty="0">
              <a:latin typeface="Times New Roman" pitchFamily="18" charset="0"/>
            </a:endParaRPr>
          </a:p>
          <a:p>
            <a:r>
              <a:rPr lang="en-US" altLang="en-US" baseline="0" dirty="0">
                <a:latin typeface="Times New Roman" pitchFamily="18" charset="0"/>
              </a:rPr>
              <a:t>Large database reports are also treated in batch systems.</a:t>
            </a:r>
          </a:p>
        </p:txBody>
      </p:sp>
    </p:spTree>
    <p:extLst>
      <p:ext uri="{BB962C8B-B14F-4D97-AF65-F5344CB8AC3E}">
        <p14:creationId xmlns:p14="http://schemas.microsoft.com/office/powerpoint/2010/main" val="395638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960" eaLnBrk="0" hangingPunct="0">
              <a:defRPr sz="2400">
                <a:solidFill>
                  <a:schemeClr val="tx1"/>
                </a:solidFill>
                <a:latin typeface="Times New Roman" pitchFamily="18" charset="0"/>
                <a:ea typeface="MS PGothic" pitchFamily="34" charset="-128"/>
              </a:defRPr>
            </a:lvl1pPr>
            <a:lvl2pPr marL="745180" indent="-286608" defTabSz="913960" eaLnBrk="0" hangingPunct="0">
              <a:defRPr sz="2400">
                <a:solidFill>
                  <a:schemeClr val="tx1"/>
                </a:solidFill>
                <a:latin typeface="Times New Roman" pitchFamily="18" charset="0"/>
                <a:ea typeface="MS PGothic" pitchFamily="34" charset="-128"/>
              </a:defRPr>
            </a:lvl2pPr>
            <a:lvl3pPr marL="1146431" indent="-229286" defTabSz="913960" eaLnBrk="0" hangingPunct="0">
              <a:defRPr sz="2400">
                <a:solidFill>
                  <a:schemeClr val="tx1"/>
                </a:solidFill>
                <a:latin typeface="Times New Roman" pitchFamily="18" charset="0"/>
                <a:ea typeface="MS PGothic" pitchFamily="34" charset="-128"/>
              </a:defRPr>
            </a:lvl3pPr>
            <a:lvl4pPr marL="1605003" indent="-229286" defTabSz="913960" eaLnBrk="0" hangingPunct="0">
              <a:defRPr sz="2400">
                <a:solidFill>
                  <a:schemeClr val="tx1"/>
                </a:solidFill>
                <a:latin typeface="Times New Roman" pitchFamily="18" charset="0"/>
                <a:ea typeface="MS PGothic" pitchFamily="34" charset="-128"/>
              </a:defRPr>
            </a:lvl4pPr>
            <a:lvl5pPr marL="2063576" indent="-229286" defTabSz="913960" eaLnBrk="0" hangingPunct="0">
              <a:defRPr sz="2400">
                <a:solidFill>
                  <a:schemeClr val="tx1"/>
                </a:solidFill>
                <a:latin typeface="Times New Roman" pitchFamily="18" charset="0"/>
                <a:ea typeface="MS PGothic" pitchFamily="34" charset="-128"/>
              </a:defRPr>
            </a:lvl5pPr>
            <a:lvl6pPr marL="2522148"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80721"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39293"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97866" indent="-229286" defTabSz="91396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72A3A6B0-EC50-4166-A8E4-D5398AB4A968}" type="slidenum">
              <a:rPr lang="fr-CA" altLang="en-US" sz="1200"/>
              <a:pPr eaLnBrk="1" hangingPunct="1">
                <a:defRPr/>
              </a:pPr>
              <a:t>3</a:t>
            </a:fld>
            <a:endParaRPr lang="fr-CA"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dirty="0">
                <a:ea typeface="ＭＳ Ｐゴシック" charset="0"/>
              </a:rPr>
              <a:t>At a very</a:t>
            </a:r>
            <a:r>
              <a:rPr lang="en-US" baseline="0" dirty="0">
                <a:ea typeface="ＭＳ Ｐゴシック" charset="0"/>
              </a:rPr>
              <a:t> high level, the components of a computer include:</a:t>
            </a:r>
          </a:p>
          <a:p>
            <a:pPr eaLnBrk="1" hangingPunct="1">
              <a:defRPr/>
            </a:pPr>
            <a:endParaRPr lang="en-US" baseline="0" dirty="0">
              <a:ea typeface="ＭＳ Ｐゴシック" charset="0"/>
            </a:endParaRPr>
          </a:p>
          <a:p>
            <a:pPr marL="171450" indent="-171450" eaLnBrk="1" hangingPunct="1">
              <a:buFontTx/>
              <a:buChar char="-"/>
              <a:defRPr/>
            </a:pPr>
            <a:r>
              <a:rPr lang="en-US" baseline="0" dirty="0">
                <a:ea typeface="ＭＳ Ｐゴシック" charset="0"/>
              </a:rPr>
              <a:t>Central processing unit</a:t>
            </a:r>
          </a:p>
          <a:p>
            <a:pPr marL="171450" indent="-171450" eaLnBrk="1" hangingPunct="1">
              <a:buFontTx/>
              <a:buChar char="-"/>
              <a:defRPr/>
            </a:pPr>
            <a:r>
              <a:rPr lang="en-US" baseline="0" dirty="0">
                <a:ea typeface="ＭＳ Ｐゴシック" charset="0"/>
              </a:rPr>
              <a:t>Memory</a:t>
            </a:r>
          </a:p>
          <a:p>
            <a:pPr marL="171450" indent="-171450" eaLnBrk="1" hangingPunct="1">
              <a:buFontTx/>
              <a:buChar char="-"/>
              <a:defRPr/>
            </a:pPr>
            <a:r>
              <a:rPr lang="en-US" baseline="0" dirty="0">
                <a:ea typeface="ＭＳ Ｐゴシック" charset="0"/>
              </a:rPr>
              <a:t>IO peripherals – display, printer, disk storage</a:t>
            </a:r>
          </a:p>
          <a:p>
            <a:pPr marL="171450" indent="-171450" eaLnBrk="1" hangingPunct="1">
              <a:buFontTx/>
              <a:buChar char="-"/>
              <a:defRPr/>
            </a:pPr>
            <a:r>
              <a:rPr lang="en-US" baseline="0" dirty="0">
                <a:ea typeface="ＭＳ Ｐゴシック" charset="0"/>
              </a:rPr>
              <a:t>Other peripherals - </a:t>
            </a:r>
            <a:endParaRPr lang="en-US" dirty="0">
              <a:ea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Servers are there to help share some physical and logical resources (</a:t>
            </a:r>
            <a:r>
              <a:rPr lang="en-CA" dirty="0" err="1"/>
              <a:t>db</a:t>
            </a:r>
            <a:r>
              <a:rPr lang="en-CA" dirty="0"/>
              <a:t>, files, web…). We will see that servers require a special kind</a:t>
            </a:r>
            <a:r>
              <a:rPr lang="en-CA" baseline="0" dirty="0"/>
              <a:t> of service from the OS hosting them.</a:t>
            </a:r>
          </a:p>
          <a:p>
            <a:endParaRPr lang="en-CA" baseline="0" dirty="0"/>
          </a:p>
          <a:p>
            <a:r>
              <a:rPr lang="en-CA" baseline="0" dirty="0"/>
              <a:t>Multiprocessors and multicores are not the same. This course does not deal with multicore computers. So when we cover material we will talk single core as we are introducing principles of OS.</a:t>
            </a:r>
          </a:p>
          <a:p>
            <a:endParaRPr lang="en-CA" baseline="0" dirty="0"/>
          </a:p>
          <a:p>
            <a:r>
              <a:rPr lang="en-CA" baseline="0" dirty="0"/>
              <a:t>Multiprocessor OS’s must treat several problems that are specific to them such as memory sharing, treating of interrupts, synchronization of tasks and protection of resources that are a magnitude more complex than we will cover in this course.</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22</a:t>
            </a:fld>
            <a:endParaRPr lang="en-CA"/>
          </a:p>
        </p:txBody>
      </p:sp>
    </p:spTree>
    <p:extLst>
      <p:ext uri="{BB962C8B-B14F-4D97-AF65-F5344CB8AC3E}">
        <p14:creationId xmlns:p14="http://schemas.microsoft.com/office/powerpoint/2010/main" val="2784305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t>24</a:t>
            </a:fld>
            <a:endParaRPr lang="en-CA"/>
          </a:p>
        </p:txBody>
      </p:sp>
    </p:spTree>
    <p:extLst>
      <p:ext uri="{BB962C8B-B14F-4D97-AF65-F5344CB8AC3E}">
        <p14:creationId xmlns:p14="http://schemas.microsoft.com/office/powerpoint/2010/main" val="164627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13692F5A-9A3C-409E-BA60-FB91DEA2EF71}" type="slidenum">
              <a:rPr lang="en-US" altLang="en-US" sz="1200"/>
              <a:pPr eaLnBrk="1" hangingPunct="1"/>
              <a:t>25</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Describe the two views of an operating system and ask for an example to support that view.</a:t>
            </a:r>
          </a:p>
          <a:p>
            <a:r>
              <a:rPr lang="en-US" altLang="en-US" dirty="0">
                <a:latin typeface="Times New Roman" pitchFamily="18" charset="0"/>
              </a:rPr>
              <a:t>-Extended/Virtual Machine</a:t>
            </a:r>
          </a:p>
          <a:p>
            <a:r>
              <a:rPr lang="en-US" altLang="en-US" dirty="0">
                <a:latin typeface="Times New Roman" pitchFamily="18" charset="0"/>
              </a:rPr>
              <a:t>-Resource Manager</a:t>
            </a:r>
          </a:p>
          <a:p>
            <a:endParaRPr lang="en-US" altLang="en-US" dirty="0">
              <a:latin typeface="Times New Roman" pitchFamily="18" charset="0"/>
            </a:endParaRPr>
          </a:p>
          <a:p>
            <a:r>
              <a:rPr lang="en-US" altLang="en-US" dirty="0">
                <a:latin typeface="Times New Roman" pitchFamily="18" charset="0"/>
              </a:rPr>
              <a:t>What is another name for the operating system...the part of the software that runs in kernel mode/supervisor mode.</a:t>
            </a:r>
          </a:p>
        </p:txBody>
      </p:sp>
    </p:spTree>
    <p:extLst>
      <p:ext uri="{BB962C8B-B14F-4D97-AF65-F5344CB8AC3E}">
        <p14:creationId xmlns:p14="http://schemas.microsoft.com/office/powerpoint/2010/main" val="3448938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26</a:t>
            </a:fld>
            <a:endParaRPr lang="en-CA"/>
          </a:p>
        </p:txBody>
      </p:sp>
    </p:spTree>
    <p:extLst>
      <p:ext uri="{BB962C8B-B14F-4D97-AF65-F5344CB8AC3E}">
        <p14:creationId xmlns:p14="http://schemas.microsoft.com/office/powerpoint/2010/main" val="214944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spcBef>
                <a:spcPct val="30000"/>
              </a:spcBef>
              <a:defRPr kumimoji="1" sz="1200">
                <a:solidFill>
                  <a:schemeClr val="tx1"/>
                </a:solidFill>
                <a:latin typeface="Times New Roman" charset="0"/>
              </a:defRPr>
            </a:lvl1pPr>
            <a:lvl2pPr marL="742909" indent="-285734" defTabSz="931811" eaLnBrk="0" hangingPunct="0">
              <a:spcBef>
                <a:spcPct val="30000"/>
              </a:spcBef>
              <a:defRPr kumimoji="1" sz="1200">
                <a:solidFill>
                  <a:schemeClr val="tx1"/>
                </a:solidFill>
                <a:latin typeface="Times New Roman" charset="0"/>
              </a:defRPr>
            </a:lvl2pPr>
            <a:lvl3pPr marL="1142937" indent="-228587" defTabSz="931811" eaLnBrk="0" hangingPunct="0">
              <a:spcBef>
                <a:spcPct val="30000"/>
              </a:spcBef>
              <a:defRPr kumimoji="1" sz="1200">
                <a:solidFill>
                  <a:schemeClr val="tx1"/>
                </a:solidFill>
                <a:latin typeface="Times New Roman" charset="0"/>
              </a:defRPr>
            </a:lvl3pPr>
            <a:lvl4pPr marL="1600111" indent="-228587" defTabSz="931811" eaLnBrk="0" hangingPunct="0">
              <a:spcBef>
                <a:spcPct val="30000"/>
              </a:spcBef>
              <a:defRPr kumimoji="1" sz="1200">
                <a:solidFill>
                  <a:schemeClr val="tx1"/>
                </a:solidFill>
                <a:latin typeface="Times New Roman" charset="0"/>
              </a:defRPr>
            </a:lvl4pPr>
            <a:lvl5pPr marL="2057287" indent="-228587" defTabSz="931811" eaLnBrk="0" hangingPunct="0">
              <a:spcBef>
                <a:spcPct val="30000"/>
              </a:spcBef>
              <a:defRPr kumimoji="1" sz="1200">
                <a:solidFill>
                  <a:schemeClr val="tx1"/>
                </a:solidFill>
                <a:latin typeface="Times New Roman" charset="0"/>
              </a:defRPr>
            </a:lvl5pPr>
            <a:lvl6pPr marL="2514461" indent="-228587" defTabSz="931811" eaLnBrk="0" fontAlgn="base" hangingPunct="0">
              <a:spcBef>
                <a:spcPct val="30000"/>
              </a:spcBef>
              <a:spcAft>
                <a:spcPct val="0"/>
              </a:spcAft>
              <a:defRPr kumimoji="1" sz="1200">
                <a:solidFill>
                  <a:schemeClr val="tx1"/>
                </a:solidFill>
                <a:latin typeface="Times New Roman" charset="0"/>
              </a:defRPr>
            </a:lvl6pPr>
            <a:lvl7pPr marL="2971635" indent="-228587" defTabSz="931811" eaLnBrk="0" fontAlgn="base" hangingPunct="0">
              <a:spcBef>
                <a:spcPct val="30000"/>
              </a:spcBef>
              <a:spcAft>
                <a:spcPct val="0"/>
              </a:spcAft>
              <a:defRPr kumimoji="1" sz="1200">
                <a:solidFill>
                  <a:schemeClr val="tx1"/>
                </a:solidFill>
                <a:latin typeface="Times New Roman" charset="0"/>
              </a:defRPr>
            </a:lvl7pPr>
            <a:lvl8pPr marL="3428811" indent="-228587" defTabSz="931811" eaLnBrk="0" fontAlgn="base" hangingPunct="0">
              <a:spcBef>
                <a:spcPct val="30000"/>
              </a:spcBef>
              <a:spcAft>
                <a:spcPct val="0"/>
              </a:spcAft>
              <a:defRPr kumimoji="1" sz="1200">
                <a:solidFill>
                  <a:schemeClr val="tx1"/>
                </a:solidFill>
                <a:latin typeface="Times New Roman" charset="0"/>
              </a:defRPr>
            </a:lvl8pPr>
            <a:lvl9pPr marL="3885985" indent="-228587" defTabSz="931811"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BE9B25B-D1B6-40F0-9424-191A7D60DDE9}" type="slidenum">
              <a:rPr kumimoji="0" lang="en-US" altLang="en-US" smtClean="0"/>
              <a:pPr eaLnBrk="1" hangingPunct="1">
                <a:spcBef>
                  <a:spcPct val="0"/>
                </a:spcBef>
              </a:pPr>
              <a:t>4</a:t>
            </a:fld>
            <a:endParaRPr kumimoji="0"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is an abstracted view...modern PC are much more complicated with multiple busses</a:t>
            </a:r>
            <a:r>
              <a:rPr lang="en-US" altLang="en-US" baseline="0" dirty="0"/>
              <a:t> such as cache, memory, PCI, SATA, </a:t>
            </a:r>
            <a:r>
              <a:rPr lang="en-US" altLang="en-US" baseline="0" dirty="0" err="1"/>
              <a:t>etC</a:t>
            </a:r>
            <a:r>
              <a:rPr lang="en-US" altLang="en-US" baseline="0" dirty="0"/>
              <a:t>)</a:t>
            </a:r>
          </a:p>
          <a:p>
            <a:endParaRPr lang="en-US" altLang="en-US" baseline="0" dirty="0"/>
          </a:p>
          <a:p>
            <a:r>
              <a:rPr lang="en-US" altLang="en-US" dirty="0"/>
              <a:t>Memory Management Unit – for paging.</a:t>
            </a:r>
          </a:p>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a:t>
            </a:r>
            <a:r>
              <a:rPr lang="en-CA" baseline="0" dirty="0"/>
              <a:t> about it, A processor as complex as it is, is only an electrical device, transistor gates linked by electrical conduits. It takes electrical signals on its pins and by closing and opening gates, the state of the CPU changes (the registers change). The CPU also gives electrical signals as answers to its state and results of instructions.</a:t>
            </a:r>
          </a:p>
        </p:txBody>
      </p:sp>
      <p:sp>
        <p:nvSpPr>
          <p:cNvPr id="4" name="Slide Number Placeholder 3"/>
          <p:cNvSpPr>
            <a:spLocks noGrp="1"/>
          </p:cNvSpPr>
          <p:nvPr>
            <p:ph type="sldNum" sz="quarter" idx="10"/>
          </p:nvPr>
        </p:nvSpPr>
        <p:spPr/>
        <p:txBody>
          <a:bodyPr/>
          <a:lstStyle/>
          <a:p>
            <a:fld id="{E37F2B54-A66B-4779-906C-F879CC221B89}" type="slidenum">
              <a:rPr lang="en-CA" smtClean="0"/>
              <a:t>5</a:t>
            </a:fld>
            <a:endParaRPr lang="en-CA"/>
          </a:p>
        </p:txBody>
      </p:sp>
    </p:spTree>
    <p:extLst>
      <p:ext uri="{BB962C8B-B14F-4D97-AF65-F5344CB8AC3E}">
        <p14:creationId xmlns:p14="http://schemas.microsoft.com/office/powerpoint/2010/main" val="211489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spcBef>
                <a:spcPct val="30000"/>
              </a:spcBef>
              <a:defRPr kumimoji="1" sz="1200">
                <a:solidFill>
                  <a:schemeClr val="tx1"/>
                </a:solidFill>
                <a:latin typeface="Times New Roman" charset="0"/>
              </a:defRPr>
            </a:lvl1pPr>
            <a:lvl2pPr marL="742909" indent="-285734" defTabSz="931811" eaLnBrk="0" hangingPunct="0">
              <a:spcBef>
                <a:spcPct val="30000"/>
              </a:spcBef>
              <a:defRPr kumimoji="1" sz="1200">
                <a:solidFill>
                  <a:schemeClr val="tx1"/>
                </a:solidFill>
                <a:latin typeface="Times New Roman" charset="0"/>
              </a:defRPr>
            </a:lvl2pPr>
            <a:lvl3pPr marL="1142937" indent="-228587" defTabSz="931811" eaLnBrk="0" hangingPunct="0">
              <a:spcBef>
                <a:spcPct val="30000"/>
              </a:spcBef>
              <a:defRPr kumimoji="1" sz="1200">
                <a:solidFill>
                  <a:schemeClr val="tx1"/>
                </a:solidFill>
                <a:latin typeface="Times New Roman" charset="0"/>
              </a:defRPr>
            </a:lvl3pPr>
            <a:lvl4pPr marL="1600111" indent="-228587" defTabSz="931811" eaLnBrk="0" hangingPunct="0">
              <a:spcBef>
                <a:spcPct val="30000"/>
              </a:spcBef>
              <a:defRPr kumimoji="1" sz="1200">
                <a:solidFill>
                  <a:schemeClr val="tx1"/>
                </a:solidFill>
                <a:latin typeface="Times New Roman" charset="0"/>
              </a:defRPr>
            </a:lvl4pPr>
            <a:lvl5pPr marL="2057287" indent="-228587" defTabSz="931811" eaLnBrk="0" hangingPunct="0">
              <a:spcBef>
                <a:spcPct val="30000"/>
              </a:spcBef>
              <a:defRPr kumimoji="1" sz="1200">
                <a:solidFill>
                  <a:schemeClr val="tx1"/>
                </a:solidFill>
                <a:latin typeface="Times New Roman" charset="0"/>
              </a:defRPr>
            </a:lvl5pPr>
            <a:lvl6pPr marL="2514461" indent="-228587" defTabSz="931811" eaLnBrk="0" fontAlgn="base" hangingPunct="0">
              <a:spcBef>
                <a:spcPct val="30000"/>
              </a:spcBef>
              <a:spcAft>
                <a:spcPct val="0"/>
              </a:spcAft>
              <a:defRPr kumimoji="1" sz="1200">
                <a:solidFill>
                  <a:schemeClr val="tx1"/>
                </a:solidFill>
                <a:latin typeface="Times New Roman" charset="0"/>
              </a:defRPr>
            </a:lvl6pPr>
            <a:lvl7pPr marL="2971635" indent="-228587" defTabSz="931811" eaLnBrk="0" fontAlgn="base" hangingPunct="0">
              <a:spcBef>
                <a:spcPct val="30000"/>
              </a:spcBef>
              <a:spcAft>
                <a:spcPct val="0"/>
              </a:spcAft>
              <a:defRPr kumimoji="1" sz="1200">
                <a:solidFill>
                  <a:schemeClr val="tx1"/>
                </a:solidFill>
                <a:latin typeface="Times New Roman" charset="0"/>
              </a:defRPr>
            </a:lvl7pPr>
            <a:lvl8pPr marL="3428811" indent="-228587" defTabSz="931811" eaLnBrk="0" fontAlgn="base" hangingPunct="0">
              <a:spcBef>
                <a:spcPct val="30000"/>
              </a:spcBef>
              <a:spcAft>
                <a:spcPct val="0"/>
              </a:spcAft>
              <a:defRPr kumimoji="1" sz="1200">
                <a:solidFill>
                  <a:schemeClr val="tx1"/>
                </a:solidFill>
                <a:latin typeface="Times New Roman" charset="0"/>
              </a:defRPr>
            </a:lvl8pPr>
            <a:lvl9pPr marL="3885985" indent="-228587" defTabSz="931811"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2F87AD-5C5A-4BAD-B5DE-63857EBE04E3}" type="slidenum">
              <a:rPr kumimoji="0" lang="en-US" altLang="en-US" smtClean="0"/>
              <a:pPr eaLnBrk="1" hangingPunct="1">
                <a:spcBef>
                  <a:spcPct val="0"/>
                </a:spcBef>
              </a:pPr>
              <a:t>6</a:t>
            </a:fld>
            <a:endParaRPr kumimoji="0"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Control Unit </a:t>
            </a:r>
          </a:p>
          <a:p>
            <a:pPr marL="628650" lvl="1" indent="-171450">
              <a:buFontTx/>
              <a:buChar char="-"/>
            </a:pPr>
            <a:r>
              <a:rPr lang="en-CA" sz="1200" b="0" i="0" kern="1200" dirty="0">
                <a:solidFill>
                  <a:schemeClr val="tx1"/>
                </a:solidFill>
                <a:effectLst/>
                <a:latin typeface="+mn-lt"/>
                <a:ea typeface="+mn-ea"/>
                <a:cs typeface="+mn-cs"/>
              </a:rPr>
              <a:t>Directs the system</a:t>
            </a:r>
            <a:r>
              <a:rPr lang="en-CA" sz="1200" b="0" i="0" kern="1200" baseline="0" dirty="0">
                <a:solidFill>
                  <a:schemeClr val="tx1"/>
                </a:solidFill>
                <a:effectLst/>
                <a:latin typeface="+mn-lt"/>
                <a:ea typeface="+mn-ea"/>
                <a:cs typeface="+mn-cs"/>
              </a:rPr>
              <a:t> to execute instructions</a:t>
            </a:r>
            <a:endParaRPr lang="en-US" altLang="en-US" dirty="0"/>
          </a:p>
          <a:p>
            <a:pPr>
              <a:buFontTx/>
              <a:buChar char="•"/>
            </a:pPr>
            <a:r>
              <a:rPr lang="en-US" altLang="en-US" dirty="0"/>
              <a:t>Arithmetic Logic Unit </a:t>
            </a:r>
          </a:p>
          <a:p>
            <a:pPr>
              <a:buFontTx/>
              <a:buNone/>
            </a:pPr>
            <a:r>
              <a:rPr lang="en-US" altLang="en-US" dirty="0"/>
              <a:t>            – arithmetic and logic operations</a:t>
            </a:r>
          </a:p>
          <a:p>
            <a:pPr>
              <a:buFontTx/>
              <a:buNone/>
            </a:pPr>
            <a:r>
              <a:rPr lang="en-US" altLang="en-US" baseline="0" dirty="0"/>
              <a:t>            - what are some examples of arithmetic operations?</a:t>
            </a:r>
          </a:p>
          <a:p>
            <a:pPr>
              <a:buFontTx/>
              <a:buNone/>
            </a:pPr>
            <a:r>
              <a:rPr lang="en-US" altLang="en-US" baseline="0" dirty="0"/>
              <a:t>            - also equal to, less then, greater then conditions</a:t>
            </a:r>
          </a:p>
          <a:p>
            <a:pPr>
              <a:buFontTx/>
              <a:buNone/>
            </a:pPr>
            <a:endParaRPr lang="en-US" altLang="en-US" baseline="0" dirty="0"/>
          </a:p>
          <a:p>
            <a:pPr>
              <a:buFontTx/>
              <a:buNone/>
            </a:pPr>
            <a:endParaRPr lang="en-US" altLang="en-US" baseline="0" dirty="0"/>
          </a:p>
          <a:p>
            <a:pPr>
              <a:buFontTx/>
              <a:buNone/>
            </a:pPr>
            <a:r>
              <a:rPr lang="en-US" altLang="en-US" baseline="0" dirty="0"/>
              <a:t>Program Counter – points to the next instruction to be fetched</a:t>
            </a:r>
          </a:p>
          <a:p>
            <a:pPr>
              <a:buFontTx/>
              <a:buNone/>
            </a:pPr>
            <a:endParaRPr lang="en-US" altLang="en-US" dirty="0"/>
          </a:p>
          <a:p>
            <a:pPr>
              <a:buFontTx/>
              <a:buChar char="•"/>
            </a:pP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11" eaLnBrk="0" hangingPunct="0">
              <a:spcBef>
                <a:spcPct val="30000"/>
              </a:spcBef>
              <a:defRPr kumimoji="1" sz="1200">
                <a:solidFill>
                  <a:schemeClr val="tx1"/>
                </a:solidFill>
                <a:latin typeface="Times New Roman" charset="0"/>
              </a:defRPr>
            </a:lvl1pPr>
            <a:lvl2pPr marL="742909" indent="-285734" defTabSz="931811" eaLnBrk="0" hangingPunct="0">
              <a:spcBef>
                <a:spcPct val="30000"/>
              </a:spcBef>
              <a:defRPr kumimoji="1" sz="1200">
                <a:solidFill>
                  <a:schemeClr val="tx1"/>
                </a:solidFill>
                <a:latin typeface="Times New Roman" charset="0"/>
              </a:defRPr>
            </a:lvl2pPr>
            <a:lvl3pPr marL="1142937" indent="-228587" defTabSz="931811" eaLnBrk="0" hangingPunct="0">
              <a:spcBef>
                <a:spcPct val="30000"/>
              </a:spcBef>
              <a:defRPr kumimoji="1" sz="1200">
                <a:solidFill>
                  <a:schemeClr val="tx1"/>
                </a:solidFill>
                <a:latin typeface="Times New Roman" charset="0"/>
              </a:defRPr>
            </a:lvl3pPr>
            <a:lvl4pPr marL="1600111" indent="-228587" defTabSz="931811" eaLnBrk="0" hangingPunct="0">
              <a:spcBef>
                <a:spcPct val="30000"/>
              </a:spcBef>
              <a:defRPr kumimoji="1" sz="1200">
                <a:solidFill>
                  <a:schemeClr val="tx1"/>
                </a:solidFill>
                <a:latin typeface="Times New Roman" charset="0"/>
              </a:defRPr>
            </a:lvl4pPr>
            <a:lvl5pPr marL="2057287" indent="-228587" defTabSz="931811" eaLnBrk="0" hangingPunct="0">
              <a:spcBef>
                <a:spcPct val="30000"/>
              </a:spcBef>
              <a:defRPr kumimoji="1" sz="1200">
                <a:solidFill>
                  <a:schemeClr val="tx1"/>
                </a:solidFill>
                <a:latin typeface="Times New Roman" charset="0"/>
              </a:defRPr>
            </a:lvl5pPr>
            <a:lvl6pPr marL="2514461" indent="-228587" defTabSz="931811" eaLnBrk="0" fontAlgn="base" hangingPunct="0">
              <a:spcBef>
                <a:spcPct val="30000"/>
              </a:spcBef>
              <a:spcAft>
                <a:spcPct val="0"/>
              </a:spcAft>
              <a:defRPr kumimoji="1" sz="1200">
                <a:solidFill>
                  <a:schemeClr val="tx1"/>
                </a:solidFill>
                <a:latin typeface="Times New Roman" charset="0"/>
              </a:defRPr>
            </a:lvl6pPr>
            <a:lvl7pPr marL="2971635" indent="-228587" defTabSz="931811" eaLnBrk="0" fontAlgn="base" hangingPunct="0">
              <a:spcBef>
                <a:spcPct val="30000"/>
              </a:spcBef>
              <a:spcAft>
                <a:spcPct val="0"/>
              </a:spcAft>
              <a:defRPr kumimoji="1" sz="1200">
                <a:solidFill>
                  <a:schemeClr val="tx1"/>
                </a:solidFill>
                <a:latin typeface="Times New Roman" charset="0"/>
              </a:defRPr>
            </a:lvl7pPr>
            <a:lvl8pPr marL="3428811" indent="-228587" defTabSz="931811" eaLnBrk="0" fontAlgn="base" hangingPunct="0">
              <a:spcBef>
                <a:spcPct val="30000"/>
              </a:spcBef>
              <a:spcAft>
                <a:spcPct val="0"/>
              </a:spcAft>
              <a:defRPr kumimoji="1" sz="1200">
                <a:solidFill>
                  <a:schemeClr val="tx1"/>
                </a:solidFill>
                <a:latin typeface="Times New Roman" charset="0"/>
              </a:defRPr>
            </a:lvl8pPr>
            <a:lvl9pPr marL="3885985" indent="-228587" defTabSz="931811"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0C67FC4-538A-4A6A-9250-42CE277E7F99}" type="slidenum">
              <a:rPr kumimoji="0" lang="en-US" altLang="en-US" smtClean="0"/>
              <a:pPr eaLnBrk="1" hangingPunct="1">
                <a:spcBef>
                  <a:spcPct val="0"/>
                </a:spcBef>
              </a:pPr>
              <a:t>7</a:t>
            </a:fld>
            <a:endParaRPr kumimoji="0"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Stack Pointer (another register):</a:t>
            </a:r>
          </a:p>
          <a:p>
            <a:pPr lvl="1">
              <a:buFontTx/>
              <a:buChar char="•"/>
            </a:pPr>
            <a:r>
              <a:rPr lang="en-US" altLang="en-US" dirty="0"/>
              <a:t>Points to the top of the current stack in memory</a:t>
            </a:r>
          </a:p>
          <a:p>
            <a:pPr lvl="1">
              <a:buFontTx/>
              <a:buChar char="•"/>
            </a:pPr>
            <a:r>
              <a:rPr lang="en-US" altLang="en-US" dirty="0"/>
              <a:t>One frame for each stack that has been entered but not exited</a:t>
            </a:r>
          </a:p>
          <a:p>
            <a:pPr lvl="1">
              <a:buFontTx/>
              <a:buChar char="•"/>
            </a:pPr>
            <a:r>
              <a:rPr lang="en-US" altLang="en-US" dirty="0"/>
              <a:t>What does a stack hold?  Input parameters, local variables, etc...</a:t>
            </a:r>
          </a:p>
          <a:p>
            <a:pPr>
              <a:buFontTx/>
              <a:buChar char="•"/>
            </a:pPr>
            <a:r>
              <a:rPr lang="en-US" altLang="en-US" dirty="0"/>
              <a:t>Program status word:</a:t>
            </a:r>
          </a:p>
          <a:p>
            <a:pPr lvl="1">
              <a:buFontTx/>
              <a:buChar char="•"/>
            </a:pPr>
            <a:r>
              <a:rPr lang="en-US" altLang="en-US" dirty="0"/>
              <a:t>Bits are set by comparison instructions (see upcoming Assembly example), CPU priority, mode(user; kernel), etc...</a:t>
            </a:r>
          </a:p>
          <a:p>
            <a:pPr lvl="0">
              <a:buFontTx/>
              <a:buNone/>
            </a:pPr>
            <a:endParaRPr lang="en-US" altLang="en-US" dirty="0"/>
          </a:p>
          <a:p>
            <a:pPr lvl="0">
              <a:buFontTx/>
              <a:buNone/>
            </a:pPr>
            <a:r>
              <a:rPr lang="en-US" altLang="en-US" dirty="0"/>
              <a:t>It</a:t>
            </a:r>
            <a:r>
              <a:rPr lang="en-US" altLang="en-US" baseline="0" dirty="0"/>
              <a:t> is important to know how the hardware works in order to understand what the OS can and must do.</a:t>
            </a:r>
          </a:p>
          <a:p>
            <a:pPr marL="640594" lvl="1" indent="-174708">
              <a:buFont typeface="Arial" panose="020B0604020202020204" pitchFamily="34" charset="0"/>
              <a:buChar char="•"/>
            </a:pPr>
            <a:r>
              <a:rPr lang="en-US" altLang="en-US" baseline="0" dirty="0"/>
              <a:t>Old PCs did not run more than one process (program) at once.</a:t>
            </a:r>
          </a:p>
          <a:p>
            <a:pPr marL="640594" lvl="1" indent="-174708">
              <a:buFont typeface="Arial" panose="020B0604020202020204" pitchFamily="34" charset="0"/>
              <a:buChar char="•"/>
            </a:pPr>
            <a:r>
              <a:rPr lang="en-US" altLang="en-US" baseline="0" dirty="0"/>
              <a:t>New PC’s and other computers run many processes… but on a single core CPU, there is only one set of hardware registers!!!</a:t>
            </a:r>
          </a:p>
          <a:p>
            <a:pPr marL="640594" lvl="1" indent="-174708">
              <a:buFont typeface="Arial" panose="020B0604020202020204" pitchFamily="34" charset="0"/>
              <a:buChar char="•"/>
            </a:pPr>
            <a:r>
              <a:rPr lang="en-US" altLang="en-US" baseline="0" dirty="0"/>
              <a:t>The OS like any other program must be “loaded” on the CPU to execute. So if I want my OS to be able to save the status of a program, it needs help from the hardware. If the OS simply overwrote the registers of the CPU to get “on” the machine, the status of the program previously running would be lost!</a:t>
            </a:r>
          </a:p>
          <a:p>
            <a:pPr marL="640594" lvl="1" indent="-174708">
              <a:buFont typeface="Arial" panose="020B0604020202020204" pitchFamily="34" charset="0"/>
              <a:buChar char="•"/>
            </a:pPr>
            <a:r>
              <a:rPr lang="en-US" altLang="en-US" baseline="0" dirty="0"/>
              <a:t>So the CPU must save the registers and its state before the Program Counter is loaded with the address of one of the instructions in the OS. This happens automatically.</a:t>
            </a:r>
          </a:p>
          <a:p>
            <a:pPr marL="640594" lvl="1" indent="-174708">
              <a:buFont typeface="Arial" panose="020B0604020202020204" pitchFamily="34" charset="0"/>
              <a:buChar char="•"/>
            </a:pPr>
            <a:r>
              <a:rPr lang="en-US" altLang="en-US" baseline="0" dirty="0"/>
              <a:t>If you take the analogy of a desk and a chair. Put some pens, eraser, chalk and say that the desk is the CPU, only one student can use the desk. If I do not save the status of the desk (picture with my phone), I will not know the status of the desk of the departing student for when he comes back.</a:t>
            </a:r>
            <a:endParaRPr lang="en-US" altLang="en-US" dirty="0"/>
          </a:p>
          <a:p>
            <a:endParaRPr lang="en-US" altLang="en-US" dirty="0"/>
          </a:p>
          <a:p>
            <a:r>
              <a:rPr lang="en-US" altLang="en-US" dirty="0"/>
              <a:t>PC</a:t>
            </a:r>
            <a:r>
              <a:rPr lang="en-US" altLang="en-US" baseline="0" dirty="0"/>
              <a:t> – program counter</a:t>
            </a:r>
          </a:p>
          <a:p>
            <a:r>
              <a:rPr lang="en-US" altLang="en-US" baseline="0" dirty="0"/>
              <a:t>SP – stack pointer</a:t>
            </a:r>
          </a:p>
          <a:p>
            <a:r>
              <a:rPr lang="en-US" altLang="en-US" baseline="0" dirty="0"/>
              <a:t>PSW – program status word</a:t>
            </a:r>
          </a:p>
          <a:p>
            <a:endParaRPr lang="en-US" altLang="en-US" baseline="0" dirty="0"/>
          </a:p>
          <a:p>
            <a:r>
              <a:rPr lang="en-US" altLang="en-US" baseline="0" dirty="0"/>
              <a:t>https://software.intel.com/sites/default/files/managed/39/c5/325462-sdm-vol-1-2abcd-3abcd.pdf</a:t>
            </a:r>
          </a:p>
          <a:p>
            <a:endParaRPr lang="en-US" altLang="en-US" baseline="0" dirty="0"/>
          </a:p>
          <a:p>
            <a:r>
              <a:rPr lang="en-US" sz="1200" b="0" i="0" kern="1200" dirty="0">
                <a:solidFill>
                  <a:schemeClr val="tx1"/>
                </a:solidFill>
                <a:effectLst/>
                <a:latin typeface="+mn-lt"/>
                <a:ea typeface="+mn-ea"/>
                <a:cs typeface="+mn-cs"/>
              </a:rPr>
              <a:t>Condition codes are extra bits kept by a processor that summarize the results of an operation and that affect the execution of later instructions. These bits are often collected together in a single condition or indicator register (CR/IR) or grouped with other status bits into a status register (PSW/PSR). John Hennessy, et al., in the paper "Hardware/Software Tradeoffs for Increased Performance," </a:t>
            </a:r>
            <a:r>
              <a:rPr lang="en-US" sz="1200" b="1" i="0" kern="1200" dirty="0">
                <a:solidFill>
                  <a:schemeClr val="tx1"/>
                </a:solidFill>
                <a:effectLst/>
                <a:latin typeface="+mn-lt"/>
                <a:ea typeface="+mn-ea"/>
                <a:cs typeface="+mn-cs"/>
              </a:rPr>
              <a:t>ASPLOS-1</a:t>
            </a:r>
            <a:r>
              <a:rPr lang="en-US" sz="1200" b="0" i="0" kern="1200" dirty="0">
                <a:solidFill>
                  <a:schemeClr val="tx1"/>
                </a:solidFill>
                <a:effectLst/>
                <a:latin typeface="+mn-lt"/>
                <a:ea typeface="+mn-ea"/>
                <a:cs typeface="+mn-cs"/>
              </a:rPr>
              <a:t>, Palo Alto, March 1982, pp. 2-11, identified four uses of condition codes:</a:t>
            </a:r>
          </a:p>
          <a:p>
            <a:r>
              <a:rPr lang="en-US" sz="1200" b="0" i="0" kern="1200" dirty="0">
                <a:solidFill>
                  <a:schemeClr val="tx1"/>
                </a:solidFill>
                <a:effectLst/>
                <a:latin typeface="+mn-lt"/>
                <a:ea typeface="+mn-ea"/>
                <a:cs typeface="+mn-cs"/>
              </a:rPr>
              <a:t>1) conditional control flow (branching)</a:t>
            </a:r>
          </a:p>
          <a:p>
            <a:r>
              <a:rPr lang="en-US" sz="1200" b="0" i="0" kern="1200" dirty="0">
                <a:solidFill>
                  <a:schemeClr val="tx1"/>
                </a:solidFill>
                <a:effectLst/>
                <a:latin typeface="+mn-lt"/>
                <a:ea typeface="+mn-ea"/>
                <a:cs typeface="+mn-cs"/>
              </a:rPr>
              <a:t>2) evaluation of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expressions</a:t>
            </a:r>
          </a:p>
          <a:p>
            <a:r>
              <a:rPr lang="en-US" sz="1200" b="0" i="0" kern="1200" dirty="0">
                <a:solidFill>
                  <a:schemeClr val="tx1"/>
                </a:solidFill>
                <a:effectLst/>
                <a:latin typeface="+mn-lt"/>
                <a:ea typeface="+mn-ea"/>
                <a:cs typeface="+mn-cs"/>
              </a:rPr>
              <a:t>3) overflow detection</a:t>
            </a:r>
          </a:p>
          <a:p>
            <a:r>
              <a:rPr lang="en-US" sz="1200" b="0" i="0" kern="1200" dirty="0">
                <a:solidFill>
                  <a:schemeClr val="tx1"/>
                </a:solidFill>
                <a:effectLst/>
                <a:latin typeface="+mn-lt"/>
                <a:ea typeface="+mn-ea"/>
                <a:cs typeface="+mn-cs"/>
              </a:rPr>
              <a:t>4) </a:t>
            </a:r>
            <a:r>
              <a:rPr lang="en-US" sz="1200" b="0" i="0" kern="1200" dirty="0" err="1">
                <a:solidFill>
                  <a:schemeClr val="tx1"/>
                </a:solidFill>
                <a:effectLst/>
                <a:latin typeface="+mn-lt"/>
                <a:ea typeface="+mn-ea"/>
                <a:cs typeface="+mn-cs"/>
              </a:rPr>
              <a:t>multiprecision</a:t>
            </a:r>
            <a:r>
              <a:rPr lang="en-US" sz="1200" b="0" i="0" kern="1200" dirty="0">
                <a:solidFill>
                  <a:schemeClr val="tx1"/>
                </a:solidFill>
                <a:effectLst/>
                <a:latin typeface="+mn-lt"/>
                <a:ea typeface="+mn-ea"/>
                <a:cs typeface="+mn-cs"/>
              </a:rPr>
              <a:t> arithmetic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a:t>
            </a:r>
            <a:r>
              <a:rPr lang="en-CA" dirty="0">
                <a:hlinkClick r:id="rId3"/>
              </a:rPr>
              <a:t>https://people.cs.clemson.edu/~mark/conditioncodes.html</a:t>
            </a:r>
            <a:endParaRPr lang="en-US" sz="1200" b="0" i="0" kern="1200" dirty="0">
              <a:solidFill>
                <a:schemeClr val="tx1"/>
              </a:solidFill>
              <a:effectLst/>
              <a:latin typeface="+mn-lt"/>
              <a:ea typeface="+mn-ea"/>
              <a:cs typeface="+mn-cs"/>
            </a:endParaRPr>
          </a:p>
          <a:p>
            <a:endParaRPr lang="en-US" altLang="en-US" baseline="0" dirty="0"/>
          </a:p>
          <a:p>
            <a:endParaRPr lang="en-US" altLang="en-US" baseline="0" dirty="0"/>
          </a:p>
          <a:p>
            <a:r>
              <a:rPr lang="en-US" sz="1200" b="1" i="0" kern="1200" dirty="0">
                <a:solidFill>
                  <a:schemeClr val="tx1"/>
                </a:solidFill>
                <a:effectLst/>
                <a:latin typeface="+mn-lt"/>
                <a:ea typeface="+mn-ea"/>
                <a:cs typeface="+mn-cs"/>
              </a:rPr>
              <a:t>What information is in the PSW?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find a detailed list of the fields in the PSW in the yellow card. We use the "BC Mode" of the PSW. Here is a list of some common fields:</a:t>
            </a:r>
          </a:p>
          <a:p>
            <a:r>
              <a:rPr lang="en-US" dirty="0"/>
              <a:t>Bytes Contents </a:t>
            </a:r>
          </a:p>
          <a:p>
            <a:r>
              <a:rPr lang="en-US" dirty="0"/>
              <a:t>1 &amp; 2: assorted data we can ignore for now </a:t>
            </a:r>
          </a:p>
          <a:p>
            <a:r>
              <a:rPr lang="en-US" dirty="0"/>
              <a:t>3 &amp; 4: Interruption Code </a:t>
            </a:r>
          </a:p>
          <a:p>
            <a:r>
              <a:rPr lang="en-US" dirty="0"/>
              <a:t>5: 2 bits = Instruction Length Code (ILC) 2 bits = Condition Code (CC) 4 bits we can ignore for now </a:t>
            </a:r>
          </a:p>
          <a:p>
            <a:r>
              <a:rPr lang="en-US" dirty="0"/>
              <a:t>6 - 8: Address of the next instruction</a:t>
            </a:r>
            <a:endParaRPr lang="en-US" altLang="en-US" baseline="0" dirty="0"/>
          </a:p>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 load </a:t>
            </a:r>
            <a:r>
              <a:rPr lang="en-CA" dirty="0" err="1"/>
              <a:t>addr</a:t>
            </a:r>
            <a:endParaRPr lang="en-CA" dirty="0"/>
          </a:p>
          <a:p>
            <a:r>
              <a:rPr lang="en-CA" dirty="0"/>
              <a:t>5### = add </a:t>
            </a:r>
            <a:r>
              <a:rPr lang="en-CA" dirty="0" err="1"/>
              <a:t>addr</a:t>
            </a:r>
            <a:endParaRPr lang="en-CA" dirty="0"/>
          </a:p>
          <a:p>
            <a:r>
              <a:rPr lang="en-CA" dirty="0"/>
              <a:t>2### = Store AC to </a:t>
            </a:r>
            <a:r>
              <a:rPr lang="en-CA" dirty="0" err="1"/>
              <a:t>addr</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8</a:t>
            </a:fld>
            <a:endParaRPr lang="en-CA"/>
          </a:p>
        </p:txBody>
      </p:sp>
    </p:spTree>
    <p:extLst>
      <p:ext uri="{BB962C8B-B14F-4D97-AF65-F5344CB8AC3E}">
        <p14:creationId xmlns:p14="http://schemas.microsoft.com/office/powerpoint/2010/main" val="3968580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Taken from</a:t>
            </a:r>
            <a:r>
              <a:rPr lang="en-CA" baseline="0" dirty="0"/>
              <a:t> IA 64 Architecture Software Developer’s Manual at link at bottom of page</a:t>
            </a:r>
          </a:p>
          <a:p>
            <a:endParaRPr lang="en-CA" baseline="0" dirty="0"/>
          </a:p>
          <a:p>
            <a:r>
              <a:rPr lang="en-CA" baseline="0" dirty="0"/>
              <a:t>~945 different instructions  (X86 had 663 back in 2014)</a:t>
            </a:r>
          </a:p>
        </p:txBody>
      </p:sp>
      <p:sp>
        <p:nvSpPr>
          <p:cNvPr id="4" name="Slide Number Placeholder 3"/>
          <p:cNvSpPr>
            <a:spLocks noGrp="1"/>
          </p:cNvSpPr>
          <p:nvPr>
            <p:ph type="sldNum" sz="quarter" idx="10"/>
          </p:nvPr>
        </p:nvSpPr>
        <p:spPr/>
        <p:txBody>
          <a:bodyPr/>
          <a:lstStyle/>
          <a:p>
            <a:fld id="{E37F2B54-A66B-4779-906C-F879CC221B89}" type="slidenum">
              <a:rPr lang="en-CA" smtClean="0"/>
              <a:t>9</a:t>
            </a:fld>
            <a:endParaRPr lang="en-CA"/>
          </a:p>
        </p:txBody>
      </p:sp>
    </p:spTree>
    <p:extLst>
      <p:ext uri="{BB962C8B-B14F-4D97-AF65-F5344CB8AC3E}">
        <p14:creationId xmlns:p14="http://schemas.microsoft.com/office/powerpoint/2010/main" val="285624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Sample</a:t>
            </a:r>
            <a:r>
              <a:rPr lang="en-CA" baseline="0" dirty="0"/>
              <a:t> set of instructions</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10</a:t>
            </a:fld>
            <a:endParaRPr lang="en-CA"/>
          </a:p>
        </p:txBody>
      </p:sp>
    </p:spTree>
    <p:extLst>
      <p:ext uri="{BB962C8B-B14F-4D97-AF65-F5344CB8AC3E}">
        <p14:creationId xmlns:p14="http://schemas.microsoft.com/office/powerpoint/2010/main" val="263699188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Master" Target="../slideMasters/slideMaster2.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image" Target="../media/image13.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ext uri="{D42A27DB-BD31-4B8C-83A1-F6EECF244321}">
                <p14:modId xmlns:p14="http://schemas.microsoft.com/office/powerpoint/2010/main" val="3372859650"/>
              </p:ext>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2334" name="Bitmap Image" r:id="rId4" imgW="2381582" imgH="428798" progId="PBrush">
                  <p:embed/>
                </p:oleObj>
              </mc:Choice>
              <mc:Fallback>
                <p:oleObj name="Bitmap Image" r:id="rId4" imgW="2381582" imgH="428798" progId="PBrush">
                  <p:embed/>
                  <p:pic>
                    <p:nvPicPr>
                      <p:cNvPr id="0"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3270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74"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452744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9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270397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EF6BD6FE-566C-48AE-AB99-82C994140591}" type="datetime1">
              <a:rPr lang="en-US" altLang="en-US" smtClean="0">
                <a:solidFill>
                  <a:srgbClr val="000000"/>
                </a:solidFill>
              </a:rPr>
              <a:t>1/30/20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12514" name="Bitmap Image" r:id="rId3" imgW="733333" imgH="838095" progId="PBrush">
                  <p:embed/>
                </p:oleObj>
              </mc:Choice>
              <mc:Fallback>
                <p:oleObj name="Bitmap Image" r:id="rId3" imgW="733333" imgH="838095" progId="PBrush">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12515" name="Bitmap Image" r:id="rId5" imgW="2381582" imgH="571731" progId="PBrush">
                  <p:embed/>
                </p:oleObj>
              </mc:Choice>
              <mc:Fallback>
                <p:oleObj name="Bitmap Image" r:id="rId5" imgW="2381582" imgH="571731" progId="PBrush">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12516" name="Bitmap Image" r:id="rId7" imgW="2333333" imgH="581106" progId="PBrush">
                  <p:embed/>
                </p:oleObj>
              </mc:Choice>
              <mc:Fallback>
                <p:oleObj name="Bitmap Image" r:id="rId7" imgW="2333333" imgH="581106" progId="PBrush">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12517" name="Bitmap Image" r:id="rId9" imgW="1523810" imgH="476316" progId="PBrush">
                  <p:embed/>
                </p:oleObj>
              </mc:Choice>
              <mc:Fallback>
                <p:oleObj name="Bitmap Image" r:id="rId9" imgW="1523810" imgH="476316" progId="PBrush">
                  <p:embed/>
                  <p:pic>
                    <p:nvPicPr>
                      <p:cNvPr id="1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12518" name="Bitmap Image" r:id="rId11" imgW="828791" imgH="428798" progId="PBrush">
                  <p:embed/>
                </p:oleObj>
              </mc:Choice>
              <mc:Fallback>
                <p:oleObj name="Bitmap Image" r:id="rId11" imgW="828791" imgH="428798" progId="PBrush">
                  <p:embed/>
                  <p:pic>
                    <p:nvPicPr>
                      <p:cNvPr id="11"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12519" name="Bitmap Image" r:id="rId13" imgW="2381582" imgH="428798" progId="PBrush">
                  <p:embed/>
                </p:oleObj>
              </mc:Choice>
              <mc:Fallback>
                <p:oleObj name="Bitmap Image" r:id="rId13" imgW="2381582" imgH="428798" progId="PBrush">
                  <p:embed/>
                  <p:pic>
                    <p:nvPicPr>
                      <p:cNvPr id="12"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12520" name="Bitmap Image" r:id="rId15" imgW="1771429" imgH="1181265" progId="PBrush">
                  <p:embed/>
                </p:oleObj>
              </mc:Choice>
              <mc:Fallback>
                <p:oleObj name="Bitmap Image" r:id="rId15" imgW="1771429" imgH="1181265" progId="PBrush">
                  <p:embed/>
                  <p:pic>
                    <p:nvPicPr>
                      <p:cNvPr id="13" name="Object 12"/>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8170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A2A52E46-5C39-4771-BE22-8E5D596F03A5}" type="datetime1">
              <a:rPr lang="en-US" altLang="en-US" smtClean="0">
                <a:solidFill>
                  <a:srgbClr val="000000"/>
                </a:solidFill>
              </a:rPr>
              <a:t>1/30/20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2088649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2B5AF70-8645-49D6-8F25-3E41A609CC95}" type="datetime1">
              <a:rPr lang="en-US" altLang="en-US" smtClean="0">
                <a:solidFill>
                  <a:srgbClr val="000000"/>
                </a:solidFill>
              </a:rPr>
              <a:t>1/30/20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915760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B9398495-FD52-4559-BAB5-2D3E7B7CB67D}" type="datetime1">
              <a:rPr lang="en-US" altLang="en-US" smtClean="0">
                <a:solidFill>
                  <a:srgbClr val="000000"/>
                </a:solidFill>
              </a:rPr>
              <a:t>1/30/20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11147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03CF0884-04FF-4758-A864-444697BAE44C}" type="datetime1">
              <a:rPr lang="en-US" altLang="en-US" smtClean="0">
                <a:solidFill>
                  <a:srgbClr val="000000"/>
                </a:solidFill>
              </a:rPr>
              <a:t>1/30/20</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16529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55"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784355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6CF581FB-E8AA-43D7-9F05-06E74573A1CE}" type="datetime1">
              <a:rPr lang="en-US" altLang="en-US" smtClean="0">
                <a:solidFill>
                  <a:srgbClr val="000000"/>
                </a:solidFill>
              </a:rPr>
              <a:t>1/30/20</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01302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B8EFEDB-1AFE-44A4-AA30-0EDAA5AF2379}" type="datetime1">
              <a:rPr lang="en-US" altLang="en-US" smtClean="0">
                <a:solidFill>
                  <a:srgbClr val="000000"/>
                </a:solidFill>
              </a:rPr>
              <a:t>1/30/20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074343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AA6AD90-5F9A-47AD-9278-7B55792C1E90}" type="datetime1">
              <a:rPr lang="en-US" altLang="en-US" smtClean="0">
                <a:solidFill>
                  <a:srgbClr val="000000"/>
                </a:solidFill>
              </a:rPr>
              <a:t>1/30/20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669875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1441986-C8D5-44DB-8A1C-45A5AB75591F}" type="datetime1">
              <a:rPr lang="en-US" altLang="en-US" smtClean="0">
                <a:solidFill>
                  <a:srgbClr val="000000"/>
                </a:solidFill>
              </a:rPr>
              <a:t>1/30/20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610300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6F12F2D9-D901-4D22-A90B-65024B0446DB}" type="datetime1">
              <a:rPr lang="en-US" altLang="en-US" smtClean="0">
                <a:solidFill>
                  <a:srgbClr val="000000"/>
                </a:solidFill>
              </a:rPr>
              <a:t>1/30/20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39035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3427DC72-EB2D-40F9-8FFA-44857A583402}" type="datetime1">
              <a:rPr lang="en-US" altLang="en-US" smtClean="0">
                <a:solidFill>
                  <a:srgbClr val="000000"/>
                </a:solidFill>
              </a:rPr>
              <a:t>1/30/20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1808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1759CCA2-70D9-4AC7-B446-E31F0CF6528C}" type="datetime1">
              <a:rPr lang="en-US" altLang="en-US" smtClean="0">
                <a:solidFill>
                  <a:srgbClr val="000000"/>
                </a:solidFill>
              </a:rPr>
              <a:t>1/30/20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5447652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Rectangle 3">
            <a:extLst>
              <a:ext uri="{FF2B5EF4-FFF2-40B4-BE49-F238E27FC236}">
                <a16:creationId xmlns:a16="http://schemas.microsoft.com/office/drawing/2014/main" id="{A35F6250-4C54-014B-B031-8501855E5B03}"/>
              </a:ext>
            </a:extLst>
          </p:cNvPr>
          <p:cNvSpPr>
            <a:spLocks noGrp="1" noChangeArrowheads="1"/>
          </p:cNvSpPr>
          <p:nvPr>
            <p:ph type="subTitle" idx="1"/>
          </p:nvPr>
        </p:nvSpPr>
        <p:spPr>
          <a:xfrm>
            <a:off x="1371600" y="4657724"/>
            <a:ext cx="6400800" cy="1590676"/>
          </a:xfrm>
        </p:spPr>
        <p:txBody>
          <a:bodyPr/>
          <a:lstStyle/>
          <a:p>
            <a:pPr eaLnBrk="1" hangingPunct="1"/>
            <a:r>
              <a:rPr lang="en-US" altLang="en-US" dirty="0"/>
              <a:t>Operating Systems in General</a:t>
            </a:r>
          </a:p>
          <a:p>
            <a:pPr eaLnBrk="1" hangingPunct="1"/>
            <a:r>
              <a:rPr lang="en-US" altLang="en-US" sz="2000" dirty="0"/>
              <a:t>(Modern Operating Systems 1.1 and 1.3)</a:t>
            </a:r>
          </a:p>
        </p:txBody>
      </p:sp>
    </p:spTree>
    <p:extLst>
      <p:ext uri="{BB962C8B-B14F-4D97-AF65-F5344CB8AC3E}">
        <p14:creationId xmlns:p14="http://schemas.microsoft.com/office/powerpoint/2010/main" val="3841873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9157"/>
            <a:ext cx="7772400" cy="1143000"/>
          </a:xfrm>
        </p:spPr>
        <p:txBody>
          <a:bodyPr/>
          <a:lstStyle/>
          <a:p>
            <a:r>
              <a:rPr lang="en-CA" dirty="0"/>
              <a:t>Instruction Set</a:t>
            </a:r>
            <a:r>
              <a:rPr lang="en-CA" sz="1200" dirty="0"/>
              <a:t>(2/2)</a:t>
            </a:r>
          </a:p>
        </p:txBody>
      </p:sp>
      <p:pic>
        <p:nvPicPr>
          <p:cNvPr id="6" name="Content Placeholder 5"/>
          <p:cNvPicPr>
            <a:picLocks noGrp="1" noChangeAspect="1"/>
          </p:cNvPicPr>
          <p:nvPr>
            <p:ph idx="1"/>
          </p:nvPr>
        </p:nvPicPr>
        <p:blipFill>
          <a:blip r:embed="rId3"/>
          <a:stretch>
            <a:fillRect/>
          </a:stretch>
        </p:blipFill>
        <p:spPr>
          <a:xfrm>
            <a:off x="721449" y="1085898"/>
            <a:ext cx="6638925" cy="2133600"/>
          </a:xfrm>
          <a:prstGeom prst="rect">
            <a:avLst/>
          </a:prstGeom>
        </p:spPr>
      </p:pic>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10</a:t>
            </a:fld>
            <a:endParaRPr lang="fr-CA" altLang="en-US" dirty="0">
              <a:solidFill>
                <a:srgbClr val="000000"/>
              </a:solidFill>
            </a:endParaRPr>
          </a:p>
        </p:txBody>
      </p:sp>
      <p:pic>
        <p:nvPicPr>
          <p:cNvPr id="5" name="Picture 4"/>
          <p:cNvPicPr>
            <a:picLocks noChangeAspect="1"/>
          </p:cNvPicPr>
          <p:nvPr/>
        </p:nvPicPr>
        <p:blipFill>
          <a:blip r:embed="rId4"/>
          <a:stretch>
            <a:fillRect/>
          </a:stretch>
        </p:blipFill>
        <p:spPr>
          <a:xfrm>
            <a:off x="685800" y="3624120"/>
            <a:ext cx="6667500" cy="2847975"/>
          </a:xfrm>
          <a:prstGeom prst="rect">
            <a:avLst/>
          </a:prstGeom>
        </p:spPr>
      </p:pic>
      <p:grpSp>
        <p:nvGrpSpPr>
          <p:cNvPr id="11" name="Group 10"/>
          <p:cNvGrpSpPr/>
          <p:nvPr/>
        </p:nvGrpSpPr>
        <p:grpSpPr>
          <a:xfrm>
            <a:off x="2987824" y="3219498"/>
            <a:ext cx="48166" cy="502919"/>
            <a:chOff x="1115616" y="2448098"/>
            <a:chExt cx="48166" cy="502919"/>
          </a:xfrm>
        </p:grpSpPr>
        <p:sp>
          <p:nvSpPr>
            <p:cNvPr id="7" name="Oval 6"/>
            <p:cNvSpPr/>
            <p:nvPr/>
          </p:nvSpPr>
          <p:spPr>
            <a:xfrm>
              <a:off x="1115616" y="2448098"/>
              <a:ext cx="48166"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1115616" y="2600498"/>
              <a:ext cx="48166"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1115616" y="2752898"/>
              <a:ext cx="48166"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1115616" y="2905298"/>
              <a:ext cx="48166"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 name="Rectangle 11"/>
          <p:cNvSpPr/>
          <p:nvPr/>
        </p:nvSpPr>
        <p:spPr>
          <a:xfrm>
            <a:off x="2157502" y="6524673"/>
            <a:ext cx="3724096" cy="261610"/>
          </a:xfrm>
          <a:prstGeom prst="rect">
            <a:avLst/>
          </a:prstGeom>
        </p:spPr>
        <p:txBody>
          <a:bodyPr wrap="none">
            <a:spAutoFit/>
          </a:bodyPr>
          <a:lstStyle/>
          <a:p>
            <a:r>
              <a:rPr lang="en-CA" sz="1100" dirty="0"/>
              <a:t>Another view available at:  https://www.felixcloutier.com/x86/</a:t>
            </a:r>
          </a:p>
        </p:txBody>
      </p:sp>
    </p:spTree>
    <p:extLst>
      <p:ext uri="{BB962C8B-B14F-4D97-AF65-F5344CB8AC3E}">
        <p14:creationId xmlns:p14="http://schemas.microsoft.com/office/powerpoint/2010/main" val="403948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Processors (modes)</a:t>
            </a:r>
          </a:p>
        </p:txBody>
      </p:sp>
      <p:sp>
        <p:nvSpPr>
          <p:cNvPr id="73731" name="Rectangle 3"/>
          <p:cNvSpPr>
            <a:spLocks noGrp="1" noChangeArrowheads="1"/>
          </p:cNvSpPr>
          <p:nvPr>
            <p:ph type="body" idx="1"/>
          </p:nvPr>
        </p:nvSpPr>
        <p:spPr/>
        <p:txBody>
          <a:bodyPr/>
          <a:lstStyle/>
          <a:p>
            <a:pPr eaLnBrk="1" hangingPunct="1"/>
            <a:r>
              <a:rPr lang="en-US" altLang="en-US" dirty="0"/>
              <a:t>Two modes:</a:t>
            </a:r>
          </a:p>
          <a:p>
            <a:pPr lvl="1" eaLnBrk="1" hangingPunct="1"/>
            <a:r>
              <a:rPr lang="en-US" altLang="en-US" dirty="0"/>
              <a:t>Kernel</a:t>
            </a:r>
          </a:p>
          <a:p>
            <a:pPr lvl="2" eaLnBrk="1" hangingPunct="1"/>
            <a:r>
              <a:rPr lang="en-US" altLang="en-US" dirty="0"/>
              <a:t>Every instruction available</a:t>
            </a:r>
          </a:p>
          <a:p>
            <a:pPr lvl="2" eaLnBrk="1" hangingPunct="1"/>
            <a:r>
              <a:rPr lang="en-US" altLang="en-US" dirty="0"/>
              <a:t>OS runs in this mode</a:t>
            </a:r>
          </a:p>
          <a:p>
            <a:pPr lvl="2" eaLnBrk="1" hangingPunct="1"/>
            <a:r>
              <a:rPr lang="en-US" altLang="en-US" dirty="0"/>
              <a:t>Program can enter this mode to have an instruction processed by using a trap</a:t>
            </a:r>
          </a:p>
          <a:p>
            <a:pPr lvl="1" eaLnBrk="1" hangingPunct="1"/>
            <a:r>
              <a:rPr lang="en-US" altLang="en-US" dirty="0"/>
              <a:t>User</a:t>
            </a:r>
          </a:p>
          <a:p>
            <a:pPr lvl="2" eaLnBrk="1" hangingPunct="1"/>
            <a:r>
              <a:rPr lang="en-US" altLang="en-US" dirty="0"/>
              <a:t>Programs only usually “see” a restricted area of memory</a:t>
            </a:r>
          </a:p>
          <a:p>
            <a:pPr lvl="2" eaLnBrk="1" hangingPunct="1"/>
            <a:r>
              <a:rPr lang="en-US" altLang="en-US" dirty="0"/>
              <a:t>Only a subset allowed for access</a:t>
            </a:r>
          </a:p>
          <a:p>
            <a:pPr lvl="2" eaLnBrk="1" hangingPunct="1"/>
            <a:r>
              <a:rPr lang="en-US" altLang="en-US" dirty="0"/>
              <a:t>Usually I/O and memory functions forbidden</a:t>
            </a: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fld id="{5B92DEF0-182E-42BC-B46B-A51493C770F4}" type="slidenum">
              <a:rPr lang="en-US" altLang="en-US" sz="1400" smtClean="0">
                <a:latin typeface="Times New Roman" charset="0"/>
              </a:rPr>
              <a:pPr eaLnBrk="1" hangingPunct="1">
                <a:spcBef>
                  <a:spcPct val="0"/>
                </a:spcBef>
                <a:buClrTx/>
                <a:buSzTx/>
                <a:buFontTx/>
                <a:buNone/>
              </a:pPr>
              <a:t>11</a:t>
            </a:fld>
            <a:endParaRPr lang="en-US" altLang="en-US" sz="1400">
              <a:latin typeface="Times New Roman" charset="0"/>
            </a:endParaRPr>
          </a:p>
        </p:txBody>
      </p:sp>
    </p:spTree>
    <p:extLst>
      <p:ext uri="{BB962C8B-B14F-4D97-AF65-F5344CB8AC3E}">
        <p14:creationId xmlns:p14="http://schemas.microsoft.com/office/powerpoint/2010/main" val="305864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37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3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373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37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373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373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Memory Types (and Hierarchy)</a:t>
            </a:r>
          </a:p>
        </p:txBody>
      </p:sp>
      <p:sp>
        <p:nvSpPr>
          <p:cNvPr id="14341" name="Rectangle 3"/>
          <p:cNvSpPr>
            <a:spLocks noGrp="1" noChangeArrowheads="1"/>
          </p:cNvSpPr>
          <p:nvPr>
            <p:ph type="body" idx="1"/>
          </p:nvPr>
        </p:nvSpPr>
        <p:spPr>
          <a:xfrm>
            <a:off x="381000" y="5064968"/>
            <a:ext cx="8763000" cy="1388368"/>
          </a:xfrm>
        </p:spPr>
        <p:txBody>
          <a:bodyPr/>
          <a:lstStyle/>
          <a:p>
            <a:pPr eaLnBrk="1" hangingPunct="1"/>
            <a:r>
              <a:rPr lang="en-US" altLang="en-US" dirty="0"/>
              <a:t>Multiple memory types give balance of speed, size and cost but... adds to complexity</a:t>
            </a:r>
          </a:p>
        </p:txBody>
      </p:sp>
      <p:sp>
        <p:nvSpPr>
          <p:cNvPr id="1434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9185D331-92FB-4C1D-BA3C-34CCDA501829}" type="slidenum">
              <a:rPr kumimoji="0" lang="en-US" altLang="en-US" sz="1400" b="0" i="0" u="none" strike="noStrike" kern="1200" cap="none" spc="0" normalizeH="0" baseline="0" noProof="0" smtClean="0">
                <a:ln>
                  <a:noFill/>
                </a:ln>
                <a:solidFill>
                  <a:srgbClr val="000000"/>
                </a:solidFill>
                <a:effectLst/>
                <a:uLnTx/>
                <a:uFillTx/>
                <a:latin typeface="Times New Roman"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12</a:t>
            </a:fld>
            <a:endParaRPr kumimoji="0" lang="en-US" altLang="en-US" sz="1400" b="0"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751356"/>
            <a:ext cx="7488832" cy="3008187"/>
          </a:xfrm>
          <a:prstGeom prst="rect">
            <a:avLst/>
          </a:prstGeom>
        </p:spPr>
      </p:pic>
    </p:spTree>
    <p:extLst>
      <p:ext uri="{BB962C8B-B14F-4D97-AF65-F5344CB8AC3E}">
        <p14:creationId xmlns:p14="http://schemas.microsoft.com/office/powerpoint/2010/main" val="152440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Main Memory Management</a:t>
            </a:r>
          </a:p>
        </p:txBody>
      </p:sp>
      <p:sp>
        <p:nvSpPr>
          <p:cNvPr id="10245" name="Rectangle 3"/>
          <p:cNvSpPr>
            <a:spLocks noGrp="1" noChangeArrowheads="1"/>
          </p:cNvSpPr>
          <p:nvPr>
            <p:ph type="body" idx="1"/>
          </p:nvPr>
        </p:nvSpPr>
        <p:spPr/>
        <p:txBody>
          <a:bodyPr/>
          <a:lstStyle/>
          <a:p>
            <a:pPr eaLnBrk="1" hangingPunct="1"/>
            <a:r>
              <a:rPr lang="en-US" altLang="en-US"/>
              <a:t>Multi-tasking implies multiple programs in memory simultaneously</a:t>
            </a:r>
          </a:p>
          <a:p>
            <a:pPr eaLnBrk="1" hangingPunct="1"/>
            <a:r>
              <a:rPr lang="en-US" altLang="en-US"/>
              <a:t>Problems:</a:t>
            </a:r>
          </a:p>
          <a:p>
            <a:pPr lvl="1" eaLnBrk="1" hangingPunct="1"/>
            <a:r>
              <a:rPr lang="en-US" altLang="en-US"/>
              <a:t>How to protect programs from one another</a:t>
            </a:r>
          </a:p>
          <a:p>
            <a:pPr lvl="1" eaLnBrk="1" hangingPunct="1"/>
            <a:r>
              <a:rPr lang="en-US" altLang="en-US"/>
              <a:t>How to protect the kernel from programs</a:t>
            </a:r>
          </a:p>
          <a:p>
            <a:pPr lvl="1" eaLnBrk="1" hangingPunct="1"/>
            <a:r>
              <a:rPr lang="en-US" altLang="en-US"/>
              <a:t>How to relocate programs</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16C10740-3267-4AD7-9E84-B98F5557CE7A}" type="slidenum">
              <a:rPr lang="en-US" altLang="en-US" sz="1400"/>
              <a:pPr eaLnBrk="1" hangingPunct="1"/>
              <a:t>13</a:t>
            </a:fld>
            <a:endParaRPr lang="en-US" altLang="en-US" sz="1400"/>
          </a:p>
        </p:txBody>
      </p:sp>
    </p:spTree>
    <p:extLst>
      <p:ext uri="{BB962C8B-B14F-4D97-AF65-F5344CB8AC3E}">
        <p14:creationId xmlns:p14="http://schemas.microsoft.com/office/powerpoint/2010/main" val="2035456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I/O Devices</a:t>
            </a:r>
          </a:p>
        </p:txBody>
      </p:sp>
      <p:sp>
        <p:nvSpPr>
          <p:cNvPr id="97283" name="Rectangle 3"/>
          <p:cNvSpPr>
            <a:spLocks noGrp="1" noChangeArrowheads="1"/>
          </p:cNvSpPr>
          <p:nvPr>
            <p:ph type="body" idx="1"/>
          </p:nvPr>
        </p:nvSpPr>
        <p:spPr/>
        <p:txBody>
          <a:bodyPr/>
          <a:lstStyle/>
          <a:p>
            <a:pPr eaLnBrk="1" hangingPunct="1"/>
            <a:r>
              <a:rPr lang="en-US" altLang="en-US" dirty="0"/>
              <a:t>I/O devices consist of:</a:t>
            </a:r>
          </a:p>
          <a:p>
            <a:pPr lvl="1" eaLnBrk="1" hangingPunct="1"/>
            <a:r>
              <a:rPr lang="en-US" altLang="en-US" dirty="0"/>
              <a:t>The device itself</a:t>
            </a:r>
          </a:p>
          <a:p>
            <a:pPr lvl="1" eaLnBrk="1" hangingPunct="1"/>
            <a:r>
              <a:rPr lang="en-US" altLang="en-US" dirty="0"/>
              <a:t>A controller (with registers)</a:t>
            </a:r>
          </a:p>
          <a:p>
            <a:pPr eaLnBrk="1" hangingPunct="1"/>
            <a:r>
              <a:rPr lang="en-US" altLang="en-US" dirty="0"/>
              <a:t>The controller simplifies the interface</a:t>
            </a:r>
          </a:p>
          <a:p>
            <a:pPr lvl="1" eaLnBrk="1" hangingPunct="1"/>
            <a:r>
              <a:rPr lang="en-US" altLang="en-US" dirty="0"/>
              <a:t>Tell it you want a track</a:t>
            </a:r>
          </a:p>
          <a:p>
            <a:pPr lvl="1" eaLnBrk="1" hangingPunct="1"/>
            <a:r>
              <a:rPr lang="en-US" altLang="en-US" dirty="0"/>
              <a:t>Converts this to cylinder, sector, and head</a:t>
            </a:r>
          </a:p>
          <a:p>
            <a:pPr lvl="1" eaLnBrk="1" hangingPunct="1"/>
            <a:r>
              <a:rPr lang="en-US" altLang="en-US" dirty="0"/>
              <a:t>OS sees this interface</a:t>
            </a:r>
          </a:p>
          <a:p>
            <a:pPr eaLnBrk="1" hangingPunct="1"/>
            <a:r>
              <a:rPr lang="en-US" altLang="en-US" dirty="0"/>
              <a:t>Software that talks to this controller is the Device Driver</a:t>
            </a: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C248FA85-DF3F-498D-95FD-DF8A36E574DA}" type="slidenum">
              <a:rPr lang="en-US" altLang="en-US" sz="1400"/>
              <a:pPr eaLnBrk="1" hangingPunct="1"/>
              <a:t>14</a:t>
            </a:fld>
            <a:endParaRPr lang="en-US" altLang="en-US" sz="1400"/>
          </a:p>
        </p:txBody>
      </p:sp>
    </p:spTree>
    <p:extLst>
      <p:ext uri="{BB962C8B-B14F-4D97-AF65-F5344CB8AC3E}">
        <p14:creationId xmlns:p14="http://schemas.microsoft.com/office/powerpoint/2010/main" val="4016003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72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7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72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72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728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7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1143000"/>
          </a:xfrm>
        </p:spPr>
        <p:txBody>
          <a:bodyPr/>
          <a:lstStyle/>
          <a:p>
            <a:pPr eaLnBrk="1" hangingPunct="1">
              <a:defRPr/>
            </a:pPr>
            <a:r>
              <a:rPr lang="fr-CA" dirty="0">
                <a:ea typeface="ＭＳ Ｐゴシック" charset="0"/>
                <a:cs typeface="+mj-cs"/>
              </a:rPr>
              <a:t>Bus</a:t>
            </a:r>
          </a:p>
        </p:txBody>
      </p:sp>
      <p:sp>
        <p:nvSpPr>
          <p:cNvPr id="22531" name="Rectangle 3"/>
          <p:cNvSpPr>
            <a:spLocks noGrp="1" noChangeArrowheads="1"/>
          </p:cNvSpPr>
          <p:nvPr>
            <p:ph type="body" idx="1"/>
          </p:nvPr>
        </p:nvSpPr>
        <p:spPr>
          <a:xfrm>
            <a:off x="685800" y="1219200"/>
            <a:ext cx="7772400" cy="982663"/>
          </a:xfrm>
        </p:spPr>
        <p:txBody>
          <a:bodyPr/>
          <a:lstStyle/>
          <a:p>
            <a:pPr eaLnBrk="1" hangingPunct="1"/>
            <a:r>
              <a:rPr lang="en-CA" sz="2400" dirty="0">
                <a:latin typeface="Times New Roman" charset="0"/>
                <a:ea typeface="MS PGothic" charset="0"/>
              </a:rPr>
              <a:t>Allows the transfer of information between the CPU, main memory and peripherals</a:t>
            </a:r>
            <a:endParaRPr lang="fr-CA" sz="2400" dirty="0">
              <a:latin typeface="Times New Roman" charset="0"/>
              <a:ea typeface="MS PGothic" charset="0"/>
            </a:endParaRPr>
          </a:p>
        </p:txBody>
      </p:sp>
      <p:pic>
        <p:nvPicPr>
          <p:cNvPr id="36868" name="Picture 4" descr="1-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8613" y="2209800"/>
            <a:ext cx="6097587" cy="439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026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a:t>Why Have an OS?</a:t>
            </a:r>
          </a:p>
        </p:txBody>
      </p:sp>
      <p:sp>
        <p:nvSpPr>
          <p:cNvPr id="43011" name="Rectangle 3"/>
          <p:cNvSpPr>
            <a:spLocks noGrp="1" noChangeArrowheads="1"/>
          </p:cNvSpPr>
          <p:nvPr>
            <p:ph type="body" idx="1"/>
          </p:nvPr>
        </p:nvSpPr>
        <p:spPr/>
        <p:txBody>
          <a:bodyPr/>
          <a:lstStyle/>
          <a:p>
            <a:pPr eaLnBrk="1" hangingPunct="1"/>
            <a:r>
              <a:rPr lang="en-US" altLang="en-US" dirty="0"/>
              <a:t>How else would all the devices communicate?</a:t>
            </a:r>
          </a:p>
          <a:p>
            <a:pPr eaLnBrk="1" hangingPunct="1"/>
            <a:r>
              <a:rPr lang="en-US" altLang="en-US" dirty="0"/>
              <a:t>Each application would be responsible for running the computer!</a:t>
            </a:r>
          </a:p>
          <a:p>
            <a:r>
              <a:rPr lang="en-US" altLang="en-US" dirty="0"/>
              <a:t>Each device even if similar would have to be entirely re-written disregarding commonalities</a:t>
            </a:r>
          </a:p>
          <a:p>
            <a:r>
              <a:rPr lang="en-US" altLang="en-US" dirty="0"/>
              <a:t>Programmers need not worry about low level stuff</a:t>
            </a:r>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DB01E15-B2DA-464B-8E28-60F5900DB0DA}" type="slidenum">
              <a:rPr lang="en-US" altLang="en-US" sz="1400" smtClean="0"/>
              <a:pPr eaLnBrk="1" hangingPunct="1"/>
              <a:t>16</a:t>
            </a:fld>
            <a:endParaRPr lang="en-US" altLang="en-US" sz="1400"/>
          </a:p>
        </p:txBody>
      </p:sp>
    </p:spTree>
    <p:extLst>
      <p:ext uri="{BB962C8B-B14F-4D97-AF65-F5344CB8AC3E}">
        <p14:creationId xmlns:p14="http://schemas.microsoft.com/office/powerpoint/2010/main" val="2289629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85800" y="116632"/>
            <a:ext cx="7772400" cy="1143000"/>
          </a:xfrm>
        </p:spPr>
        <p:txBody>
          <a:bodyPr/>
          <a:lstStyle/>
          <a:p>
            <a:pPr eaLnBrk="1" hangingPunct="1"/>
            <a:r>
              <a:rPr lang="en-US" altLang="en-US" dirty="0"/>
              <a:t>Where does the OS Exist?</a:t>
            </a:r>
          </a:p>
        </p:txBody>
      </p:sp>
      <p:sp>
        <p:nvSpPr>
          <p:cNvPr id="46083" name="Rectangle 3"/>
          <p:cNvSpPr>
            <a:spLocks noGrp="1" noChangeArrowheads="1"/>
          </p:cNvSpPr>
          <p:nvPr>
            <p:ph type="body" idx="1"/>
          </p:nvPr>
        </p:nvSpPr>
        <p:spPr>
          <a:xfrm>
            <a:off x="381000" y="4343400"/>
            <a:ext cx="8763000" cy="1981200"/>
          </a:xfrm>
        </p:spPr>
        <p:txBody>
          <a:bodyPr/>
          <a:lstStyle/>
          <a:p>
            <a:pPr eaLnBrk="1" hangingPunct="1"/>
            <a:r>
              <a:rPr lang="en-US" altLang="en-US" dirty="0"/>
              <a:t>The Kernel runs in kernel mode (supervisor mode) to protect it from tampering.</a:t>
            </a:r>
          </a:p>
          <a:p>
            <a:pPr eaLnBrk="1" hangingPunct="1"/>
            <a:r>
              <a:rPr lang="en-US" altLang="en-US" dirty="0"/>
              <a:t>Applications generally run in User mode.</a:t>
            </a:r>
          </a:p>
        </p:txBody>
      </p:sp>
      <p:pic>
        <p:nvPicPr>
          <p:cNvPr id="7174" name="Picture 4" descr="C:\B\b4\JPG\foo\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0" y="1228725"/>
            <a:ext cx="5505450" cy="3079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77"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7D1B675-9A4B-45E8-A2A4-7C2BC4868E34}" type="slidenum">
              <a:rPr lang="en-US" altLang="en-US" sz="1400" smtClean="0"/>
              <a:pPr eaLnBrk="1" hangingPunct="1"/>
              <a:t>17</a:t>
            </a:fld>
            <a:endParaRPr lang="en-US" altLang="en-US" sz="1400"/>
          </a:p>
        </p:txBody>
      </p:sp>
      <p:sp>
        <p:nvSpPr>
          <p:cNvPr id="2" name="Left Brace 1"/>
          <p:cNvSpPr/>
          <p:nvPr/>
        </p:nvSpPr>
        <p:spPr>
          <a:xfrm>
            <a:off x="1907704" y="1294557"/>
            <a:ext cx="216024" cy="10892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Left Brace 8"/>
          <p:cNvSpPr/>
          <p:nvPr/>
        </p:nvSpPr>
        <p:spPr>
          <a:xfrm>
            <a:off x="1907704" y="2440722"/>
            <a:ext cx="212778" cy="4842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 name="TextBox 2"/>
          <p:cNvSpPr txBox="1"/>
          <p:nvPr/>
        </p:nvSpPr>
        <p:spPr>
          <a:xfrm>
            <a:off x="539757" y="1654515"/>
            <a:ext cx="1191352" cy="369332"/>
          </a:xfrm>
          <a:prstGeom prst="rect">
            <a:avLst/>
          </a:prstGeom>
          <a:noFill/>
        </p:spPr>
        <p:txBody>
          <a:bodyPr wrap="none" rtlCol="0">
            <a:spAutoFit/>
          </a:bodyPr>
          <a:lstStyle/>
          <a:p>
            <a:r>
              <a:rPr lang="en-CA" dirty="0"/>
              <a:t>User mode</a:t>
            </a:r>
          </a:p>
        </p:txBody>
      </p:sp>
      <p:sp>
        <p:nvSpPr>
          <p:cNvPr id="11" name="TextBox 10"/>
          <p:cNvSpPr txBox="1"/>
          <p:nvPr/>
        </p:nvSpPr>
        <p:spPr>
          <a:xfrm>
            <a:off x="561798" y="2399268"/>
            <a:ext cx="1383712" cy="369332"/>
          </a:xfrm>
          <a:prstGeom prst="rect">
            <a:avLst/>
          </a:prstGeom>
          <a:noFill/>
        </p:spPr>
        <p:txBody>
          <a:bodyPr wrap="none" rtlCol="0">
            <a:spAutoFit/>
          </a:bodyPr>
          <a:lstStyle/>
          <a:p>
            <a:r>
              <a:rPr lang="en-CA" dirty="0"/>
              <a:t>Kernel mode</a:t>
            </a:r>
          </a:p>
        </p:txBody>
      </p:sp>
    </p:spTree>
    <p:extLst>
      <p:ext uri="{BB962C8B-B14F-4D97-AF65-F5344CB8AC3E}">
        <p14:creationId xmlns:p14="http://schemas.microsoft.com/office/powerpoint/2010/main" val="413196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384"/>
            <a:ext cx="7772400" cy="1143000"/>
          </a:xfrm>
        </p:spPr>
        <p:txBody>
          <a:bodyPr/>
          <a:lstStyle/>
          <a:p>
            <a:r>
              <a:rPr lang="en-CA" dirty="0"/>
              <a:t>Abstract View of an OS</a:t>
            </a:r>
          </a:p>
        </p:txBody>
      </p:sp>
      <p:sp>
        <p:nvSpPr>
          <p:cNvPr id="5" name="Slide Number Placeholder 4"/>
          <p:cNvSpPr>
            <a:spLocks noGrp="1"/>
          </p:cNvSpPr>
          <p:nvPr>
            <p:ph type="sldNum" sz="quarter" idx="12"/>
          </p:nvPr>
        </p:nvSpPr>
        <p:spPr/>
        <p:txBody>
          <a:bodyPr/>
          <a:lstStyle/>
          <a:p>
            <a:fld id="{DBBDA24B-8280-417D-A5C0-357762AE6CA8}" type="slidenum">
              <a:rPr lang="fr-CA" altLang="en-US" smtClean="0">
                <a:solidFill>
                  <a:srgbClr val="000000"/>
                </a:solidFill>
              </a:rPr>
              <a:pPr/>
              <a:t>18</a:t>
            </a:fld>
            <a:endParaRPr lang="fr-CA" altLang="en-US">
              <a:solidFill>
                <a:srgbClr val="000000"/>
              </a:solidFill>
            </a:endParaRPr>
          </a:p>
        </p:txBody>
      </p:sp>
      <p:grpSp>
        <p:nvGrpSpPr>
          <p:cNvPr id="8199" name="Group 8198"/>
          <p:cNvGrpSpPr/>
          <p:nvPr/>
        </p:nvGrpSpPr>
        <p:grpSpPr>
          <a:xfrm>
            <a:off x="3419872" y="2132856"/>
            <a:ext cx="2232248" cy="3374349"/>
            <a:chOff x="3203848" y="2204864"/>
            <a:chExt cx="2736304" cy="3968824"/>
          </a:xfrm>
        </p:grpSpPr>
        <p:sp>
          <p:nvSpPr>
            <p:cNvPr id="6" name="Rectangle 5"/>
            <p:cNvSpPr/>
            <p:nvPr/>
          </p:nvSpPr>
          <p:spPr>
            <a:xfrm>
              <a:off x="3203848" y="2204864"/>
              <a:ext cx="2736304" cy="3960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3203848" y="5373216"/>
              <a:ext cx="2736304" cy="800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3203848" y="4185084"/>
              <a:ext cx="2736304" cy="1188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3203848" y="2204864"/>
              <a:ext cx="273630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3863606" y="2858146"/>
              <a:ext cx="1364476" cy="369332"/>
            </a:xfrm>
            <a:prstGeom prst="rect">
              <a:avLst/>
            </a:prstGeom>
            <a:noFill/>
          </p:spPr>
          <p:txBody>
            <a:bodyPr wrap="none" rtlCol="0">
              <a:spAutoFit/>
            </a:bodyPr>
            <a:lstStyle/>
            <a:p>
              <a:r>
                <a:rPr lang="en-CA" dirty="0"/>
                <a:t>Applications</a:t>
              </a:r>
            </a:p>
          </p:txBody>
        </p:sp>
        <p:sp>
          <p:nvSpPr>
            <p:cNvPr id="11" name="TextBox 10"/>
            <p:cNvSpPr txBox="1"/>
            <p:nvPr/>
          </p:nvSpPr>
          <p:spPr>
            <a:xfrm>
              <a:off x="4024414" y="5562068"/>
              <a:ext cx="1095172" cy="369332"/>
            </a:xfrm>
            <a:prstGeom prst="rect">
              <a:avLst/>
            </a:prstGeom>
            <a:noFill/>
          </p:spPr>
          <p:txBody>
            <a:bodyPr wrap="none" rtlCol="0">
              <a:spAutoFit/>
            </a:bodyPr>
            <a:lstStyle/>
            <a:p>
              <a:r>
                <a:rPr lang="en-CA" dirty="0"/>
                <a:t>Hardware</a:t>
              </a:r>
            </a:p>
          </p:txBody>
        </p:sp>
        <p:sp>
          <p:nvSpPr>
            <p:cNvPr id="12" name="TextBox 11"/>
            <p:cNvSpPr txBox="1"/>
            <p:nvPr/>
          </p:nvSpPr>
          <p:spPr>
            <a:xfrm>
              <a:off x="3556919" y="4461046"/>
              <a:ext cx="1845377" cy="369332"/>
            </a:xfrm>
            <a:prstGeom prst="rect">
              <a:avLst/>
            </a:prstGeom>
            <a:noFill/>
          </p:spPr>
          <p:txBody>
            <a:bodyPr wrap="none" rtlCol="0">
              <a:spAutoFit/>
            </a:bodyPr>
            <a:lstStyle/>
            <a:p>
              <a:r>
                <a:rPr lang="en-CA" dirty="0"/>
                <a:t>Operating System</a:t>
              </a:r>
            </a:p>
          </p:txBody>
        </p:sp>
      </p:grpSp>
      <p:sp>
        <p:nvSpPr>
          <p:cNvPr id="23" name="TextBox 22"/>
          <p:cNvSpPr txBox="1"/>
          <p:nvPr/>
        </p:nvSpPr>
        <p:spPr>
          <a:xfrm>
            <a:off x="6137376" y="2818042"/>
            <a:ext cx="2736647" cy="1477328"/>
          </a:xfrm>
          <a:prstGeom prst="rect">
            <a:avLst/>
          </a:prstGeom>
          <a:noFill/>
        </p:spPr>
        <p:txBody>
          <a:bodyPr wrap="none" rtlCol="0">
            <a:spAutoFit/>
          </a:bodyPr>
          <a:lstStyle/>
          <a:p>
            <a:r>
              <a:rPr lang="en-CA" b="1" u="sng" dirty="0"/>
              <a:t>Users</a:t>
            </a:r>
            <a:r>
              <a:rPr lang="en-CA" dirty="0"/>
              <a:t> normally use </a:t>
            </a:r>
          </a:p>
          <a:p>
            <a:r>
              <a:rPr lang="en-CA" dirty="0"/>
              <a:t>programs or applications</a:t>
            </a:r>
          </a:p>
          <a:p>
            <a:r>
              <a:rPr lang="en-CA" dirty="0"/>
              <a:t>that run on an OS and use</a:t>
            </a:r>
          </a:p>
          <a:p>
            <a:r>
              <a:rPr lang="en-CA" dirty="0"/>
              <a:t>the OS through an interface</a:t>
            </a:r>
          </a:p>
          <a:p>
            <a:r>
              <a:rPr lang="en-CA" dirty="0"/>
              <a:t>shells and/or widgets</a:t>
            </a:r>
          </a:p>
        </p:txBody>
      </p:sp>
      <p:sp>
        <p:nvSpPr>
          <p:cNvPr id="30" name="TextBox 29"/>
          <p:cNvSpPr txBox="1"/>
          <p:nvPr/>
        </p:nvSpPr>
        <p:spPr>
          <a:xfrm>
            <a:off x="266445" y="2701369"/>
            <a:ext cx="3153427" cy="2031325"/>
          </a:xfrm>
          <a:prstGeom prst="rect">
            <a:avLst/>
          </a:prstGeom>
          <a:noFill/>
        </p:spPr>
        <p:txBody>
          <a:bodyPr wrap="none" rtlCol="0">
            <a:spAutoFit/>
          </a:bodyPr>
          <a:lstStyle/>
          <a:p>
            <a:r>
              <a:rPr lang="en-CA" dirty="0"/>
              <a:t>The </a:t>
            </a:r>
            <a:r>
              <a:rPr lang="en-CA" b="1" u="sng" dirty="0"/>
              <a:t>programmer</a:t>
            </a:r>
            <a:r>
              <a:rPr lang="en-CA" dirty="0"/>
              <a:t> uses</a:t>
            </a:r>
          </a:p>
          <a:p>
            <a:r>
              <a:rPr lang="en-CA" dirty="0"/>
              <a:t>applications such as </a:t>
            </a:r>
          </a:p>
          <a:p>
            <a:r>
              <a:rPr lang="en-CA" dirty="0"/>
              <a:t>compilers to write other</a:t>
            </a:r>
          </a:p>
          <a:p>
            <a:r>
              <a:rPr lang="en-CA" dirty="0"/>
              <a:t>applications so she/he must </a:t>
            </a:r>
          </a:p>
          <a:p>
            <a:r>
              <a:rPr lang="en-CA" dirty="0"/>
              <a:t>understand the interface (API) </a:t>
            </a:r>
          </a:p>
          <a:p>
            <a:r>
              <a:rPr lang="en-CA" dirty="0"/>
              <a:t>to call the OS. He is also a user</a:t>
            </a:r>
          </a:p>
          <a:p>
            <a:r>
              <a:rPr lang="en-CA" dirty="0"/>
              <a:t>of the OS (think roles in OO).</a:t>
            </a:r>
          </a:p>
        </p:txBody>
      </p:sp>
      <p:sp>
        <p:nvSpPr>
          <p:cNvPr id="49" name="TextBox 48"/>
          <p:cNvSpPr txBox="1"/>
          <p:nvPr/>
        </p:nvSpPr>
        <p:spPr>
          <a:xfrm>
            <a:off x="3779912" y="3320251"/>
            <a:ext cx="556563" cy="369332"/>
          </a:xfrm>
          <a:prstGeom prst="rect">
            <a:avLst/>
          </a:prstGeom>
          <a:noFill/>
        </p:spPr>
        <p:txBody>
          <a:bodyPr wrap="none" rtlCol="0">
            <a:spAutoFit/>
          </a:bodyPr>
          <a:lstStyle/>
          <a:p>
            <a:r>
              <a:rPr lang="en-CA" dirty="0"/>
              <a:t>API</a:t>
            </a:r>
          </a:p>
        </p:txBody>
      </p:sp>
      <p:cxnSp>
        <p:nvCxnSpPr>
          <p:cNvPr id="8208" name="Straight Connector 8207"/>
          <p:cNvCxnSpPr>
            <a:stCxn id="9" idx="2"/>
            <a:endCxn id="8" idx="0"/>
          </p:cNvCxnSpPr>
          <p:nvPr/>
        </p:nvCxnSpPr>
        <p:spPr>
          <a:xfrm>
            <a:off x="4535996" y="3234856"/>
            <a:ext cx="0" cy="58161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604639" y="3347700"/>
            <a:ext cx="1047481" cy="369332"/>
          </a:xfrm>
          <a:prstGeom prst="rect">
            <a:avLst/>
          </a:prstGeom>
          <a:noFill/>
        </p:spPr>
        <p:txBody>
          <a:bodyPr wrap="square" rtlCol="0">
            <a:spAutoFit/>
          </a:bodyPr>
          <a:lstStyle/>
          <a:p>
            <a:r>
              <a:rPr lang="en-CA" dirty="0"/>
              <a:t>Interface</a:t>
            </a:r>
          </a:p>
        </p:txBody>
      </p:sp>
    </p:spTree>
    <p:extLst>
      <p:ext uri="{BB962C8B-B14F-4D97-AF65-F5344CB8AC3E}">
        <p14:creationId xmlns:p14="http://schemas.microsoft.com/office/powerpoint/2010/main" val="326099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What is an Operating System?</a:t>
            </a:r>
          </a:p>
        </p:txBody>
      </p:sp>
      <p:sp>
        <p:nvSpPr>
          <p:cNvPr id="48131" name="Rectangle 3"/>
          <p:cNvSpPr>
            <a:spLocks noGrp="1" noChangeArrowheads="1"/>
          </p:cNvSpPr>
          <p:nvPr>
            <p:ph type="body" idx="1"/>
          </p:nvPr>
        </p:nvSpPr>
        <p:spPr/>
        <p:txBody>
          <a:bodyPr/>
          <a:lstStyle/>
          <a:p>
            <a:pPr eaLnBrk="1" hangingPunct="1"/>
            <a:r>
              <a:rPr lang="en-US" altLang="en-US" dirty="0"/>
              <a:t>Name things that operating systems do:</a:t>
            </a:r>
          </a:p>
          <a:p>
            <a:pPr lvl="1" eaLnBrk="1" hangingPunct="1"/>
            <a:r>
              <a:rPr lang="en-US" altLang="en-US" dirty="0"/>
              <a:t>Hide details of work (</a:t>
            </a:r>
            <a:r>
              <a:rPr lang="en-US" altLang="en-US" dirty="0" err="1"/>
              <a:t>ie</a:t>
            </a:r>
            <a:r>
              <a:rPr lang="en-US" altLang="en-US" dirty="0"/>
              <a:t>: how to access a disk or print to a printer).</a:t>
            </a:r>
          </a:p>
          <a:p>
            <a:pPr lvl="2"/>
            <a:r>
              <a:rPr lang="en-US" altLang="en-US" dirty="0"/>
              <a:t>Abstraction of hardware and device drivers</a:t>
            </a:r>
          </a:p>
          <a:p>
            <a:pPr lvl="2"/>
            <a:r>
              <a:rPr lang="en-US" altLang="en-US" dirty="0"/>
              <a:t>Access to resources, disks, printers, </a:t>
            </a:r>
            <a:r>
              <a:rPr lang="en-US" altLang="en-US" dirty="0" err="1"/>
              <a:t>comm</a:t>
            </a:r>
            <a:r>
              <a:rPr lang="en-US" altLang="en-US" dirty="0"/>
              <a:t> ports</a:t>
            </a:r>
          </a:p>
          <a:p>
            <a:pPr lvl="1" eaLnBrk="1" hangingPunct="1"/>
            <a:r>
              <a:rPr lang="en-US" altLang="en-US" dirty="0"/>
              <a:t>Multi-task</a:t>
            </a:r>
          </a:p>
          <a:p>
            <a:pPr lvl="1" eaLnBrk="1" hangingPunct="1"/>
            <a:r>
              <a:rPr lang="en-US" altLang="en-US" dirty="0"/>
              <a:t>Allow programs to share resources in </a:t>
            </a:r>
            <a:r>
              <a:rPr lang="en-US" altLang="en-US" dirty="0">
                <a:solidFill>
                  <a:srgbClr val="FF0000"/>
                </a:solidFill>
              </a:rPr>
              <a:t>time</a:t>
            </a:r>
            <a:r>
              <a:rPr lang="en-US" altLang="en-US" dirty="0"/>
              <a:t> (</a:t>
            </a:r>
            <a:r>
              <a:rPr lang="en-US" altLang="en-US" dirty="0" err="1"/>
              <a:t>ie</a:t>
            </a:r>
            <a:r>
              <a:rPr lang="en-US" altLang="en-US" dirty="0"/>
              <a:t>: you have the scanner; now YOU have the scanner)</a:t>
            </a:r>
          </a:p>
          <a:p>
            <a:pPr lvl="1" eaLnBrk="1" hangingPunct="1"/>
            <a:r>
              <a:rPr lang="en-US" altLang="en-US" dirty="0"/>
              <a:t>Allow programs to share resources in </a:t>
            </a:r>
            <a:r>
              <a:rPr lang="en-US" altLang="en-US" dirty="0">
                <a:solidFill>
                  <a:srgbClr val="FF0000"/>
                </a:solidFill>
              </a:rPr>
              <a:t>space</a:t>
            </a:r>
            <a:r>
              <a:rPr lang="en-US" altLang="en-US" dirty="0"/>
              <a:t> (</a:t>
            </a:r>
            <a:r>
              <a:rPr lang="en-US" altLang="en-US" dirty="0" err="1"/>
              <a:t>ie</a:t>
            </a:r>
            <a:r>
              <a:rPr lang="en-US" altLang="en-US" dirty="0"/>
              <a:t>: you have this much memory in which to work).</a:t>
            </a:r>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E05CBF4-9A67-4376-A031-262A3DDFCF73}" type="slidenum">
              <a:rPr lang="en-US" altLang="en-US" sz="1400" smtClean="0"/>
              <a:pPr eaLnBrk="1" hangingPunct="1"/>
              <a:t>19</a:t>
            </a:fld>
            <a:endParaRPr lang="en-US" altLang="en-US" sz="1400"/>
          </a:p>
        </p:txBody>
      </p:sp>
    </p:spTree>
    <p:extLst>
      <p:ext uri="{BB962C8B-B14F-4D97-AF65-F5344CB8AC3E}">
        <p14:creationId xmlns:p14="http://schemas.microsoft.com/office/powerpoint/2010/main" val="2863422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1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a:t>Outline</a:t>
            </a:r>
          </a:p>
        </p:txBody>
      </p:sp>
      <p:sp>
        <p:nvSpPr>
          <p:cNvPr id="5125" name="Rectangle 3"/>
          <p:cNvSpPr>
            <a:spLocks noGrp="1" noChangeArrowheads="1"/>
          </p:cNvSpPr>
          <p:nvPr>
            <p:ph type="body" idx="1"/>
          </p:nvPr>
        </p:nvSpPr>
        <p:spPr/>
        <p:txBody>
          <a:bodyPr/>
          <a:lstStyle/>
          <a:p>
            <a:pPr eaLnBrk="1" hangingPunct="1"/>
            <a:r>
              <a:rPr lang="en-US" altLang="en-US" dirty="0"/>
              <a:t>Components of a computer</a:t>
            </a:r>
          </a:p>
          <a:p>
            <a:pPr lvl="1"/>
            <a:endParaRPr lang="en-US" altLang="en-US" dirty="0"/>
          </a:p>
          <a:p>
            <a:r>
              <a:rPr lang="en-US" altLang="en-US" dirty="0"/>
              <a:t>What is an Operating System?</a:t>
            </a:r>
          </a:p>
          <a:p>
            <a:pPr lvl="1"/>
            <a:r>
              <a:rPr lang="en-US" altLang="en-US" dirty="0"/>
              <a:t>Why have an Operating System?</a:t>
            </a:r>
          </a:p>
          <a:p>
            <a:pPr lvl="1"/>
            <a:r>
              <a:rPr lang="en-US" altLang="en-US" dirty="0"/>
              <a:t>Roles of an OS</a:t>
            </a:r>
          </a:p>
          <a:p>
            <a:pPr lvl="1"/>
            <a:r>
              <a:rPr lang="en-US" altLang="en-US" dirty="0"/>
              <a:t>Where does the Operating System Exist?</a:t>
            </a:r>
          </a:p>
          <a:p>
            <a:pPr eaLnBrk="1" hangingPunct="1"/>
            <a:endParaRPr lang="en-US" altLang="en-US" dirty="0"/>
          </a:p>
          <a:p>
            <a:pPr eaLnBrk="1" hangingPunct="1"/>
            <a:r>
              <a:rPr lang="en-US" altLang="en-US" dirty="0"/>
              <a:t>Operating System Types</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87C77FC-E99C-4AB8-868D-B320A1220101}" type="slidenum">
              <a:rPr lang="en-US" altLang="en-US" sz="1400" smtClean="0"/>
              <a:pPr eaLnBrk="1" hangingPunct="1"/>
              <a:t>2</a:t>
            </a:fld>
            <a:endParaRPr lang="en-US" altLang="en-US" sz="1400"/>
          </a:p>
        </p:txBody>
      </p:sp>
    </p:spTree>
    <p:extLst>
      <p:ext uri="{BB962C8B-B14F-4D97-AF65-F5344CB8AC3E}">
        <p14:creationId xmlns:p14="http://schemas.microsoft.com/office/powerpoint/2010/main" val="873384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What is an Operating System?</a:t>
            </a:r>
          </a:p>
        </p:txBody>
      </p:sp>
      <p:sp>
        <p:nvSpPr>
          <p:cNvPr id="49155" name="Rectangle 3"/>
          <p:cNvSpPr>
            <a:spLocks noGrp="1" noChangeArrowheads="1"/>
          </p:cNvSpPr>
          <p:nvPr>
            <p:ph type="body" idx="1"/>
          </p:nvPr>
        </p:nvSpPr>
        <p:spPr/>
        <p:txBody>
          <a:bodyPr/>
          <a:lstStyle/>
          <a:p>
            <a:pPr eaLnBrk="1" hangingPunct="1"/>
            <a:r>
              <a:rPr lang="en-US" altLang="en-US" dirty="0"/>
              <a:t>It is an Extended Machine</a:t>
            </a:r>
          </a:p>
          <a:p>
            <a:pPr lvl="1" eaLnBrk="1" hangingPunct="1"/>
            <a:r>
              <a:rPr lang="en-US" altLang="en-US" dirty="0"/>
              <a:t>Also called Virtual Machine</a:t>
            </a:r>
          </a:p>
          <a:p>
            <a:pPr lvl="1" eaLnBrk="1" hangingPunct="1"/>
            <a:r>
              <a:rPr lang="en-US" altLang="en-US" dirty="0"/>
              <a:t>Provides services to make the machine much easier to program than at the level of the underlying hardware</a:t>
            </a:r>
          </a:p>
          <a:p>
            <a:pPr eaLnBrk="1" hangingPunct="1"/>
            <a:r>
              <a:rPr lang="en-US" altLang="en-US" dirty="0"/>
              <a:t>It is a Resource Manager</a:t>
            </a:r>
          </a:p>
          <a:p>
            <a:pPr lvl="1" eaLnBrk="1" hangingPunct="1"/>
            <a:r>
              <a:rPr lang="en-US" altLang="en-US" dirty="0"/>
              <a:t>Each program give time with the resource</a:t>
            </a:r>
          </a:p>
          <a:p>
            <a:pPr lvl="1" eaLnBrk="1" hangingPunct="1"/>
            <a:r>
              <a:rPr lang="en-US" altLang="en-US" dirty="0"/>
              <a:t>Each program given space on the resource</a:t>
            </a:r>
          </a:p>
          <a:p>
            <a:pPr lvl="1" eaLnBrk="1" hangingPunct="1"/>
            <a:r>
              <a:rPr lang="en-US" altLang="en-US" dirty="0"/>
              <a:t>Operating System is the scheduler</a:t>
            </a: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782D5A1-0EE6-40BD-8AC3-D3FAD2EC80B7}" type="slidenum">
              <a:rPr lang="en-US" altLang="en-US" sz="1400" smtClean="0"/>
              <a:pPr eaLnBrk="1" hangingPunct="1"/>
              <a:t>20</a:t>
            </a:fld>
            <a:endParaRPr lang="en-US" altLang="en-US" sz="1400"/>
          </a:p>
        </p:txBody>
      </p:sp>
    </p:spTree>
    <p:extLst>
      <p:ext uri="{BB962C8B-B14F-4D97-AF65-F5344CB8AC3E}">
        <p14:creationId xmlns:p14="http://schemas.microsoft.com/office/powerpoint/2010/main" val="3455519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1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Types of Operating Systems</a:t>
            </a:r>
          </a:p>
        </p:txBody>
      </p:sp>
      <p:sp>
        <p:nvSpPr>
          <p:cNvPr id="53251" name="Rectangle 3"/>
          <p:cNvSpPr>
            <a:spLocks noGrp="1" noChangeArrowheads="1"/>
          </p:cNvSpPr>
          <p:nvPr>
            <p:ph type="body" idx="1"/>
          </p:nvPr>
        </p:nvSpPr>
        <p:spPr/>
        <p:txBody>
          <a:bodyPr/>
          <a:lstStyle/>
          <a:p>
            <a:pPr eaLnBrk="1" hangingPunct="1"/>
            <a:r>
              <a:rPr lang="en-US" altLang="en-US" dirty="0"/>
              <a:t>Mainframe</a:t>
            </a:r>
          </a:p>
          <a:p>
            <a:pPr lvl="1" eaLnBrk="1" hangingPunct="1"/>
            <a:r>
              <a:rPr lang="en-US" altLang="en-US" dirty="0"/>
              <a:t>Huge I/O capacity due to number of users</a:t>
            </a:r>
          </a:p>
          <a:p>
            <a:pPr lvl="1" eaLnBrk="1" hangingPunct="1"/>
            <a:r>
              <a:rPr lang="en-US" altLang="en-US" dirty="0"/>
              <a:t>Becoming more popular as network speed increases</a:t>
            </a:r>
          </a:p>
          <a:p>
            <a:pPr lvl="1" eaLnBrk="1" hangingPunct="1"/>
            <a:r>
              <a:rPr lang="en-US" altLang="en-US" dirty="0"/>
              <a:t>Oriented to processing many jobs at once</a:t>
            </a:r>
          </a:p>
          <a:p>
            <a:pPr lvl="2" eaLnBrk="1" hangingPunct="1"/>
            <a:r>
              <a:rPr lang="en-US" altLang="en-US" dirty="0"/>
              <a:t>batch (routine jobs such as processing a report)</a:t>
            </a:r>
          </a:p>
          <a:p>
            <a:pPr lvl="2" eaLnBrk="1" hangingPunct="1"/>
            <a:r>
              <a:rPr lang="en-US" altLang="en-US" dirty="0"/>
              <a:t>transaction (such as booking a reservation)</a:t>
            </a:r>
          </a:p>
          <a:p>
            <a:pPr lvl="2" eaLnBrk="1" hangingPunct="1"/>
            <a:r>
              <a:rPr lang="en-US" altLang="en-US" dirty="0"/>
              <a:t>timesharing (such as remote users querying a database)</a:t>
            </a:r>
          </a:p>
          <a:p>
            <a:pPr eaLnBrk="1" hangingPunct="1"/>
            <a:endParaRPr lang="en-US" altLang="en-US" dirty="0"/>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56F5BEC-D0D7-48FC-A801-8F57580AA171}" type="slidenum">
              <a:rPr lang="en-US" altLang="en-US" sz="1400" smtClean="0"/>
              <a:pPr eaLnBrk="1" hangingPunct="1"/>
              <a:t>21</a:t>
            </a:fld>
            <a:endParaRPr lang="en-US" altLang="en-US" sz="1400"/>
          </a:p>
        </p:txBody>
      </p:sp>
    </p:spTree>
    <p:extLst>
      <p:ext uri="{BB962C8B-B14F-4D97-AF65-F5344CB8AC3E}">
        <p14:creationId xmlns:p14="http://schemas.microsoft.com/office/powerpoint/2010/main" val="217251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3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2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2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Types of Operating Systems</a:t>
            </a:r>
          </a:p>
        </p:txBody>
      </p:sp>
      <p:sp>
        <p:nvSpPr>
          <p:cNvPr id="56323" name="Rectangle 3"/>
          <p:cNvSpPr>
            <a:spLocks noGrp="1" noChangeArrowheads="1"/>
          </p:cNvSpPr>
          <p:nvPr>
            <p:ph type="body" idx="1"/>
          </p:nvPr>
        </p:nvSpPr>
        <p:spPr/>
        <p:txBody>
          <a:bodyPr/>
          <a:lstStyle/>
          <a:p>
            <a:pPr eaLnBrk="1" hangingPunct="1"/>
            <a:r>
              <a:rPr lang="en-US" altLang="en-US"/>
              <a:t>Server</a:t>
            </a:r>
          </a:p>
          <a:p>
            <a:pPr lvl="1" eaLnBrk="1" hangingPunct="1"/>
            <a:r>
              <a:rPr lang="en-US" altLang="en-US"/>
              <a:t>Allow sharing of hardware and software resources</a:t>
            </a:r>
          </a:p>
          <a:p>
            <a:pPr lvl="1" eaLnBrk="1" hangingPunct="1"/>
            <a:r>
              <a:rPr lang="en-US" altLang="en-US"/>
              <a:t>Print servers, file servers, web servers</a:t>
            </a:r>
          </a:p>
          <a:p>
            <a:pPr eaLnBrk="1" hangingPunct="1"/>
            <a:r>
              <a:rPr lang="en-US" altLang="en-US"/>
              <a:t>Multiprocessor</a:t>
            </a:r>
          </a:p>
          <a:p>
            <a:pPr lvl="1" eaLnBrk="1" hangingPunct="1"/>
            <a:r>
              <a:rPr lang="en-US" altLang="en-US"/>
              <a:t>Usually a variation on a server OS</a:t>
            </a:r>
          </a:p>
          <a:p>
            <a:pPr lvl="1" eaLnBrk="1" hangingPunct="1"/>
            <a:r>
              <a:rPr lang="en-US" altLang="en-US"/>
              <a:t>Allow multiple CPUs to work together</a:t>
            </a:r>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EF5960C-4BC4-4043-BEE5-E15525B09446}" type="slidenum">
              <a:rPr lang="en-US" altLang="en-US" sz="1400" smtClean="0"/>
              <a:pPr eaLnBrk="1" hangingPunct="1"/>
              <a:t>22</a:t>
            </a:fld>
            <a:endParaRPr lang="en-US" altLang="en-US" sz="1400"/>
          </a:p>
        </p:txBody>
      </p:sp>
    </p:spTree>
    <p:extLst>
      <p:ext uri="{BB962C8B-B14F-4D97-AF65-F5344CB8AC3E}">
        <p14:creationId xmlns:p14="http://schemas.microsoft.com/office/powerpoint/2010/main" val="2299708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63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3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63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Types of Operating Systems</a:t>
            </a:r>
          </a:p>
        </p:txBody>
      </p:sp>
      <p:sp>
        <p:nvSpPr>
          <p:cNvPr id="57347" name="Rectangle 3"/>
          <p:cNvSpPr>
            <a:spLocks noGrp="1" noChangeArrowheads="1"/>
          </p:cNvSpPr>
          <p:nvPr>
            <p:ph type="body" idx="1"/>
          </p:nvPr>
        </p:nvSpPr>
        <p:spPr/>
        <p:txBody>
          <a:bodyPr/>
          <a:lstStyle/>
          <a:p>
            <a:pPr eaLnBrk="1" hangingPunct="1"/>
            <a:r>
              <a:rPr lang="en-US" altLang="en-US" dirty="0"/>
              <a:t>Personal Computer OSs</a:t>
            </a:r>
          </a:p>
          <a:p>
            <a:pPr lvl="1" eaLnBrk="1" hangingPunct="1"/>
            <a:r>
              <a:rPr lang="en-US" altLang="en-US" dirty="0"/>
              <a:t>Provide a good interface to a single user</a:t>
            </a:r>
          </a:p>
          <a:p>
            <a:pPr lvl="1" eaLnBrk="1" hangingPunct="1"/>
            <a:r>
              <a:rPr lang="en-US" altLang="en-US" dirty="0"/>
              <a:t>Windows, Linux, Macintosh, FreeBSD</a:t>
            </a:r>
          </a:p>
          <a:p>
            <a:pPr eaLnBrk="1" hangingPunct="1"/>
            <a:r>
              <a:rPr lang="en-US" altLang="en-US" dirty="0"/>
              <a:t>Real-Time Operating Systems</a:t>
            </a:r>
          </a:p>
          <a:p>
            <a:pPr lvl="1" eaLnBrk="1" hangingPunct="1"/>
            <a:r>
              <a:rPr lang="en-US" altLang="en-US" dirty="0"/>
              <a:t>Unique in that they have important deadlines: either hard (robot welding) or soft (MP3 player, video services)</a:t>
            </a:r>
          </a:p>
          <a:p>
            <a:pPr lvl="1" eaLnBrk="1" hangingPunct="1"/>
            <a:r>
              <a:rPr lang="en-US" altLang="en-US" dirty="0"/>
              <a:t>Usually embedded technology</a:t>
            </a: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4C18E4B-D7AE-43E5-83C6-5D24572369D7}" type="slidenum">
              <a:rPr lang="en-US" altLang="en-US" sz="1400" smtClean="0"/>
              <a:pPr eaLnBrk="1" hangingPunct="1"/>
              <a:t>23</a:t>
            </a:fld>
            <a:endParaRPr lang="en-US" altLang="en-US" sz="1400"/>
          </a:p>
        </p:txBody>
      </p:sp>
    </p:spTree>
    <p:extLst>
      <p:ext uri="{BB962C8B-B14F-4D97-AF65-F5344CB8AC3E}">
        <p14:creationId xmlns:p14="http://schemas.microsoft.com/office/powerpoint/2010/main" val="1187077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73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73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73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Types of Operating Systems</a:t>
            </a:r>
          </a:p>
        </p:txBody>
      </p:sp>
      <p:sp>
        <p:nvSpPr>
          <p:cNvPr id="59395" name="Rectangle 3"/>
          <p:cNvSpPr>
            <a:spLocks noGrp="1" noChangeArrowheads="1"/>
          </p:cNvSpPr>
          <p:nvPr>
            <p:ph type="body" idx="1"/>
          </p:nvPr>
        </p:nvSpPr>
        <p:spPr>
          <a:xfrm>
            <a:off x="685800" y="1700808"/>
            <a:ext cx="7772400" cy="4114800"/>
          </a:xfrm>
        </p:spPr>
        <p:txBody>
          <a:bodyPr/>
          <a:lstStyle/>
          <a:p>
            <a:pPr eaLnBrk="1" hangingPunct="1"/>
            <a:r>
              <a:rPr lang="en-US" altLang="en-US" dirty="0"/>
              <a:t>Embedded Operating Systems</a:t>
            </a:r>
          </a:p>
          <a:p>
            <a:pPr lvl="1" eaLnBrk="1" hangingPunct="1"/>
            <a:r>
              <a:rPr lang="en-US" altLang="en-US" dirty="0"/>
              <a:t>Similar to real-time</a:t>
            </a:r>
          </a:p>
          <a:p>
            <a:pPr lvl="1" eaLnBrk="1" hangingPunct="1"/>
            <a:r>
              <a:rPr lang="en-US" altLang="en-US" dirty="0"/>
              <a:t>Personal Digital Assistants PDAs, car dash system, Gameboy, tanks, planes…</a:t>
            </a:r>
          </a:p>
          <a:p>
            <a:pPr lvl="1" eaLnBrk="1" hangingPunct="1"/>
            <a:r>
              <a:rPr lang="en-US" altLang="en-US" dirty="0"/>
              <a:t>Have concerns that other operating systems do not, such as size, memory, and power.</a:t>
            </a:r>
          </a:p>
          <a:p>
            <a:pPr eaLnBrk="1" hangingPunct="1"/>
            <a:r>
              <a:rPr lang="en-US" altLang="en-US" dirty="0"/>
              <a:t>Smart Card Operating Systems</a:t>
            </a:r>
          </a:p>
          <a:p>
            <a:pPr lvl="1" eaLnBrk="1" hangingPunct="1"/>
            <a:r>
              <a:rPr lang="en-US" altLang="en-US" dirty="0"/>
              <a:t>Similar to embedded</a:t>
            </a:r>
          </a:p>
          <a:p>
            <a:pPr lvl="1" eaLnBrk="1" hangingPunct="1"/>
            <a:r>
              <a:rPr lang="en-US" altLang="en-US" dirty="0"/>
              <a:t>Run on credit-card size devices with CPU</a:t>
            </a:r>
          </a:p>
          <a:p>
            <a:pPr lvl="1" eaLnBrk="1" hangingPunct="1"/>
            <a:r>
              <a:rPr lang="en-US" altLang="en-US" dirty="0"/>
              <a:t>Severe memory constraints and CPU power</a:t>
            </a:r>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821A230-9B73-48E0-800F-27CF9E5A6A4F}" type="slidenum">
              <a:rPr lang="en-US" altLang="en-US" sz="1400" smtClean="0"/>
              <a:pPr eaLnBrk="1" hangingPunct="1"/>
              <a:t>24</a:t>
            </a:fld>
            <a:endParaRPr lang="en-US" altLang="en-US" sz="1400"/>
          </a:p>
        </p:txBody>
      </p:sp>
    </p:spTree>
    <p:extLst>
      <p:ext uri="{BB962C8B-B14F-4D97-AF65-F5344CB8AC3E}">
        <p14:creationId xmlns:p14="http://schemas.microsoft.com/office/powerpoint/2010/main" val="340703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9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93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93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93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93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93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9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dirty="0"/>
              <a:t>Quiz Time!</a:t>
            </a:r>
          </a:p>
        </p:txBody>
      </p:sp>
      <p:sp>
        <p:nvSpPr>
          <p:cNvPr id="60419" name="Rectangle 3"/>
          <p:cNvSpPr>
            <a:spLocks noGrp="1" noChangeArrowheads="1"/>
          </p:cNvSpPr>
          <p:nvPr>
            <p:ph type="body" idx="1"/>
          </p:nvPr>
        </p:nvSpPr>
        <p:spPr>
          <a:xfrm>
            <a:off x="502421" y="3645024"/>
            <a:ext cx="8246043" cy="1152128"/>
          </a:xfrm>
        </p:spPr>
        <p:txBody>
          <a:bodyPr/>
          <a:lstStyle/>
          <a:p>
            <a:r>
              <a:rPr lang="en-US" altLang="en-US" dirty="0">
                <a:latin typeface="Times New Roman" pitchFamily="18" charset="0"/>
              </a:rPr>
              <a:t>State and describe the two ‘modes’ of an operating system?</a:t>
            </a:r>
            <a:endParaRPr lang="en-US" altLang="en-US" sz="2000" dirty="0">
              <a:latin typeface="Times New Roman" pitchFamily="18" charset="0"/>
            </a:endParaRPr>
          </a:p>
        </p:txBody>
      </p:sp>
      <p:sp>
        <p:nvSpPr>
          <p:cNvPr id="143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C9DA3F4-DD1F-4BB6-84BB-C53FEC7B7887}" type="slidenum">
              <a:rPr lang="en-US" altLang="en-US" sz="1400" smtClean="0"/>
              <a:pPr eaLnBrk="1" hangingPunct="1"/>
              <a:t>25</a:t>
            </a:fld>
            <a:endParaRPr lang="en-US" altLang="en-US" sz="1400"/>
          </a:p>
        </p:txBody>
      </p:sp>
      <p:sp>
        <p:nvSpPr>
          <p:cNvPr id="5" name="Rectangle 3"/>
          <p:cNvSpPr txBox="1">
            <a:spLocks noChangeArrowheads="1"/>
          </p:cNvSpPr>
          <p:nvPr/>
        </p:nvSpPr>
        <p:spPr bwMode="auto">
          <a:xfrm>
            <a:off x="502421" y="2260104"/>
            <a:ext cx="8763000" cy="116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latin typeface="Times New Roman" pitchFamily="18" charset="0"/>
              </a:rPr>
              <a:t>Describe the two views of an operating system?</a:t>
            </a:r>
            <a:endParaRPr lang="en-US" altLang="en-US" sz="2000" kern="0" dirty="0">
              <a:latin typeface="Times New Roman" pitchFamily="18" charset="0"/>
            </a:endParaRPr>
          </a:p>
        </p:txBody>
      </p:sp>
    </p:spTree>
    <p:extLst>
      <p:ext uri="{BB962C8B-B14F-4D97-AF65-F5344CB8AC3E}">
        <p14:creationId xmlns:p14="http://schemas.microsoft.com/office/powerpoint/2010/main" val="23110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9C2B6-0972-4E48-B6B7-4C2426229E1B}" type="slidenum">
              <a:rPr lang="fr-CA" altLang="en-US" smtClean="0">
                <a:solidFill>
                  <a:srgbClr val="000000"/>
                </a:solidFill>
              </a:rPr>
              <a:pPr/>
              <a:t>26</a:t>
            </a:fld>
            <a:endParaRPr lang="fr-CA" altLang="en-US">
              <a:solidFill>
                <a:srgbClr val="000000"/>
              </a:solidFill>
            </a:endParaRPr>
          </a:p>
        </p:txBody>
      </p:sp>
      <p:sp>
        <p:nvSpPr>
          <p:cNvPr id="3" name="Subtitle 2"/>
          <p:cNvSpPr>
            <a:spLocks noGrp="1"/>
          </p:cNvSpPr>
          <p:nvPr>
            <p:ph type="subTitle" idx="1"/>
          </p:nvPr>
        </p:nvSpPr>
        <p:spPr/>
        <p:txBody>
          <a:bodyPr/>
          <a:lstStyle/>
          <a:p>
            <a:r>
              <a:rPr lang="en-CA" dirty="0"/>
              <a:t>Operating System Concepts</a:t>
            </a:r>
          </a:p>
        </p:txBody>
      </p:sp>
    </p:spTree>
    <p:extLst>
      <p:ext uri="{BB962C8B-B14F-4D97-AF65-F5344CB8AC3E}">
        <p14:creationId xmlns:p14="http://schemas.microsoft.com/office/powerpoint/2010/main" val="232002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lstStyle/>
          <a:p>
            <a:pPr eaLnBrk="1" hangingPunct="1">
              <a:defRPr/>
            </a:pPr>
            <a:r>
              <a:rPr lang="fr-CA" dirty="0">
                <a:ea typeface="ＭＳ Ｐゴシック" charset="0"/>
              </a:rPr>
              <a:t>Components – Abstract </a:t>
            </a:r>
            <a:r>
              <a:rPr lang="fr-CA" dirty="0" err="1">
                <a:ea typeface="ＭＳ Ｐゴシック" charset="0"/>
              </a:rPr>
              <a:t>View</a:t>
            </a:r>
            <a:endParaRPr lang="fr-CA" dirty="0">
              <a:ea typeface="ＭＳ Ｐゴシック" charset="0"/>
            </a:endParaRPr>
          </a:p>
        </p:txBody>
      </p:sp>
      <p:grpSp>
        <p:nvGrpSpPr>
          <p:cNvPr id="14" name="Group 13"/>
          <p:cNvGrpSpPr/>
          <p:nvPr/>
        </p:nvGrpSpPr>
        <p:grpSpPr>
          <a:xfrm>
            <a:off x="1221475" y="2330362"/>
            <a:ext cx="6701051" cy="3152637"/>
            <a:chOff x="1487605" y="1965273"/>
            <a:chExt cx="6701051" cy="3152637"/>
          </a:xfrm>
        </p:grpSpPr>
        <p:sp>
          <p:nvSpPr>
            <p:cNvPr id="3" name="Rectangle 2"/>
            <p:cNvSpPr/>
            <p:nvPr/>
          </p:nvSpPr>
          <p:spPr>
            <a:xfrm>
              <a:off x="1487605" y="1965273"/>
              <a:ext cx="6701051" cy="3152637"/>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fr-CA" b="1" dirty="0">
                  <a:solidFill>
                    <a:schemeClr val="tx1"/>
                  </a:solidFill>
                </a:rPr>
                <a:t>Computer</a:t>
              </a:r>
            </a:p>
          </p:txBody>
        </p:sp>
        <p:sp>
          <p:nvSpPr>
            <p:cNvPr id="11" name="Freeform 10"/>
            <p:cNvSpPr/>
            <p:nvPr/>
          </p:nvSpPr>
          <p:spPr>
            <a:xfrm>
              <a:off x="2702258" y="3234500"/>
              <a:ext cx="4203510" cy="900752"/>
            </a:xfrm>
            <a:custGeom>
              <a:avLst/>
              <a:gdLst>
                <a:gd name="connsiteX0" fmla="*/ 0 w 4203510"/>
                <a:gd name="connsiteY0" fmla="*/ 900752 h 900752"/>
                <a:gd name="connsiteX1" fmla="*/ 4203510 w 4203510"/>
                <a:gd name="connsiteY1" fmla="*/ 900752 h 900752"/>
                <a:gd name="connsiteX2" fmla="*/ 4203510 w 4203510"/>
                <a:gd name="connsiteY2" fmla="*/ 682388 h 900752"/>
                <a:gd name="connsiteX3" fmla="*/ 2906973 w 4203510"/>
                <a:gd name="connsiteY3" fmla="*/ 682388 h 900752"/>
                <a:gd name="connsiteX4" fmla="*/ 2906973 w 4203510"/>
                <a:gd name="connsiteY4" fmla="*/ 27296 h 900752"/>
                <a:gd name="connsiteX5" fmla="*/ 2661313 w 4203510"/>
                <a:gd name="connsiteY5" fmla="*/ 27296 h 900752"/>
                <a:gd name="connsiteX6" fmla="*/ 2661313 w 4203510"/>
                <a:gd name="connsiteY6" fmla="*/ 668740 h 900752"/>
                <a:gd name="connsiteX7" fmla="*/ 1132764 w 4203510"/>
                <a:gd name="connsiteY7" fmla="*/ 668740 h 900752"/>
                <a:gd name="connsiteX8" fmla="*/ 1132764 w 4203510"/>
                <a:gd name="connsiteY8" fmla="*/ 0 h 900752"/>
                <a:gd name="connsiteX9" fmla="*/ 873457 w 4203510"/>
                <a:gd name="connsiteY9" fmla="*/ 0 h 900752"/>
                <a:gd name="connsiteX10" fmla="*/ 873457 w 4203510"/>
                <a:gd name="connsiteY10" fmla="*/ 641445 h 900752"/>
                <a:gd name="connsiteX11" fmla="*/ 0 w 4203510"/>
                <a:gd name="connsiteY11" fmla="*/ 641445 h 900752"/>
                <a:gd name="connsiteX12" fmla="*/ 0 w 4203510"/>
                <a:gd name="connsiteY12" fmla="*/ 900752 h 900752"/>
                <a:gd name="connsiteX0" fmla="*/ 0 w 4203510"/>
                <a:gd name="connsiteY0" fmla="*/ 900752 h 900752"/>
                <a:gd name="connsiteX1" fmla="*/ 4203510 w 4203510"/>
                <a:gd name="connsiteY1" fmla="*/ 900752 h 900752"/>
                <a:gd name="connsiteX2" fmla="*/ 4203510 w 4203510"/>
                <a:gd name="connsiteY2" fmla="*/ 682388 h 900752"/>
                <a:gd name="connsiteX3" fmla="*/ 2906973 w 4203510"/>
                <a:gd name="connsiteY3" fmla="*/ 682388 h 900752"/>
                <a:gd name="connsiteX4" fmla="*/ 2906973 w 4203510"/>
                <a:gd name="connsiteY4" fmla="*/ 27296 h 900752"/>
                <a:gd name="connsiteX5" fmla="*/ 2661313 w 4203510"/>
                <a:gd name="connsiteY5" fmla="*/ 27296 h 900752"/>
                <a:gd name="connsiteX6" fmla="*/ 2661313 w 4203510"/>
                <a:gd name="connsiteY6" fmla="*/ 696036 h 900752"/>
                <a:gd name="connsiteX7" fmla="*/ 1132764 w 4203510"/>
                <a:gd name="connsiteY7" fmla="*/ 668740 h 900752"/>
                <a:gd name="connsiteX8" fmla="*/ 1132764 w 4203510"/>
                <a:gd name="connsiteY8" fmla="*/ 0 h 900752"/>
                <a:gd name="connsiteX9" fmla="*/ 873457 w 4203510"/>
                <a:gd name="connsiteY9" fmla="*/ 0 h 900752"/>
                <a:gd name="connsiteX10" fmla="*/ 873457 w 4203510"/>
                <a:gd name="connsiteY10" fmla="*/ 641445 h 900752"/>
                <a:gd name="connsiteX11" fmla="*/ 0 w 4203510"/>
                <a:gd name="connsiteY11" fmla="*/ 641445 h 900752"/>
                <a:gd name="connsiteX12" fmla="*/ 0 w 4203510"/>
                <a:gd name="connsiteY12" fmla="*/ 900752 h 900752"/>
                <a:gd name="connsiteX0" fmla="*/ 0 w 4203510"/>
                <a:gd name="connsiteY0" fmla="*/ 900752 h 900752"/>
                <a:gd name="connsiteX1" fmla="*/ 4203510 w 4203510"/>
                <a:gd name="connsiteY1" fmla="*/ 900752 h 900752"/>
                <a:gd name="connsiteX2" fmla="*/ 4203510 w 4203510"/>
                <a:gd name="connsiteY2" fmla="*/ 682388 h 900752"/>
                <a:gd name="connsiteX3" fmla="*/ 2906973 w 4203510"/>
                <a:gd name="connsiteY3" fmla="*/ 682388 h 900752"/>
                <a:gd name="connsiteX4" fmla="*/ 2906973 w 4203510"/>
                <a:gd name="connsiteY4" fmla="*/ 27296 h 900752"/>
                <a:gd name="connsiteX5" fmla="*/ 2661313 w 4203510"/>
                <a:gd name="connsiteY5" fmla="*/ 27296 h 900752"/>
                <a:gd name="connsiteX6" fmla="*/ 2661313 w 4203510"/>
                <a:gd name="connsiteY6" fmla="*/ 696036 h 900752"/>
                <a:gd name="connsiteX7" fmla="*/ 1132764 w 4203510"/>
                <a:gd name="connsiteY7" fmla="*/ 696036 h 900752"/>
                <a:gd name="connsiteX8" fmla="*/ 1132764 w 4203510"/>
                <a:gd name="connsiteY8" fmla="*/ 0 h 900752"/>
                <a:gd name="connsiteX9" fmla="*/ 873457 w 4203510"/>
                <a:gd name="connsiteY9" fmla="*/ 0 h 900752"/>
                <a:gd name="connsiteX10" fmla="*/ 873457 w 4203510"/>
                <a:gd name="connsiteY10" fmla="*/ 641445 h 900752"/>
                <a:gd name="connsiteX11" fmla="*/ 0 w 4203510"/>
                <a:gd name="connsiteY11" fmla="*/ 641445 h 900752"/>
                <a:gd name="connsiteX12" fmla="*/ 0 w 4203510"/>
                <a:gd name="connsiteY12" fmla="*/ 900752 h 900752"/>
                <a:gd name="connsiteX0" fmla="*/ 0 w 4203510"/>
                <a:gd name="connsiteY0" fmla="*/ 900752 h 900752"/>
                <a:gd name="connsiteX1" fmla="*/ 4203510 w 4203510"/>
                <a:gd name="connsiteY1" fmla="*/ 900752 h 900752"/>
                <a:gd name="connsiteX2" fmla="*/ 4203510 w 4203510"/>
                <a:gd name="connsiteY2" fmla="*/ 682388 h 900752"/>
                <a:gd name="connsiteX3" fmla="*/ 2906973 w 4203510"/>
                <a:gd name="connsiteY3" fmla="*/ 682388 h 900752"/>
                <a:gd name="connsiteX4" fmla="*/ 2906973 w 4203510"/>
                <a:gd name="connsiteY4" fmla="*/ 27296 h 900752"/>
                <a:gd name="connsiteX5" fmla="*/ 2661313 w 4203510"/>
                <a:gd name="connsiteY5" fmla="*/ 27296 h 900752"/>
                <a:gd name="connsiteX6" fmla="*/ 2661313 w 4203510"/>
                <a:gd name="connsiteY6" fmla="*/ 696036 h 900752"/>
                <a:gd name="connsiteX7" fmla="*/ 1132764 w 4203510"/>
                <a:gd name="connsiteY7" fmla="*/ 696036 h 900752"/>
                <a:gd name="connsiteX8" fmla="*/ 1132764 w 4203510"/>
                <a:gd name="connsiteY8" fmla="*/ 0 h 900752"/>
                <a:gd name="connsiteX9" fmla="*/ 873457 w 4203510"/>
                <a:gd name="connsiteY9" fmla="*/ 0 h 900752"/>
                <a:gd name="connsiteX10" fmla="*/ 873457 w 4203510"/>
                <a:gd name="connsiteY10" fmla="*/ 696036 h 900752"/>
                <a:gd name="connsiteX11" fmla="*/ 0 w 4203510"/>
                <a:gd name="connsiteY11" fmla="*/ 641445 h 900752"/>
                <a:gd name="connsiteX12" fmla="*/ 0 w 4203510"/>
                <a:gd name="connsiteY12" fmla="*/ 900752 h 900752"/>
                <a:gd name="connsiteX0" fmla="*/ 0 w 4203510"/>
                <a:gd name="connsiteY0" fmla="*/ 900752 h 900752"/>
                <a:gd name="connsiteX1" fmla="*/ 4203510 w 4203510"/>
                <a:gd name="connsiteY1" fmla="*/ 900752 h 900752"/>
                <a:gd name="connsiteX2" fmla="*/ 4203510 w 4203510"/>
                <a:gd name="connsiteY2" fmla="*/ 682388 h 900752"/>
                <a:gd name="connsiteX3" fmla="*/ 2906973 w 4203510"/>
                <a:gd name="connsiteY3" fmla="*/ 682388 h 900752"/>
                <a:gd name="connsiteX4" fmla="*/ 2906973 w 4203510"/>
                <a:gd name="connsiteY4" fmla="*/ 27296 h 900752"/>
                <a:gd name="connsiteX5" fmla="*/ 2661313 w 4203510"/>
                <a:gd name="connsiteY5" fmla="*/ 27296 h 900752"/>
                <a:gd name="connsiteX6" fmla="*/ 2661313 w 4203510"/>
                <a:gd name="connsiteY6" fmla="*/ 696036 h 900752"/>
                <a:gd name="connsiteX7" fmla="*/ 1132764 w 4203510"/>
                <a:gd name="connsiteY7" fmla="*/ 696036 h 900752"/>
                <a:gd name="connsiteX8" fmla="*/ 1132764 w 4203510"/>
                <a:gd name="connsiteY8" fmla="*/ 0 h 900752"/>
                <a:gd name="connsiteX9" fmla="*/ 873457 w 4203510"/>
                <a:gd name="connsiteY9" fmla="*/ 0 h 900752"/>
                <a:gd name="connsiteX10" fmla="*/ 873457 w 4203510"/>
                <a:gd name="connsiteY10" fmla="*/ 696036 h 900752"/>
                <a:gd name="connsiteX11" fmla="*/ 0 w 4203510"/>
                <a:gd name="connsiteY11" fmla="*/ 696036 h 900752"/>
                <a:gd name="connsiteX12" fmla="*/ 0 w 4203510"/>
                <a:gd name="connsiteY12" fmla="*/ 900752 h 900752"/>
                <a:gd name="connsiteX0" fmla="*/ 0 w 4203510"/>
                <a:gd name="connsiteY0" fmla="*/ 900752 h 900752"/>
                <a:gd name="connsiteX1" fmla="*/ 982637 w 4203510"/>
                <a:gd name="connsiteY1" fmla="*/ 887111 h 900752"/>
                <a:gd name="connsiteX2" fmla="*/ 4203510 w 4203510"/>
                <a:gd name="connsiteY2" fmla="*/ 900752 h 900752"/>
                <a:gd name="connsiteX3" fmla="*/ 4203510 w 4203510"/>
                <a:gd name="connsiteY3" fmla="*/ 682388 h 900752"/>
                <a:gd name="connsiteX4" fmla="*/ 2906973 w 4203510"/>
                <a:gd name="connsiteY4" fmla="*/ 682388 h 900752"/>
                <a:gd name="connsiteX5" fmla="*/ 2906973 w 4203510"/>
                <a:gd name="connsiteY5" fmla="*/ 27296 h 900752"/>
                <a:gd name="connsiteX6" fmla="*/ 2661313 w 4203510"/>
                <a:gd name="connsiteY6" fmla="*/ 27296 h 900752"/>
                <a:gd name="connsiteX7" fmla="*/ 2661313 w 4203510"/>
                <a:gd name="connsiteY7" fmla="*/ 696036 h 900752"/>
                <a:gd name="connsiteX8" fmla="*/ 1132764 w 4203510"/>
                <a:gd name="connsiteY8" fmla="*/ 696036 h 900752"/>
                <a:gd name="connsiteX9" fmla="*/ 1132764 w 4203510"/>
                <a:gd name="connsiteY9" fmla="*/ 0 h 900752"/>
                <a:gd name="connsiteX10" fmla="*/ 873457 w 4203510"/>
                <a:gd name="connsiteY10" fmla="*/ 0 h 900752"/>
                <a:gd name="connsiteX11" fmla="*/ 873457 w 4203510"/>
                <a:gd name="connsiteY11" fmla="*/ 696036 h 900752"/>
                <a:gd name="connsiteX12" fmla="*/ 0 w 4203510"/>
                <a:gd name="connsiteY12" fmla="*/ 696036 h 900752"/>
                <a:gd name="connsiteX13" fmla="*/ 0 w 4203510"/>
                <a:gd name="connsiteY13" fmla="*/ 900752 h 900752"/>
                <a:gd name="connsiteX0" fmla="*/ 0 w 4203510"/>
                <a:gd name="connsiteY0" fmla="*/ 900752 h 900758"/>
                <a:gd name="connsiteX1" fmla="*/ 982637 w 4203510"/>
                <a:gd name="connsiteY1" fmla="*/ 887111 h 900758"/>
                <a:gd name="connsiteX2" fmla="*/ 1419365 w 4203510"/>
                <a:gd name="connsiteY2" fmla="*/ 900758 h 900758"/>
                <a:gd name="connsiteX3" fmla="*/ 4203510 w 4203510"/>
                <a:gd name="connsiteY3" fmla="*/ 900752 h 900758"/>
                <a:gd name="connsiteX4" fmla="*/ 4203510 w 4203510"/>
                <a:gd name="connsiteY4" fmla="*/ 682388 h 900758"/>
                <a:gd name="connsiteX5" fmla="*/ 2906973 w 4203510"/>
                <a:gd name="connsiteY5" fmla="*/ 682388 h 900758"/>
                <a:gd name="connsiteX6" fmla="*/ 2906973 w 4203510"/>
                <a:gd name="connsiteY6" fmla="*/ 27296 h 900758"/>
                <a:gd name="connsiteX7" fmla="*/ 2661313 w 4203510"/>
                <a:gd name="connsiteY7" fmla="*/ 27296 h 900758"/>
                <a:gd name="connsiteX8" fmla="*/ 2661313 w 4203510"/>
                <a:gd name="connsiteY8" fmla="*/ 696036 h 900758"/>
                <a:gd name="connsiteX9" fmla="*/ 1132764 w 4203510"/>
                <a:gd name="connsiteY9" fmla="*/ 696036 h 900758"/>
                <a:gd name="connsiteX10" fmla="*/ 1132764 w 4203510"/>
                <a:gd name="connsiteY10" fmla="*/ 0 h 900758"/>
                <a:gd name="connsiteX11" fmla="*/ 873457 w 4203510"/>
                <a:gd name="connsiteY11" fmla="*/ 0 h 900758"/>
                <a:gd name="connsiteX12" fmla="*/ 873457 w 4203510"/>
                <a:gd name="connsiteY12" fmla="*/ 696036 h 900758"/>
                <a:gd name="connsiteX13" fmla="*/ 0 w 4203510"/>
                <a:gd name="connsiteY13" fmla="*/ 696036 h 900758"/>
                <a:gd name="connsiteX14" fmla="*/ 0 w 4203510"/>
                <a:gd name="connsiteY14" fmla="*/ 900752 h 900758"/>
                <a:gd name="connsiteX0" fmla="*/ 0 w 4203510"/>
                <a:gd name="connsiteY0" fmla="*/ 900752 h 1733272"/>
                <a:gd name="connsiteX1" fmla="*/ 982637 w 4203510"/>
                <a:gd name="connsiteY1" fmla="*/ 887111 h 1733272"/>
                <a:gd name="connsiteX2" fmla="*/ 1569490 w 4203510"/>
                <a:gd name="connsiteY2" fmla="*/ 1733272 h 1733272"/>
                <a:gd name="connsiteX3" fmla="*/ 4203510 w 4203510"/>
                <a:gd name="connsiteY3" fmla="*/ 900752 h 1733272"/>
                <a:gd name="connsiteX4" fmla="*/ 4203510 w 4203510"/>
                <a:gd name="connsiteY4" fmla="*/ 682388 h 1733272"/>
                <a:gd name="connsiteX5" fmla="*/ 2906973 w 4203510"/>
                <a:gd name="connsiteY5" fmla="*/ 682388 h 1733272"/>
                <a:gd name="connsiteX6" fmla="*/ 2906973 w 4203510"/>
                <a:gd name="connsiteY6" fmla="*/ 27296 h 1733272"/>
                <a:gd name="connsiteX7" fmla="*/ 2661313 w 4203510"/>
                <a:gd name="connsiteY7" fmla="*/ 27296 h 1733272"/>
                <a:gd name="connsiteX8" fmla="*/ 2661313 w 4203510"/>
                <a:gd name="connsiteY8" fmla="*/ 696036 h 1733272"/>
                <a:gd name="connsiteX9" fmla="*/ 1132764 w 4203510"/>
                <a:gd name="connsiteY9" fmla="*/ 696036 h 1733272"/>
                <a:gd name="connsiteX10" fmla="*/ 1132764 w 4203510"/>
                <a:gd name="connsiteY10" fmla="*/ 0 h 1733272"/>
                <a:gd name="connsiteX11" fmla="*/ 873457 w 4203510"/>
                <a:gd name="connsiteY11" fmla="*/ 0 h 1733272"/>
                <a:gd name="connsiteX12" fmla="*/ 873457 w 4203510"/>
                <a:gd name="connsiteY12" fmla="*/ 696036 h 1733272"/>
                <a:gd name="connsiteX13" fmla="*/ 0 w 4203510"/>
                <a:gd name="connsiteY13" fmla="*/ 696036 h 1733272"/>
                <a:gd name="connsiteX14" fmla="*/ 0 w 4203510"/>
                <a:gd name="connsiteY14" fmla="*/ 900752 h 1733272"/>
                <a:gd name="connsiteX0" fmla="*/ 0 w 4203510"/>
                <a:gd name="connsiteY0" fmla="*/ 900752 h 1733272"/>
                <a:gd name="connsiteX1" fmla="*/ 1487605 w 4203510"/>
                <a:gd name="connsiteY1" fmla="*/ 914407 h 1733272"/>
                <a:gd name="connsiteX2" fmla="*/ 1569490 w 4203510"/>
                <a:gd name="connsiteY2" fmla="*/ 1733272 h 1733272"/>
                <a:gd name="connsiteX3" fmla="*/ 4203510 w 4203510"/>
                <a:gd name="connsiteY3" fmla="*/ 900752 h 1733272"/>
                <a:gd name="connsiteX4" fmla="*/ 4203510 w 4203510"/>
                <a:gd name="connsiteY4" fmla="*/ 682388 h 1733272"/>
                <a:gd name="connsiteX5" fmla="*/ 2906973 w 4203510"/>
                <a:gd name="connsiteY5" fmla="*/ 682388 h 1733272"/>
                <a:gd name="connsiteX6" fmla="*/ 2906973 w 4203510"/>
                <a:gd name="connsiteY6" fmla="*/ 27296 h 1733272"/>
                <a:gd name="connsiteX7" fmla="*/ 2661313 w 4203510"/>
                <a:gd name="connsiteY7" fmla="*/ 27296 h 1733272"/>
                <a:gd name="connsiteX8" fmla="*/ 2661313 w 4203510"/>
                <a:gd name="connsiteY8" fmla="*/ 696036 h 1733272"/>
                <a:gd name="connsiteX9" fmla="*/ 1132764 w 4203510"/>
                <a:gd name="connsiteY9" fmla="*/ 696036 h 1733272"/>
                <a:gd name="connsiteX10" fmla="*/ 1132764 w 4203510"/>
                <a:gd name="connsiteY10" fmla="*/ 0 h 1733272"/>
                <a:gd name="connsiteX11" fmla="*/ 873457 w 4203510"/>
                <a:gd name="connsiteY11" fmla="*/ 0 h 1733272"/>
                <a:gd name="connsiteX12" fmla="*/ 873457 w 4203510"/>
                <a:gd name="connsiteY12" fmla="*/ 696036 h 1733272"/>
                <a:gd name="connsiteX13" fmla="*/ 0 w 4203510"/>
                <a:gd name="connsiteY13" fmla="*/ 696036 h 1733272"/>
                <a:gd name="connsiteX14" fmla="*/ 0 w 4203510"/>
                <a:gd name="connsiteY14" fmla="*/ 900752 h 1733272"/>
                <a:gd name="connsiteX0" fmla="*/ 0 w 4203510"/>
                <a:gd name="connsiteY0" fmla="*/ 900752 h 1733272"/>
                <a:gd name="connsiteX1" fmla="*/ 1487605 w 4203510"/>
                <a:gd name="connsiteY1" fmla="*/ 914407 h 1733272"/>
                <a:gd name="connsiteX2" fmla="*/ 1569490 w 4203510"/>
                <a:gd name="connsiteY2" fmla="*/ 1733272 h 1733272"/>
                <a:gd name="connsiteX3" fmla="*/ 1828798 w 4203510"/>
                <a:gd name="connsiteY3" fmla="*/ 1651385 h 1733272"/>
                <a:gd name="connsiteX4" fmla="*/ 4203510 w 4203510"/>
                <a:gd name="connsiteY4" fmla="*/ 900752 h 1733272"/>
                <a:gd name="connsiteX5" fmla="*/ 4203510 w 4203510"/>
                <a:gd name="connsiteY5" fmla="*/ 682388 h 1733272"/>
                <a:gd name="connsiteX6" fmla="*/ 2906973 w 4203510"/>
                <a:gd name="connsiteY6" fmla="*/ 682388 h 1733272"/>
                <a:gd name="connsiteX7" fmla="*/ 2906973 w 4203510"/>
                <a:gd name="connsiteY7" fmla="*/ 27296 h 1733272"/>
                <a:gd name="connsiteX8" fmla="*/ 2661313 w 4203510"/>
                <a:gd name="connsiteY8" fmla="*/ 27296 h 1733272"/>
                <a:gd name="connsiteX9" fmla="*/ 2661313 w 4203510"/>
                <a:gd name="connsiteY9" fmla="*/ 696036 h 1733272"/>
                <a:gd name="connsiteX10" fmla="*/ 1132764 w 4203510"/>
                <a:gd name="connsiteY10" fmla="*/ 696036 h 1733272"/>
                <a:gd name="connsiteX11" fmla="*/ 1132764 w 4203510"/>
                <a:gd name="connsiteY11" fmla="*/ 0 h 1733272"/>
                <a:gd name="connsiteX12" fmla="*/ 873457 w 4203510"/>
                <a:gd name="connsiteY12" fmla="*/ 0 h 1733272"/>
                <a:gd name="connsiteX13" fmla="*/ 873457 w 4203510"/>
                <a:gd name="connsiteY13" fmla="*/ 696036 h 1733272"/>
                <a:gd name="connsiteX14" fmla="*/ 0 w 4203510"/>
                <a:gd name="connsiteY14" fmla="*/ 696036 h 1733272"/>
                <a:gd name="connsiteX15" fmla="*/ 0 w 4203510"/>
                <a:gd name="connsiteY15" fmla="*/ 900752 h 1733272"/>
                <a:gd name="connsiteX0" fmla="*/ 0 w 4203510"/>
                <a:gd name="connsiteY0" fmla="*/ 900752 h 1733272"/>
                <a:gd name="connsiteX1" fmla="*/ 1487605 w 4203510"/>
                <a:gd name="connsiteY1" fmla="*/ 914407 h 1733272"/>
                <a:gd name="connsiteX2" fmla="*/ 1569490 w 4203510"/>
                <a:gd name="connsiteY2" fmla="*/ 1733272 h 1733272"/>
                <a:gd name="connsiteX3" fmla="*/ 1828798 w 4203510"/>
                <a:gd name="connsiteY3" fmla="*/ 1733271 h 1733272"/>
                <a:gd name="connsiteX4" fmla="*/ 4203510 w 4203510"/>
                <a:gd name="connsiteY4" fmla="*/ 900752 h 1733272"/>
                <a:gd name="connsiteX5" fmla="*/ 4203510 w 4203510"/>
                <a:gd name="connsiteY5" fmla="*/ 682388 h 1733272"/>
                <a:gd name="connsiteX6" fmla="*/ 2906973 w 4203510"/>
                <a:gd name="connsiteY6" fmla="*/ 682388 h 1733272"/>
                <a:gd name="connsiteX7" fmla="*/ 2906973 w 4203510"/>
                <a:gd name="connsiteY7" fmla="*/ 27296 h 1733272"/>
                <a:gd name="connsiteX8" fmla="*/ 2661313 w 4203510"/>
                <a:gd name="connsiteY8" fmla="*/ 27296 h 1733272"/>
                <a:gd name="connsiteX9" fmla="*/ 2661313 w 4203510"/>
                <a:gd name="connsiteY9" fmla="*/ 696036 h 1733272"/>
                <a:gd name="connsiteX10" fmla="*/ 1132764 w 4203510"/>
                <a:gd name="connsiteY10" fmla="*/ 696036 h 1733272"/>
                <a:gd name="connsiteX11" fmla="*/ 1132764 w 4203510"/>
                <a:gd name="connsiteY11" fmla="*/ 0 h 1733272"/>
                <a:gd name="connsiteX12" fmla="*/ 873457 w 4203510"/>
                <a:gd name="connsiteY12" fmla="*/ 0 h 1733272"/>
                <a:gd name="connsiteX13" fmla="*/ 873457 w 4203510"/>
                <a:gd name="connsiteY13" fmla="*/ 696036 h 1733272"/>
                <a:gd name="connsiteX14" fmla="*/ 0 w 4203510"/>
                <a:gd name="connsiteY14" fmla="*/ 696036 h 1733272"/>
                <a:gd name="connsiteX15" fmla="*/ 0 w 4203510"/>
                <a:gd name="connsiteY15" fmla="*/ 900752 h 1733272"/>
                <a:gd name="connsiteX0" fmla="*/ 0 w 4203510"/>
                <a:gd name="connsiteY0" fmla="*/ 900752 h 1733272"/>
                <a:gd name="connsiteX1" fmla="*/ 1487605 w 4203510"/>
                <a:gd name="connsiteY1" fmla="*/ 914407 h 1733272"/>
                <a:gd name="connsiteX2" fmla="*/ 1569490 w 4203510"/>
                <a:gd name="connsiteY2" fmla="*/ 1733272 h 1733272"/>
                <a:gd name="connsiteX3" fmla="*/ 1828798 w 4203510"/>
                <a:gd name="connsiteY3" fmla="*/ 1733271 h 1733272"/>
                <a:gd name="connsiteX4" fmla="*/ 2361061 w 4203510"/>
                <a:gd name="connsiteY4" fmla="*/ 1528555 h 1733272"/>
                <a:gd name="connsiteX5" fmla="*/ 4203510 w 4203510"/>
                <a:gd name="connsiteY5" fmla="*/ 900752 h 1733272"/>
                <a:gd name="connsiteX6" fmla="*/ 4203510 w 4203510"/>
                <a:gd name="connsiteY6" fmla="*/ 682388 h 1733272"/>
                <a:gd name="connsiteX7" fmla="*/ 2906973 w 4203510"/>
                <a:gd name="connsiteY7" fmla="*/ 682388 h 1733272"/>
                <a:gd name="connsiteX8" fmla="*/ 2906973 w 4203510"/>
                <a:gd name="connsiteY8" fmla="*/ 27296 h 1733272"/>
                <a:gd name="connsiteX9" fmla="*/ 2661313 w 4203510"/>
                <a:gd name="connsiteY9" fmla="*/ 27296 h 1733272"/>
                <a:gd name="connsiteX10" fmla="*/ 2661313 w 4203510"/>
                <a:gd name="connsiteY10" fmla="*/ 696036 h 1733272"/>
                <a:gd name="connsiteX11" fmla="*/ 1132764 w 4203510"/>
                <a:gd name="connsiteY11" fmla="*/ 696036 h 1733272"/>
                <a:gd name="connsiteX12" fmla="*/ 1132764 w 4203510"/>
                <a:gd name="connsiteY12" fmla="*/ 0 h 1733272"/>
                <a:gd name="connsiteX13" fmla="*/ 873457 w 4203510"/>
                <a:gd name="connsiteY13" fmla="*/ 0 h 1733272"/>
                <a:gd name="connsiteX14" fmla="*/ 873457 w 4203510"/>
                <a:gd name="connsiteY14" fmla="*/ 696036 h 1733272"/>
                <a:gd name="connsiteX15" fmla="*/ 0 w 4203510"/>
                <a:gd name="connsiteY15" fmla="*/ 696036 h 1733272"/>
                <a:gd name="connsiteX16" fmla="*/ 0 w 4203510"/>
                <a:gd name="connsiteY16" fmla="*/ 900752 h 1733272"/>
                <a:gd name="connsiteX0" fmla="*/ 0 w 4203510"/>
                <a:gd name="connsiteY0" fmla="*/ 900752 h 1733272"/>
                <a:gd name="connsiteX1" fmla="*/ 1487605 w 4203510"/>
                <a:gd name="connsiteY1" fmla="*/ 914407 h 1733272"/>
                <a:gd name="connsiteX2" fmla="*/ 1569490 w 4203510"/>
                <a:gd name="connsiteY2" fmla="*/ 1733272 h 1733272"/>
                <a:gd name="connsiteX3" fmla="*/ 1828798 w 4203510"/>
                <a:gd name="connsiteY3" fmla="*/ 1733271 h 1733272"/>
                <a:gd name="connsiteX4" fmla="*/ 1828798 w 4203510"/>
                <a:gd name="connsiteY4" fmla="*/ 928053 h 1733272"/>
                <a:gd name="connsiteX5" fmla="*/ 4203510 w 4203510"/>
                <a:gd name="connsiteY5" fmla="*/ 900752 h 1733272"/>
                <a:gd name="connsiteX6" fmla="*/ 4203510 w 4203510"/>
                <a:gd name="connsiteY6" fmla="*/ 682388 h 1733272"/>
                <a:gd name="connsiteX7" fmla="*/ 2906973 w 4203510"/>
                <a:gd name="connsiteY7" fmla="*/ 682388 h 1733272"/>
                <a:gd name="connsiteX8" fmla="*/ 2906973 w 4203510"/>
                <a:gd name="connsiteY8" fmla="*/ 27296 h 1733272"/>
                <a:gd name="connsiteX9" fmla="*/ 2661313 w 4203510"/>
                <a:gd name="connsiteY9" fmla="*/ 27296 h 1733272"/>
                <a:gd name="connsiteX10" fmla="*/ 2661313 w 4203510"/>
                <a:gd name="connsiteY10" fmla="*/ 696036 h 1733272"/>
                <a:gd name="connsiteX11" fmla="*/ 1132764 w 4203510"/>
                <a:gd name="connsiteY11" fmla="*/ 696036 h 1733272"/>
                <a:gd name="connsiteX12" fmla="*/ 1132764 w 4203510"/>
                <a:gd name="connsiteY12" fmla="*/ 0 h 1733272"/>
                <a:gd name="connsiteX13" fmla="*/ 873457 w 4203510"/>
                <a:gd name="connsiteY13" fmla="*/ 0 h 1733272"/>
                <a:gd name="connsiteX14" fmla="*/ 873457 w 4203510"/>
                <a:gd name="connsiteY14" fmla="*/ 696036 h 1733272"/>
                <a:gd name="connsiteX15" fmla="*/ 0 w 4203510"/>
                <a:gd name="connsiteY15" fmla="*/ 696036 h 1733272"/>
                <a:gd name="connsiteX16" fmla="*/ 0 w 4203510"/>
                <a:gd name="connsiteY16" fmla="*/ 900752 h 1733272"/>
                <a:gd name="connsiteX0" fmla="*/ 0 w 4203510"/>
                <a:gd name="connsiteY0" fmla="*/ 900752 h 1733272"/>
                <a:gd name="connsiteX1" fmla="*/ 1583139 w 4203510"/>
                <a:gd name="connsiteY1" fmla="*/ 900759 h 1733272"/>
                <a:gd name="connsiteX2" fmla="*/ 1569490 w 4203510"/>
                <a:gd name="connsiteY2" fmla="*/ 1733272 h 1733272"/>
                <a:gd name="connsiteX3" fmla="*/ 1828798 w 4203510"/>
                <a:gd name="connsiteY3" fmla="*/ 1733271 h 1733272"/>
                <a:gd name="connsiteX4" fmla="*/ 1828798 w 4203510"/>
                <a:gd name="connsiteY4" fmla="*/ 928053 h 1733272"/>
                <a:gd name="connsiteX5" fmla="*/ 4203510 w 4203510"/>
                <a:gd name="connsiteY5" fmla="*/ 900752 h 1733272"/>
                <a:gd name="connsiteX6" fmla="*/ 4203510 w 4203510"/>
                <a:gd name="connsiteY6" fmla="*/ 682388 h 1733272"/>
                <a:gd name="connsiteX7" fmla="*/ 2906973 w 4203510"/>
                <a:gd name="connsiteY7" fmla="*/ 682388 h 1733272"/>
                <a:gd name="connsiteX8" fmla="*/ 2906973 w 4203510"/>
                <a:gd name="connsiteY8" fmla="*/ 27296 h 1733272"/>
                <a:gd name="connsiteX9" fmla="*/ 2661313 w 4203510"/>
                <a:gd name="connsiteY9" fmla="*/ 27296 h 1733272"/>
                <a:gd name="connsiteX10" fmla="*/ 2661313 w 4203510"/>
                <a:gd name="connsiteY10" fmla="*/ 696036 h 1733272"/>
                <a:gd name="connsiteX11" fmla="*/ 1132764 w 4203510"/>
                <a:gd name="connsiteY11" fmla="*/ 696036 h 1733272"/>
                <a:gd name="connsiteX12" fmla="*/ 1132764 w 4203510"/>
                <a:gd name="connsiteY12" fmla="*/ 0 h 1733272"/>
                <a:gd name="connsiteX13" fmla="*/ 873457 w 4203510"/>
                <a:gd name="connsiteY13" fmla="*/ 0 h 1733272"/>
                <a:gd name="connsiteX14" fmla="*/ 873457 w 4203510"/>
                <a:gd name="connsiteY14" fmla="*/ 696036 h 1733272"/>
                <a:gd name="connsiteX15" fmla="*/ 0 w 4203510"/>
                <a:gd name="connsiteY15" fmla="*/ 696036 h 1733272"/>
                <a:gd name="connsiteX16" fmla="*/ 0 w 4203510"/>
                <a:gd name="connsiteY16" fmla="*/ 900752 h 1733272"/>
                <a:gd name="connsiteX0" fmla="*/ 0 w 4203510"/>
                <a:gd name="connsiteY0" fmla="*/ 900752 h 1733272"/>
                <a:gd name="connsiteX1" fmla="*/ 1583139 w 4203510"/>
                <a:gd name="connsiteY1" fmla="*/ 900759 h 1733272"/>
                <a:gd name="connsiteX2" fmla="*/ 1569490 w 4203510"/>
                <a:gd name="connsiteY2" fmla="*/ 1733272 h 1733272"/>
                <a:gd name="connsiteX3" fmla="*/ 1828798 w 4203510"/>
                <a:gd name="connsiteY3" fmla="*/ 1733271 h 1733272"/>
                <a:gd name="connsiteX4" fmla="*/ 1828798 w 4203510"/>
                <a:gd name="connsiteY4" fmla="*/ 900758 h 1733272"/>
                <a:gd name="connsiteX5" fmla="*/ 4203510 w 4203510"/>
                <a:gd name="connsiteY5" fmla="*/ 900752 h 1733272"/>
                <a:gd name="connsiteX6" fmla="*/ 4203510 w 4203510"/>
                <a:gd name="connsiteY6" fmla="*/ 682388 h 1733272"/>
                <a:gd name="connsiteX7" fmla="*/ 2906973 w 4203510"/>
                <a:gd name="connsiteY7" fmla="*/ 682388 h 1733272"/>
                <a:gd name="connsiteX8" fmla="*/ 2906973 w 4203510"/>
                <a:gd name="connsiteY8" fmla="*/ 27296 h 1733272"/>
                <a:gd name="connsiteX9" fmla="*/ 2661313 w 4203510"/>
                <a:gd name="connsiteY9" fmla="*/ 27296 h 1733272"/>
                <a:gd name="connsiteX10" fmla="*/ 2661313 w 4203510"/>
                <a:gd name="connsiteY10" fmla="*/ 696036 h 1733272"/>
                <a:gd name="connsiteX11" fmla="*/ 1132764 w 4203510"/>
                <a:gd name="connsiteY11" fmla="*/ 696036 h 1733272"/>
                <a:gd name="connsiteX12" fmla="*/ 1132764 w 4203510"/>
                <a:gd name="connsiteY12" fmla="*/ 0 h 1733272"/>
                <a:gd name="connsiteX13" fmla="*/ 873457 w 4203510"/>
                <a:gd name="connsiteY13" fmla="*/ 0 h 1733272"/>
                <a:gd name="connsiteX14" fmla="*/ 873457 w 4203510"/>
                <a:gd name="connsiteY14" fmla="*/ 696036 h 1733272"/>
                <a:gd name="connsiteX15" fmla="*/ 0 w 4203510"/>
                <a:gd name="connsiteY15" fmla="*/ 696036 h 1733272"/>
                <a:gd name="connsiteX16" fmla="*/ 0 w 4203510"/>
                <a:gd name="connsiteY16" fmla="*/ 900752 h 1733272"/>
                <a:gd name="connsiteX0" fmla="*/ 0 w 4203510"/>
                <a:gd name="connsiteY0" fmla="*/ 900752 h 1733272"/>
                <a:gd name="connsiteX1" fmla="*/ 1583139 w 4203510"/>
                <a:gd name="connsiteY1" fmla="*/ 900759 h 1733272"/>
                <a:gd name="connsiteX2" fmla="*/ 1596785 w 4203510"/>
                <a:gd name="connsiteY2" fmla="*/ 1733272 h 1733272"/>
                <a:gd name="connsiteX3" fmla="*/ 1828798 w 4203510"/>
                <a:gd name="connsiteY3" fmla="*/ 1733271 h 1733272"/>
                <a:gd name="connsiteX4" fmla="*/ 1828798 w 4203510"/>
                <a:gd name="connsiteY4" fmla="*/ 900758 h 1733272"/>
                <a:gd name="connsiteX5" fmla="*/ 4203510 w 4203510"/>
                <a:gd name="connsiteY5" fmla="*/ 900752 h 1733272"/>
                <a:gd name="connsiteX6" fmla="*/ 4203510 w 4203510"/>
                <a:gd name="connsiteY6" fmla="*/ 682388 h 1733272"/>
                <a:gd name="connsiteX7" fmla="*/ 2906973 w 4203510"/>
                <a:gd name="connsiteY7" fmla="*/ 682388 h 1733272"/>
                <a:gd name="connsiteX8" fmla="*/ 2906973 w 4203510"/>
                <a:gd name="connsiteY8" fmla="*/ 27296 h 1733272"/>
                <a:gd name="connsiteX9" fmla="*/ 2661313 w 4203510"/>
                <a:gd name="connsiteY9" fmla="*/ 27296 h 1733272"/>
                <a:gd name="connsiteX10" fmla="*/ 2661313 w 4203510"/>
                <a:gd name="connsiteY10" fmla="*/ 696036 h 1733272"/>
                <a:gd name="connsiteX11" fmla="*/ 1132764 w 4203510"/>
                <a:gd name="connsiteY11" fmla="*/ 696036 h 1733272"/>
                <a:gd name="connsiteX12" fmla="*/ 1132764 w 4203510"/>
                <a:gd name="connsiteY12" fmla="*/ 0 h 1733272"/>
                <a:gd name="connsiteX13" fmla="*/ 873457 w 4203510"/>
                <a:gd name="connsiteY13" fmla="*/ 0 h 1733272"/>
                <a:gd name="connsiteX14" fmla="*/ 873457 w 4203510"/>
                <a:gd name="connsiteY14" fmla="*/ 696036 h 1733272"/>
                <a:gd name="connsiteX15" fmla="*/ 0 w 4203510"/>
                <a:gd name="connsiteY15" fmla="*/ 696036 h 1733272"/>
                <a:gd name="connsiteX16" fmla="*/ 0 w 4203510"/>
                <a:gd name="connsiteY16" fmla="*/ 900752 h 1733272"/>
                <a:gd name="connsiteX0" fmla="*/ 0 w 4203510"/>
                <a:gd name="connsiteY0" fmla="*/ 900752 h 1733272"/>
                <a:gd name="connsiteX1" fmla="*/ 1583139 w 4203510"/>
                <a:gd name="connsiteY1" fmla="*/ 900759 h 1733272"/>
                <a:gd name="connsiteX2" fmla="*/ 1569489 w 4203510"/>
                <a:gd name="connsiteY2" fmla="*/ 1733272 h 1733272"/>
                <a:gd name="connsiteX3" fmla="*/ 1828798 w 4203510"/>
                <a:gd name="connsiteY3" fmla="*/ 1733271 h 1733272"/>
                <a:gd name="connsiteX4" fmla="*/ 1828798 w 4203510"/>
                <a:gd name="connsiteY4" fmla="*/ 900758 h 1733272"/>
                <a:gd name="connsiteX5" fmla="*/ 4203510 w 4203510"/>
                <a:gd name="connsiteY5" fmla="*/ 900752 h 1733272"/>
                <a:gd name="connsiteX6" fmla="*/ 4203510 w 4203510"/>
                <a:gd name="connsiteY6" fmla="*/ 682388 h 1733272"/>
                <a:gd name="connsiteX7" fmla="*/ 2906973 w 4203510"/>
                <a:gd name="connsiteY7" fmla="*/ 682388 h 1733272"/>
                <a:gd name="connsiteX8" fmla="*/ 2906973 w 4203510"/>
                <a:gd name="connsiteY8" fmla="*/ 27296 h 1733272"/>
                <a:gd name="connsiteX9" fmla="*/ 2661313 w 4203510"/>
                <a:gd name="connsiteY9" fmla="*/ 27296 h 1733272"/>
                <a:gd name="connsiteX10" fmla="*/ 2661313 w 4203510"/>
                <a:gd name="connsiteY10" fmla="*/ 696036 h 1733272"/>
                <a:gd name="connsiteX11" fmla="*/ 1132764 w 4203510"/>
                <a:gd name="connsiteY11" fmla="*/ 696036 h 1733272"/>
                <a:gd name="connsiteX12" fmla="*/ 1132764 w 4203510"/>
                <a:gd name="connsiteY12" fmla="*/ 0 h 1733272"/>
                <a:gd name="connsiteX13" fmla="*/ 873457 w 4203510"/>
                <a:gd name="connsiteY13" fmla="*/ 0 h 1733272"/>
                <a:gd name="connsiteX14" fmla="*/ 873457 w 4203510"/>
                <a:gd name="connsiteY14" fmla="*/ 696036 h 1733272"/>
                <a:gd name="connsiteX15" fmla="*/ 0 w 4203510"/>
                <a:gd name="connsiteY15" fmla="*/ 696036 h 1733272"/>
                <a:gd name="connsiteX16" fmla="*/ 0 w 4203510"/>
                <a:gd name="connsiteY16" fmla="*/ 900752 h 1733272"/>
                <a:gd name="connsiteX0" fmla="*/ 0 w 4203510"/>
                <a:gd name="connsiteY0" fmla="*/ 900752 h 1733271"/>
                <a:gd name="connsiteX1" fmla="*/ 1583139 w 4203510"/>
                <a:gd name="connsiteY1" fmla="*/ 900759 h 1733271"/>
                <a:gd name="connsiteX2" fmla="*/ 1828798 w 4203510"/>
                <a:gd name="connsiteY2" fmla="*/ 1733271 h 1733271"/>
                <a:gd name="connsiteX3" fmla="*/ 1828798 w 4203510"/>
                <a:gd name="connsiteY3" fmla="*/ 900758 h 1733271"/>
                <a:gd name="connsiteX4" fmla="*/ 4203510 w 4203510"/>
                <a:gd name="connsiteY4" fmla="*/ 900752 h 1733271"/>
                <a:gd name="connsiteX5" fmla="*/ 4203510 w 4203510"/>
                <a:gd name="connsiteY5" fmla="*/ 682388 h 1733271"/>
                <a:gd name="connsiteX6" fmla="*/ 2906973 w 4203510"/>
                <a:gd name="connsiteY6" fmla="*/ 682388 h 1733271"/>
                <a:gd name="connsiteX7" fmla="*/ 2906973 w 4203510"/>
                <a:gd name="connsiteY7" fmla="*/ 27296 h 1733271"/>
                <a:gd name="connsiteX8" fmla="*/ 2661313 w 4203510"/>
                <a:gd name="connsiteY8" fmla="*/ 27296 h 1733271"/>
                <a:gd name="connsiteX9" fmla="*/ 2661313 w 4203510"/>
                <a:gd name="connsiteY9" fmla="*/ 696036 h 1733271"/>
                <a:gd name="connsiteX10" fmla="*/ 1132764 w 4203510"/>
                <a:gd name="connsiteY10" fmla="*/ 696036 h 1733271"/>
                <a:gd name="connsiteX11" fmla="*/ 1132764 w 4203510"/>
                <a:gd name="connsiteY11" fmla="*/ 0 h 1733271"/>
                <a:gd name="connsiteX12" fmla="*/ 873457 w 4203510"/>
                <a:gd name="connsiteY12" fmla="*/ 0 h 1733271"/>
                <a:gd name="connsiteX13" fmla="*/ 873457 w 4203510"/>
                <a:gd name="connsiteY13" fmla="*/ 696036 h 1733271"/>
                <a:gd name="connsiteX14" fmla="*/ 0 w 4203510"/>
                <a:gd name="connsiteY14" fmla="*/ 696036 h 1733271"/>
                <a:gd name="connsiteX15" fmla="*/ 0 w 4203510"/>
                <a:gd name="connsiteY15" fmla="*/ 900752 h 1733271"/>
                <a:gd name="connsiteX0" fmla="*/ 0 w 4203510"/>
                <a:gd name="connsiteY0" fmla="*/ 900752 h 900759"/>
                <a:gd name="connsiteX1" fmla="*/ 1583139 w 4203510"/>
                <a:gd name="connsiteY1" fmla="*/ 900759 h 900759"/>
                <a:gd name="connsiteX2" fmla="*/ 1828798 w 4203510"/>
                <a:gd name="connsiteY2" fmla="*/ 900758 h 900759"/>
                <a:gd name="connsiteX3" fmla="*/ 4203510 w 4203510"/>
                <a:gd name="connsiteY3" fmla="*/ 900752 h 900759"/>
                <a:gd name="connsiteX4" fmla="*/ 4203510 w 4203510"/>
                <a:gd name="connsiteY4" fmla="*/ 682388 h 900759"/>
                <a:gd name="connsiteX5" fmla="*/ 2906973 w 4203510"/>
                <a:gd name="connsiteY5" fmla="*/ 682388 h 900759"/>
                <a:gd name="connsiteX6" fmla="*/ 2906973 w 4203510"/>
                <a:gd name="connsiteY6" fmla="*/ 27296 h 900759"/>
                <a:gd name="connsiteX7" fmla="*/ 2661313 w 4203510"/>
                <a:gd name="connsiteY7" fmla="*/ 27296 h 900759"/>
                <a:gd name="connsiteX8" fmla="*/ 2661313 w 4203510"/>
                <a:gd name="connsiteY8" fmla="*/ 696036 h 900759"/>
                <a:gd name="connsiteX9" fmla="*/ 1132764 w 4203510"/>
                <a:gd name="connsiteY9" fmla="*/ 696036 h 900759"/>
                <a:gd name="connsiteX10" fmla="*/ 1132764 w 4203510"/>
                <a:gd name="connsiteY10" fmla="*/ 0 h 900759"/>
                <a:gd name="connsiteX11" fmla="*/ 873457 w 4203510"/>
                <a:gd name="connsiteY11" fmla="*/ 0 h 900759"/>
                <a:gd name="connsiteX12" fmla="*/ 873457 w 4203510"/>
                <a:gd name="connsiteY12" fmla="*/ 696036 h 900759"/>
                <a:gd name="connsiteX13" fmla="*/ 0 w 4203510"/>
                <a:gd name="connsiteY13" fmla="*/ 696036 h 900759"/>
                <a:gd name="connsiteX14" fmla="*/ 0 w 4203510"/>
                <a:gd name="connsiteY14" fmla="*/ 900752 h 900759"/>
                <a:gd name="connsiteX0" fmla="*/ 0 w 4203510"/>
                <a:gd name="connsiteY0" fmla="*/ 900752 h 900758"/>
                <a:gd name="connsiteX1" fmla="*/ 1828798 w 4203510"/>
                <a:gd name="connsiteY1" fmla="*/ 900758 h 900758"/>
                <a:gd name="connsiteX2" fmla="*/ 4203510 w 4203510"/>
                <a:gd name="connsiteY2" fmla="*/ 900752 h 900758"/>
                <a:gd name="connsiteX3" fmla="*/ 4203510 w 4203510"/>
                <a:gd name="connsiteY3" fmla="*/ 682388 h 900758"/>
                <a:gd name="connsiteX4" fmla="*/ 2906973 w 4203510"/>
                <a:gd name="connsiteY4" fmla="*/ 682388 h 900758"/>
                <a:gd name="connsiteX5" fmla="*/ 2906973 w 4203510"/>
                <a:gd name="connsiteY5" fmla="*/ 27296 h 900758"/>
                <a:gd name="connsiteX6" fmla="*/ 2661313 w 4203510"/>
                <a:gd name="connsiteY6" fmla="*/ 27296 h 900758"/>
                <a:gd name="connsiteX7" fmla="*/ 2661313 w 4203510"/>
                <a:gd name="connsiteY7" fmla="*/ 696036 h 900758"/>
                <a:gd name="connsiteX8" fmla="*/ 1132764 w 4203510"/>
                <a:gd name="connsiteY8" fmla="*/ 696036 h 900758"/>
                <a:gd name="connsiteX9" fmla="*/ 1132764 w 4203510"/>
                <a:gd name="connsiteY9" fmla="*/ 0 h 900758"/>
                <a:gd name="connsiteX10" fmla="*/ 873457 w 4203510"/>
                <a:gd name="connsiteY10" fmla="*/ 0 h 900758"/>
                <a:gd name="connsiteX11" fmla="*/ 873457 w 4203510"/>
                <a:gd name="connsiteY11" fmla="*/ 696036 h 900758"/>
                <a:gd name="connsiteX12" fmla="*/ 0 w 4203510"/>
                <a:gd name="connsiteY12" fmla="*/ 696036 h 900758"/>
                <a:gd name="connsiteX13" fmla="*/ 0 w 4203510"/>
                <a:gd name="connsiteY13" fmla="*/ 900752 h 900758"/>
                <a:gd name="connsiteX0" fmla="*/ 0 w 4203510"/>
                <a:gd name="connsiteY0" fmla="*/ 900752 h 900752"/>
                <a:gd name="connsiteX1" fmla="*/ 4203510 w 4203510"/>
                <a:gd name="connsiteY1" fmla="*/ 900752 h 900752"/>
                <a:gd name="connsiteX2" fmla="*/ 4203510 w 4203510"/>
                <a:gd name="connsiteY2" fmla="*/ 682388 h 900752"/>
                <a:gd name="connsiteX3" fmla="*/ 2906973 w 4203510"/>
                <a:gd name="connsiteY3" fmla="*/ 682388 h 900752"/>
                <a:gd name="connsiteX4" fmla="*/ 2906973 w 4203510"/>
                <a:gd name="connsiteY4" fmla="*/ 27296 h 900752"/>
                <a:gd name="connsiteX5" fmla="*/ 2661313 w 4203510"/>
                <a:gd name="connsiteY5" fmla="*/ 27296 h 900752"/>
                <a:gd name="connsiteX6" fmla="*/ 2661313 w 4203510"/>
                <a:gd name="connsiteY6" fmla="*/ 696036 h 900752"/>
                <a:gd name="connsiteX7" fmla="*/ 1132764 w 4203510"/>
                <a:gd name="connsiteY7" fmla="*/ 696036 h 900752"/>
                <a:gd name="connsiteX8" fmla="*/ 1132764 w 4203510"/>
                <a:gd name="connsiteY8" fmla="*/ 0 h 900752"/>
                <a:gd name="connsiteX9" fmla="*/ 873457 w 4203510"/>
                <a:gd name="connsiteY9" fmla="*/ 0 h 900752"/>
                <a:gd name="connsiteX10" fmla="*/ 873457 w 4203510"/>
                <a:gd name="connsiteY10" fmla="*/ 696036 h 900752"/>
                <a:gd name="connsiteX11" fmla="*/ 0 w 4203510"/>
                <a:gd name="connsiteY11" fmla="*/ 696036 h 900752"/>
                <a:gd name="connsiteX12" fmla="*/ 0 w 4203510"/>
                <a:gd name="connsiteY12" fmla="*/ 900752 h 90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3510" h="900752">
                  <a:moveTo>
                    <a:pt x="0" y="900752"/>
                  </a:moveTo>
                  <a:lnTo>
                    <a:pt x="4203510" y="900752"/>
                  </a:lnTo>
                  <a:lnTo>
                    <a:pt x="4203510" y="682388"/>
                  </a:lnTo>
                  <a:lnTo>
                    <a:pt x="2906973" y="682388"/>
                  </a:lnTo>
                  <a:lnTo>
                    <a:pt x="2906973" y="27296"/>
                  </a:lnTo>
                  <a:lnTo>
                    <a:pt x="2661313" y="27296"/>
                  </a:lnTo>
                  <a:lnTo>
                    <a:pt x="2661313" y="696036"/>
                  </a:lnTo>
                  <a:lnTo>
                    <a:pt x="1132764" y="696036"/>
                  </a:lnTo>
                  <a:lnTo>
                    <a:pt x="1132764" y="0"/>
                  </a:lnTo>
                  <a:lnTo>
                    <a:pt x="873457" y="0"/>
                  </a:lnTo>
                  <a:lnTo>
                    <a:pt x="873457" y="696036"/>
                  </a:lnTo>
                  <a:lnTo>
                    <a:pt x="0" y="696036"/>
                  </a:lnTo>
                  <a:lnTo>
                    <a:pt x="0" y="900752"/>
                  </a:lnTo>
                  <a:close/>
                </a:path>
              </a:pathLst>
            </a:cu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CA" dirty="0"/>
            </a:p>
          </p:txBody>
        </p:sp>
        <p:sp>
          <p:nvSpPr>
            <p:cNvPr id="9" name="Rectangle 8"/>
            <p:cNvSpPr/>
            <p:nvPr/>
          </p:nvSpPr>
          <p:spPr>
            <a:xfrm>
              <a:off x="3043454" y="2511171"/>
              <a:ext cx="1339756" cy="807492"/>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b="1" dirty="0">
                  <a:solidFill>
                    <a:schemeClr val="tx1"/>
                  </a:solidFill>
                </a:rPr>
                <a:t>CPU</a:t>
              </a:r>
            </a:p>
          </p:txBody>
        </p:sp>
        <p:sp>
          <p:nvSpPr>
            <p:cNvPr id="10" name="Rectangle 9"/>
            <p:cNvSpPr/>
            <p:nvPr/>
          </p:nvSpPr>
          <p:spPr>
            <a:xfrm>
              <a:off x="4810839" y="2511171"/>
              <a:ext cx="1339756" cy="807492"/>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b="1" dirty="0">
                  <a:solidFill>
                    <a:schemeClr val="tx1"/>
                  </a:solidFill>
                </a:rPr>
                <a:t>Memory</a:t>
              </a:r>
            </a:p>
          </p:txBody>
        </p:sp>
        <p:sp>
          <p:nvSpPr>
            <p:cNvPr id="17" name="Rectangle 16"/>
            <p:cNvSpPr/>
            <p:nvPr/>
          </p:nvSpPr>
          <p:spPr>
            <a:xfrm>
              <a:off x="1487606" y="3573423"/>
              <a:ext cx="1555848" cy="807492"/>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sz="1600" b="1" dirty="0">
                  <a:solidFill>
                    <a:schemeClr val="tx1"/>
                  </a:solidFill>
                </a:rPr>
                <a:t>I/O - </a:t>
              </a:r>
              <a:r>
                <a:rPr lang="fr-CA" sz="1600" b="1" dirty="0" err="1">
                  <a:solidFill>
                    <a:schemeClr val="tx1"/>
                  </a:solidFill>
                </a:rPr>
                <a:t>Peripherals</a:t>
              </a:r>
              <a:endParaRPr lang="fr-CA" sz="1600" b="1" dirty="0">
                <a:solidFill>
                  <a:schemeClr val="tx1"/>
                </a:solidFill>
              </a:endParaRPr>
            </a:p>
          </p:txBody>
        </p:sp>
        <p:sp>
          <p:nvSpPr>
            <p:cNvPr id="19" name="Rectangle 18"/>
            <p:cNvSpPr/>
            <p:nvPr/>
          </p:nvSpPr>
          <p:spPr>
            <a:xfrm>
              <a:off x="5871954" y="3628723"/>
              <a:ext cx="1608159" cy="807492"/>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b="1" dirty="0" err="1">
                  <a:solidFill>
                    <a:schemeClr val="tx1"/>
                  </a:solidFill>
                </a:rPr>
                <a:t>Other</a:t>
              </a:r>
              <a:r>
                <a:rPr lang="fr-CA" b="1" dirty="0">
                  <a:solidFill>
                    <a:schemeClr val="tx1"/>
                  </a:solidFill>
                </a:rPr>
                <a:t> </a:t>
              </a:r>
              <a:r>
                <a:rPr lang="fr-CA" b="1" dirty="0" err="1">
                  <a:solidFill>
                    <a:schemeClr val="tx1"/>
                  </a:solidFill>
                </a:rPr>
                <a:t>Peripherals</a:t>
              </a:r>
              <a:endParaRPr lang="fr-CA" b="1" dirty="0">
                <a:solidFill>
                  <a:schemeClr val="tx1"/>
                </a:solidFill>
              </a:endParaRPr>
            </a:p>
          </p:txBody>
        </p:sp>
        <p:sp>
          <p:nvSpPr>
            <p:cNvPr id="12" name="TextBox 11"/>
            <p:cNvSpPr txBox="1"/>
            <p:nvPr/>
          </p:nvSpPr>
          <p:spPr>
            <a:xfrm>
              <a:off x="4132223" y="3642371"/>
              <a:ext cx="514885" cy="338554"/>
            </a:xfrm>
            <a:prstGeom prst="rect">
              <a:avLst/>
            </a:prstGeom>
            <a:noFill/>
          </p:spPr>
          <p:txBody>
            <a:bodyPr wrap="none" rtlCol="0">
              <a:spAutoFit/>
            </a:bodyPr>
            <a:lstStyle/>
            <a:p>
              <a:r>
                <a:rPr lang="fr-CA" sz="1600" b="1" dirty="0"/>
                <a:t>Bus</a:t>
              </a:r>
            </a:p>
          </p:txBody>
        </p:sp>
      </p:grpSp>
    </p:spTree>
    <p:extLst>
      <p:ext uri="{BB962C8B-B14F-4D97-AF65-F5344CB8AC3E}">
        <p14:creationId xmlns:p14="http://schemas.microsoft.com/office/powerpoint/2010/main" val="191760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dirty="0"/>
              <a:t>Components Overview</a:t>
            </a:r>
          </a:p>
        </p:txBody>
      </p:sp>
      <p:sp>
        <p:nvSpPr>
          <p:cNvPr id="6149" name="Rectangle 3"/>
          <p:cNvSpPr>
            <a:spLocks noGrp="1" noChangeArrowheads="1"/>
          </p:cNvSpPr>
          <p:nvPr>
            <p:ph type="body" idx="1"/>
          </p:nvPr>
        </p:nvSpPr>
        <p:spPr>
          <a:xfrm>
            <a:off x="381000" y="4797152"/>
            <a:ext cx="8763000" cy="1752600"/>
          </a:xfrm>
        </p:spPr>
        <p:txBody>
          <a:bodyPr/>
          <a:lstStyle/>
          <a:p>
            <a:pPr eaLnBrk="1" hangingPunct="1"/>
            <a:r>
              <a:rPr lang="en-US" altLang="en-US" dirty="0"/>
              <a:t>An operating system is intimately tied to the hardware on which it operates. Of course it is more complicated than this.</a:t>
            </a:r>
          </a:p>
        </p:txBody>
      </p:sp>
      <p:sp>
        <p:nvSpPr>
          <p:cNvPr id="6153"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fld id="{A4E6EC04-9AD2-45F1-9718-F5FEC1F4E8DE}" type="slidenum">
              <a:rPr lang="en-US" altLang="en-US" sz="1400" smtClean="0">
                <a:latin typeface="Times New Roman" charset="0"/>
              </a:rPr>
              <a:pPr eaLnBrk="1" hangingPunct="1">
                <a:spcBef>
                  <a:spcPct val="0"/>
                </a:spcBef>
                <a:buClrTx/>
                <a:buSzTx/>
                <a:buFontTx/>
                <a:buNone/>
              </a:pPr>
              <a:t>4</a:t>
            </a:fld>
            <a:endParaRPr lang="en-US" altLang="en-US" sz="1400">
              <a:latin typeface="Times New Roman" charset="0"/>
            </a:endParaRPr>
          </a:p>
        </p:txBody>
      </p:sp>
      <p:pic>
        <p:nvPicPr>
          <p:cNvPr id="3" name="Picture 2"/>
          <p:cNvPicPr>
            <a:picLocks noChangeAspect="1"/>
          </p:cNvPicPr>
          <p:nvPr/>
        </p:nvPicPr>
        <p:blipFill>
          <a:blip r:embed="rId3"/>
          <a:stretch>
            <a:fillRect/>
          </a:stretch>
        </p:blipFill>
        <p:spPr>
          <a:xfrm>
            <a:off x="971600" y="1752600"/>
            <a:ext cx="6692814" cy="2747962"/>
          </a:xfrm>
          <a:prstGeom prst="rect">
            <a:avLst/>
          </a:prstGeom>
        </p:spPr>
      </p:pic>
    </p:spTree>
    <p:extLst>
      <p:ext uri="{BB962C8B-B14F-4D97-AF65-F5344CB8AC3E}">
        <p14:creationId xmlns:p14="http://schemas.microsoft.com/office/powerpoint/2010/main" val="376446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Processors</a:t>
            </a:r>
          </a:p>
        </p:txBody>
      </p:sp>
      <p:sp>
        <p:nvSpPr>
          <p:cNvPr id="69635" name="Rectangle 3"/>
          <p:cNvSpPr>
            <a:spLocks noGrp="1" noChangeArrowheads="1"/>
          </p:cNvSpPr>
          <p:nvPr>
            <p:ph type="body" idx="1"/>
          </p:nvPr>
        </p:nvSpPr>
        <p:spPr/>
        <p:txBody>
          <a:bodyPr/>
          <a:lstStyle/>
          <a:p>
            <a:pPr eaLnBrk="1" hangingPunct="1"/>
            <a:r>
              <a:rPr lang="en-US" altLang="en-US" dirty="0"/>
              <a:t>Brain of the computer</a:t>
            </a:r>
          </a:p>
          <a:p>
            <a:pPr eaLnBrk="1" hangingPunct="1"/>
            <a:r>
              <a:rPr lang="en-US" altLang="en-US" dirty="0"/>
              <a:t>CPU Functions:</a:t>
            </a:r>
          </a:p>
          <a:p>
            <a:pPr lvl="1" eaLnBrk="1" hangingPunct="1"/>
            <a:r>
              <a:rPr lang="en-US" altLang="en-US" dirty="0"/>
              <a:t>Fetch an instruction from memory</a:t>
            </a:r>
          </a:p>
          <a:p>
            <a:pPr lvl="1" eaLnBrk="1" hangingPunct="1"/>
            <a:r>
              <a:rPr lang="en-US" altLang="en-US" dirty="0"/>
              <a:t>Decode the instruction and operands</a:t>
            </a:r>
          </a:p>
          <a:p>
            <a:pPr lvl="1" eaLnBrk="1" hangingPunct="1"/>
            <a:r>
              <a:rPr lang="en-US" altLang="en-US" dirty="0"/>
              <a:t>Execute the instruction</a:t>
            </a:r>
          </a:p>
          <a:p>
            <a:pPr lvl="1" eaLnBrk="1" hangingPunct="1"/>
            <a:r>
              <a:rPr lang="en-US" altLang="en-US" dirty="0"/>
              <a:t>Repeat</a:t>
            </a:r>
          </a:p>
          <a:p>
            <a:pPr eaLnBrk="1" hangingPunct="1"/>
            <a:r>
              <a:rPr lang="en-US" altLang="en-US" dirty="0"/>
              <a:t>More complicated in practice...</a:t>
            </a:r>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fld id="{7392BBDD-D8C1-4AA5-B38A-60E6316FC370}" type="slidenum">
              <a:rPr lang="en-US" altLang="en-US" sz="1400" smtClean="0">
                <a:latin typeface="Times New Roman" charset="0"/>
              </a:rPr>
              <a:pPr eaLnBrk="1" hangingPunct="1">
                <a:spcBef>
                  <a:spcPct val="0"/>
                </a:spcBef>
                <a:buClrTx/>
                <a:buSzTx/>
                <a:buFontTx/>
                <a:buNone/>
              </a:pPr>
              <a:t>5</a:t>
            </a:fld>
            <a:endParaRPr lang="en-US" altLang="en-US" sz="1400">
              <a:latin typeface="Times New Roman" charset="0"/>
            </a:endParaRPr>
          </a:p>
        </p:txBody>
      </p:sp>
    </p:spTree>
    <p:extLst>
      <p:ext uri="{BB962C8B-B14F-4D97-AF65-F5344CB8AC3E}">
        <p14:creationId xmlns:p14="http://schemas.microsoft.com/office/powerpoint/2010/main" val="4164303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96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96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963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Processors (parts)</a:t>
            </a:r>
          </a:p>
        </p:txBody>
      </p:sp>
      <p:sp>
        <p:nvSpPr>
          <p:cNvPr id="75779" name="Rectangle 3"/>
          <p:cNvSpPr>
            <a:spLocks noGrp="1" noChangeArrowheads="1"/>
          </p:cNvSpPr>
          <p:nvPr>
            <p:ph type="body" idx="1"/>
          </p:nvPr>
        </p:nvSpPr>
        <p:spPr/>
        <p:txBody>
          <a:bodyPr/>
          <a:lstStyle/>
          <a:p>
            <a:pPr eaLnBrk="1" hangingPunct="1"/>
            <a:r>
              <a:rPr lang="en-US" altLang="en-US" dirty="0"/>
              <a:t>The “core” of a CPU contains</a:t>
            </a:r>
          </a:p>
          <a:p>
            <a:pPr lvl="1"/>
            <a:r>
              <a:rPr lang="en-US" altLang="en-US" dirty="0"/>
              <a:t>Control Unit or CU</a:t>
            </a:r>
          </a:p>
          <a:p>
            <a:pPr lvl="1"/>
            <a:r>
              <a:rPr lang="en-US" altLang="en-US" dirty="0"/>
              <a:t>Arithmetic and Logic Unit or ALU</a:t>
            </a:r>
          </a:p>
          <a:p>
            <a:pPr eaLnBrk="1" hangingPunct="1"/>
            <a:r>
              <a:rPr lang="en-US" altLang="en-US" dirty="0"/>
              <a:t>Other resources inside the CPU:</a:t>
            </a:r>
          </a:p>
          <a:p>
            <a:pPr lvl="1" eaLnBrk="1" hangingPunct="1"/>
            <a:r>
              <a:rPr lang="en-US" altLang="en-US" dirty="0"/>
              <a:t>Generic registers</a:t>
            </a:r>
          </a:p>
          <a:p>
            <a:pPr lvl="2" eaLnBrk="1" hangingPunct="1"/>
            <a:r>
              <a:rPr lang="en-US" altLang="en-US" dirty="0"/>
              <a:t>Used to hold variables during work</a:t>
            </a:r>
          </a:p>
          <a:p>
            <a:pPr lvl="1" eaLnBrk="1" hangingPunct="1"/>
            <a:r>
              <a:rPr lang="en-US" altLang="en-US" dirty="0"/>
              <a:t>Program counter</a:t>
            </a:r>
          </a:p>
          <a:p>
            <a:pPr lvl="2" eaLnBrk="1" hangingPunct="1"/>
            <a:r>
              <a:rPr lang="en-US" altLang="en-US" dirty="0"/>
              <a:t>Points to the next instruction</a:t>
            </a:r>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fld id="{0ABC83F5-F7E4-4856-8BEB-F5210FF16078}" type="slidenum">
              <a:rPr lang="en-US" altLang="en-US" sz="1400" smtClean="0">
                <a:latin typeface="Times New Roman" charset="0"/>
              </a:rPr>
              <a:pPr eaLnBrk="1" hangingPunct="1">
                <a:spcBef>
                  <a:spcPct val="0"/>
                </a:spcBef>
                <a:buClrTx/>
                <a:buSzTx/>
                <a:buFontTx/>
                <a:buNone/>
              </a:pPr>
              <a:t>6</a:t>
            </a:fld>
            <a:endParaRPr lang="en-US" altLang="en-US" sz="1400">
              <a:latin typeface="Times New Roman" charset="0"/>
            </a:endParaRPr>
          </a:p>
        </p:txBody>
      </p:sp>
    </p:spTree>
    <p:extLst>
      <p:ext uri="{BB962C8B-B14F-4D97-AF65-F5344CB8AC3E}">
        <p14:creationId xmlns:p14="http://schemas.microsoft.com/office/powerpoint/2010/main" val="446102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7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577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77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dirty="0"/>
              <a:t>Processors (parts)</a:t>
            </a:r>
          </a:p>
        </p:txBody>
      </p:sp>
      <p:sp>
        <p:nvSpPr>
          <p:cNvPr id="9221" name="Rectangle 0"/>
          <p:cNvSpPr>
            <a:spLocks noGrp="1" noChangeArrowheads="1"/>
          </p:cNvSpPr>
          <p:nvPr>
            <p:ph type="body" idx="1"/>
          </p:nvPr>
        </p:nvSpPr>
        <p:spPr>
          <a:xfrm>
            <a:off x="685800" y="1546448"/>
            <a:ext cx="7772400" cy="4114800"/>
          </a:xfrm>
        </p:spPr>
        <p:txBody>
          <a:bodyPr/>
          <a:lstStyle/>
          <a:p>
            <a:r>
              <a:rPr lang="en-US" altLang="en-US" dirty="0"/>
              <a:t>Other resources inside the CPU:</a:t>
            </a:r>
          </a:p>
          <a:p>
            <a:pPr lvl="1">
              <a:spcBef>
                <a:spcPct val="50000"/>
              </a:spcBef>
            </a:pPr>
            <a:r>
              <a:rPr lang="en-US" altLang="en-US" dirty="0"/>
              <a:t>Stack pointer</a:t>
            </a:r>
          </a:p>
          <a:p>
            <a:pPr lvl="2">
              <a:spcBef>
                <a:spcPct val="50000"/>
              </a:spcBef>
            </a:pPr>
            <a:r>
              <a:rPr lang="en-US" altLang="en-US" dirty="0"/>
              <a:t>Points to the top of the stack of the current process</a:t>
            </a:r>
          </a:p>
          <a:p>
            <a:pPr lvl="1">
              <a:spcBef>
                <a:spcPct val="50000"/>
              </a:spcBef>
            </a:pPr>
            <a:r>
              <a:rPr lang="en-US" altLang="en-US" dirty="0"/>
              <a:t>Program Status Word (PSW)</a:t>
            </a:r>
          </a:p>
          <a:p>
            <a:pPr lvl="2">
              <a:spcBef>
                <a:spcPct val="50000"/>
              </a:spcBef>
            </a:pPr>
            <a:r>
              <a:rPr lang="en-US" altLang="en-US" dirty="0"/>
              <a:t>Condition code bits</a:t>
            </a:r>
          </a:p>
          <a:p>
            <a:pPr lvl="2">
              <a:spcBef>
                <a:spcPct val="50000"/>
              </a:spcBef>
            </a:pPr>
            <a:r>
              <a:rPr lang="en-US" altLang="en-US" dirty="0"/>
              <a:t>CPU priority</a:t>
            </a:r>
          </a:p>
          <a:p>
            <a:pPr lvl="2">
              <a:spcBef>
                <a:spcPct val="50000"/>
              </a:spcBef>
            </a:pPr>
            <a:r>
              <a:rPr lang="en-US" altLang="en-US" dirty="0"/>
              <a:t>Mode</a:t>
            </a:r>
          </a:p>
          <a:p>
            <a:pPr lvl="2">
              <a:spcBef>
                <a:spcPct val="50000"/>
              </a:spcBef>
            </a:pPr>
            <a:r>
              <a:rPr lang="en-US" altLang="en-US" dirty="0"/>
              <a:t>Other control bits</a:t>
            </a:r>
          </a:p>
          <a:p>
            <a:pPr lvl="1">
              <a:spcBef>
                <a:spcPct val="50000"/>
              </a:spcBef>
            </a:pPr>
            <a:r>
              <a:rPr lang="en-US" altLang="en-US" dirty="0"/>
              <a:t>Cache memory</a:t>
            </a:r>
          </a:p>
        </p:txBody>
      </p:sp>
      <p:graphicFrame>
        <p:nvGraphicFramePr>
          <p:cNvPr id="9222" name="Object 1"/>
          <p:cNvGraphicFramePr>
            <a:graphicFrameLocks noChangeAspect="1"/>
          </p:cNvGraphicFramePr>
          <p:nvPr>
            <p:extLst>
              <p:ext uri="{D42A27DB-BD31-4B8C-83A1-F6EECF244321}">
                <p14:modId xmlns:p14="http://schemas.microsoft.com/office/powerpoint/2010/main" val="30676219"/>
              </p:ext>
            </p:extLst>
          </p:nvPr>
        </p:nvGraphicFramePr>
        <p:xfrm>
          <a:off x="4211960" y="4077072"/>
          <a:ext cx="4152900" cy="2208213"/>
        </p:xfrm>
        <a:graphic>
          <a:graphicData uri="http://schemas.openxmlformats.org/presentationml/2006/ole">
            <mc:AlternateContent xmlns:mc="http://schemas.openxmlformats.org/markup-compatibility/2006">
              <mc:Choice xmlns:v="urn:schemas-microsoft-com:vml" Requires="v">
                <p:oleObj spid="_x0000_s8249" name="Bitmap Image" r:id="rId4" imgW="5715000" imgH="3038400" progId="Paint.Picture">
                  <p:embed/>
                </p:oleObj>
              </mc:Choice>
              <mc:Fallback>
                <p:oleObj name="Bitmap Image" r:id="rId4" imgW="5715000" imgH="3038400" progId="Paint.Picture">
                  <p:embed/>
                  <p:pic>
                    <p:nvPicPr>
                      <p:cNvPr id="0" name=""/>
                      <p:cNvPicPr>
                        <a:picLocks noChangeAspect="1" noChangeArrowheads="1"/>
                      </p:cNvPicPr>
                      <p:nvPr/>
                    </p:nvPicPr>
                    <p:blipFill>
                      <a:blip r:embed="rId5"/>
                      <a:srcRect/>
                      <a:stretch>
                        <a:fillRect/>
                      </a:stretch>
                    </p:blipFill>
                    <p:spPr bwMode="auto">
                      <a:xfrm>
                        <a:off x="4211960" y="4077072"/>
                        <a:ext cx="4152900" cy="22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fld id="{30E8A88F-A4F1-4E78-9049-4106573448EA}" type="slidenum">
              <a:rPr lang="en-US" altLang="en-US" sz="1400" smtClean="0">
                <a:latin typeface="Times New Roman" charset="0"/>
              </a:rPr>
              <a:pPr eaLnBrk="1" hangingPunct="1">
                <a:spcBef>
                  <a:spcPct val="0"/>
                </a:spcBef>
                <a:buClrTx/>
                <a:buSzTx/>
                <a:buFontTx/>
                <a:buNone/>
              </a:pPr>
              <a:t>7</a:t>
            </a:fld>
            <a:endParaRPr lang="en-US" altLang="en-US" sz="1400">
              <a:latin typeface="Times New Roman" charset="0"/>
            </a:endParaRPr>
          </a:p>
        </p:txBody>
      </p:sp>
    </p:spTree>
    <p:extLst>
      <p:ext uri="{BB962C8B-B14F-4D97-AF65-F5344CB8AC3E}">
        <p14:creationId xmlns:p14="http://schemas.microsoft.com/office/powerpoint/2010/main" val="29909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276" y="168284"/>
            <a:ext cx="7772400" cy="1143000"/>
          </a:xfrm>
        </p:spPr>
        <p:txBody>
          <a:bodyPr/>
          <a:lstStyle/>
          <a:p>
            <a:r>
              <a:rPr lang="en-CA" dirty="0"/>
              <a:t>Simple CPU Function Example</a:t>
            </a:r>
          </a:p>
        </p:txBody>
      </p:sp>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8</a:t>
            </a:fld>
            <a:endParaRPr lang="fr-CA" altLang="en-US" dirty="0">
              <a:solidFill>
                <a:srgbClr val="000000"/>
              </a:solidFill>
            </a:endParaRPr>
          </a:p>
        </p:txBody>
      </p:sp>
      <p:pic>
        <p:nvPicPr>
          <p:cNvPr id="5" name="Picture 4"/>
          <p:cNvPicPr>
            <a:picLocks noChangeAspect="1"/>
          </p:cNvPicPr>
          <p:nvPr/>
        </p:nvPicPr>
        <p:blipFill>
          <a:blip r:embed="rId3"/>
          <a:stretch>
            <a:fillRect/>
          </a:stretch>
        </p:blipFill>
        <p:spPr>
          <a:xfrm>
            <a:off x="323528" y="1121981"/>
            <a:ext cx="5425910" cy="543200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988935609"/>
              </p:ext>
            </p:extLst>
          </p:nvPr>
        </p:nvGraphicFramePr>
        <p:xfrm>
          <a:off x="6017604" y="2459608"/>
          <a:ext cx="2874875" cy="1104276"/>
        </p:xfrm>
        <a:graphic>
          <a:graphicData uri="http://schemas.openxmlformats.org/drawingml/2006/table">
            <a:tbl>
              <a:tblPr firstRow="1" bandRow="1">
                <a:tableStyleId>{F5AB1C69-6EDB-4FF4-983F-18BD219EF322}</a:tableStyleId>
              </a:tblPr>
              <a:tblGrid>
                <a:gridCol w="354596">
                  <a:extLst>
                    <a:ext uri="{9D8B030D-6E8A-4147-A177-3AD203B41FA5}">
                      <a16:colId xmlns:a16="http://schemas.microsoft.com/office/drawing/2014/main" val="2799733512"/>
                    </a:ext>
                  </a:extLst>
                </a:gridCol>
                <a:gridCol w="2520279">
                  <a:extLst>
                    <a:ext uri="{9D8B030D-6E8A-4147-A177-3AD203B41FA5}">
                      <a16:colId xmlns:a16="http://schemas.microsoft.com/office/drawing/2014/main" val="248595078"/>
                    </a:ext>
                  </a:extLst>
                </a:gridCol>
              </a:tblGrid>
              <a:tr h="370840">
                <a:tc>
                  <a:txBody>
                    <a:bodyPr/>
                    <a:lstStyle/>
                    <a:p>
                      <a:r>
                        <a:rPr lang="en-CA" sz="1400" b="0" dirty="0">
                          <a:solidFill>
                            <a:schemeClr val="tx1"/>
                          </a:solidFill>
                        </a:rPr>
                        <a:t>PC</a:t>
                      </a:r>
                    </a:p>
                  </a:txBody>
                  <a:tcPr marL="0" marR="0" marT="0" marB="0"/>
                </a:tc>
                <a:tc>
                  <a:txBody>
                    <a:bodyPr/>
                    <a:lstStyle/>
                    <a:p>
                      <a:r>
                        <a:rPr lang="en-CA" sz="1400" b="0" dirty="0">
                          <a:solidFill>
                            <a:schemeClr val="tx1"/>
                          </a:solidFill>
                        </a:rPr>
                        <a:t>Program counter, holds address</a:t>
                      </a:r>
                      <a:r>
                        <a:rPr lang="en-CA" sz="1400" b="0" baseline="0" dirty="0">
                          <a:solidFill>
                            <a:schemeClr val="tx1"/>
                          </a:solidFill>
                        </a:rPr>
                        <a:t> of instruction</a:t>
                      </a:r>
                      <a:endParaRPr lang="en-CA" sz="1400" b="0" dirty="0">
                        <a:solidFill>
                          <a:schemeClr val="tx1"/>
                        </a:solidFill>
                      </a:endParaRPr>
                    </a:p>
                  </a:txBody>
                  <a:tcPr marL="0" marR="0" marT="0" marB="0"/>
                </a:tc>
                <a:extLst>
                  <a:ext uri="{0D108BD9-81ED-4DB2-BD59-A6C34878D82A}">
                    <a16:rowId xmlns:a16="http://schemas.microsoft.com/office/drawing/2014/main" val="2169829392"/>
                  </a:ext>
                </a:extLst>
              </a:tr>
              <a:tr h="250836">
                <a:tc>
                  <a:txBody>
                    <a:bodyPr/>
                    <a:lstStyle/>
                    <a:p>
                      <a:r>
                        <a:rPr lang="en-CA" sz="1400" b="0" dirty="0">
                          <a:solidFill>
                            <a:schemeClr val="tx1"/>
                          </a:solidFill>
                        </a:rPr>
                        <a:t>AC</a:t>
                      </a:r>
                    </a:p>
                  </a:txBody>
                  <a:tcPr marL="0" marR="0" marT="0" marB="0"/>
                </a:tc>
                <a:tc>
                  <a:txBody>
                    <a:bodyPr/>
                    <a:lstStyle/>
                    <a:p>
                      <a:r>
                        <a:rPr lang="en-CA" sz="1400" b="0" dirty="0">
                          <a:solidFill>
                            <a:schemeClr val="tx1"/>
                          </a:solidFill>
                        </a:rPr>
                        <a:t>Accumulator,</a:t>
                      </a:r>
                      <a:r>
                        <a:rPr lang="en-CA" sz="1400" b="0" baseline="0" dirty="0">
                          <a:solidFill>
                            <a:schemeClr val="tx1"/>
                          </a:solidFill>
                        </a:rPr>
                        <a:t> Processor Register</a:t>
                      </a:r>
                      <a:endParaRPr lang="en-CA" sz="1400" b="0" dirty="0">
                        <a:solidFill>
                          <a:schemeClr val="tx1"/>
                        </a:solidFill>
                      </a:endParaRPr>
                    </a:p>
                  </a:txBody>
                  <a:tcPr marL="0" marR="0" marT="0" marB="0"/>
                </a:tc>
                <a:extLst>
                  <a:ext uri="{0D108BD9-81ED-4DB2-BD59-A6C34878D82A}">
                    <a16:rowId xmlns:a16="http://schemas.microsoft.com/office/drawing/2014/main" val="1944807294"/>
                  </a:ext>
                </a:extLst>
              </a:tr>
              <a:tr h="370840">
                <a:tc>
                  <a:txBody>
                    <a:bodyPr/>
                    <a:lstStyle/>
                    <a:p>
                      <a:r>
                        <a:rPr lang="en-CA" sz="1400" b="0" dirty="0">
                          <a:solidFill>
                            <a:schemeClr val="tx1"/>
                          </a:solidFill>
                        </a:rPr>
                        <a:t>IR</a:t>
                      </a:r>
                    </a:p>
                  </a:txBody>
                  <a:tcPr marL="0" marR="0" marT="0" marB="0"/>
                </a:tc>
                <a:tc>
                  <a:txBody>
                    <a:bodyPr/>
                    <a:lstStyle/>
                    <a:p>
                      <a:r>
                        <a:rPr lang="en-CA" sz="1400" b="0" dirty="0">
                          <a:solidFill>
                            <a:schemeClr val="tx1"/>
                          </a:solidFill>
                        </a:rPr>
                        <a:t>Instruction Register, holds instruction code</a:t>
                      </a:r>
                    </a:p>
                  </a:txBody>
                  <a:tcPr marL="0" marR="0" marT="0" marB="0"/>
                </a:tc>
                <a:extLst>
                  <a:ext uri="{0D108BD9-81ED-4DB2-BD59-A6C34878D82A}">
                    <a16:rowId xmlns:a16="http://schemas.microsoft.com/office/drawing/2014/main" val="1446937631"/>
                  </a:ext>
                </a:extLst>
              </a:tr>
            </a:tbl>
          </a:graphicData>
        </a:graphic>
      </p:graphicFrame>
      <p:cxnSp>
        <p:nvCxnSpPr>
          <p:cNvPr id="9" name="Straight Connector 8"/>
          <p:cNvCxnSpPr/>
          <p:nvPr/>
        </p:nvCxnSpPr>
        <p:spPr>
          <a:xfrm>
            <a:off x="5893454" y="3713228"/>
            <a:ext cx="299902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13862" y="3968850"/>
            <a:ext cx="3114955" cy="338554"/>
          </a:xfrm>
          <a:prstGeom prst="rect">
            <a:avLst/>
          </a:prstGeom>
          <a:noFill/>
        </p:spPr>
        <p:txBody>
          <a:bodyPr wrap="none" rtlCol="0">
            <a:spAutoFit/>
          </a:bodyPr>
          <a:lstStyle/>
          <a:p>
            <a:r>
              <a:rPr lang="en-CA" sz="1600" dirty="0"/>
              <a:t>1. Fetch/Decode instruction @ 300</a:t>
            </a:r>
          </a:p>
        </p:txBody>
      </p:sp>
      <p:sp>
        <p:nvSpPr>
          <p:cNvPr id="11" name="TextBox 10"/>
          <p:cNvSpPr txBox="1"/>
          <p:nvPr/>
        </p:nvSpPr>
        <p:spPr>
          <a:xfrm>
            <a:off x="5813862" y="5083590"/>
            <a:ext cx="3339119" cy="338554"/>
          </a:xfrm>
          <a:prstGeom prst="rect">
            <a:avLst/>
          </a:prstGeom>
          <a:noFill/>
        </p:spPr>
        <p:txBody>
          <a:bodyPr wrap="none" rtlCol="0">
            <a:spAutoFit/>
          </a:bodyPr>
          <a:lstStyle/>
          <a:p>
            <a:r>
              <a:rPr lang="en-CA" sz="1600" dirty="0"/>
              <a:t>4. Execute - Add content of 941 to AC</a:t>
            </a:r>
          </a:p>
        </p:txBody>
      </p:sp>
      <p:sp>
        <p:nvSpPr>
          <p:cNvPr id="12" name="TextBox 11"/>
          <p:cNvSpPr txBox="1"/>
          <p:nvPr/>
        </p:nvSpPr>
        <p:spPr>
          <a:xfrm>
            <a:off x="5813862" y="4340430"/>
            <a:ext cx="3225435" cy="338554"/>
          </a:xfrm>
          <a:prstGeom prst="rect">
            <a:avLst/>
          </a:prstGeom>
          <a:noFill/>
        </p:spPr>
        <p:txBody>
          <a:bodyPr wrap="none" rtlCol="0">
            <a:spAutoFit/>
          </a:bodyPr>
          <a:lstStyle/>
          <a:p>
            <a:r>
              <a:rPr lang="en-CA" sz="1600" dirty="0"/>
              <a:t>2. Execute – Load data at 940 to AC</a:t>
            </a:r>
          </a:p>
        </p:txBody>
      </p:sp>
      <p:sp>
        <p:nvSpPr>
          <p:cNvPr id="13" name="TextBox 12"/>
          <p:cNvSpPr txBox="1"/>
          <p:nvPr/>
        </p:nvSpPr>
        <p:spPr>
          <a:xfrm>
            <a:off x="5813862" y="4712010"/>
            <a:ext cx="3114955" cy="338554"/>
          </a:xfrm>
          <a:prstGeom prst="rect">
            <a:avLst/>
          </a:prstGeom>
          <a:noFill/>
        </p:spPr>
        <p:txBody>
          <a:bodyPr wrap="none" rtlCol="0">
            <a:spAutoFit/>
          </a:bodyPr>
          <a:lstStyle/>
          <a:p>
            <a:r>
              <a:rPr lang="en-CA" sz="1600" dirty="0"/>
              <a:t>3. Fetch/Decode instruction @ 301</a:t>
            </a:r>
          </a:p>
        </p:txBody>
      </p:sp>
      <p:sp>
        <p:nvSpPr>
          <p:cNvPr id="14" name="TextBox 13"/>
          <p:cNvSpPr txBox="1"/>
          <p:nvPr/>
        </p:nvSpPr>
        <p:spPr>
          <a:xfrm>
            <a:off x="5813862" y="5455170"/>
            <a:ext cx="3063659" cy="338554"/>
          </a:xfrm>
          <a:prstGeom prst="rect">
            <a:avLst/>
          </a:prstGeom>
          <a:noFill/>
        </p:spPr>
        <p:txBody>
          <a:bodyPr wrap="none" rtlCol="0">
            <a:spAutoFit/>
          </a:bodyPr>
          <a:lstStyle/>
          <a:p>
            <a:r>
              <a:rPr lang="en-CA" sz="1600" dirty="0"/>
              <a:t>5. Fetch/Decode instruction @302</a:t>
            </a:r>
          </a:p>
        </p:txBody>
      </p:sp>
      <p:sp>
        <p:nvSpPr>
          <p:cNvPr id="15" name="TextBox 14"/>
          <p:cNvSpPr txBox="1"/>
          <p:nvPr/>
        </p:nvSpPr>
        <p:spPr>
          <a:xfrm>
            <a:off x="5813862" y="5826750"/>
            <a:ext cx="3345659" cy="338554"/>
          </a:xfrm>
          <a:prstGeom prst="rect">
            <a:avLst/>
          </a:prstGeom>
          <a:noFill/>
        </p:spPr>
        <p:txBody>
          <a:bodyPr wrap="none" rtlCol="0">
            <a:spAutoFit/>
          </a:bodyPr>
          <a:lstStyle/>
          <a:p>
            <a:r>
              <a:rPr lang="en-CA" sz="1600" dirty="0"/>
              <a:t>6. Execute – Store value in AC to 941 </a:t>
            </a:r>
          </a:p>
        </p:txBody>
      </p:sp>
      <p:cxnSp>
        <p:nvCxnSpPr>
          <p:cNvPr id="16" name="Straight Connector 15"/>
          <p:cNvCxnSpPr/>
          <p:nvPr/>
        </p:nvCxnSpPr>
        <p:spPr>
          <a:xfrm>
            <a:off x="5893454" y="2276872"/>
            <a:ext cx="299902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48855" y="1168240"/>
            <a:ext cx="3510666" cy="584775"/>
          </a:xfrm>
          <a:prstGeom prst="rect">
            <a:avLst/>
          </a:prstGeom>
          <a:noFill/>
        </p:spPr>
        <p:txBody>
          <a:bodyPr wrap="square" rtlCol="0">
            <a:spAutoFit/>
          </a:bodyPr>
          <a:lstStyle/>
          <a:p>
            <a:r>
              <a:rPr lang="en-CA" sz="1600" b="1" dirty="0"/>
              <a:t>Recall:</a:t>
            </a:r>
          </a:p>
          <a:p>
            <a:r>
              <a:rPr lang="en-CA" sz="1600" b="1" dirty="0"/>
              <a:t>              Fetch-Decode-Execute Cycle</a:t>
            </a:r>
          </a:p>
        </p:txBody>
      </p:sp>
    </p:spTree>
    <p:extLst>
      <p:ext uri="{BB962C8B-B14F-4D97-AF65-F5344CB8AC3E}">
        <p14:creationId xmlns:p14="http://schemas.microsoft.com/office/powerpoint/2010/main" val="105744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Instruction Set</a:t>
            </a:r>
            <a:r>
              <a:rPr lang="en-CA" sz="1200" dirty="0"/>
              <a:t>(1/2)</a:t>
            </a:r>
            <a:endParaRPr lang="en-CA" dirty="0"/>
          </a:p>
        </p:txBody>
      </p:sp>
      <p:sp>
        <p:nvSpPr>
          <p:cNvPr id="3" name="Content Placeholder 2"/>
          <p:cNvSpPr>
            <a:spLocks noGrp="1"/>
          </p:cNvSpPr>
          <p:nvPr>
            <p:ph sz="half" idx="1"/>
          </p:nvPr>
        </p:nvSpPr>
        <p:spPr>
          <a:xfrm>
            <a:off x="681577" y="2924944"/>
            <a:ext cx="3810000" cy="3392016"/>
          </a:xfrm>
        </p:spPr>
        <p:txBody>
          <a:bodyPr/>
          <a:lstStyle/>
          <a:p>
            <a:pPr marL="179388" lvl="2" indent="-179388"/>
            <a:r>
              <a:rPr lang="en-CA" dirty="0"/>
              <a:t>Data Transfer Instructions</a:t>
            </a:r>
          </a:p>
          <a:p>
            <a:pPr marL="179388" lvl="2" indent="-179388"/>
            <a:r>
              <a:rPr lang="en-CA" dirty="0"/>
              <a:t>Binary Arithmetic Instructions</a:t>
            </a:r>
          </a:p>
          <a:p>
            <a:pPr marL="179388" lvl="2" indent="-179388"/>
            <a:r>
              <a:rPr lang="en-CA" dirty="0"/>
              <a:t>Decimal Arithmetic Instructions</a:t>
            </a:r>
          </a:p>
          <a:p>
            <a:pPr marL="179388" lvl="2" indent="-179388"/>
            <a:r>
              <a:rPr lang="en-CA" dirty="0"/>
              <a:t>Logical Instructions</a:t>
            </a:r>
          </a:p>
          <a:p>
            <a:pPr marL="179388" lvl="2" indent="-179388"/>
            <a:r>
              <a:rPr lang="en-CA" dirty="0"/>
              <a:t>Shift and Rotate Instructions</a:t>
            </a:r>
          </a:p>
          <a:p>
            <a:pPr marL="179388" lvl="2" indent="-179388"/>
            <a:r>
              <a:rPr lang="en-CA" dirty="0"/>
              <a:t>Bit and Byte Instructions</a:t>
            </a:r>
          </a:p>
          <a:p>
            <a:pPr marL="179388" lvl="2" indent="-179388"/>
            <a:r>
              <a:rPr lang="en-CA" dirty="0"/>
              <a:t>Control Transfer Instructions</a:t>
            </a:r>
          </a:p>
          <a:p>
            <a:pPr marL="179388" lvl="2" indent="-179388"/>
            <a:r>
              <a:rPr lang="en-CA" dirty="0"/>
              <a:t>String Instructions</a:t>
            </a:r>
          </a:p>
          <a:p>
            <a:pPr marL="179388" lvl="2" indent="-179388"/>
            <a:r>
              <a:rPr lang="en-CA" dirty="0"/>
              <a:t>I/O Instructions</a:t>
            </a:r>
          </a:p>
        </p:txBody>
      </p:sp>
      <p:sp>
        <p:nvSpPr>
          <p:cNvPr id="5" name="Slide Number Placeholder 4"/>
          <p:cNvSpPr>
            <a:spLocks noGrp="1"/>
          </p:cNvSpPr>
          <p:nvPr>
            <p:ph type="sldNum" sz="quarter" idx="12"/>
          </p:nvPr>
        </p:nvSpPr>
        <p:spPr/>
        <p:txBody>
          <a:bodyPr/>
          <a:lstStyle/>
          <a:p>
            <a:fld id="{5FB7D47B-3958-45F7-8C35-F6D9FE580964}" type="slidenum">
              <a:rPr lang="fr-CA" altLang="en-US" smtClean="0">
                <a:solidFill>
                  <a:srgbClr val="000000"/>
                </a:solidFill>
              </a:rPr>
              <a:pPr/>
              <a:t>9</a:t>
            </a:fld>
            <a:endParaRPr lang="fr-CA" altLang="en-US">
              <a:solidFill>
                <a:srgbClr val="000000"/>
              </a:solidFill>
            </a:endParaRPr>
          </a:p>
        </p:txBody>
      </p:sp>
      <p:sp>
        <p:nvSpPr>
          <p:cNvPr id="6" name="Content Placeholder 2"/>
          <p:cNvSpPr>
            <a:spLocks noGrp="1"/>
          </p:cNvSpPr>
          <p:nvPr>
            <p:ph sz="half" idx="1"/>
          </p:nvPr>
        </p:nvSpPr>
        <p:spPr>
          <a:xfrm>
            <a:off x="4648200" y="2924944"/>
            <a:ext cx="3810000" cy="3392016"/>
          </a:xfrm>
        </p:spPr>
        <p:txBody>
          <a:bodyPr/>
          <a:lstStyle/>
          <a:p>
            <a:pPr marL="179388" lvl="2" indent="-179388"/>
            <a:r>
              <a:rPr lang="en-CA" dirty="0"/>
              <a:t>Enter and Leave Instructions</a:t>
            </a:r>
          </a:p>
          <a:p>
            <a:pPr marL="179388" lvl="2" indent="-179388"/>
            <a:r>
              <a:rPr lang="en-CA" dirty="0"/>
              <a:t>Flag Control Instructions</a:t>
            </a:r>
          </a:p>
          <a:p>
            <a:pPr marL="179388" lvl="2" indent="-179388"/>
            <a:r>
              <a:rPr lang="en-CA" dirty="0"/>
              <a:t>Segment Register Instructions</a:t>
            </a:r>
          </a:p>
          <a:p>
            <a:pPr marL="179388" lvl="2" indent="-179388"/>
            <a:r>
              <a:rPr lang="en-CA" dirty="0"/>
              <a:t>Miscellaneous Instructions</a:t>
            </a:r>
          </a:p>
          <a:p>
            <a:pPr marL="179388" lvl="2" indent="-179388"/>
            <a:r>
              <a:rPr lang="en-CA" dirty="0"/>
              <a:t>User Mode Extended Save/Restore Instructions</a:t>
            </a:r>
          </a:p>
          <a:p>
            <a:pPr marL="179388" lvl="2" indent="-179388"/>
            <a:r>
              <a:rPr lang="en-CA" dirty="0"/>
              <a:t>Random Number Generator Instructions</a:t>
            </a:r>
          </a:p>
          <a:p>
            <a:pPr marL="179388" lvl="2" indent="-179388"/>
            <a:r>
              <a:rPr lang="en-CA" dirty="0"/>
              <a:t>BMI1, BMI2</a:t>
            </a:r>
          </a:p>
        </p:txBody>
      </p:sp>
      <p:sp>
        <p:nvSpPr>
          <p:cNvPr id="7" name="Content Placeholder 2"/>
          <p:cNvSpPr>
            <a:spLocks noGrp="1"/>
          </p:cNvSpPr>
          <p:nvPr>
            <p:ph idx="1"/>
          </p:nvPr>
        </p:nvSpPr>
        <p:spPr>
          <a:xfrm>
            <a:off x="685800" y="1628800"/>
            <a:ext cx="7772400" cy="1303784"/>
          </a:xfrm>
        </p:spPr>
        <p:txBody>
          <a:bodyPr/>
          <a:lstStyle/>
          <a:p>
            <a:r>
              <a:rPr lang="en-CA" dirty="0"/>
              <a:t>Dependent on manufacturer and version</a:t>
            </a:r>
          </a:p>
          <a:p>
            <a:pPr lvl="1"/>
            <a:r>
              <a:rPr lang="en-CA" dirty="0"/>
              <a:t>Intel 64 bit instruction set divided into the following instruction categories</a:t>
            </a:r>
          </a:p>
        </p:txBody>
      </p:sp>
      <p:sp>
        <p:nvSpPr>
          <p:cNvPr id="8" name="TextBox 7"/>
          <p:cNvSpPr txBox="1"/>
          <p:nvPr/>
        </p:nvSpPr>
        <p:spPr>
          <a:xfrm>
            <a:off x="971600" y="6463145"/>
            <a:ext cx="6672019" cy="276999"/>
          </a:xfrm>
          <a:prstGeom prst="rect">
            <a:avLst/>
          </a:prstGeom>
          <a:noFill/>
        </p:spPr>
        <p:txBody>
          <a:bodyPr wrap="none" rtlCol="0">
            <a:spAutoFit/>
          </a:bodyPr>
          <a:lstStyle/>
          <a:p>
            <a:r>
              <a:rPr lang="en-CA" sz="1200" dirty="0"/>
              <a:t>Source: https://software.intel.com/sites/default/files/managed/39/c5/325462-sdm-vol-1-2abcd-3abcd.pdf </a:t>
            </a:r>
          </a:p>
        </p:txBody>
      </p:sp>
    </p:spTree>
    <p:extLst>
      <p:ext uri="{BB962C8B-B14F-4D97-AF65-F5344CB8AC3E}">
        <p14:creationId xmlns:p14="http://schemas.microsoft.com/office/powerpoint/2010/main" val="2025584978"/>
      </p:ext>
    </p:extLst>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2857</TotalTime>
  <Words>3500</Words>
  <Application>Microsoft Macintosh PowerPoint</Application>
  <PresentationFormat>On-screen Show (4:3)</PresentationFormat>
  <Paragraphs>408</Paragraphs>
  <Slides>26</Slides>
  <Notes>23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5" baseType="lpstr">
      <vt:lpstr>MS PGothic</vt:lpstr>
      <vt:lpstr>MS PGothic</vt:lpstr>
      <vt:lpstr>Arial</vt:lpstr>
      <vt:lpstr>Calibri</vt:lpstr>
      <vt:lpstr>Times New Roman</vt:lpstr>
      <vt:lpstr>Wingdings</vt:lpstr>
      <vt:lpstr>Default Design</vt:lpstr>
      <vt:lpstr>1_Default Design</vt:lpstr>
      <vt:lpstr>Bitmap Image</vt:lpstr>
      <vt:lpstr>EEE 335 Principles of Operating Systems</vt:lpstr>
      <vt:lpstr>Outline</vt:lpstr>
      <vt:lpstr>Components – Abstract View</vt:lpstr>
      <vt:lpstr>Components Overview</vt:lpstr>
      <vt:lpstr>Processors</vt:lpstr>
      <vt:lpstr>Processors (parts)</vt:lpstr>
      <vt:lpstr>Processors (parts)</vt:lpstr>
      <vt:lpstr>Simple CPU Function Example</vt:lpstr>
      <vt:lpstr>Instruction Set(1/2)</vt:lpstr>
      <vt:lpstr>Instruction Set(2/2)</vt:lpstr>
      <vt:lpstr>Processors (modes)</vt:lpstr>
      <vt:lpstr>Memory Types (and Hierarchy)</vt:lpstr>
      <vt:lpstr>Main Memory Management</vt:lpstr>
      <vt:lpstr>I/O Devices</vt:lpstr>
      <vt:lpstr>Bus</vt:lpstr>
      <vt:lpstr>Why Have an OS?</vt:lpstr>
      <vt:lpstr>Where does the OS Exist?</vt:lpstr>
      <vt:lpstr>Abstract View of an OS</vt:lpstr>
      <vt:lpstr>What is an Operating System?</vt:lpstr>
      <vt:lpstr>What is an Operating System?</vt:lpstr>
      <vt:lpstr>Types of Operating Systems</vt:lpstr>
      <vt:lpstr>Types of Operating Systems</vt:lpstr>
      <vt:lpstr>Types of Operating Systems</vt:lpstr>
      <vt:lpstr>Types of Operating Systems</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96</cp:revision>
  <cp:lastPrinted>2016-09-06T15:29:46Z</cp:lastPrinted>
  <dcterms:created xsi:type="dcterms:W3CDTF">2014-07-07T15:33:24Z</dcterms:created>
  <dcterms:modified xsi:type="dcterms:W3CDTF">2020-01-30T18:59:32Z</dcterms:modified>
</cp:coreProperties>
</file>