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5" r:id="rId2"/>
    <p:sldId id="258" r:id="rId3"/>
    <p:sldId id="259" r:id="rId4"/>
    <p:sldId id="260" r:id="rId5"/>
    <p:sldId id="261" r:id="rId6"/>
    <p:sldId id="262" r:id="rId7"/>
    <p:sldId id="263" r:id="rId8"/>
    <p:sldId id="264" r:id="rId9"/>
    <p:sldId id="282" r:id="rId10"/>
    <p:sldId id="283" r:id="rId11"/>
    <p:sldId id="268" r:id="rId12"/>
    <p:sldId id="269" r:id="rId13"/>
    <p:sldId id="270" r:id="rId14"/>
    <p:sldId id="284" r:id="rId15"/>
    <p:sldId id="272" r:id="rId16"/>
    <p:sldId id="271" r:id="rId17"/>
    <p:sldId id="273" r:id="rId18"/>
    <p:sldId id="274" r:id="rId19"/>
    <p:sldId id="277" r:id="rId20"/>
    <p:sldId id="267" r:id="rId21"/>
    <p:sldId id="278" r:id="rId22"/>
    <p:sldId id="279"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88"/>
    <p:restoredTop sz="64446" autoAdjust="0"/>
  </p:normalViewPr>
  <p:slideViewPr>
    <p:cSldViewPr>
      <p:cViewPr varScale="1">
        <p:scale>
          <a:sx n="145" d="100"/>
          <a:sy n="145" d="100"/>
        </p:scale>
        <p:origin x="535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65427-C871-42CC-B650-A0C6692BA7BD}" type="datetimeFigureOut">
              <a:rPr lang="en-CA" smtClean="0"/>
              <a:t>2020-01-07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Today</a:t>
            </a:r>
            <a:r>
              <a:rPr lang="en-US" altLang="en-US" baseline="0" dirty="0"/>
              <a:t> we are taking a view of what we will see during the semester. These topics will be covered in more details later. The reason for doing this kind of lecture is that OS are quite complex. If you were to print the source code for Windows or                                                                                                                                                                                                                                                                                                                                                                                                                                                                                                                                                                                                                                                                                                                                                                                                                                                                                                                                                                                                                                                                                                                                                                                                                                                                                                                                                                                                                                                                                                                                                                                                                                                                                                                                                                                                                                                                                                                                                                                                                                                                                                                                                                                                                                                              43556664 amongst others, you would have about 100 books thicker than the MOS book. This 100 000 page printout of the source code. </a:t>
            </a:r>
          </a:p>
          <a:p>
            <a:endParaRPr lang="en-US" altLang="en-US" baseline="0" dirty="0"/>
          </a:p>
          <a:p>
            <a:r>
              <a:rPr lang="en-US" altLang="en-US" baseline="0" dirty="0"/>
              <a:t>So to start addressing the concepts of an OS, there are many subjects that are inter-related. Here we present these so you have right off the start a global view of where the course is going.</a:t>
            </a:r>
          </a:p>
          <a:p>
            <a:endParaRPr lang="en-US" altLang="en-US"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1</a:t>
            </a:fld>
            <a:endParaRPr lang="en-CA"/>
          </a:p>
        </p:txBody>
      </p:sp>
    </p:spTree>
    <p:extLst>
      <p:ext uri="{BB962C8B-B14F-4D97-AF65-F5344CB8AC3E}">
        <p14:creationId xmlns:p14="http://schemas.microsoft.com/office/powerpoint/2010/main" val="2174390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Describe</a:t>
            </a:r>
            <a:r>
              <a:rPr lang="en-CA" baseline="0" dirty="0"/>
              <a:t> concept of atomicity: An atomic transaction is an indivisible and irreducible series of database operations such that either all occur, or nothing occurs.</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a:t>Semaphores: </a:t>
            </a:r>
            <a:r>
              <a:rPr lang="en-CA" sz="1200" b="0" i="0" u="none" strike="noStrike" kern="1200" dirty="0">
                <a:solidFill>
                  <a:schemeClr val="tx1"/>
                </a:solidFill>
                <a:effectLst/>
                <a:latin typeface="+mn-lt"/>
                <a:ea typeface="+mn-ea"/>
                <a:cs typeface="+mn-cs"/>
              </a:rPr>
              <a:t>Semaphore is </a:t>
            </a:r>
            <a:r>
              <a:rPr lang="en-CA" sz="1200" b="1" i="0" u="none" strike="noStrike" kern="1200" dirty="0">
                <a:solidFill>
                  <a:schemeClr val="tx1"/>
                </a:solidFill>
                <a:effectLst/>
                <a:latin typeface="+mn-lt"/>
                <a:ea typeface="+mn-ea"/>
                <a:cs typeface="+mn-cs"/>
              </a:rPr>
              <a:t>signaling mechanism</a:t>
            </a:r>
            <a:r>
              <a:rPr lang="en-CA" sz="1200" b="0" i="0" u="none" strike="noStrike" kern="1200" dirty="0">
                <a:solidFill>
                  <a:schemeClr val="tx1"/>
                </a:solidFill>
                <a:effectLst/>
                <a:latin typeface="+mn-lt"/>
                <a:ea typeface="+mn-ea"/>
                <a:cs typeface="+mn-cs"/>
              </a:rPr>
              <a:t> (“I am done, you can carry on” kind of signal). For example, if you are listening songs (assume it as one task) on your mobile and at the same time your friend calls you, an interrupt is triggered upon which an interrupt service routine (ISR) signals the call processing task to wakeup.</a:t>
            </a:r>
            <a:endParaRPr lang="en-CA"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a:t>Mutexes - </a:t>
            </a:r>
            <a:r>
              <a:rPr lang="en-CA" sz="1200" b="0" i="0" u="none" strike="noStrike" kern="1200" dirty="0">
                <a:solidFill>
                  <a:schemeClr val="tx1"/>
                </a:solidFill>
                <a:effectLst/>
                <a:latin typeface="+mn-lt"/>
                <a:ea typeface="+mn-ea"/>
                <a:cs typeface="+mn-cs"/>
              </a:rPr>
              <a:t>Mutual Exclusion Object: Only one task (can be a thread or process based on OS abstraction) can acquire the mutex. It means there is ownership associated with mutex, and only the owner can release the lock (mutex).</a:t>
            </a:r>
            <a:endParaRPr lang="en-CA"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a:t>Barriers - </a:t>
            </a:r>
            <a:r>
              <a:rPr lang="en-CA" sz="1200" b="0" i="0" u="none" strike="noStrike" kern="1200" dirty="0">
                <a:solidFill>
                  <a:schemeClr val="tx1"/>
                </a:solidFill>
                <a:effectLst/>
                <a:latin typeface="+mn-lt"/>
                <a:ea typeface="+mn-ea"/>
                <a:cs typeface="+mn-cs"/>
              </a:rPr>
              <a:t>A memory barrier (also known as a fence) is a hardware operation, which ensures the ordering of different reads and writes to the globally visible store. On a typical modern processor, memory accesses are pipelined, and may occur out of order. A memory barrier ensures that this doesn't happen.</a:t>
            </a:r>
            <a:endParaRPr lang="en-CA"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10</a:t>
            </a:fld>
            <a:endParaRPr lang="en-CA"/>
          </a:p>
        </p:txBody>
      </p:sp>
    </p:spTree>
    <p:extLst>
      <p:ext uri="{BB962C8B-B14F-4D97-AF65-F5344CB8AC3E}">
        <p14:creationId xmlns:p14="http://schemas.microsoft.com/office/powerpoint/2010/main" val="229555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going to the next</a:t>
            </a:r>
            <a:r>
              <a:rPr lang="en-CA" baseline="0" dirty="0"/>
              <a:t> slide get them to discuss the possible problem with this solution.</a:t>
            </a:r>
          </a:p>
          <a:p>
            <a:endParaRPr lang="en-CA" baseline="0" dirty="0"/>
          </a:p>
          <a:p>
            <a:r>
              <a:rPr lang="en-CA" baseline="0" dirty="0"/>
              <a:t>This actually used to be done because the hardware could not support another model so the OS had to deal with the hardware limitation.</a:t>
            </a:r>
          </a:p>
          <a:p>
            <a:endParaRPr lang="en-CA" baseline="0" dirty="0"/>
          </a:p>
          <a:p>
            <a:pPr marL="628650" lvl="1" indent="-171450">
              <a:buFont typeface="Arial" panose="020B0604020202020204" pitchFamily="34" charset="0"/>
              <a:buChar char="•"/>
            </a:pPr>
            <a:r>
              <a:rPr lang="en-CA" baseline="0" dirty="0"/>
              <a:t>If the program does not fit in the space, it must be re-written, or overlaid in two parts in the same partition (run the first part then call a special instruction from the OS to load the second part ensuring the registers and variables are available for the second overlay).</a:t>
            </a:r>
          </a:p>
          <a:p>
            <a:pPr marL="628650" lvl="1" indent="-171450">
              <a:buFont typeface="Arial" panose="020B0604020202020204" pitchFamily="34" charset="0"/>
              <a:buChar char="•"/>
            </a:pPr>
            <a:endParaRPr lang="en-CA" baseline="0" dirty="0"/>
          </a:p>
          <a:p>
            <a:pPr marL="628650" lvl="1" indent="-171450">
              <a:buFont typeface="Arial" panose="020B0604020202020204" pitchFamily="34" charset="0"/>
              <a:buChar char="•"/>
            </a:pPr>
            <a:r>
              <a:rPr lang="en-CA" baseline="0" dirty="0"/>
              <a:t>The other points are well discussed on the slide but the students should pause here and draw these points from them. It is useful to draw a diagram on the board to represent the memory so they can see it as you talk indicate empty slots, small and too large programs.</a:t>
            </a:r>
          </a:p>
        </p:txBody>
      </p:sp>
      <p:sp>
        <p:nvSpPr>
          <p:cNvPr id="4" name="Slide Number Placeholder 3"/>
          <p:cNvSpPr>
            <a:spLocks noGrp="1"/>
          </p:cNvSpPr>
          <p:nvPr>
            <p:ph type="sldNum" sz="quarter" idx="10"/>
          </p:nvPr>
        </p:nvSpPr>
        <p:spPr/>
        <p:txBody>
          <a:bodyPr/>
          <a:lstStyle/>
          <a:p>
            <a:fld id="{E37F2B54-A66B-4779-906C-F879CC221B89}" type="slidenum">
              <a:rPr lang="en-CA" smtClean="0"/>
              <a:t>11</a:t>
            </a:fld>
            <a:endParaRPr lang="en-CA"/>
          </a:p>
        </p:txBody>
      </p:sp>
    </p:spTree>
    <p:extLst>
      <p:ext uri="{BB962C8B-B14F-4D97-AF65-F5344CB8AC3E}">
        <p14:creationId xmlns:p14="http://schemas.microsoft.com/office/powerpoint/2010/main" val="3028505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D721EEB-6F46-4FE5-827D-2E06234F425F}" type="slidenum">
              <a:rPr lang="en-US" altLang="en-US" sz="1200"/>
              <a:pPr eaLnBrk="1" hangingPunct="1"/>
              <a:t>12</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CA" dirty="0"/>
              <a:t>You also waste memory if the process does not fill the entire block.</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r>
              <a:rPr lang="en-CA" dirty="0"/>
              <a:t>If you limit the</a:t>
            </a:r>
            <a:r>
              <a:rPr lang="en-CA" baseline="0" dirty="0"/>
              <a:t> number of processes that you can execute, this really limits your multiprogramming and use of valuable resources (time and space: which are always no matter how big or fast a computer is, a problem).</a:t>
            </a:r>
            <a:endParaRPr lang="en-US" dirty="0"/>
          </a:p>
          <a:p>
            <a:endParaRPr lang="en-US" altLang="en-US" dirty="0"/>
          </a:p>
          <a:p>
            <a:r>
              <a:rPr lang="en-US" altLang="en-US" dirty="0"/>
              <a:t>Explain how Windows </a:t>
            </a:r>
            <a:r>
              <a:rPr lang="en-US" altLang="en-US" dirty="0" err="1"/>
              <a:t>xp</a:t>
            </a:r>
            <a:r>
              <a:rPr lang="en-US" altLang="en-US" dirty="0"/>
              <a:t> gives each program 4GB in which to execute...how many systems out there have that much RAM? I use the example of a funnel trying to fit something too big</a:t>
            </a:r>
            <a:r>
              <a:rPr lang="en-US" altLang="en-US" baseline="0" dirty="0"/>
              <a:t> into a small space… It cannot be done.</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Remember from the lecture on</a:t>
            </a:r>
            <a:r>
              <a:rPr lang="en-CA" baseline="0" dirty="0"/>
              <a:t> the hardware some I/O devices are controlled by registers mapped to ports and others are </a:t>
            </a:r>
            <a:r>
              <a:rPr lang="en-CA" baseline="0" dirty="0" err="1"/>
              <a:t>memorry</a:t>
            </a:r>
            <a:r>
              <a:rPr lang="en-CA" baseline="0" dirty="0"/>
              <a:t> mapped.</a:t>
            </a:r>
          </a:p>
          <a:p>
            <a:endParaRPr lang="en-CA" baseline="0" dirty="0"/>
          </a:p>
          <a:p>
            <a:r>
              <a:rPr lang="en-CA" baseline="0" dirty="0"/>
              <a:t>Regardless of where the file (logical file *.doc …) is located (HDD, CD, USB,…) the logical name is the same. The Device Driver portion of the OS takes care of the translation from logical to physical location. (drawing on the copies)</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13</a:t>
            </a:fld>
            <a:endParaRPr lang="en-CA"/>
          </a:p>
        </p:txBody>
      </p:sp>
    </p:spTree>
    <p:extLst>
      <p:ext uri="{BB962C8B-B14F-4D97-AF65-F5344CB8AC3E}">
        <p14:creationId xmlns:p14="http://schemas.microsoft.com/office/powerpoint/2010/main" val="154350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Provide context, describe the situation where a user wants to read something from</a:t>
            </a:r>
            <a:r>
              <a:rPr lang="en-CA" baseline="0" dirty="0"/>
              <a:t> a file on the hard drive.  </a:t>
            </a:r>
          </a:p>
          <a:p>
            <a:r>
              <a:rPr lang="en-CA" baseline="0" dirty="0"/>
              <a:t>While that is happening the CPU passes control to another process.</a:t>
            </a:r>
          </a:p>
          <a:p>
            <a:r>
              <a:rPr lang="en-CA" baseline="0" dirty="0"/>
              <a:t>In the meantime, the file has been read, the disk controller notifies the interrupt controller which signals the CPU</a:t>
            </a:r>
          </a:p>
          <a:p>
            <a:endParaRPr lang="en-CA" baseline="0" dirty="0"/>
          </a:p>
          <a:p>
            <a:endParaRPr lang="en-CA" baseline="0" dirty="0"/>
          </a:p>
          <a:p>
            <a:r>
              <a:rPr lang="en-CA" dirty="0"/>
              <a:t>Grey is kernel mode</a:t>
            </a:r>
          </a:p>
          <a:p>
            <a:endParaRPr lang="en-CA" dirty="0"/>
          </a:p>
          <a:p>
            <a:r>
              <a:rPr lang="en-CA" dirty="0"/>
              <a:t>The device number is used to index in the interrupt vector</a:t>
            </a:r>
          </a:p>
          <a:p>
            <a:endParaRPr lang="en-CA" dirty="0"/>
          </a:p>
          <a:p>
            <a:pPr>
              <a:buFontTx/>
              <a:buChar char="•"/>
              <a:defRPr/>
            </a:pPr>
            <a:r>
              <a:rPr lang="en-US" altLang="fr-FR" dirty="0">
                <a:latin typeface="Times New Roman" pitchFamily="18" charset="0"/>
              </a:rPr>
              <a:t>Interrupt controller, when not busy, asserts a pin to the CPU informing it of the interrupt</a:t>
            </a:r>
          </a:p>
          <a:p>
            <a:pPr>
              <a:buFontTx/>
              <a:buChar char="•"/>
              <a:defRPr/>
            </a:pPr>
            <a:r>
              <a:rPr lang="en-US" altLang="fr-FR" dirty="0">
                <a:latin typeface="Times New Roman" pitchFamily="18" charset="0"/>
              </a:rPr>
              <a:t>Interrupt controller puts the index of the device on the bus for the CPU</a:t>
            </a:r>
          </a:p>
          <a:p>
            <a:pPr>
              <a:buFontTx/>
              <a:buChar char="•"/>
              <a:defRPr/>
            </a:pPr>
            <a:r>
              <a:rPr lang="en-US" altLang="fr-FR" dirty="0">
                <a:latin typeface="Times New Roman" pitchFamily="18" charset="0"/>
              </a:rPr>
              <a:t>CPU switches to kernel mode and uses the index of the interrupt to determines the address of the Interrupt Handler from the Interrupt Vector</a:t>
            </a:r>
          </a:p>
          <a:p>
            <a:pPr>
              <a:buFontTx/>
              <a:buChar char="•"/>
              <a:defRPr/>
            </a:pPr>
            <a:r>
              <a:rPr lang="en-US" altLang="fr-FR" dirty="0">
                <a:latin typeface="Times New Roman" pitchFamily="18" charset="0"/>
              </a:rPr>
              <a:t>When interrupt completed, flow returns to previously running program.</a:t>
            </a:r>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14</a:t>
            </a:fld>
            <a:endParaRPr lang="en-CA"/>
          </a:p>
        </p:txBody>
      </p:sp>
    </p:spTree>
    <p:extLst>
      <p:ext uri="{BB962C8B-B14F-4D97-AF65-F5344CB8AC3E}">
        <p14:creationId xmlns:p14="http://schemas.microsoft.com/office/powerpoint/2010/main" val="2155232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a:t>
            </a:r>
            <a:r>
              <a:rPr lang="en-CA" baseline="0" dirty="0"/>
              <a:t> what OS do not necessary have a file system: Real-Time embedded. </a:t>
            </a:r>
            <a:endParaRPr lang="en-CA" dirty="0"/>
          </a:p>
        </p:txBody>
      </p:sp>
      <p:sp>
        <p:nvSpPr>
          <p:cNvPr id="4" name="Slide Number Placeholder 3"/>
          <p:cNvSpPr>
            <a:spLocks noGrp="1"/>
          </p:cNvSpPr>
          <p:nvPr>
            <p:ph type="sldNum" sz="quarter" idx="10"/>
          </p:nvPr>
        </p:nvSpPr>
        <p:spPr/>
        <p:txBody>
          <a:bodyPr/>
          <a:lstStyle/>
          <a:p>
            <a:pPr>
              <a:defRPr/>
            </a:pPr>
            <a:fld id="{8A66063B-CBC1-473A-932D-AA097A8F14B4}" type="slidenum">
              <a:rPr lang="en-US" smtClean="0"/>
              <a:pPr>
                <a:defRPr/>
              </a:pPr>
              <a:t>15</a:t>
            </a:fld>
            <a:endParaRPr lang="en-US"/>
          </a:p>
        </p:txBody>
      </p:sp>
    </p:spTree>
    <p:extLst>
      <p:ext uri="{BB962C8B-B14F-4D97-AF65-F5344CB8AC3E}">
        <p14:creationId xmlns:p14="http://schemas.microsoft.com/office/powerpoint/2010/main" val="363651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itchFamily="18" charset="0"/>
                <a:ea typeface="ＭＳ Ｐゴシック" pitchFamily="34" charset="-128"/>
              </a:defRPr>
            </a:lvl1pPr>
            <a:lvl2pPr marL="729057" indent="-280406" eaLnBrk="0" hangingPunct="0">
              <a:defRPr sz="2400">
                <a:solidFill>
                  <a:schemeClr val="tx1"/>
                </a:solidFill>
                <a:latin typeface="Times New Roman" pitchFamily="18" charset="0"/>
                <a:ea typeface="ＭＳ Ｐゴシック" pitchFamily="34" charset="-128"/>
              </a:defRPr>
            </a:lvl2pPr>
            <a:lvl3pPr marL="1121626" indent="-224325" eaLnBrk="0" hangingPunct="0">
              <a:defRPr sz="2400">
                <a:solidFill>
                  <a:schemeClr val="tx1"/>
                </a:solidFill>
                <a:latin typeface="Times New Roman" pitchFamily="18" charset="0"/>
                <a:ea typeface="ＭＳ Ｐゴシック" pitchFamily="34" charset="-128"/>
              </a:defRPr>
            </a:lvl3pPr>
            <a:lvl4pPr marL="1570276" indent="-224325" eaLnBrk="0" hangingPunct="0">
              <a:defRPr sz="2400">
                <a:solidFill>
                  <a:schemeClr val="tx1"/>
                </a:solidFill>
                <a:latin typeface="Times New Roman" pitchFamily="18" charset="0"/>
                <a:ea typeface="ＭＳ Ｐゴシック" pitchFamily="34" charset="-128"/>
              </a:defRPr>
            </a:lvl4pPr>
            <a:lvl5pPr marL="2018927" indent="-224325" eaLnBrk="0" hangingPunct="0">
              <a:defRPr sz="2400">
                <a:solidFill>
                  <a:schemeClr val="tx1"/>
                </a:solidFill>
                <a:latin typeface="Times New Roman" pitchFamily="18" charset="0"/>
                <a:ea typeface="ＭＳ Ｐゴシック" pitchFamily="34" charset="-128"/>
              </a:defRPr>
            </a:lvl5pPr>
            <a:lvl6pPr marL="2467577"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16227"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364878"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13528"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C1B50A07-3102-4D33-9F91-B12D7505574C}" type="slidenum">
              <a:rPr lang="fr-CA" altLang="en-US" sz="1200"/>
              <a:pPr eaLnBrk="1" hangingPunct="1"/>
              <a:t>16</a:t>
            </a:fld>
            <a:endParaRPr lang="fr-CA" altLang="en-US" sz="1200"/>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pPr eaLnBrk="1" hangingPunct="1">
              <a:defRPr/>
            </a:pPr>
            <a:r>
              <a:rPr lang="en-US" dirty="0"/>
              <a:t>Should seem familiar to them</a:t>
            </a:r>
          </a:p>
          <a:p>
            <a:pPr eaLnBrk="1" hangingPunct="1">
              <a:defRPr/>
            </a:pPr>
            <a:endParaRPr lang="en-US" dirty="0"/>
          </a:p>
          <a:p>
            <a:pPr eaLnBrk="1" hangingPunct="1">
              <a:defRPr/>
            </a:pPr>
            <a:r>
              <a:rPr lang="en-US" dirty="0"/>
              <a:t>Directory entries may be files or other directories, giving rise to a hierarchy.</a:t>
            </a:r>
          </a:p>
          <a:p>
            <a:pPr eaLnBrk="1" hangingPunct="1">
              <a:defRPr/>
            </a:pPr>
            <a:endParaRPr lang="en-US" dirty="0"/>
          </a:p>
          <a:p>
            <a:pPr eaLnBrk="1" hangingPunct="1">
              <a:defRPr/>
            </a:pPr>
            <a:r>
              <a:rPr lang="en-US" dirty="0"/>
              <a:t>Some OS use a directory structure like the one above. Notice there are no cycles (arrows</a:t>
            </a:r>
            <a:r>
              <a:rPr lang="en-US" baseline="0" dirty="0"/>
              <a:t> pointing upwards to a parent) they are acyclic however, there exists some OS where the file system is cyclical. Deleting files and directories in these OS’s can be very problematic to resolve. (you could draw this on the board.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2BEA4E0-A3AE-4159-8C28-064340C235F6}" type="slidenum">
              <a:rPr lang="en-US" altLang="en-US" sz="1200"/>
              <a:pPr eaLnBrk="1" hangingPunct="1"/>
              <a:t>17</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of course is given that we are currently accessing the C drive</a:t>
            </a:r>
          </a:p>
          <a:p>
            <a:endParaRPr lang="en-US" altLang="en-US" dirty="0"/>
          </a:p>
          <a:p>
            <a:r>
              <a:rPr lang="en-US" altLang="en-US" dirty="0"/>
              <a:t>The OS does not only have</a:t>
            </a:r>
            <a:r>
              <a:rPr lang="en-US" altLang="en-US" baseline="0" dirty="0"/>
              <a:t> to keep track of what file is open but of where the pointers are in the files for reading and writing and how many programs have the same file open.</a:t>
            </a:r>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18</a:t>
            </a:fld>
            <a:endParaRPr lang="en-CA"/>
          </a:p>
        </p:txBody>
      </p:sp>
    </p:spTree>
    <p:extLst>
      <p:ext uri="{BB962C8B-B14F-4D97-AF65-F5344CB8AC3E}">
        <p14:creationId xmlns:p14="http://schemas.microsoft.com/office/powerpoint/2010/main" val="231602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39C4B7C-C6FA-43BC-9948-1F0D79BD4639}" type="slidenum">
              <a:rPr lang="en-US" altLang="en-US" sz="1200"/>
              <a:pPr eaLnBrk="1" hangingPunct="1"/>
              <a:t>19</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So, the code </a:t>
            </a:r>
            <a:r>
              <a:rPr lang="en-US" altLang="en-US" dirty="0" err="1"/>
              <a:t>rwx</a:t>
            </a:r>
            <a:r>
              <a:rPr lang="en-US" altLang="en-US" dirty="0"/>
              <a:t> r-x  --x means that the owner can read, write, and execute, the group can read and execute, and the world can execute a particular file.</a:t>
            </a:r>
          </a:p>
          <a:p>
            <a:endParaRPr lang="en-US" altLang="en-US" dirty="0"/>
          </a:p>
          <a:p>
            <a:r>
              <a:rPr lang="en-US" altLang="en-US" dirty="0"/>
              <a:t>Ask them what the x would mean for</a:t>
            </a:r>
            <a:r>
              <a:rPr lang="en-US" altLang="en-US" baseline="0" dirty="0"/>
              <a:t> a directory instead of a simple file (search permission)</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D895360-BDB7-4986-B4CF-22E97421C1AF}" type="slidenum">
              <a:rPr lang="en-US" altLang="en-US" sz="1200"/>
              <a:pPr eaLnBrk="1" hangingPunct="1"/>
              <a:t>2</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Manage resources &amp; hide complexity of hardware</a:t>
            </a:r>
          </a:p>
          <a:p>
            <a:r>
              <a:rPr lang="en-US" altLang="en-US" dirty="0"/>
              <a:t>User &amp; kernel</a:t>
            </a:r>
          </a:p>
          <a:p>
            <a:pPr rtl="0"/>
            <a:endParaRPr lang="en-CA" sz="1200" b="0" i="0" u="none" strike="noStrike" kern="1200" dirty="0">
              <a:solidFill>
                <a:schemeClr val="tx1"/>
              </a:solidFill>
              <a:effectLst/>
              <a:latin typeface="+mn-lt"/>
              <a:ea typeface="+mn-ea"/>
              <a:cs typeface="+mn-cs"/>
            </a:endParaRPr>
          </a:p>
          <a:p>
            <a:pPr rtl="0"/>
            <a:r>
              <a:rPr lang="en-CA" sz="1200" b="0" i="0" u="none" strike="noStrike" kern="1200" dirty="0">
                <a:solidFill>
                  <a:schemeClr val="tx1"/>
                </a:solidFill>
                <a:effectLst/>
                <a:latin typeface="+mn-lt"/>
                <a:ea typeface="+mn-ea"/>
                <a:cs typeface="+mn-cs"/>
              </a:rPr>
              <a:t>1. Speed: Because cache is closer to the CPU, it is much faster than RAM. Each read access on the primary memory has to travel via the Memory Bus while the CPU cache is right there.</a:t>
            </a:r>
          </a:p>
          <a:p>
            <a:pPr rtl="0"/>
            <a:r>
              <a:rPr lang="en-CA" sz="1200" b="0" i="0" u="none" strike="noStrike" kern="1200" dirty="0">
                <a:solidFill>
                  <a:schemeClr val="tx1"/>
                </a:solidFill>
                <a:effectLst/>
                <a:latin typeface="+mn-lt"/>
                <a:ea typeface="+mn-ea"/>
                <a:cs typeface="+mn-cs"/>
              </a:rPr>
              <a:t>2. Size: The size of the cache is much less compared to that of primary memory. The size of Primary Memory or RAM in today's computers is a few GBs while the size of cache is a few MBs.</a:t>
            </a:r>
          </a:p>
          <a:p>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itchFamily="18" charset="0"/>
                <a:ea typeface="ＭＳ Ｐゴシック" pitchFamily="34" charset="-128"/>
              </a:defRPr>
            </a:lvl1pPr>
            <a:lvl2pPr marL="729057" indent="-280406" eaLnBrk="0" hangingPunct="0">
              <a:defRPr sz="2400">
                <a:solidFill>
                  <a:schemeClr val="tx1"/>
                </a:solidFill>
                <a:latin typeface="Times New Roman" pitchFamily="18" charset="0"/>
                <a:ea typeface="ＭＳ Ｐゴシック" pitchFamily="34" charset="-128"/>
              </a:defRPr>
            </a:lvl2pPr>
            <a:lvl3pPr marL="1121626" indent="-224325" eaLnBrk="0" hangingPunct="0">
              <a:defRPr sz="2400">
                <a:solidFill>
                  <a:schemeClr val="tx1"/>
                </a:solidFill>
                <a:latin typeface="Times New Roman" pitchFamily="18" charset="0"/>
                <a:ea typeface="ＭＳ Ｐゴシック" pitchFamily="34" charset="-128"/>
              </a:defRPr>
            </a:lvl3pPr>
            <a:lvl4pPr marL="1570276" indent="-224325" eaLnBrk="0" hangingPunct="0">
              <a:defRPr sz="2400">
                <a:solidFill>
                  <a:schemeClr val="tx1"/>
                </a:solidFill>
                <a:latin typeface="Times New Roman" pitchFamily="18" charset="0"/>
                <a:ea typeface="ＭＳ Ｐゴシック" pitchFamily="34" charset="-128"/>
              </a:defRPr>
            </a:lvl4pPr>
            <a:lvl5pPr marL="2018927" indent="-224325" eaLnBrk="0" hangingPunct="0">
              <a:defRPr sz="2400">
                <a:solidFill>
                  <a:schemeClr val="tx1"/>
                </a:solidFill>
                <a:latin typeface="Times New Roman" pitchFamily="18" charset="0"/>
                <a:ea typeface="ＭＳ Ｐゴシック" pitchFamily="34" charset="-128"/>
              </a:defRPr>
            </a:lvl5pPr>
            <a:lvl6pPr marL="2467577"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16227"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364878"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13528" indent="-224325"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4ADEE27F-DF07-4667-9892-1E0390980A5A}" type="slidenum">
              <a:rPr lang="fr-CA" altLang="en-US" sz="1200"/>
              <a:pPr eaLnBrk="1" hangingPunct="1"/>
              <a:t>20</a:t>
            </a:fld>
            <a:endParaRPr lang="fr-CA" altLang="en-US" sz="1200"/>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pPr eaLnBrk="1" hangingPunct="1">
              <a:defRPr/>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 </a:t>
            </a:r>
            <a:r>
              <a:rPr lang="en-CA" sz="1200" b="1" i="0" u="none" strike="noStrike" kern="1200" dirty="0">
                <a:solidFill>
                  <a:schemeClr val="tx1"/>
                </a:solidFill>
                <a:effectLst/>
                <a:latin typeface="+mn-lt"/>
                <a:ea typeface="+mn-ea"/>
                <a:cs typeface="+mn-cs"/>
              </a:rPr>
              <a:t>shell</a:t>
            </a:r>
            <a:r>
              <a:rPr lang="en-CA" sz="1200" b="0" i="0" u="none" strike="noStrike" kern="1200" dirty="0">
                <a:solidFill>
                  <a:schemeClr val="tx1"/>
                </a:solidFill>
                <a:effectLst/>
                <a:latin typeface="+mn-lt"/>
                <a:ea typeface="+mn-ea"/>
                <a:cs typeface="+mn-cs"/>
              </a:rPr>
              <a:t> is a user interface for access to an operating system's services.</a:t>
            </a:r>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t>21</a:t>
            </a:fld>
            <a:endParaRPr lang="en-CA"/>
          </a:p>
        </p:txBody>
      </p:sp>
    </p:spTree>
    <p:extLst>
      <p:ext uri="{BB962C8B-B14F-4D97-AF65-F5344CB8AC3E}">
        <p14:creationId xmlns:p14="http://schemas.microsoft.com/office/powerpoint/2010/main" val="512940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3F19D23-B034-4245-8A9D-7C5BFB7DE1CE}" type="slidenum">
              <a:rPr lang="en-US" altLang="en-US" sz="1200"/>
              <a:pPr eaLnBrk="1" hangingPunct="1"/>
              <a:t>22</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is the name of the structure that holds information about each executing program?  Process Table</a:t>
            </a:r>
          </a:p>
          <a:p>
            <a:endParaRPr lang="en-US" altLang="en-US" dirty="0"/>
          </a:p>
          <a:p>
            <a:r>
              <a:rPr lang="en-US" altLang="en-US" dirty="0"/>
              <a:t>What is the difference between a program and a process.</a:t>
            </a:r>
          </a:p>
          <a:p>
            <a:r>
              <a:rPr lang="en-US" altLang="en-US" dirty="0"/>
              <a:t>A program lives in memory, a process is a program in execution that has been given resources.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7F2B54-A66B-4779-906C-F879CC221B89}" type="slidenum">
              <a:rPr lang="en-CA" smtClean="0"/>
              <a:t>23</a:t>
            </a:fld>
            <a:endParaRPr lang="en-CA"/>
          </a:p>
        </p:txBody>
      </p:sp>
    </p:spTree>
    <p:extLst>
      <p:ext uri="{BB962C8B-B14F-4D97-AF65-F5344CB8AC3E}">
        <p14:creationId xmlns:p14="http://schemas.microsoft.com/office/powerpoint/2010/main" val="155995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2CD096A-8B03-468A-8FB1-7B3E8DFA5D2D}" type="slidenum">
              <a:rPr lang="en-US" altLang="en-US" sz="1200"/>
              <a:pPr eaLnBrk="1" hangingPunct="1"/>
              <a:t>3</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class touches upon a number of operating system concepts because it is often impossible to discuss one of them without the other. Further classes will visit most of these subjects in more detail.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F810C7E-616F-42EA-904C-F5227249DA27}" type="slidenum">
              <a:rPr lang="en-US" altLang="en-US" sz="1200"/>
              <a:pPr eaLnBrk="1" hangingPunct="1"/>
              <a:t>4</a:t>
            </a:fld>
            <a:endParaRPr lang="en-US"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Ask them what’s in the stack to see if they have a general feel for it.</a:t>
            </a:r>
          </a:p>
          <a:p>
            <a:endParaRPr lang="en-US" altLang="en-US" dirty="0"/>
          </a:p>
          <a:p>
            <a:r>
              <a:rPr lang="en-US" altLang="en-US" dirty="0"/>
              <a:t>Emphasize the first bullet.</a:t>
            </a:r>
            <a:r>
              <a:rPr lang="en-US" altLang="en-US" baseline="0" dirty="0"/>
              <a:t> They have to understand that a process and a program are two different things. A program sits on the hard drive or other mass storage device until it is activated by the OS either by a user action, another program or on a time elapsed basis. </a:t>
            </a:r>
          </a:p>
          <a:p>
            <a:endParaRPr lang="en-US" altLang="en-US" baseline="0" dirty="0"/>
          </a:p>
          <a:p>
            <a:r>
              <a:rPr lang="en-US" altLang="en-US" baseline="0" dirty="0"/>
              <a:t>A process is a program in execution. This means that the program is loaded in RAM, the process also has resources such as what is described on this slide.  </a:t>
            </a:r>
          </a:p>
          <a:p>
            <a:r>
              <a:rPr lang="en-US" altLang="en-US" baseline="0" dirty="0"/>
              <a:t>A process is fundamentally a container that holds all the information needed to run a program</a:t>
            </a: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DFC1A5E-A033-4429-9236-FB1A699076E2}" type="slidenum">
              <a:rPr lang="en-US" altLang="en-US" sz="1200"/>
              <a:pPr eaLnBrk="1" hangingPunct="1"/>
              <a:t>5</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Could potentially draw some of this out; the linked list, etc.</a:t>
            </a:r>
          </a:p>
          <a:p>
            <a:endParaRPr lang="en-US" altLang="en-US" dirty="0"/>
          </a:p>
          <a:p>
            <a:r>
              <a:rPr lang="en-US" altLang="en-US" dirty="0"/>
              <a:t>Remember that to change from one process to another the CPU must do some work</a:t>
            </a:r>
            <a:r>
              <a:rPr lang="en-US" altLang="en-US" baseline="0" dirty="0"/>
              <a:t> (saving the registers) prior to the OS getting the CPU itself. If this is not done, you would loose the information about the process that was running.</a:t>
            </a:r>
          </a:p>
          <a:p>
            <a:endParaRPr lang="en-US" altLang="en-US" baseline="0" dirty="0"/>
          </a:p>
          <a:p>
            <a:r>
              <a:rPr lang="en-US" altLang="en-US" baseline="0" dirty="0"/>
              <a:t>So as a process is taken off the CPU, the registers that the CPU has saved are written to its process table by the OS when it takes the CPU over. This is done by a part of the OS that is called the dispatcher.</a:t>
            </a:r>
          </a:p>
          <a:p>
            <a:endParaRPr lang="en-US" altLang="en-US" baseline="0" dirty="0"/>
          </a:p>
          <a:p>
            <a:r>
              <a:rPr lang="en-US" altLang="en-US" baseline="0" dirty="0"/>
              <a:t>This only makes sense as there is only one set of hardware registers. So each process must have a virtual copy of the CPU that details its state. This state is also called a context in the literature. Notice that this is not a lot of memory on the process table, it is only as big as the number of registers there are on the CPU.</a:t>
            </a:r>
          </a:p>
          <a:p>
            <a:endParaRPr lang="en-US" altLang="en-US" baseline="0" dirty="0"/>
          </a:p>
          <a:p>
            <a:r>
              <a:rPr lang="en-US" altLang="en-US" baseline="0" dirty="0"/>
              <a:t>It may look like this:</a:t>
            </a:r>
          </a:p>
          <a:p>
            <a:endParaRPr lang="en-US" altLang="en-US" baseline="0" dirty="0"/>
          </a:p>
          <a:p>
            <a:r>
              <a:rPr lang="en-US" altLang="en-US" baseline="0" dirty="0" err="1"/>
              <a:t>typedef</a:t>
            </a:r>
            <a:r>
              <a:rPr lang="en-US" altLang="en-US" baseline="0" dirty="0"/>
              <a:t> </a:t>
            </a:r>
            <a:r>
              <a:rPr lang="en-US" altLang="en-US" baseline="0" dirty="0" err="1"/>
              <a:t>struct</a:t>
            </a:r>
            <a:endParaRPr lang="en-US" altLang="en-US" baseline="0" dirty="0"/>
          </a:p>
          <a:p>
            <a:r>
              <a:rPr lang="en-US" altLang="en-US" baseline="0" dirty="0"/>
              <a:t>{ </a:t>
            </a:r>
            <a:r>
              <a:rPr lang="en-US" altLang="en-US" baseline="0" dirty="0" err="1"/>
              <a:t>int</a:t>
            </a:r>
            <a:r>
              <a:rPr lang="en-US" altLang="en-US" baseline="0" dirty="0"/>
              <a:t> PC,</a:t>
            </a:r>
          </a:p>
          <a:p>
            <a:r>
              <a:rPr lang="en-US" altLang="en-US" baseline="0" dirty="0"/>
              <a:t>   </a:t>
            </a:r>
            <a:r>
              <a:rPr lang="en-US" altLang="en-US" baseline="0" dirty="0" err="1"/>
              <a:t>int</a:t>
            </a:r>
            <a:r>
              <a:rPr lang="en-US" altLang="en-US" baseline="0" dirty="0"/>
              <a:t> SP,</a:t>
            </a:r>
          </a:p>
          <a:p>
            <a:r>
              <a:rPr lang="en-US" altLang="en-US" baseline="0" dirty="0"/>
              <a:t>   </a:t>
            </a:r>
            <a:r>
              <a:rPr lang="en-US" altLang="en-US" baseline="0" dirty="0" err="1"/>
              <a:t>int</a:t>
            </a:r>
            <a:r>
              <a:rPr lang="en-US" altLang="en-US" baseline="0" dirty="0"/>
              <a:t> PSW,</a:t>
            </a:r>
          </a:p>
          <a:p>
            <a:r>
              <a:rPr lang="en-US" altLang="en-US" baseline="0" dirty="0"/>
              <a:t>   </a:t>
            </a:r>
            <a:r>
              <a:rPr lang="en-US" altLang="en-US" baseline="0" dirty="0" err="1"/>
              <a:t>int</a:t>
            </a:r>
            <a:r>
              <a:rPr lang="en-US" altLang="en-US" baseline="0" dirty="0"/>
              <a:t> A, \\data register</a:t>
            </a:r>
          </a:p>
          <a:p>
            <a:r>
              <a:rPr lang="en-US" altLang="en-US" baseline="0" dirty="0"/>
              <a:t>   </a:t>
            </a:r>
            <a:r>
              <a:rPr lang="en-US" altLang="en-US" baseline="0" dirty="0" err="1"/>
              <a:t>int</a:t>
            </a:r>
            <a:r>
              <a:rPr lang="en-US" altLang="en-US" baseline="0" dirty="0"/>
              <a:t> B,</a:t>
            </a:r>
          </a:p>
          <a:p>
            <a:r>
              <a:rPr lang="en-US" altLang="en-US" baseline="0" dirty="0"/>
              <a:t>   </a:t>
            </a:r>
            <a:r>
              <a:rPr lang="en-US" altLang="en-US" baseline="0" dirty="0" err="1"/>
              <a:t>int</a:t>
            </a:r>
            <a:r>
              <a:rPr lang="en-US" altLang="en-US" baseline="0" dirty="0"/>
              <a:t> X, \\address register</a:t>
            </a:r>
          </a:p>
          <a:p>
            <a:r>
              <a:rPr lang="en-US" altLang="en-US" baseline="0" dirty="0"/>
              <a:t>   </a:t>
            </a:r>
            <a:r>
              <a:rPr lang="en-US" altLang="en-US" baseline="0" dirty="0" err="1"/>
              <a:t>int</a:t>
            </a:r>
            <a:r>
              <a:rPr lang="en-US" altLang="en-US" baseline="0" dirty="0"/>
              <a:t> y, …</a:t>
            </a:r>
          </a:p>
          <a:p>
            <a:r>
              <a:rPr lang="en-US" altLang="en-US" baseline="0" dirty="0"/>
              <a:t>} </a:t>
            </a:r>
            <a:r>
              <a:rPr lang="en-US" altLang="en-US" baseline="0" dirty="0" err="1"/>
              <a:t>ProcessControlBlock</a:t>
            </a:r>
            <a:r>
              <a:rPr lang="en-US" altLang="en-US" baseline="0" dirty="0"/>
              <a:t>;</a:t>
            </a:r>
          </a:p>
          <a:p>
            <a:endParaRPr lang="en-US" altLang="en-US" baseline="0" dirty="0"/>
          </a:p>
          <a:p>
            <a:r>
              <a:rPr lang="en-US" altLang="en-US" baseline="0" dirty="0"/>
              <a:t>The OS decides which process will run (scheduling to be discussed later) in order for processes to take turns on the CPU. </a:t>
            </a:r>
          </a:p>
          <a:p>
            <a:endParaRPr lang="en-US" altLang="en-US" baseline="0" dirty="0"/>
          </a:p>
          <a:p>
            <a:r>
              <a:rPr lang="en-US" altLang="en-US" baseline="0" dirty="0"/>
              <a:t>So the OS needs to load the CPU with the new context, which is the state of the process being given the CPU.</a:t>
            </a:r>
          </a:p>
          <a:p>
            <a:endParaRPr lang="en-US" altLang="en-US" baseline="0" dirty="0"/>
          </a:p>
          <a:p>
            <a:r>
              <a:rPr lang="en-US" altLang="en-US" baseline="0" dirty="0"/>
              <a:t>Ask them what register is the last one to change:  The Program Counter is because the next action is to execute the next command, which is where the other process was during its execution.</a:t>
            </a: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68231FB-1BEB-4AFA-8C03-FB07DBA26A73}" type="slidenum">
              <a:rPr lang="en-US" altLang="en-US" sz="1200"/>
              <a:pPr eaLnBrk="1" hangingPunct="1"/>
              <a:t>6</a:t>
            </a:fld>
            <a:endParaRPr lang="en-US" alt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parent may or may not have control over its child processes</a:t>
            </a:r>
          </a:p>
          <a:p>
            <a:endParaRPr lang="en-US" altLang="en-US" dirty="0"/>
          </a:p>
          <a:p>
            <a:r>
              <a:rPr lang="en-US" altLang="en-US" dirty="0"/>
              <a:t>In Unix, you do a fork(),</a:t>
            </a:r>
            <a:r>
              <a:rPr lang="en-US" altLang="en-US" baseline="0" dirty="0"/>
              <a:t> in W</a:t>
            </a:r>
            <a:r>
              <a:rPr lang="en-US" altLang="en-US" dirty="0"/>
              <a:t>indows </a:t>
            </a:r>
            <a:r>
              <a:rPr lang="en-US" altLang="en-US" dirty="0" err="1"/>
              <a:t>createProcess</a:t>
            </a:r>
            <a:r>
              <a:rPr lang="en-US" altLang="en-US" dirty="0"/>
              <a:t>();</a:t>
            </a:r>
            <a:r>
              <a:rPr lang="en-US" altLang="en-US" baseline="0" dirty="0"/>
              <a:t> to create a process. It is a very elegant and simple system call as we will see soon.</a:t>
            </a:r>
          </a:p>
          <a:p>
            <a:endParaRPr lang="en-US" altLang="en-US" baseline="0" dirty="0"/>
          </a:p>
          <a:p>
            <a:r>
              <a:rPr lang="en-US" altLang="en-US" baseline="0" dirty="0"/>
              <a:t>As in the real world, parents could have the ability to kill a child or not.</a:t>
            </a:r>
          </a:p>
          <a:p>
            <a:endParaRPr lang="en-US" altLang="en-US" baseline="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CA" dirty="0"/>
              <a:t>For most applications in order to achieve something significant, processes must communicate.</a:t>
            </a:r>
          </a:p>
          <a:p>
            <a:pPr marL="628650" lvl="1" indent="-171450">
              <a:buFont typeface="Arial" panose="020B0604020202020204" pitchFamily="34" charset="0"/>
              <a:buChar char="•"/>
              <a:defRPr/>
            </a:pPr>
            <a:r>
              <a:rPr lang="en-CA" dirty="0"/>
              <a:t>On the same processor -&gt; shared memory at some point</a:t>
            </a:r>
          </a:p>
          <a:p>
            <a:pPr marL="628650" lvl="1" indent="-171450">
              <a:buFont typeface="Arial" panose="020B0604020202020204" pitchFamily="34" charset="0"/>
              <a:buChar char="•"/>
              <a:defRPr/>
            </a:pPr>
            <a:r>
              <a:rPr lang="en-CA" dirty="0"/>
              <a:t>Remote process communication -&gt; message passing between platforms</a:t>
            </a:r>
          </a:p>
          <a:p>
            <a:pPr>
              <a:buFont typeface="Arial" panose="020B0604020202020204" pitchFamily="34" charset="0"/>
              <a:buNone/>
              <a:defRPr/>
            </a:pPr>
            <a:endParaRPr lang="en-CA" dirty="0"/>
          </a:p>
          <a:p>
            <a:pPr>
              <a:buFont typeface="Arial" panose="020B0604020202020204" pitchFamily="34" charset="0"/>
              <a:buNone/>
              <a:defRPr/>
            </a:pPr>
            <a:r>
              <a:rPr lang="en-CA" dirty="0"/>
              <a:t>What is meant by synchronization is that the processes need not pass information other than “releasing” another process that was waiting (a precedence constraint) or ensuring that data is not corrupted by simultaneous interleaved access (a process excludes another from access).</a:t>
            </a:r>
          </a:p>
          <a:p>
            <a:endParaRPr lang="en-CA" dirty="0"/>
          </a:p>
          <a:p>
            <a:r>
              <a:rPr lang="en-CA" dirty="0"/>
              <a:t>Signals</a:t>
            </a:r>
            <a:r>
              <a:rPr lang="en-CA" baseline="0" dirty="0"/>
              <a:t> – sent from </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7</a:t>
            </a:fld>
            <a:endParaRPr lang="en-CA"/>
          </a:p>
        </p:txBody>
      </p:sp>
    </p:spTree>
    <p:extLst>
      <p:ext uri="{BB962C8B-B14F-4D97-AF65-F5344CB8AC3E}">
        <p14:creationId xmlns:p14="http://schemas.microsoft.com/office/powerpoint/2010/main" val="50432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A18E269-765C-435E-86BE-40DA4B18E5C5}" type="slidenum">
              <a:rPr lang="en-US" altLang="en-US" sz="1200"/>
              <a:pPr eaLnBrk="1" hangingPunct="1"/>
              <a:t>8</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Windows 98 really only has one user, the superuser</a:t>
            </a:r>
          </a:p>
          <a:p>
            <a:r>
              <a:rPr lang="en-US" altLang="en-US"/>
              <a:t>Windows xp, 2000, nt have various access levels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a:t>
            </a:r>
            <a:r>
              <a:rPr lang="en-CA" baseline="0" dirty="0"/>
              <a:t> a common situation – multiple processes running and potentially sharing resources – how does the OS ensure data is not changed when being used by another process.   </a:t>
            </a:r>
          </a:p>
          <a:p>
            <a:endParaRPr lang="en-CA" baseline="0" dirty="0"/>
          </a:p>
          <a:p>
            <a:r>
              <a:rPr lang="en-CA" baseline="0" dirty="0"/>
              <a:t>Ask – what can go wrong?</a:t>
            </a:r>
          </a:p>
          <a:p>
            <a:endParaRPr lang="en-CA" baseline="0" dirty="0"/>
          </a:p>
          <a:p>
            <a:r>
              <a:rPr lang="en-CA" baseline="0" dirty="0"/>
              <a:t>Race Conditions  - </a:t>
            </a:r>
            <a:r>
              <a:rPr lang="en-CA" baseline="0" dirty="0" err="1"/>
              <a:t>lightswitch</a:t>
            </a:r>
            <a:r>
              <a:rPr lang="en-CA" baseline="0" dirty="0"/>
              <a:t> example</a:t>
            </a:r>
          </a:p>
          <a:p>
            <a:r>
              <a:rPr lang="en-CA" baseline="0" dirty="0"/>
              <a:t>Deadlocks – kids fighting over toys example (two toys, they each want the others’ but will not give up theirs until they have what they want).</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9</a:t>
            </a:fld>
            <a:endParaRPr lang="en-CA"/>
          </a:p>
        </p:txBody>
      </p:sp>
    </p:spTree>
    <p:extLst>
      <p:ext uri="{BB962C8B-B14F-4D97-AF65-F5344CB8AC3E}">
        <p14:creationId xmlns:p14="http://schemas.microsoft.com/office/powerpoint/2010/main" val="16750503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3.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EF6BD6FE-566C-48AE-AB99-82C994140591}" type="datetime1">
              <a:rPr lang="en-US" altLang="en-US" smtClean="0">
                <a:solidFill>
                  <a:srgbClr val="000000"/>
                </a:solidFill>
              </a:rPr>
              <a:t>1/7/20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0"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extLst>
              <p:ext uri="{D42A27DB-BD31-4B8C-83A1-F6EECF244321}">
                <p14:modId xmlns:p14="http://schemas.microsoft.com/office/powerpoint/2010/main" val="2382004474"/>
              </p:ext>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2145"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1441986-C8D5-44DB-8A1C-45A5AB75591F}" type="datetime1">
              <a:rPr lang="en-US" altLang="en-US" smtClean="0">
                <a:solidFill>
                  <a:srgbClr val="000000"/>
                </a:solidFill>
              </a:rPr>
              <a:t>1/7/20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6F12F2D9-D901-4D22-A90B-65024B0446DB}" type="datetime1">
              <a:rPr lang="en-US" altLang="en-US" smtClean="0">
                <a:solidFill>
                  <a:srgbClr val="000000"/>
                </a:solidFill>
              </a:rPr>
              <a:t>1/7/20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427DC72-EB2D-40F9-8FFA-44857A583402}" type="datetime1">
              <a:rPr lang="en-US" altLang="en-US" smtClean="0">
                <a:solidFill>
                  <a:srgbClr val="000000"/>
                </a:solidFill>
              </a:rPr>
              <a:t>1/7/20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72"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77760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21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14164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B8EFEDB-1AFE-44A4-AA30-0EDAA5AF2379}" type="datetime1">
              <a:rPr lang="en-US" altLang="en-US" smtClean="0">
                <a:solidFill>
                  <a:srgbClr val="000000"/>
                </a:solidFill>
              </a:rPr>
              <a:t>1/7/20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AA6AD90-5F9A-47AD-9278-7B55792C1E90}" type="datetime1">
              <a:rPr lang="en-US" altLang="en-US" smtClean="0">
                <a:solidFill>
                  <a:srgbClr val="000000"/>
                </a:solidFill>
              </a:rPr>
              <a:t>1/7/20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1759CCA2-70D9-4AC7-B446-E31F0CF6528C}" type="datetime1">
              <a:rPr lang="en-US" altLang="en-US" smtClean="0">
                <a:solidFill>
                  <a:srgbClr val="000000"/>
                </a:solidFill>
              </a:rPr>
              <a:t>1/7/20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molgen.mpg.de/git-mirror/glibc/blob/master/sysdeps/unix/sysv/linux/bits/signum.h"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3075" name="Rectangle 3"/>
          <p:cNvSpPr>
            <a:spLocks noGrp="1" noChangeArrowheads="1"/>
          </p:cNvSpPr>
          <p:nvPr>
            <p:ph type="subTitle" idx="1"/>
          </p:nvPr>
        </p:nvSpPr>
        <p:spPr/>
        <p:txBody>
          <a:bodyPr/>
          <a:lstStyle/>
          <a:p>
            <a:pPr lvl="0"/>
            <a:r>
              <a:rPr lang="en-US" altLang="en-US" dirty="0">
                <a:solidFill>
                  <a:srgbClr val="000000"/>
                </a:solidFill>
              </a:rPr>
              <a:t>Operating System Concepts</a:t>
            </a:r>
          </a:p>
          <a:p>
            <a:pPr lvl="0"/>
            <a:r>
              <a:rPr lang="en-US" altLang="en-US" sz="2000" dirty="0">
                <a:solidFill>
                  <a:srgbClr val="000000"/>
                </a:solidFill>
              </a:rPr>
              <a:t>(Modern Operating Systems 1.3 and 1.5)</a:t>
            </a:r>
          </a:p>
        </p:txBody>
      </p:sp>
    </p:spTree>
    <p:extLst>
      <p:ext uri="{BB962C8B-B14F-4D97-AF65-F5344CB8AC3E}">
        <p14:creationId xmlns:p14="http://schemas.microsoft.com/office/powerpoint/2010/main" val="20677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Inter-Process Communications</a:t>
            </a:r>
          </a:p>
        </p:txBody>
      </p:sp>
      <p:sp>
        <p:nvSpPr>
          <p:cNvPr id="3" name="Content Placeholder 2"/>
          <p:cNvSpPr>
            <a:spLocks noGrp="1"/>
          </p:cNvSpPr>
          <p:nvPr>
            <p:ph idx="1"/>
          </p:nvPr>
        </p:nvSpPr>
        <p:spPr/>
        <p:txBody>
          <a:bodyPr/>
          <a:lstStyle/>
          <a:p>
            <a:r>
              <a:rPr lang="en-CA" dirty="0"/>
              <a:t>Mechanisms are needed to synchronize the operations of multiple process on shared resource in order to maintain data consistency</a:t>
            </a:r>
          </a:p>
          <a:p>
            <a:pPr lvl="1"/>
            <a:r>
              <a:rPr lang="en-CA" dirty="0"/>
              <a:t>Semaphores</a:t>
            </a:r>
          </a:p>
          <a:p>
            <a:pPr lvl="1"/>
            <a:r>
              <a:rPr lang="en-CA" dirty="0" err="1"/>
              <a:t>Mutexes</a:t>
            </a:r>
            <a:endParaRPr lang="en-CA" dirty="0"/>
          </a:p>
          <a:p>
            <a:pPr lvl="1"/>
            <a:r>
              <a:rPr lang="en-CA" dirty="0"/>
              <a:t>Barriers</a:t>
            </a:r>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10</a:t>
            </a:fld>
            <a:endParaRPr lang="fr-CA" altLang="en-US" dirty="0">
              <a:solidFill>
                <a:srgbClr val="000000"/>
              </a:solidFill>
            </a:endParaRPr>
          </a:p>
        </p:txBody>
      </p:sp>
    </p:spTree>
    <p:extLst>
      <p:ext uri="{BB962C8B-B14F-4D97-AF65-F5344CB8AC3E}">
        <p14:creationId xmlns:p14="http://schemas.microsoft.com/office/powerpoint/2010/main" val="289084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en-US"/>
              <a:t>Memory Management</a:t>
            </a:r>
          </a:p>
        </p:txBody>
      </p:sp>
      <p:sp>
        <p:nvSpPr>
          <p:cNvPr id="4102" name="Rectangle 3"/>
          <p:cNvSpPr>
            <a:spLocks noGrp="1" noChangeArrowheads="1"/>
          </p:cNvSpPr>
          <p:nvPr>
            <p:ph type="body" idx="1"/>
          </p:nvPr>
        </p:nvSpPr>
        <p:spPr/>
        <p:txBody>
          <a:bodyPr/>
          <a:lstStyle/>
          <a:p>
            <a:pPr eaLnBrk="1" hangingPunct="1"/>
            <a:r>
              <a:rPr lang="en-US" altLang="en-US" dirty="0"/>
              <a:t>From the review of computer hardware, we saw that multiple programs can be in memory simultaneously</a:t>
            </a:r>
          </a:p>
          <a:p>
            <a:pPr eaLnBrk="1" hangingPunct="1"/>
            <a:r>
              <a:rPr lang="en-US" altLang="en-US" dirty="0"/>
              <a:t>How much memory is allocated per process?  One solution for a max of N processes:</a:t>
            </a:r>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r>
              <a:rPr lang="en-US" altLang="en-US" dirty="0"/>
              <a:t>If this much memory is allocated then there will be enough for each process.</a:t>
            </a:r>
          </a:p>
        </p:txBody>
      </p:sp>
      <p:graphicFrame>
        <p:nvGraphicFramePr>
          <p:cNvPr id="4098" name="Object 4"/>
          <p:cNvGraphicFramePr>
            <a:graphicFrameLocks noChangeAspect="1"/>
          </p:cNvGraphicFramePr>
          <p:nvPr>
            <p:extLst>
              <p:ext uri="{D42A27DB-BD31-4B8C-83A1-F6EECF244321}">
                <p14:modId xmlns:p14="http://schemas.microsoft.com/office/powerpoint/2010/main" val="3853753933"/>
              </p:ext>
            </p:extLst>
          </p:nvPr>
        </p:nvGraphicFramePr>
        <p:xfrm>
          <a:off x="2483768" y="4293096"/>
          <a:ext cx="4446116" cy="1129774"/>
        </p:xfrm>
        <a:graphic>
          <a:graphicData uri="http://schemas.openxmlformats.org/presentationml/2006/ole">
            <mc:AlternateContent xmlns:mc="http://schemas.openxmlformats.org/markup-compatibility/2006">
              <mc:Choice xmlns:v="urn:schemas-microsoft-com:vml" Requires="v">
                <p:oleObj spid="_x0000_s5153" name="Equation" r:id="rId4" imgW="1549080" imgH="393480" progId="Equation.3">
                  <p:embed/>
                </p:oleObj>
              </mc:Choice>
              <mc:Fallback>
                <p:oleObj name="Equation" r:id="rId4" imgW="15490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293096"/>
                        <a:ext cx="4446116" cy="1129774"/>
                      </a:xfrm>
                      <a:prstGeom prst="rect">
                        <a:avLst/>
                      </a:prstGeom>
                      <a:noFill/>
                      <a:ln>
                        <a:noFill/>
                      </a:ln>
                      <a:effectLst/>
                    </p:spPr>
                  </p:pic>
                </p:oleObj>
              </mc:Fallback>
            </mc:AlternateContent>
          </a:graphicData>
        </a:graphic>
      </p:graphicFrame>
      <p:sp>
        <p:nvSpPr>
          <p:cNvPr id="410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7D3BF76-DE6A-475A-AD68-C7828BDCB84C}" type="slidenum">
              <a:rPr lang="en-US" altLang="en-US" sz="1400"/>
              <a:pPr eaLnBrk="1" hangingPunct="1"/>
              <a:t>11</a:t>
            </a:fld>
            <a:endParaRPr lang="en-US" altLang="en-US" sz="1400"/>
          </a:p>
        </p:txBody>
      </p:sp>
    </p:spTree>
    <p:extLst>
      <p:ext uri="{BB962C8B-B14F-4D97-AF65-F5344CB8AC3E}">
        <p14:creationId xmlns:p14="http://schemas.microsoft.com/office/powerpoint/2010/main" val="1431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a:t>Memory Management</a:t>
            </a:r>
          </a:p>
        </p:txBody>
      </p:sp>
      <p:sp>
        <p:nvSpPr>
          <p:cNvPr id="124931" name="Rectangle 3"/>
          <p:cNvSpPr>
            <a:spLocks noGrp="1" noChangeArrowheads="1"/>
          </p:cNvSpPr>
          <p:nvPr>
            <p:ph type="body" idx="1"/>
          </p:nvPr>
        </p:nvSpPr>
        <p:spPr/>
        <p:txBody>
          <a:bodyPr/>
          <a:lstStyle/>
          <a:p>
            <a:pPr eaLnBrk="1" hangingPunct="1"/>
            <a:r>
              <a:rPr lang="en-US" altLang="en-US" dirty="0"/>
              <a:t>Problems?</a:t>
            </a:r>
          </a:p>
          <a:p>
            <a:pPr lvl="1" eaLnBrk="1" hangingPunct="1"/>
            <a:r>
              <a:rPr lang="en-US" altLang="en-US" dirty="0"/>
              <a:t>This wastes memory when less than N processes are running</a:t>
            </a:r>
          </a:p>
          <a:p>
            <a:pPr lvl="1" eaLnBrk="1" hangingPunct="1"/>
            <a:r>
              <a:rPr lang="en-US" altLang="en-US" dirty="0"/>
              <a:t>Limits all processes to an artificially small size</a:t>
            </a:r>
          </a:p>
          <a:p>
            <a:pPr lvl="1" eaLnBrk="1" hangingPunct="1"/>
            <a:r>
              <a:rPr lang="en-US" altLang="en-US" dirty="0"/>
              <a:t>Limits the number of process that may execute</a:t>
            </a:r>
          </a:p>
          <a:p>
            <a:pPr eaLnBrk="1" hangingPunct="1"/>
            <a:r>
              <a:rPr lang="en-US" altLang="en-US" dirty="0"/>
              <a:t>Solution?</a:t>
            </a:r>
          </a:p>
          <a:p>
            <a:pPr lvl="1" eaLnBrk="1" hangingPunct="1"/>
            <a:r>
              <a:rPr lang="en-US" altLang="en-US" b="1" dirty="0">
                <a:solidFill>
                  <a:srgbClr val="C00000"/>
                </a:solidFill>
              </a:rPr>
              <a:t>Virtual memory</a:t>
            </a:r>
            <a:r>
              <a:rPr lang="en-US" altLang="en-US" dirty="0"/>
              <a:t>: part of the address space is maintained on the disk. Processes or part of processes are moved between disk and main memory when required</a:t>
            </a: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B55F5A4-75ED-4A27-9B6C-6397565168C6}" type="slidenum">
              <a:rPr lang="en-US" altLang="en-US" sz="1400"/>
              <a:pPr eaLnBrk="1" hangingPunct="1"/>
              <a:t>12</a:t>
            </a:fld>
            <a:endParaRPr lang="en-US" altLang="en-US" sz="1400"/>
          </a:p>
        </p:txBody>
      </p:sp>
    </p:spTree>
    <p:extLst>
      <p:ext uri="{BB962C8B-B14F-4D97-AF65-F5344CB8AC3E}">
        <p14:creationId xmlns:p14="http://schemas.microsoft.com/office/powerpoint/2010/main" val="115752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9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4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a:t>Input/Output</a:t>
            </a:r>
          </a:p>
        </p:txBody>
      </p:sp>
      <p:sp>
        <p:nvSpPr>
          <p:cNvPr id="17413" name="Rectangle 3"/>
          <p:cNvSpPr>
            <a:spLocks noGrp="1" noChangeArrowheads="1"/>
          </p:cNvSpPr>
          <p:nvPr>
            <p:ph type="body" idx="1"/>
          </p:nvPr>
        </p:nvSpPr>
        <p:spPr/>
        <p:txBody>
          <a:bodyPr/>
          <a:lstStyle/>
          <a:p>
            <a:pPr eaLnBrk="1" hangingPunct="1"/>
            <a:r>
              <a:rPr lang="en-US" altLang="en-US" dirty="0"/>
              <a:t>The OS must manage the large number of devices connected to the computer</a:t>
            </a:r>
          </a:p>
          <a:p>
            <a:pPr eaLnBrk="1" hangingPunct="1"/>
            <a:endParaRPr lang="en-US" altLang="en-US" dirty="0"/>
          </a:p>
          <a:p>
            <a:pPr eaLnBrk="1" hangingPunct="1"/>
            <a:r>
              <a:rPr lang="en-US" altLang="en-US" dirty="0"/>
              <a:t>An I/O subsystem exists for this purpose</a:t>
            </a:r>
          </a:p>
          <a:p>
            <a:pPr lvl="1" eaLnBrk="1" hangingPunct="1"/>
            <a:r>
              <a:rPr lang="en-US" altLang="en-US" dirty="0"/>
              <a:t>Some of this system is device independent</a:t>
            </a:r>
          </a:p>
          <a:p>
            <a:pPr lvl="1" eaLnBrk="1" hangingPunct="1"/>
            <a:r>
              <a:rPr lang="en-US" altLang="en-US" dirty="0"/>
              <a:t>Some (the drivers) is specific to specific devices</a:t>
            </a:r>
          </a:p>
          <a:p>
            <a:pPr lvl="1" eaLnBrk="1" hangingPunct="1"/>
            <a:endParaRPr lang="en-US" altLang="en-US" dirty="0"/>
          </a:p>
          <a:p>
            <a:pPr eaLnBrk="1" hangingPunct="1"/>
            <a:r>
              <a:rPr lang="en-US" altLang="en-US" dirty="0"/>
              <a:t>Examined further much later in the course</a:t>
            </a:r>
          </a:p>
        </p:txBody>
      </p:sp>
      <p:sp>
        <p:nvSpPr>
          <p:cNvPr id="174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325D9D6-B1DA-488C-919D-F078EC803E28}" type="slidenum">
              <a:rPr lang="en-US" altLang="en-US" sz="1400"/>
              <a:pPr eaLnBrk="1" hangingPunct="1"/>
              <a:t>13</a:t>
            </a:fld>
            <a:endParaRPr lang="en-US" altLang="en-US" sz="1400"/>
          </a:p>
        </p:txBody>
      </p:sp>
    </p:spTree>
    <p:extLst>
      <p:ext uri="{BB962C8B-B14F-4D97-AF65-F5344CB8AC3E}">
        <p14:creationId xmlns:p14="http://schemas.microsoft.com/office/powerpoint/2010/main" val="69910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Interrupts</a:t>
            </a:r>
          </a:p>
        </p:txBody>
      </p:sp>
      <p:sp>
        <p:nvSpPr>
          <p:cNvPr id="3" name="Content Placeholder 2"/>
          <p:cNvSpPr>
            <a:spLocks noGrp="1"/>
          </p:cNvSpPr>
          <p:nvPr>
            <p:ph idx="1"/>
          </p:nvPr>
        </p:nvSpPr>
        <p:spPr>
          <a:xfrm>
            <a:off x="323528" y="2048769"/>
            <a:ext cx="5616624" cy="4114800"/>
          </a:xfrm>
        </p:spPr>
        <p:txBody>
          <a:bodyPr/>
          <a:lstStyle/>
          <a:p>
            <a:r>
              <a:rPr lang="en-CA" dirty="0"/>
              <a:t>Interrupt signal</a:t>
            </a:r>
          </a:p>
          <a:p>
            <a:pPr lvl="1"/>
            <a:r>
              <a:rPr lang="en-CA" dirty="0"/>
              <a:t>CPU goes into kernel mode</a:t>
            </a:r>
          </a:p>
          <a:p>
            <a:pPr lvl="1"/>
            <a:r>
              <a:rPr lang="en-CA" dirty="0"/>
              <a:t>The Interrupt Handler address is determined</a:t>
            </a:r>
          </a:p>
          <a:p>
            <a:pPr lvl="2"/>
            <a:r>
              <a:rPr lang="en-CA" dirty="0"/>
              <a:t>Interrupt Vector</a:t>
            </a:r>
          </a:p>
          <a:p>
            <a:pPr lvl="1"/>
            <a:r>
              <a:rPr lang="en-CA" dirty="0"/>
              <a:t>The flow of the program changes to the interrupt handler (part of device driver)</a:t>
            </a:r>
          </a:p>
          <a:p>
            <a:pPr lvl="1"/>
            <a:r>
              <a:rPr lang="en-CA" dirty="0"/>
              <a:t>When the handler has finished, the normal flow of the program resumes</a:t>
            </a:r>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14</a:t>
            </a:fld>
            <a:endParaRPr lang="fr-CA" altLang="en-US" dirty="0">
              <a:solidFill>
                <a:srgbClr val="000000"/>
              </a:solidFill>
            </a:endParaRPr>
          </a:p>
        </p:txBody>
      </p:sp>
      <p:pic>
        <p:nvPicPr>
          <p:cNvPr id="5" name="Picture 4"/>
          <p:cNvPicPr>
            <a:picLocks noChangeAspect="1"/>
          </p:cNvPicPr>
          <p:nvPr/>
        </p:nvPicPr>
        <p:blipFill>
          <a:blip r:embed="rId3"/>
          <a:stretch>
            <a:fillRect/>
          </a:stretch>
        </p:blipFill>
        <p:spPr>
          <a:xfrm>
            <a:off x="5940152" y="2148278"/>
            <a:ext cx="2720607" cy="3915783"/>
          </a:xfrm>
          <a:prstGeom prst="rect">
            <a:avLst/>
          </a:prstGeom>
        </p:spPr>
      </p:pic>
    </p:spTree>
    <p:extLst>
      <p:ext uri="{BB962C8B-B14F-4D97-AF65-F5344CB8AC3E}">
        <p14:creationId xmlns:p14="http://schemas.microsoft.com/office/powerpoint/2010/main" val="1039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Files</a:t>
            </a:r>
          </a:p>
        </p:txBody>
      </p:sp>
      <p:sp>
        <p:nvSpPr>
          <p:cNvPr id="18437" name="Rectangle 3"/>
          <p:cNvSpPr>
            <a:spLocks noGrp="1" noChangeArrowheads="1"/>
          </p:cNvSpPr>
          <p:nvPr>
            <p:ph type="body" idx="1"/>
          </p:nvPr>
        </p:nvSpPr>
        <p:spPr/>
        <p:txBody>
          <a:bodyPr/>
          <a:lstStyle/>
          <a:p>
            <a:pPr eaLnBrk="1" hangingPunct="1"/>
            <a:r>
              <a:rPr lang="en-US" altLang="en-US" dirty="0"/>
              <a:t>File system of some sort supported by virtually all operating systems</a:t>
            </a:r>
          </a:p>
          <a:p>
            <a:pPr eaLnBrk="1" hangingPunct="1"/>
            <a:r>
              <a:rPr lang="en-US" altLang="en-US" dirty="0"/>
              <a:t>Operating systems hide the peculiarities the system to provide the operator with a device-independent abstract model</a:t>
            </a:r>
          </a:p>
          <a:p>
            <a:pPr eaLnBrk="1" hangingPunct="1"/>
            <a:r>
              <a:rPr lang="en-US" altLang="en-US" dirty="0"/>
              <a:t>Most operating systems use the concept of a </a:t>
            </a:r>
            <a:r>
              <a:rPr lang="en-US" altLang="en-US" b="1" dirty="0">
                <a:solidFill>
                  <a:srgbClr val="0033CC"/>
                </a:solidFill>
              </a:rPr>
              <a:t>directory</a:t>
            </a:r>
            <a:r>
              <a:rPr lang="en-US" altLang="en-US" dirty="0"/>
              <a:t> to group files together</a:t>
            </a:r>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0FC18E-65D1-483E-B877-96E549A44F8F}" type="slidenum">
              <a:rPr lang="en-US" altLang="en-US" sz="1400"/>
              <a:pPr eaLnBrk="1" hangingPunct="1"/>
              <a:t>15</a:t>
            </a:fld>
            <a:endParaRPr lang="en-US" altLang="en-US" sz="1400"/>
          </a:p>
        </p:txBody>
      </p:sp>
    </p:spTree>
    <p:extLst>
      <p:ext uri="{BB962C8B-B14F-4D97-AF65-F5344CB8AC3E}">
        <p14:creationId xmlns:p14="http://schemas.microsoft.com/office/powerpoint/2010/main" val="337378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76200"/>
            <a:ext cx="7772400" cy="1143000"/>
          </a:xfrm>
        </p:spPr>
        <p:txBody>
          <a:bodyPr/>
          <a:lstStyle/>
          <a:p>
            <a:pPr eaLnBrk="1" hangingPunct="1">
              <a:defRPr/>
            </a:pPr>
            <a:r>
              <a:rPr lang="fr-CA" dirty="0"/>
              <a:t>Files</a:t>
            </a:r>
          </a:p>
        </p:txBody>
      </p:sp>
      <p:graphicFrame>
        <p:nvGraphicFramePr>
          <p:cNvPr id="30722" name="Object 3"/>
          <p:cNvGraphicFramePr>
            <a:graphicFrameLocks noChangeAspect="1"/>
          </p:cNvGraphicFramePr>
          <p:nvPr/>
        </p:nvGraphicFramePr>
        <p:xfrm>
          <a:off x="914400" y="1230313"/>
          <a:ext cx="7467600" cy="5094287"/>
        </p:xfrm>
        <a:graphic>
          <a:graphicData uri="http://schemas.openxmlformats.org/presentationml/2006/ole">
            <mc:AlternateContent xmlns:mc="http://schemas.openxmlformats.org/markup-compatibility/2006">
              <mc:Choice xmlns:v="urn:schemas-microsoft-com:vml" Requires="v">
                <p:oleObj spid="_x0000_s6177" name="Bitmap Image" r:id="rId4" imgW="5961905" imgH="4067743" progId="PBrush">
                  <p:embed/>
                </p:oleObj>
              </mc:Choice>
              <mc:Fallback>
                <p:oleObj name="Bitmap Image" r:id="rId4" imgW="5961905" imgH="406774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230313"/>
                        <a:ext cx="7467600" cy="5094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1370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a:t>Files</a:t>
            </a:r>
          </a:p>
        </p:txBody>
      </p:sp>
      <p:sp>
        <p:nvSpPr>
          <p:cNvPr id="129027" name="Rectangle 3"/>
          <p:cNvSpPr>
            <a:spLocks noGrp="1" noChangeArrowheads="1"/>
          </p:cNvSpPr>
          <p:nvPr>
            <p:ph type="body" idx="1"/>
          </p:nvPr>
        </p:nvSpPr>
        <p:spPr>
          <a:xfrm>
            <a:off x="685800" y="1981200"/>
            <a:ext cx="7772400" cy="4400128"/>
          </a:xfrm>
        </p:spPr>
        <p:txBody>
          <a:bodyPr/>
          <a:lstStyle/>
          <a:p>
            <a:pPr eaLnBrk="1" hangingPunct="1"/>
            <a:r>
              <a:rPr lang="en-US" altLang="en-US" dirty="0"/>
              <a:t>System calls required for:</a:t>
            </a:r>
          </a:p>
          <a:p>
            <a:pPr lvl="1" eaLnBrk="1" hangingPunct="1"/>
            <a:r>
              <a:rPr lang="en-US" altLang="en-US" dirty="0"/>
              <a:t>File opening, closing, creation, deletion, reading, and writing</a:t>
            </a:r>
          </a:p>
          <a:p>
            <a:pPr lvl="1" eaLnBrk="1" hangingPunct="1"/>
            <a:r>
              <a:rPr lang="en-US" altLang="en-US" dirty="0"/>
              <a:t>Directory creation and deletion</a:t>
            </a:r>
          </a:p>
          <a:p>
            <a:pPr lvl="1" eaLnBrk="1" hangingPunct="1"/>
            <a:r>
              <a:rPr lang="en-US" altLang="en-US" dirty="0"/>
              <a:t>Addition/removal of files to and from directories</a:t>
            </a:r>
          </a:p>
          <a:p>
            <a:pPr eaLnBrk="1" hangingPunct="1"/>
            <a:r>
              <a:rPr lang="en-US" altLang="en-US" dirty="0"/>
              <a:t>The root directory is the top of the hierarchy</a:t>
            </a:r>
          </a:p>
          <a:p>
            <a:pPr lvl="1" eaLnBrk="1" hangingPunct="1"/>
            <a:r>
              <a:rPr lang="en-US" altLang="en-US" dirty="0"/>
              <a:t>Path name can always be specified relative to the root directory</a:t>
            </a:r>
          </a:p>
          <a:p>
            <a:pPr lvl="2" eaLnBrk="1" hangingPunct="1"/>
            <a:r>
              <a:rPr lang="en-US" altLang="en-US" dirty="0"/>
              <a:t>Windows: c:\winnt\system32\ftp</a:t>
            </a:r>
          </a:p>
          <a:p>
            <a:pPr lvl="2"/>
            <a:r>
              <a:rPr lang="fr-CA" altLang="en-US" dirty="0"/>
              <a:t>Unix - /</a:t>
            </a:r>
            <a:r>
              <a:rPr lang="fr-CA" altLang="en-US" dirty="0" err="1"/>
              <a:t>root</a:t>
            </a:r>
            <a:r>
              <a:rPr lang="fr-CA" altLang="en-US" dirty="0"/>
              <a:t>/user/EE435/</a:t>
            </a:r>
            <a:r>
              <a:rPr lang="fr-CA" altLang="en-US" dirty="0" err="1"/>
              <a:t>myFiles</a:t>
            </a:r>
            <a:endParaRPr lang="en-US" altLang="en-US" dirty="0"/>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965BC3F-69A7-40E9-BCC7-285B42FD6A81}" type="slidenum">
              <a:rPr lang="en-US" altLang="en-US" sz="1400"/>
              <a:pPr eaLnBrk="1" hangingPunct="1"/>
              <a:t>17</a:t>
            </a:fld>
            <a:endParaRPr lang="en-US" altLang="en-US" sz="1400"/>
          </a:p>
        </p:txBody>
      </p:sp>
    </p:spTree>
    <p:extLst>
      <p:ext uri="{BB962C8B-B14F-4D97-AF65-F5344CB8AC3E}">
        <p14:creationId xmlns:p14="http://schemas.microsoft.com/office/powerpoint/2010/main" val="1268177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29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90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90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902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29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Files</a:t>
            </a:r>
          </a:p>
        </p:txBody>
      </p:sp>
      <p:sp>
        <p:nvSpPr>
          <p:cNvPr id="131075" name="Rectangle 3"/>
          <p:cNvSpPr>
            <a:spLocks noGrp="1" noChangeArrowheads="1"/>
          </p:cNvSpPr>
          <p:nvPr>
            <p:ph type="body" idx="1"/>
          </p:nvPr>
        </p:nvSpPr>
        <p:spPr/>
        <p:txBody>
          <a:bodyPr/>
          <a:lstStyle/>
          <a:p>
            <a:pPr eaLnBrk="1" hangingPunct="1"/>
            <a:r>
              <a:rPr lang="en-US" altLang="en-US" dirty="0"/>
              <a:t>Each process has a Working Directory</a:t>
            </a:r>
          </a:p>
          <a:p>
            <a:pPr lvl="1" eaLnBrk="1" hangingPunct="1"/>
            <a:r>
              <a:rPr lang="en-US" altLang="en-US" dirty="0"/>
              <a:t>Path names not beginning with a slash look for the file relative to the working directory</a:t>
            </a:r>
          </a:p>
          <a:p>
            <a:pPr lvl="2" eaLnBrk="1" hangingPunct="1"/>
            <a:r>
              <a:rPr lang="en-US" altLang="en-US" dirty="0"/>
              <a:t>cd \</a:t>
            </a:r>
            <a:r>
              <a:rPr lang="en-US" altLang="en-US" dirty="0" err="1"/>
              <a:t>winnt</a:t>
            </a:r>
            <a:endParaRPr lang="en-US" altLang="en-US" dirty="0"/>
          </a:p>
          <a:p>
            <a:pPr lvl="2" eaLnBrk="1" hangingPunct="1"/>
            <a:r>
              <a:rPr lang="en-US" altLang="en-US" dirty="0"/>
              <a:t>system32\ftp</a:t>
            </a:r>
          </a:p>
          <a:p>
            <a:pPr eaLnBrk="1" hangingPunct="1"/>
            <a:r>
              <a:rPr lang="en-US" altLang="en-US" dirty="0"/>
              <a:t>File systems can often be mounted (*NIX)</a:t>
            </a:r>
          </a:p>
          <a:p>
            <a:pPr lvl="1" eaLnBrk="1" hangingPunct="1"/>
            <a:r>
              <a:rPr lang="en-US" altLang="en-US" dirty="0"/>
              <a:t>DOS solution is not elegant; exposes the specifics of the device to the user</a:t>
            </a:r>
          </a:p>
          <a:p>
            <a:pPr lvl="2" eaLnBrk="1" hangingPunct="1"/>
            <a:r>
              <a:rPr lang="en-US" altLang="en-US" dirty="0"/>
              <a:t>Windows: d:\setup.exe</a:t>
            </a:r>
          </a:p>
          <a:p>
            <a:pPr lvl="2"/>
            <a:r>
              <a:rPr lang="fr-CA" altLang="en-US" dirty="0"/>
              <a:t>In Unix, /</a:t>
            </a:r>
            <a:r>
              <a:rPr lang="fr-CA" altLang="en-US" dirty="0" err="1"/>
              <a:t>dev</a:t>
            </a:r>
            <a:r>
              <a:rPr lang="fr-CA" altLang="en-US" dirty="0"/>
              <a:t>/sda1/setup.exe</a:t>
            </a:r>
            <a:endParaRPr lang="en-US" altLang="en-US" dirty="0"/>
          </a:p>
        </p:txBody>
      </p:sp>
      <p:sp>
        <p:nvSpPr>
          <p:cNvPr id="204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21E5F41-E718-487F-8061-0A132504AECC}" type="slidenum">
              <a:rPr lang="en-US" altLang="en-US" sz="1400"/>
              <a:pPr eaLnBrk="1" hangingPunct="1"/>
              <a:t>18</a:t>
            </a:fld>
            <a:endParaRPr lang="en-US" altLang="en-US" sz="1400"/>
          </a:p>
        </p:txBody>
      </p:sp>
    </p:spTree>
    <p:extLst>
      <p:ext uri="{BB962C8B-B14F-4D97-AF65-F5344CB8AC3E}">
        <p14:creationId xmlns:p14="http://schemas.microsoft.com/office/powerpoint/2010/main" val="4087438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1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1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10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10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10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10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1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a:t>Security</a:t>
            </a:r>
          </a:p>
        </p:txBody>
      </p:sp>
      <p:sp>
        <p:nvSpPr>
          <p:cNvPr id="134147" name="Rectangle 3"/>
          <p:cNvSpPr>
            <a:spLocks noGrp="1" noChangeArrowheads="1"/>
          </p:cNvSpPr>
          <p:nvPr>
            <p:ph type="body" idx="1"/>
          </p:nvPr>
        </p:nvSpPr>
        <p:spPr/>
        <p:txBody>
          <a:bodyPr/>
          <a:lstStyle/>
          <a:p>
            <a:pPr eaLnBrk="1" hangingPunct="1"/>
            <a:r>
              <a:rPr lang="en-US" altLang="en-US" dirty="0"/>
              <a:t>Different operating systems offer varying levels of security</a:t>
            </a:r>
          </a:p>
          <a:p>
            <a:pPr eaLnBrk="1" hangingPunct="1"/>
            <a:r>
              <a:rPr lang="en-US" altLang="en-US" dirty="0"/>
              <a:t>Files in Unix protected by a 9-bit code</a:t>
            </a:r>
          </a:p>
          <a:p>
            <a:pPr eaLnBrk="1" hangingPunct="1">
              <a:buFont typeface="Wingdings" pitchFamily="2" charset="2"/>
              <a:buNone/>
            </a:pPr>
            <a:r>
              <a:rPr lang="en-US" altLang="en-US" dirty="0">
                <a:latin typeface="Courier New" pitchFamily="49" charset="0"/>
              </a:rPr>
              <a:t>      </a:t>
            </a:r>
            <a:r>
              <a:rPr lang="en-US" altLang="en-US" sz="3600" dirty="0">
                <a:latin typeface="Courier New" pitchFamily="49" charset="0"/>
              </a:rPr>
              <a:t>USER  GROUP WORLD</a:t>
            </a:r>
          </a:p>
          <a:p>
            <a:pPr eaLnBrk="1" hangingPunct="1">
              <a:lnSpc>
                <a:spcPct val="50000"/>
              </a:lnSpc>
              <a:spcBef>
                <a:spcPct val="0"/>
              </a:spcBef>
              <a:buFont typeface="Wingdings" pitchFamily="2" charset="2"/>
              <a:buNone/>
            </a:pPr>
            <a:r>
              <a:rPr lang="en-US" altLang="en-US" sz="3600" dirty="0">
                <a:latin typeface="Courier New" pitchFamily="49" charset="0"/>
              </a:rPr>
              <a:t>     </a:t>
            </a:r>
            <a:r>
              <a:rPr lang="en-US" altLang="en-US" sz="3600" dirty="0" err="1">
                <a:latin typeface="Courier New" pitchFamily="49" charset="0"/>
              </a:rPr>
              <a:t>rwx</a:t>
            </a:r>
            <a:r>
              <a:rPr lang="en-US" altLang="en-US" sz="3600" dirty="0">
                <a:latin typeface="Courier New" pitchFamily="49" charset="0"/>
              </a:rPr>
              <a:t>   </a:t>
            </a:r>
            <a:r>
              <a:rPr lang="en-US" altLang="en-US" sz="3600" dirty="0" err="1">
                <a:latin typeface="Courier New" pitchFamily="49" charset="0"/>
              </a:rPr>
              <a:t>rwx</a:t>
            </a:r>
            <a:r>
              <a:rPr lang="en-US" altLang="en-US" sz="3600" dirty="0">
                <a:latin typeface="Courier New" pitchFamily="49" charset="0"/>
              </a:rPr>
              <a:t>    </a:t>
            </a:r>
            <a:r>
              <a:rPr lang="en-US" altLang="en-US" sz="3600" dirty="0" err="1">
                <a:latin typeface="Courier New" pitchFamily="49" charset="0"/>
              </a:rPr>
              <a:t>rwx</a:t>
            </a:r>
            <a:endParaRPr lang="en-US" altLang="en-US" sz="3600" dirty="0">
              <a:latin typeface="Courier New" pitchFamily="49" charset="0"/>
            </a:endParaRPr>
          </a:p>
          <a:p>
            <a:pPr eaLnBrk="1" hangingPunct="1"/>
            <a:r>
              <a:rPr lang="en-US" altLang="en-US" dirty="0"/>
              <a:t>In a directory, x indicates search permission</a:t>
            </a:r>
          </a:p>
          <a:p>
            <a:pPr eaLnBrk="1" hangingPunct="1"/>
            <a:r>
              <a:rPr lang="en-US" altLang="en-US" dirty="0"/>
              <a:t>This is just the beginnings of concerns in the creation of a secure system!</a:t>
            </a:r>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195B2A9-0C8D-4515-ADA8-9244F735EDB2}" type="slidenum">
              <a:rPr lang="en-US" altLang="en-US" sz="1400"/>
              <a:pPr eaLnBrk="1" hangingPunct="1"/>
              <a:t>19</a:t>
            </a:fld>
            <a:endParaRPr lang="en-US" altLang="en-US" sz="1400"/>
          </a:p>
        </p:txBody>
      </p:sp>
    </p:spTree>
    <p:extLst>
      <p:ext uri="{BB962C8B-B14F-4D97-AF65-F5344CB8AC3E}">
        <p14:creationId xmlns:p14="http://schemas.microsoft.com/office/powerpoint/2010/main" val="1635104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4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4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41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4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dirty="0"/>
              <a:t>Quick Review</a:t>
            </a:r>
          </a:p>
        </p:txBody>
      </p:sp>
      <p:sp>
        <p:nvSpPr>
          <p:cNvPr id="63491" name="Rectangle 3"/>
          <p:cNvSpPr>
            <a:spLocks noGrp="1" noChangeArrowheads="1"/>
          </p:cNvSpPr>
          <p:nvPr>
            <p:ph type="body" idx="1"/>
          </p:nvPr>
        </p:nvSpPr>
        <p:spPr>
          <a:xfrm>
            <a:off x="685800" y="1981200"/>
            <a:ext cx="7772400" cy="1159768"/>
          </a:xfrm>
        </p:spPr>
        <p:txBody>
          <a:bodyPr/>
          <a:lstStyle/>
          <a:p>
            <a:pPr eaLnBrk="1" hangingPunct="1"/>
            <a:r>
              <a:rPr lang="en-US" altLang="en-US" dirty="0"/>
              <a:t>What are the two main high level functions of an operating system?</a:t>
            </a: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2CCFD77-94FF-4FED-A000-CCC240B00347}" type="slidenum">
              <a:rPr lang="en-US" altLang="en-US" sz="1400"/>
              <a:pPr eaLnBrk="1" hangingPunct="1"/>
              <a:t>2</a:t>
            </a:fld>
            <a:endParaRPr lang="en-US" altLang="en-US" sz="1400"/>
          </a:p>
        </p:txBody>
      </p:sp>
      <p:sp>
        <p:nvSpPr>
          <p:cNvPr id="5" name="Rectangle 3"/>
          <p:cNvSpPr txBox="1">
            <a:spLocks noChangeArrowheads="1"/>
          </p:cNvSpPr>
          <p:nvPr/>
        </p:nvSpPr>
        <p:spPr bwMode="auto">
          <a:xfrm>
            <a:off x="685800" y="3068206"/>
            <a:ext cx="7772400" cy="105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What are the two modes within an operating system?</a:t>
            </a:r>
          </a:p>
        </p:txBody>
      </p:sp>
      <p:sp>
        <p:nvSpPr>
          <p:cNvPr id="6" name="Rectangle 3"/>
          <p:cNvSpPr txBox="1">
            <a:spLocks noChangeArrowheads="1"/>
          </p:cNvSpPr>
          <p:nvPr/>
        </p:nvSpPr>
        <p:spPr bwMode="auto">
          <a:xfrm>
            <a:off x="685800" y="4155182"/>
            <a:ext cx="7772400" cy="112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What are the two key differences between cache and main memory?</a:t>
            </a:r>
          </a:p>
        </p:txBody>
      </p:sp>
    </p:spTree>
    <p:extLst>
      <p:ext uri="{BB962C8B-B14F-4D97-AF65-F5344CB8AC3E}">
        <p14:creationId xmlns:p14="http://schemas.microsoft.com/office/powerpoint/2010/main" val="94075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fr-CA" dirty="0"/>
              <a:t>Security</a:t>
            </a:r>
          </a:p>
        </p:txBody>
      </p:sp>
      <p:pic>
        <p:nvPicPr>
          <p:cNvPr id="194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28800"/>
            <a:ext cx="66040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3"/>
          <p:cNvSpPr txBox="1">
            <a:spLocks noChangeArrowheads="1"/>
          </p:cNvSpPr>
          <p:nvPr/>
        </p:nvSpPr>
        <p:spPr bwMode="auto">
          <a:xfrm>
            <a:off x="1371600" y="6019800"/>
            <a:ext cx="617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US" altLang="en-US" sz="1400"/>
              <a:t>Source: http://linuxcommand.org/lts0070.php</a:t>
            </a:r>
          </a:p>
        </p:txBody>
      </p:sp>
    </p:spTree>
    <p:extLst>
      <p:ext uri="{BB962C8B-B14F-4D97-AF65-F5344CB8AC3E}">
        <p14:creationId xmlns:p14="http://schemas.microsoft.com/office/powerpoint/2010/main" val="210545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a:t>The Shell</a:t>
            </a:r>
          </a:p>
        </p:txBody>
      </p:sp>
      <p:sp>
        <p:nvSpPr>
          <p:cNvPr id="23557" name="Rectangle 3"/>
          <p:cNvSpPr>
            <a:spLocks noGrp="1" noChangeArrowheads="1"/>
          </p:cNvSpPr>
          <p:nvPr>
            <p:ph type="body" idx="1"/>
          </p:nvPr>
        </p:nvSpPr>
        <p:spPr/>
        <p:txBody>
          <a:bodyPr/>
          <a:lstStyle/>
          <a:p>
            <a:pPr eaLnBrk="1" hangingPunct="1"/>
            <a:r>
              <a:rPr lang="en-US" altLang="en-US"/>
              <a:t>Is it part of the operating system?</a:t>
            </a:r>
          </a:p>
          <a:p>
            <a:pPr lvl="1" eaLnBrk="1" hangingPunct="1"/>
            <a:r>
              <a:rPr lang="en-US" altLang="en-US"/>
              <a:t>No, but closely linked</a:t>
            </a:r>
          </a:p>
          <a:p>
            <a:pPr eaLnBrk="1" hangingPunct="1"/>
            <a:r>
              <a:rPr lang="en-US" altLang="en-US"/>
              <a:t>On non-GUI systems the shell is where commands are interpreted and is the primary user interface</a:t>
            </a:r>
          </a:p>
          <a:p>
            <a:pPr eaLnBrk="1" hangingPunct="1"/>
            <a:r>
              <a:rPr lang="en-US" altLang="en-US"/>
              <a:t>The cmd window we use in the labs is a shell for the Windows OS</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8EB93AB-00F5-457E-BB58-C7F5A52BBE57}" type="slidenum">
              <a:rPr lang="en-US" altLang="en-US" sz="1400"/>
              <a:pPr eaLnBrk="1" hangingPunct="1"/>
              <a:t>21</a:t>
            </a:fld>
            <a:endParaRPr lang="en-US" altLang="en-US" sz="1400"/>
          </a:p>
        </p:txBody>
      </p:sp>
    </p:spTree>
    <p:extLst>
      <p:ext uri="{BB962C8B-B14F-4D97-AF65-F5344CB8AC3E}">
        <p14:creationId xmlns:p14="http://schemas.microsoft.com/office/powerpoint/2010/main" val="403039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a:t>Quiz Time</a:t>
            </a:r>
          </a:p>
        </p:txBody>
      </p:sp>
      <p:sp>
        <p:nvSpPr>
          <p:cNvPr id="60419" name="Rectangle 3"/>
          <p:cNvSpPr>
            <a:spLocks noGrp="1" noChangeArrowheads="1"/>
          </p:cNvSpPr>
          <p:nvPr>
            <p:ph type="body" idx="1"/>
          </p:nvPr>
        </p:nvSpPr>
        <p:spPr>
          <a:xfrm>
            <a:off x="381000" y="2590800"/>
            <a:ext cx="8763000" cy="1126232"/>
          </a:xfrm>
        </p:spPr>
        <p:txBody>
          <a:bodyPr/>
          <a:lstStyle/>
          <a:p>
            <a:pPr marL="0" indent="0" eaLnBrk="1" hangingPunct="1">
              <a:buFont typeface="Wingdings" pitchFamily="2" charset="2"/>
              <a:buNone/>
            </a:pPr>
            <a:r>
              <a:rPr lang="en-US" altLang="en-US" dirty="0"/>
              <a:t>What is the name of the structure that holds information about each executing program?</a:t>
            </a: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7A6974C-3A7E-4BF1-A1C1-3CFCE1744C97}" type="slidenum">
              <a:rPr lang="en-US" altLang="en-US" sz="1400"/>
              <a:pPr eaLnBrk="1" hangingPunct="1"/>
              <a:t>22</a:t>
            </a:fld>
            <a:endParaRPr lang="en-US" altLang="en-US" sz="1400"/>
          </a:p>
        </p:txBody>
      </p:sp>
      <p:sp>
        <p:nvSpPr>
          <p:cNvPr id="5" name="Rectangle 3"/>
          <p:cNvSpPr txBox="1">
            <a:spLocks noChangeArrowheads="1"/>
          </p:cNvSpPr>
          <p:nvPr/>
        </p:nvSpPr>
        <p:spPr bwMode="auto">
          <a:xfrm>
            <a:off x="381000" y="3992116"/>
            <a:ext cx="8763000" cy="112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a:buNone/>
            </a:pPr>
            <a:r>
              <a:rPr lang="en-US" altLang="en-US" dirty="0"/>
              <a:t>What is the difference between a program and a process</a:t>
            </a:r>
            <a:r>
              <a:rPr lang="en-US" altLang="en-US" kern="0" dirty="0"/>
              <a:t>?</a:t>
            </a:r>
          </a:p>
        </p:txBody>
      </p:sp>
    </p:spTree>
    <p:extLst>
      <p:ext uri="{BB962C8B-B14F-4D97-AF65-F5344CB8AC3E}">
        <p14:creationId xmlns:p14="http://schemas.microsoft.com/office/powerpoint/2010/main" val="28339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9C2B6-0972-4E48-B6B7-4C2426229E1B}" type="slidenum">
              <a:rPr lang="fr-CA" altLang="en-US" smtClean="0">
                <a:solidFill>
                  <a:srgbClr val="000000"/>
                </a:solidFill>
              </a:rPr>
              <a:pPr/>
              <a:t>23</a:t>
            </a:fld>
            <a:endParaRPr lang="fr-CA" altLang="en-US">
              <a:solidFill>
                <a:srgbClr val="000000"/>
              </a:solidFill>
            </a:endParaRPr>
          </a:p>
        </p:txBody>
      </p:sp>
      <p:sp>
        <p:nvSpPr>
          <p:cNvPr id="3" name="Subtitle 2"/>
          <p:cNvSpPr>
            <a:spLocks noGrp="1"/>
          </p:cNvSpPr>
          <p:nvPr>
            <p:ph type="subTitle" idx="1"/>
          </p:nvPr>
        </p:nvSpPr>
        <p:spPr/>
        <p:txBody>
          <a:bodyPr/>
          <a:lstStyle/>
          <a:p>
            <a:r>
              <a:rPr lang="en-CA" dirty="0"/>
              <a:t>System Calls</a:t>
            </a:r>
          </a:p>
        </p:txBody>
      </p:sp>
    </p:spTree>
    <p:extLst>
      <p:ext uri="{BB962C8B-B14F-4D97-AF65-F5344CB8AC3E}">
        <p14:creationId xmlns:p14="http://schemas.microsoft.com/office/powerpoint/2010/main" val="120122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Outline</a:t>
            </a:r>
          </a:p>
        </p:txBody>
      </p:sp>
      <p:sp>
        <p:nvSpPr>
          <p:cNvPr id="9221" name="Rectangle 3"/>
          <p:cNvSpPr>
            <a:spLocks noGrp="1" noChangeArrowheads="1"/>
          </p:cNvSpPr>
          <p:nvPr>
            <p:ph type="body" idx="1"/>
          </p:nvPr>
        </p:nvSpPr>
        <p:spPr/>
        <p:txBody>
          <a:bodyPr/>
          <a:lstStyle/>
          <a:p>
            <a:pPr eaLnBrk="1" hangingPunct="1"/>
            <a:r>
              <a:rPr lang="en-US" altLang="en-US" dirty="0"/>
              <a:t>Processes</a:t>
            </a:r>
          </a:p>
          <a:p>
            <a:pPr eaLnBrk="1" hangingPunct="1"/>
            <a:r>
              <a:rPr lang="en-US" altLang="en-US" dirty="0"/>
              <a:t>Inter-Process Communications</a:t>
            </a:r>
          </a:p>
          <a:p>
            <a:pPr eaLnBrk="1" hangingPunct="1"/>
            <a:r>
              <a:rPr lang="en-US" altLang="en-US" dirty="0"/>
              <a:t>Memory Management</a:t>
            </a:r>
          </a:p>
          <a:p>
            <a:pPr eaLnBrk="1" hangingPunct="1"/>
            <a:r>
              <a:rPr lang="en-US" altLang="en-US" dirty="0" err="1"/>
              <a:t>Input/Output</a:t>
            </a:r>
            <a:endParaRPr lang="en-US" altLang="en-US" dirty="0"/>
          </a:p>
          <a:p>
            <a:pPr eaLnBrk="1" hangingPunct="1"/>
            <a:r>
              <a:rPr lang="en-US" altLang="en-US" dirty="0"/>
              <a:t>Files</a:t>
            </a:r>
          </a:p>
          <a:p>
            <a:pPr eaLnBrk="1" hangingPunct="1"/>
            <a:r>
              <a:rPr lang="en-US" altLang="en-US" dirty="0"/>
              <a:t>Security</a:t>
            </a:r>
          </a:p>
          <a:p>
            <a:pPr eaLnBrk="1" hangingPunct="1"/>
            <a:r>
              <a:rPr lang="en-US" altLang="en-US" dirty="0"/>
              <a:t>The Shell</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D655B5-9374-425C-85E7-CC136432600E}" type="slidenum">
              <a:rPr lang="en-US" altLang="en-US" sz="1400"/>
              <a:pPr eaLnBrk="1" hangingPunct="1"/>
              <a:t>3</a:t>
            </a:fld>
            <a:endParaRPr lang="en-US" altLang="en-US" sz="1400"/>
          </a:p>
        </p:txBody>
      </p:sp>
    </p:spTree>
    <p:extLst>
      <p:ext uri="{BB962C8B-B14F-4D97-AF65-F5344CB8AC3E}">
        <p14:creationId xmlns:p14="http://schemas.microsoft.com/office/powerpoint/2010/main" val="11772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260648"/>
            <a:ext cx="7772400" cy="1143000"/>
          </a:xfrm>
        </p:spPr>
        <p:txBody>
          <a:bodyPr/>
          <a:lstStyle/>
          <a:p>
            <a:pPr eaLnBrk="1" hangingPunct="1"/>
            <a:r>
              <a:rPr lang="en-US" altLang="en-US" dirty="0"/>
              <a:t>Processes</a:t>
            </a:r>
          </a:p>
        </p:txBody>
      </p:sp>
      <p:sp>
        <p:nvSpPr>
          <p:cNvPr id="10245" name="Rectangle 3"/>
          <p:cNvSpPr>
            <a:spLocks noGrp="1" noChangeArrowheads="1"/>
          </p:cNvSpPr>
          <p:nvPr>
            <p:ph type="body" idx="1"/>
          </p:nvPr>
        </p:nvSpPr>
        <p:spPr>
          <a:xfrm>
            <a:off x="685800" y="1485528"/>
            <a:ext cx="7772400" cy="935360"/>
          </a:xfrm>
        </p:spPr>
        <p:txBody>
          <a:bodyPr/>
          <a:lstStyle/>
          <a:p>
            <a:pPr eaLnBrk="1" hangingPunct="1"/>
            <a:r>
              <a:rPr lang="en-US" altLang="en-US" dirty="0"/>
              <a:t>A </a:t>
            </a:r>
            <a:r>
              <a:rPr lang="en-US" altLang="en-US" b="1" dirty="0">
                <a:solidFill>
                  <a:srgbClr val="0033CC"/>
                </a:solidFill>
              </a:rPr>
              <a:t>Process</a:t>
            </a:r>
            <a:r>
              <a:rPr lang="en-US" altLang="en-US" dirty="0"/>
              <a:t> is a program in execution to which we have given resources. </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77D2428-5359-4DBF-8BE3-F90E44C23D06}" type="slidenum">
              <a:rPr lang="en-US" altLang="en-US" sz="1400"/>
              <a:pPr eaLnBrk="1" hangingPunct="1"/>
              <a:t>4</a:t>
            </a:fld>
            <a:endParaRPr lang="en-US" altLang="en-US" sz="1400"/>
          </a:p>
        </p:txBody>
      </p:sp>
      <p:sp>
        <p:nvSpPr>
          <p:cNvPr id="5" name="Rectangle 3"/>
          <p:cNvSpPr txBox="1">
            <a:spLocks noChangeArrowheads="1"/>
          </p:cNvSpPr>
          <p:nvPr/>
        </p:nvSpPr>
        <p:spPr bwMode="auto">
          <a:xfrm>
            <a:off x="685800" y="2420888"/>
            <a:ext cx="7630616" cy="382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Associated resources:</a:t>
            </a:r>
          </a:p>
          <a:p>
            <a:pPr lvl="1"/>
            <a:r>
              <a:rPr lang="en-US" altLang="en-US" kern="0" dirty="0"/>
              <a:t>The process’ address space</a:t>
            </a:r>
          </a:p>
          <a:p>
            <a:pPr lvl="2"/>
            <a:r>
              <a:rPr lang="en-US" altLang="en-US" kern="0" dirty="0"/>
              <a:t>Executable program</a:t>
            </a:r>
          </a:p>
          <a:p>
            <a:pPr lvl="2"/>
            <a:r>
              <a:rPr lang="en-US" altLang="en-US" kern="0" dirty="0"/>
              <a:t>Program Data</a:t>
            </a:r>
          </a:p>
          <a:p>
            <a:pPr lvl="2"/>
            <a:r>
              <a:rPr lang="en-US" altLang="en-US" kern="0" dirty="0"/>
              <a:t>Stack</a:t>
            </a:r>
          </a:p>
          <a:p>
            <a:pPr lvl="1"/>
            <a:r>
              <a:rPr lang="en-US" altLang="en-US" kern="0" dirty="0"/>
              <a:t>Set of registers: generic, PC, SP</a:t>
            </a:r>
          </a:p>
          <a:p>
            <a:pPr lvl="1"/>
            <a:r>
              <a:rPr lang="en-US" altLang="en-US" kern="0" dirty="0"/>
              <a:t>Priority (to be examined in Scheduling)</a:t>
            </a:r>
          </a:p>
          <a:p>
            <a:pPr lvl="1"/>
            <a:r>
              <a:rPr lang="en-US" altLang="en-US" kern="0" dirty="0"/>
              <a:t>Opened files</a:t>
            </a:r>
          </a:p>
          <a:p>
            <a:pPr lvl="1"/>
            <a:r>
              <a:rPr lang="en-US" altLang="en-US" kern="0" dirty="0"/>
              <a:t>Signals awaiting by the process…</a:t>
            </a:r>
          </a:p>
        </p:txBody>
      </p:sp>
    </p:spTree>
    <p:extLst>
      <p:ext uri="{BB962C8B-B14F-4D97-AF65-F5344CB8AC3E}">
        <p14:creationId xmlns:p14="http://schemas.microsoft.com/office/powerpoint/2010/main" val="146782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Processes</a:t>
            </a:r>
          </a:p>
        </p:txBody>
      </p:sp>
      <p:sp>
        <p:nvSpPr>
          <p:cNvPr id="11269" name="Rectangle 3"/>
          <p:cNvSpPr>
            <a:spLocks noGrp="1" noChangeArrowheads="1"/>
          </p:cNvSpPr>
          <p:nvPr>
            <p:ph type="body" idx="1"/>
          </p:nvPr>
        </p:nvSpPr>
        <p:spPr/>
        <p:txBody>
          <a:bodyPr/>
          <a:lstStyle/>
          <a:p>
            <a:pPr eaLnBrk="1" hangingPunct="1"/>
            <a:r>
              <a:rPr lang="en-US" altLang="en-US" dirty="0"/>
              <a:t>In a timesharing system the operating system will suspend processes and wake others</a:t>
            </a:r>
          </a:p>
          <a:p>
            <a:pPr lvl="1" eaLnBrk="1" hangingPunct="1"/>
            <a:r>
              <a:rPr lang="en-US" altLang="en-US" dirty="0"/>
              <a:t>All information about the process must be saved for later restoration</a:t>
            </a:r>
          </a:p>
          <a:p>
            <a:pPr lvl="1" eaLnBrk="1" hangingPunct="1"/>
            <a:r>
              <a:rPr lang="en-US" altLang="en-US" dirty="0"/>
              <a:t>Much of the information is put into a structure called a </a:t>
            </a:r>
            <a:r>
              <a:rPr lang="en-US" altLang="en-US" b="1" dirty="0">
                <a:solidFill>
                  <a:srgbClr val="C00000"/>
                </a:solidFill>
              </a:rPr>
              <a:t>Process Table</a:t>
            </a:r>
          </a:p>
          <a:p>
            <a:pPr lvl="1" eaLnBrk="1" hangingPunct="1"/>
            <a:r>
              <a:rPr lang="en-US" altLang="en-US" dirty="0"/>
              <a:t>An entry in the Process Table will exist for each process and they are grouped together as an array or a linked list</a:t>
            </a:r>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40AE4A8-C3D0-4D09-928F-BA25647BECE9}" type="slidenum">
              <a:rPr lang="en-US" altLang="en-US" sz="1400"/>
              <a:pPr eaLnBrk="1" hangingPunct="1"/>
              <a:t>5</a:t>
            </a:fld>
            <a:endParaRPr lang="en-US" altLang="en-US" sz="1400"/>
          </a:p>
        </p:txBody>
      </p:sp>
    </p:spTree>
    <p:extLst>
      <p:ext uri="{BB962C8B-B14F-4D97-AF65-F5344CB8AC3E}">
        <p14:creationId xmlns:p14="http://schemas.microsoft.com/office/powerpoint/2010/main" val="219682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27384"/>
            <a:ext cx="7772400" cy="1143000"/>
          </a:xfrm>
        </p:spPr>
        <p:txBody>
          <a:bodyPr/>
          <a:lstStyle/>
          <a:p>
            <a:pPr eaLnBrk="1" hangingPunct="1"/>
            <a:r>
              <a:rPr lang="en-US" altLang="en-US" dirty="0"/>
              <a:t>Processes</a:t>
            </a:r>
          </a:p>
        </p:txBody>
      </p:sp>
      <p:sp>
        <p:nvSpPr>
          <p:cNvPr id="12293" name="Rectangle 3"/>
          <p:cNvSpPr>
            <a:spLocks noGrp="1" noChangeArrowheads="1"/>
          </p:cNvSpPr>
          <p:nvPr>
            <p:ph type="body" idx="1"/>
          </p:nvPr>
        </p:nvSpPr>
        <p:spPr>
          <a:xfrm>
            <a:off x="685800" y="1344216"/>
            <a:ext cx="7772400" cy="4114800"/>
          </a:xfrm>
        </p:spPr>
        <p:txBody>
          <a:bodyPr/>
          <a:lstStyle/>
          <a:p>
            <a:pPr eaLnBrk="1" hangingPunct="1"/>
            <a:r>
              <a:rPr lang="en-US" altLang="en-US" dirty="0"/>
              <a:t>Many operating systems allow for the creation of Child Processes</a:t>
            </a:r>
          </a:p>
          <a:p>
            <a:pPr eaLnBrk="1" hangingPunct="1"/>
            <a:r>
              <a:rPr lang="en-US" altLang="en-US" dirty="0"/>
              <a:t>When those processes also create children a tree structure of processes forms:</a:t>
            </a:r>
          </a:p>
        </p:txBody>
      </p:sp>
      <p:pic>
        <p:nvPicPr>
          <p:cNvPr id="12294" name="Picture 4" descr="C:\B\b4\JPG\foo\1-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84984"/>
            <a:ext cx="3984625" cy="294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2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C06A9D8-715E-4400-8FED-14AC9F2D272E}" type="slidenum">
              <a:rPr lang="en-US" altLang="en-US" sz="1400"/>
              <a:pPr eaLnBrk="1" hangingPunct="1"/>
              <a:t>6</a:t>
            </a:fld>
            <a:endParaRPr lang="en-US" altLang="en-US" sz="1400"/>
          </a:p>
        </p:txBody>
      </p:sp>
    </p:spTree>
    <p:extLst>
      <p:ext uri="{BB962C8B-B14F-4D97-AF65-F5344CB8AC3E}">
        <p14:creationId xmlns:p14="http://schemas.microsoft.com/office/powerpoint/2010/main" val="268435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dirty="0"/>
              <a:t>Processes</a:t>
            </a:r>
          </a:p>
        </p:txBody>
      </p:sp>
      <p:sp>
        <p:nvSpPr>
          <p:cNvPr id="117763" name="Rectangle 3"/>
          <p:cNvSpPr>
            <a:spLocks noGrp="1" noChangeArrowheads="1"/>
          </p:cNvSpPr>
          <p:nvPr>
            <p:ph type="body" idx="1"/>
          </p:nvPr>
        </p:nvSpPr>
        <p:spPr>
          <a:xfrm>
            <a:off x="685800" y="1484784"/>
            <a:ext cx="7772400" cy="4114800"/>
          </a:xfrm>
        </p:spPr>
        <p:txBody>
          <a:bodyPr/>
          <a:lstStyle/>
          <a:p>
            <a:pPr eaLnBrk="1" hangingPunct="1"/>
            <a:r>
              <a:rPr lang="en-US" altLang="en-US" dirty="0"/>
              <a:t>Process cooperating to complete a chore must communicate to synchronize their activities</a:t>
            </a:r>
          </a:p>
          <a:p>
            <a:pPr lvl="1"/>
            <a:r>
              <a:rPr lang="en-US" altLang="en-US" dirty="0"/>
              <a:t>Referred to as </a:t>
            </a:r>
            <a:r>
              <a:rPr lang="en-US" altLang="en-US" b="1" dirty="0">
                <a:solidFill>
                  <a:srgbClr val="0033CC"/>
                </a:solidFill>
              </a:rPr>
              <a:t>Inter-Process Communication</a:t>
            </a:r>
          </a:p>
          <a:p>
            <a:pPr eaLnBrk="1" hangingPunct="1"/>
            <a:r>
              <a:rPr lang="en-US" altLang="en-US" dirty="0"/>
              <a:t>Some Operating Systems allow processes to receive signals from the OS</a:t>
            </a:r>
          </a:p>
          <a:p>
            <a:pPr lvl="1"/>
            <a:r>
              <a:rPr lang="en-US" altLang="en-US" dirty="0"/>
              <a:t>These are referred to as </a:t>
            </a:r>
            <a:r>
              <a:rPr lang="en-US" altLang="en-US" b="1" dirty="0">
                <a:solidFill>
                  <a:srgbClr val="C00000"/>
                </a:solidFill>
              </a:rPr>
              <a:t>Alarm Signals </a:t>
            </a:r>
            <a:r>
              <a:rPr lang="en-US" altLang="en-US" dirty="0"/>
              <a:t>and can be caused by:</a:t>
            </a:r>
          </a:p>
          <a:p>
            <a:pPr lvl="2"/>
            <a:r>
              <a:rPr lang="en-US" altLang="en-US" dirty="0"/>
              <a:t>timers controlled by the OS; or</a:t>
            </a:r>
          </a:p>
          <a:p>
            <a:pPr lvl="2"/>
            <a:r>
              <a:rPr lang="en-US" altLang="en-US" dirty="0"/>
              <a:t>hardware interrupts from illegal operations</a:t>
            </a:r>
          </a:p>
          <a:p>
            <a:pPr lvl="1"/>
            <a:r>
              <a:rPr lang="en-CA" altLang="en-US" dirty="0"/>
              <a:t>For example, when in a </a:t>
            </a:r>
            <a:r>
              <a:rPr lang="en-CA" altLang="en-US" dirty="0" err="1"/>
              <a:t>linux</a:t>
            </a:r>
            <a:r>
              <a:rPr lang="en-CA" altLang="en-US" dirty="0"/>
              <a:t> terminal, Ctrl-C causes the OS to send an INT signal to the running process.</a:t>
            </a:r>
          </a:p>
          <a:p>
            <a:pPr lvl="2"/>
            <a:r>
              <a:rPr lang="en-CA" altLang="en-US" dirty="0"/>
              <a:t>By default, this causes the process to immediately terminate </a:t>
            </a:r>
          </a:p>
          <a:p>
            <a:pPr lvl="1"/>
            <a:endParaRPr lang="en-US" altLang="en-US" dirty="0"/>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2B54C9A-4087-459A-BDBF-48BE93BBC0E9}" type="slidenum">
              <a:rPr lang="en-US" altLang="en-US" sz="1400"/>
              <a:pPr eaLnBrk="1" hangingPunct="1"/>
              <a:t>7</a:t>
            </a:fld>
            <a:endParaRPr lang="en-US" altLang="en-US" sz="1400"/>
          </a:p>
        </p:txBody>
      </p:sp>
      <p:sp>
        <p:nvSpPr>
          <p:cNvPr id="5" name="Rectangle 4">
            <a:hlinkClick r:id="rId3"/>
          </p:cNvPr>
          <p:cNvSpPr/>
          <p:nvPr/>
        </p:nvSpPr>
        <p:spPr>
          <a:xfrm>
            <a:off x="1547664" y="6563201"/>
            <a:ext cx="5796136" cy="261610"/>
          </a:xfrm>
          <a:prstGeom prst="rect">
            <a:avLst/>
          </a:prstGeom>
        </p:spPr>
        <p:txBody>
          <a:bodyPr wrap="square">
            <a:spAutoFit/>
          </a:bodyPr>
          <a:lstStyle/>
          <a:p>
            <a:r>
              <a:rPr lang="en-CA" sz="1100" dirty="0"/>
              <a:t>https://github.molgen.mpg.de/git-mirror/glibc/blob/master/sysdeps/unix/sysv/linux/bits/signum.h</a:t>
            </a:r>
          </a:p>
        </p:txBody>
      </p:sp>
    </p:spTree>
    <p:extLst>
      <p:ext uri="{BB962C8B-B14F-4D97-AF65-F5344CB8AC3E}">
        <p14:creationId xmlns:p14="http://schemas.microsoft.com/office/powerpoint/2010/main" val="2431302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7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7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7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7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77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7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Processes</a:t>
            </a:r>
          </a:p>
        </p:txBody>
      </p:sp>
      <p:sp>
        <p:nvSpPr>
          <p:cNvPr id="14341" name="Rectangle 3"/>
          <p:cNvSpPr>
            <a:spLocks noGrp="1" noChangeArrowheads="1"/>
          </p:cNvSpPr>
          <p:nvPr>
            <p:ph type="body" idx="1"/>
          </p:nvPr>
        </p:nvSpPr>
        <p:spPr/>
        <p:txBody>
          <a:bodyPr/>
          <a:lstStyle/>
          <a:p>
            <a:pPr eaLnBrk="1" hangingPunct="1"/>
            <a:r>
              <a:rPr lang="en-US" altLang="en-US" dirty="0"/>
              <a:t>Many operating systems assign User Identifications (</a:t>
            </a:r>
            <a:r>
              <a:rPr lang="en-US" altLang="en-US" b="1" dirty="0">
                <a:solidFill>
                  <a:srgbClr val="0033CC"/>
                </a:solidFill>
              </a:rPr>
              <a:t>UID</a:t>
            </a:r>
            <a:r>
              <a:rPr lang="en-US" altLang="en-US" dirty="0"/>
              <a:t>s) to each person (</a:t>
            </a:r>
            <a:r>
              <a:rPr lang="en-US" altLang="en-US" dirty="0" err="1"/>
              <a:t>ie</a:t>
            </a:r>
            <a:r>
              <a:rPr lang="en-US" altLang="en-US" dirty="0"/>
              <a:t>: a login name)</a:t>
            </a:r>
          </a:p>
          <a:p>
            <a:pPr eaLnBrk="1" hangingPunct="1"/>
            <a:r>
              <a:rPr lang="en-US" altLang="en-US" dirty="0"/>
              <a:t>Processes have the UID of the person who started it</a:t>
            </a:r>
          </a:p>
          <a:p>
            <a:pPr lvl="1"/>
            <a:r>
              <a:rPr lang="en-US" altLang="en-US" dirty="0"/>
              <a:t>This can affect what features of the operating system the process is allowed to access.</a:t>
            </a:r>
          </a:p>
          <a:p>
            <a:pPr eaLnBrk="1" hangingPunct="1"/>
            <a:r>
              <a:rPr lang="en-US" altLang="en-US" dirty="0"/>
              <a:t>Users can be members of groups, each of which has a </a:t>
            </a:r>
            <a:r>
              <a:rPr lang="en-US" altLang="en-US" b="1" dirty="0">
                <a:solidFill>
                  <a:srgbClr val="0033CC"/>
                </a:solidFill>
              </a:rPr>
              <a:t>GID</a:t>
            </a:r>
            <a:r>
              <a:rPr lang="en-US" altLang="en-US" dirty="0"/>
              <a:t> (Group Identification)</a:t>
            </a:r>
          </a:p>
        </p:txBody>
      </p:sp>
      <p:sp>
        <p:nvSpPr>
          <p:cNvPr id="143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7C0DAE-EAE8-4343-A466-2AC1CBA7B244}" type="slidenum">
              <a:rPr lang="en-US" altLang="en-US" sz="1400"/>
              <a:pPr eaLnBrk="1" hangingPunct="1"/>
              <a:t>8</a:t>
            </a:fld>
            <a:endParaRPr lang="en-US" altLang="en-US" sz="1400"/>
          </a:p>
        </p:txBody>
      </p:sp>
    </p:spTree>
    <p:extLst>
      <p:ext uri="{BB962C8B-B14F-4D97-AF65-F5344CB8AC3E}">
        <p14:creationId xmlns:p14="http://schemas.microsoft.com/office/powerpoint/2010/main" val="193765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Inter-Process Communications</a:t>
            </a:r>
          </a:p>
        </p:txBody>
      </p:sp>
      <p:sp>
        <p:nvSpPr>
          <p:cNvPr id="3" name="Content Placeholder 2"/>
          <p:cNvSpPr>
            <a:spLocks noGrp="1"/>
          </p:cNvSpPr>
          <p:nvPr>
            <p:ph idx="1"/>
          </p:nvPr>
        </p:nvSpPr>
        <p:spPr/>
        <p:txBody>
          <a:bodyPr/>
          <a:lstStyle/>
          <a:p>
            <a:r>
              <a:rPr lang="en-CA" dirty="0"/>
              <a:t>Processes often have to communicate with each other for a variety of reasons, example include:</a:t>
            </a:r>
          </a:p>
          <a:p>
            <a:pPr lvl="1"/>
            <a:r>
              <a:rPr lang="en-CA" dirty="0"/>
              <a:t>Coordinate their work</a:t>
            </a:r>
          </a:p>
          <a:p>
            <a:pPr lvl="1"/>
            <a:r>
              <a:rPr lang="en-CA" dirty="0"/>
              <a:t>Share resources</a:t>
            </a:r>
          </a:p>
          <a:p>
            <a:pPr lvl="1"/>
            <a:r>
              <a:rPr lang="en-CA" dirty="0"/>
              <a:t>Share results</a:t>
            </a:r>
          </a:p>
          <a:p>
            <a:endParaRPr lang="en-CA" dirty="0"/>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9</a:t>
            </a:fld>
            <a:endParaRPr lang="fr-CA" altLang="en-US" dirty="0">
              <a:solidFill>
                <a:srgbClr val="000000"/>
              </a:solidFill>
            </a:endParaRPr>
          </a:p>
        </p:txBody>
      </p:sp>
    </p:spTree>
    <p:extLst>
      <p:ext uri="{BB962C8B-B14F-4D97-AF65-F5344CB8AC3E}">
        <p14:creationId xmlns:p14="http://schemas.microsoft.com/office/powerpoint/2010/main" val="475616674"/>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2409</TotalTime>
  <Words>2864</Words>
  <Application>Microsoft Macintosh PowerPoint</Application>
  <PresentationFormat>On-screen Show (4:3)</PresentationFormat>
  <Paragraphs>282</Paragraphs>
  <Slides>23</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2" baseType="lpstr">
      <vt:lpstr>ＭＳ Ｐゴシック</vt:lpstr>
      <vt:lpstr>Arial</vt:lpstr>
      <vt:lpstr>Calibri</vt:lpstr>
      <vt:lpstr>Courier New</vt:lpstr>
      <vt:lpstr>Times New Roman</vt:lpstr>
      <vt:lpstr>Wingdings</vt:lpstr>
      <vt:lpstr>Default Design</vt:lpstr>
      <vt:lpstr>Bitmap Image</vt:lpstr>
      <vt:lpstr>Equation</vt:lpstr>
      <vt:lpstr>EEE 335 Principles of Operating Systems</vt:lpstr>
      <vt:lpstr>Quick Review</vt:lpstr>
      <vt:lpstr>Outline</vt:lpstr>
      <vt:lpstr>Processes</vt:lpstr>
      <vt:lpstr>Processes</vt:lpstr>
      <vt:lpstr>Processes</vt:lpstr>
      <vt:lpstr>Processes</vt:lpstr>
      <vt:lpstr>Processes</vt:lpstr>
      <vt:lpstr>Inter-Process Communications</vt:lpstr>
      <vt:lpstr>Inter-Process Communications</vt:lpstr>
      <vt:lpstr>Memory Management</vt:lpstr>
      <vt:lpstr>Memory Management</vt:lpstr>
      <vt:lpstr>Input/Output</vt:lpstr>
      <vt:lpstr>Interrupts</vt:lpstr>
      <vt:lpstr>Files</vt:lpstr>
      <vt:lpstr>Files</vt:lpstr>
      <vt:lpstr>Files</vt:lpstr>
      <vt:lpstr>Files</vt:lpstr>
      <vt:lpstr>Security</vt:lpstr>
      <vt:lpstr>Security</vt:lpstr>
      <vt:lpstr>The Shell</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55</cp:revision>
  <dcterms:created xsi:type="dcterms:W3CDTF">2014-07-07T15:33:24Z</dcterms:created>
  <dcterms:modified xsi:type="dcterms:W3CDTF">2020-01-07T16:10:09Z</dcterms:modified>
</cp:coreProperties>
</file>