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5" r:id="rId2"/>
    <p:sldId id="259" r:id="rId3"/>
    <p:sldId id="260" r:id="rId4"/>
    <p:sldId id="275" r:id="rId5"/>
    <p:sldId id="261" r:id="rId6"/>
    <p:sldId id="262" r:id="rId7"/>
    <p:sldId id="264" r:id="rId8"/>
    <p:sldId id="265" r:id="rId9"/>
    <p:sldId id="266" r:id="rId10"/>
    <p:sldId id="281" r:id="rId11"/>
    <p:sldId id="282" r:id="rId12"/>
    <p:sldId id="267" r:id="rId13"/>
    <p:sldId id="268" r:id="rId14"/>
    <p:sldId id="284" r:id="rId15"/>
    <p:sldId id="285" r:id="rId16"/>
    <p:sldId id="269" r:id="rId17"/>
    <p:sldId id="270" r:id="rId18"/>
    <p:sldId id="283" r:id="rId19"/>
    <p:sldId id="286" r:id="rId20"/>
    <p:sldId id="294" r:id="rId21"/>
    <p:sldId id="287" r:id="rId22"/>
    <p:sldId id="263" r:id="rId23"/>
    <p:sldId id="288" r:id="rId24"/>
    <p:sldId id="289" r:id="rId25"/>
    <p:sldId id="290" r:id="rId26"/>
    <p:sldId id="291" r:id="rId27"/>
    <p:sldId id="292" r:id="rId28"/>
    <p:sldId id="293" r:id="rId29"/>
    <p:sldId id="271" r:id="rId30"/>
    <p:sldId id="272" r:id="rId31"/>
    <p:sldId id="273" r:id="rId32"/>
    <p:sldId id="274" r:id="rId33"/>
    <p:sldId id="280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D3B"/>
    <a:srgbClr val="4040B3"/>
    <a:srgbClr val="3A3A86"/>
    <a:srgbClr val="CCEEDF"/>
    <a:srgbClr val="A5A5E9"/>
    <a:srgbClr val="FFC000"/>
    <a:srgbClr val="A50021"/>
    <a:srgbClr val="009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162" autoAdjust="0"/>
  </p:normalViewPr>
  <p:slideViewPr>
    <p:cSldViewPr>
      <p:cViewPr varScale="1">
        <p:scale>
          <a:sx n="101" d="100"/>
          <a:sy n="101" d="100"/>
        </p:scale>
        <p:origin x="1149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65427-C871-42CC-B650-A0C6692BA7B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F2B54-A66B-4779-906C-F879CC221B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3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15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5CD6589-D3A2-44BB-AE26-E0291F7EFFE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CA" altLang="en-US" noProof="0" dirty="0"/>
              <a:t>Notes:</a:t>
            </a:r>
          </a:p>
          <a:p>
            <a:pPr lvl="1">
              <a:buFontTx/>
              <a:buChar char="•"/>
            </a:pPr>
            <a:r>
              <a:rPr lang="en-CA" altLang="en-US" noProof="0" dirty="0"/>
              <a:t>this “table” structure is actually more complicated in practice</a:t>
            </a:r>
          </a:p>
          <a:p>
            <a:pPr lvl="1">
              <a:buFontTx/>
              <a:buChar char="•"/>
            </a:pPr>
            <a:r>
              <a:rPr lang="en-CA" altLang="en-US" noProof="0" dirty="0"/>
              <a:t>Much more information about the files is stored</a:t>
            </a:r>
          </a:p>
          <a:p>
            <a:pPr lvl="1">
              <a:buFontTx/>
              <a:buChar char="•"/>
            </a:pPr>
            <a:r>
              <a:rPr lang="en-CA" altLang="en-US" noProof="0" dirty="0"/>
              <a:t>Explain</a:t>
            </a:r>
            <a:r>
              <a:rPr lang="en-CA" altLang="en-US" baseline="0" noProof="0" dirty="0"/>
              <a:t> the difference between link and Windows shortcuts.</a:t>
            </a:r>
            <a:endParaRPr lang="en-CA" alt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63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to-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mapping is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30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5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8C8068C-1CD7-45D6-B91D-F306A3DF2337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Explain how shortcuts are really a “fake”, </a:t>
            </a:r>
            <a:r>
              <a:rPr lang="en-US" altLang="en-US" dirty="0" err="1"/>
              <a:t>ie</a:t>
            </a:r>
            <a:r>
              <a:rPr lang="en-US" altLang="en-US" dirty="0"/>
              <a:t>: you couldn’t specify them in a path name.  You’d just overwrite the shortcut with bad data.</a:t>
            </a:r>
          </a:p>
        </p:txBody>
      </p:sp>
    </p:spTree>
    <p:extLst>
      <p:ext uri="{BB962C8B-B14F-4D97-AF65-F5344CB8AC3E}">
        <p14:creationId xmlns:p14="http://schemas.microsoft.com/office/powerpoint/2010/main" val="2517410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A499F96-9AB6-4826-8EA0-F6A4940DC6BD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A499F96-9AB6-4826-8EA0-F6A4940DC6BD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Why is a system call different from a regular function call?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8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32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causes the stack to grow?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CA" dirty="0"/>
              <a:t>Parameters</a:t>
            </a:r>
            <a:r>
              <a:rPr lang="en-CA" baseline="0" dirty="0"/>
              <a:t> in a function   </a:t>
            </a:r>
            <a:r>
              <a:rPr lang="en-CA" baseline="0" dirty="0" err="1"/>
              <a:t>MyFctn</a:t>
            </a:r>
            <a:r>
              <a:rPr lang="en-CA" baseline="0" dirty="0"/>
              <a:t> (</a:t>
            </a:r>
            <a:r>
              <a:rPr lang="en-CA" baseline="0" dirty="0" err="1"/>
              <a:t>int</a:t>
            </a:r>
            <a:r>
              <a:rPr lang="en-CA" baseline="0" dirty="0"/>
              <a:t> a, char b)  { \\grows the stack by 3 bytes and it moves the pointer to the last one.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CA" baseline="0" dirty="0"/>
              <a:t>A block of code, can either the block of the entire function or a block for an if, while, for,…</a:t>
            </a:r>
          </a:p>
          <a:p>
            <a:pPr marL="914400" lvl="2" indent="0">
              <a:buFont typeface="+mj-lt"/>
              <a:buNone/>
            </a:pPr>
            <a:r>
              <a:rPr lang="en-CA" baseline="0" dirty="0"/>
              <a:t>{ </a:t>
            </a:r>
            <a:r>
              <a:rPr lang="en-CA" baseline="0" dirty="0" err="1"/>
              <a:t>int</a:t>
            </a:r>
            <a:r>
              <a:rPr lang="en-CA" baseline="0" dirty="0"/>
              <a:t> a;  …  } \\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CA" baseline="0" dirty="0"/>
              <a:t>The stack shrinks when the block closes “}” or when the function returns.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8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1A549BA-1505-4C90-8C5E-A6E054FF528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This is for a specific compiler, say a C program compiled for DOS, but is very typical</a:t>
            </a:r>
          </a:p>
          <a:p>
            <a:r>
              <a:rPr lang="en-US" altLang="en-US" dirty="0"/>
              <a:t>This follows from the example in Tanenbaum.</a:t>
            </a:r>
          </a:p>
          <a:p>
            <a:r>
              <a:rPr lang="en-US" altLang="en-US" dirty="0"/>
              <a:t>Fictional function float </a:t>
            </a:r>
            <a:r>
              <a:rPr lang="en-US" altLang="en-US" dirty="0" err="1"/>
              <a:t>QuadForm</a:t>
            </a:r>
            <a:r>
              <a:rPr lang="en-US" altLang="en-US" dirty="0"/>
              <a:t>(float a, float b, float c)</a:t>
            </a:r>
          </a:p>
          <a:p>
            <a:r>
              <a:rPr lang="en-US" altLang="en-US" dirty="0"/>
              <a:t>So we have the function main() which calls </a:t>
            </a:r>
            <a:r>
              <a:rPr lang="en-US" altLang="en-US" dirty="0" err="1"/>
              <a:t>QuadForm</a:t>
            </a:r>
            <a:r>
              <a:rPr lang="en-US" altLang="en-US" dirty="0"/>
              <a:t> which is calculating the Quadratic Formula</a:t>
            </a:r>
          </a:p>
          <a:p>
            <a:r>
              <a:rPr lang="en-US" altLang="en-US" dirty="0"/>
              <a:t>x= (-b+/- Sqrt(B^2-4ac)) /2a</a:t>
            </a:r>
          </a:p>
          <a:p>
            <a:r>
              <a:rPr lang="en-US" altLang="en-US" dirty="0"/>
              <a:t>On return the value of x is written directly where the calling procedure will expect it (</a:t>
            </a:r>
            <a:r>
              <a:rPr lang="en-US" altLang="en-US" dirty="0" err="1"/>
              <a:t>ie</a:t>
            </a:r>
            <a:r>
              <a:rPr lang="en-US" altLang="en-US" dirty="0"/>
              <a:t>: directly to a memory location)</a:t>
            </a:r>
          </a:p>
          <a:p>
            <a:r>
              <a:rPr lang="en-US" altLang="en-US" dirty="0"/>
              <a:t>NOTE: some things such as restoration of registers, program counter, </a:t>
            </a:r>
            <a:r>
              <a:rPr lang="en-US" altLang="en-US" dirty="0" err="1"/>
              <a:t>etc</a:t>
            </a:r>
            <a:r>
              <a:rPr lang="en-US" altLang="en-US" dirty="0"/>
              <a:t> not shown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637EB4A-991A-4DA6-BF7E-FB3597BC217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Function is: int read(</a:t>
            </a:r>
            <a:r>
              <a:rPr lang="en-US" altLang="en-US" dirty="0" err="1"/>
              <a:t>fd</a:t>
            </a:r>
            <a:r>
              <a:rPr lang="en-US" altLang="en-US" dirty="0"/>
              <a:t>, buffer, </a:t>
            </a:r>
            <a:r>
              <a:rPr lang="en-US" altLang="en-US" dirty="0" err="1"/>
              <a:t>nbytes</a:t>
            </a:r>
            <a:r>
              <a:rPr lang="en-US" altLang="en-US" dirty="0"/>
              <a:t>) where:</a:t>
            </a:r>
          </a:p>
          <a:p>
            <a:endParaRPr lang="en-US" altLang="en-US" dirty="0"/>
          </a:p>
          <a:p>
            <a:r>
              <a:rPr lang="en-US" altLang="en-US" dirty="0" err="1"/>
              <a:t>fd</a:t>
            </a:r>
            <a:r>
              <a:rPr lang="en-US" altLang="en-US" dirty="0"/>
              <a:t> is the file descriptor, </a:t>
            </a:r>
          </a:p>
          <a:p>
            <a:r>
              <a:rPr lang="en-US" altLang="en-US" dirty="0"/>
              <a:t>buffer is a pointer to where the read will put the file’s data; and </a:t>
            </a:r>
          </a:p>
          <a:p>
            <a:r>
              <a:rPr lang="en-US" altLang="en-US" dirty="0" err="1"/>
              <a:t>nbytes</a:t>
            </a:r>
            <a:r>
              <a:rPr lang="en-US" altLang="en-US" dirty="0"/>
              <a:t> is the number of bytes actually read.</a:t>
            </a: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1,2,3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Calling program pushes the values onto the stack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C++compilers push parameters onto the stack in reverse order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Question:  How are these parameters passed?</a:t>
            </a:r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1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3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passed by value</a:t>
            </a:r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Buffer is passed by reference, noted by the &amp;</a:t>
            </a:r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Call to the library procedure is made.  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The library procedure puts the system call number and any arguments into  a register, 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Then the library procedure executes a trap function to start execution in kernel mode at a specific address in the kernel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Following the trap, the kernel code that runs first examines the system call number in the register, looks up the system call handler in a table and dispatches to a system call handler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System Call Handler runs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Returns to the library procedure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Returns to user program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Carries on with the program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en-US" dirty="0"/>
          </a:p>
          <a:p>
            <a:r>
              <a:rPr lang="en-US" altLang="en-US" dirty="0"/>
              <a:t>So thinking</a:t>
            </a:r>
            <a:r>
              <a:rPr lang="en-US" altLang="en-US" baseline="0" dirty="0"/>
              <a:t> about it: How many languages can be used on top of an OS?  A lot. But there is only 1 OS: So we must have an API in the OS and a library for the language that interfaces to the API. 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Also think of a  programmer that takes his software across platforms: The library must be also available in Win, Unix, Linux, MacOS,…</a:t>
            </a:r>
          </a:p>
          <a:p>
            <a:endParaRPr lang="en-US" altLang="en-US" baseline="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defined software interrupt on x86 is interrupt number 128, which is incurred via the int 0x80 instruction. It triggers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switch to kernel mode and the execution of exception vector 128, which is the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handler.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BAF56D1-E5BD-4B55-B84E-BCA8B25D5F7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Same program text is shared...as in the example of base and limit registers where the Base-1 marked the program text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6EB62F3-EEA2-41D6-BEA4-C5321E257C4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This is “sort of” the code they might see in a shell, Ask them what the heck </a:t>
            </a:r>
            <a:r>
              <a:rPr lang="en-US" altLang="en-US" dirty="0" err="1"/>
              <a:t>execve</a:t>
            </a:r>
            <a:r>
              <a:rPr lang="en-US" altLang="en-US" dirty="0"/>
              <a:t> is???</a:t>
            </a:r>
          </a:p>
          <a:p>
            <a:endParaRPr lang="en-US" alt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 main(int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argc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, char *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argv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[], char *env[])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int 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for (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=0; env[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]!=NULL; ++</a:t>
            </a:r>
            <a:r>
              <a:rPr lang="en-US" sz="1200" kern="120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{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	printf("%s\n",env[i]);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return 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right-most structure supposed to represent? No 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2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5976F3E-DDB3-4DC6-A09C-AB4C729ABB7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dirty="0" err="1"/>
              <a:t>Execve</a:t>
            </a:r>
            <a:r>
              <a:rPr lang="en-US" altLang="en-US" dirty="0"/>
              <a:t> is the lone system call in the family of exec functions.  The others are simply wrappers around the system call in the C library.  These include: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/>
              <a:t>execl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/>
              <a:t>execlp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/>
              <a:t>excele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/>
              <a:t>execv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 err="1"/>
              <a:t>execvp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 and v – delineate whether the arguments are provided via a list or an array</a:t>
            </a:r>
          </a:p>
          <a:p>
            <a:pPr>
              <a:buFontTx/>
              <a:buNone/>
            </a:pPr>
            <a:r>
              <a:rPr lang="en-US" altLang="en-US" dirty="0"/>
              <a:t>P – denotes user’s full path is searched for the given file</a:t>
            </a:r>
          </a:p>
          <a:p>
            <a:pPr>
              <a:buFontTx/>
              <a:buNone/>
            </a:pPr>
            <a:r>
              <a:rPr lang="en-US" altLang="en-US" dirty="0"/>
              <a:t>e – denotes new environment is also supplied for the new environment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6AD90-5F9A-47AD-9278-7B55792C1E90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598FD-97EE-4B80-BA99-5F47DB0CBCF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41986-C8D5-44DB-8A1C-45A5AB75591F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79C7-1127-40A7-8536-9A7162F67CF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12F2D9-D901-4D22-A90B-65024B0446DB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7CC-FC71-4FA2-830A-058514E55A4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27DC72-EB2D-40F9-8FFA-44857A583402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059D-90B5-434A-AABC-DAE2F1C97FA1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9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1280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1445447"/>
            <a:ext cx="8928992" cy="1470025"/>
          </a:xfrm>
        </p:spPr>
        <p:txBody>
          <a:bodyPr/>
          <a:lstStyle>
            <a:lvl1pPr>
              <a:defRPr u="none" baseline="0"/>
            </a:lvl1pPr>
          </a:lstStyle>
          <a:p>
            <a:r>
              <a:rPr lang="en-US" dirty="0"/>
              <a:t>EE435 Principles of Operating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7724"/>
            <a:ext cx="6400800" cy="159067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3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17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287000" y="4970512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>
                <a:solidFill>
                  <a:srgbClr val="000099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8000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8000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8000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8000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8000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8000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US" kern="0" dirty="0"/>
              <a:t>Click to edit Master subtitle style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3270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2E46-5C39-4771-BE22-8E5D596F03A5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B5AF70-8645-49D6-8F25-3E41A609CC95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7068-9ECA-48C9-8654-D845786175C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98495-FD52-4559-BAB5-2D3E7B7CB67D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7D47B-3958-45F7-8C35-F6D9FE580964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F0884-04FF-4758-A864-444697BAE44C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7CC5B-B510-4EC3-81D1-5DFCD586C9D5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581FB-E8AA-43D7-9F05-06E74573A1CE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A24B-8280-417D-A5C0-357762AE6CA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EFEDB-1AFE-44A4-AA30-0EDAA5AF2379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altLang="en-US">
                <a:solidFill>
                  <a:srgbClr val="000000"/>
                </a:solidFill>
              </a:rPr>
              <a:t>Dr Alain Beaulieu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2362-F2FC-40F1-B1D3-6DA07A44A32F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3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59CCA2-70D9-4AC7-B446-E31F0CF6528C}" type="datetime1">
              <a:rPr lang="en-US" altLang="en-US" smtClean="0">
                <a:solidFill>
                  <a:srgbClr val="000000"/>
                </a:solidFill>
              </a:rPr>
              <a:t>4/26/2020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CA" altLang="en-US">
                <a:solidFill>
                  <a:srgbClr val="000000"/>
                </a:solidFill>
              </a:rPr>
              <a:t>Dr Alain Beaulieu</a:t>
            </a:r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2B984-0FA7-4C5C-A1AF-397236A629D1}" type="slidenum">
              <a:rPr lang="fr-CA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stdio.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2/syscalls.2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EEE 335</a:t>
            </a:r>
            <a:br>
              <a:rPr lang="en-US" altLang="en-US" dirty="0"/>
            </a:br>
            <a:r>
              <a:rPr lang="en-US" altLang="en-US" sz="4000" dirty="0"/>
              <a:t>Principles of Operating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5A2995-DF32-5241-9E8F-F33192D9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System Calls  </a:t>
            </a:r>
          </a:p>
          <a:p>
            <a:r>
              <a:rPr lang="en-US" sz="2000" dirty="0"/>
              <a:t>(Modern Operating Systems 1.6)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7096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fork()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10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88121"/>
            <a:ext cx="5538597" cy="44759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6136" y="3212976"/>
            <a:ext cx="3347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1. Before forking: j = 200, K = 300</a:t>
            </a:r>
          </a:p>
          <a:p>
            <a:pPr marL="182563" indent="-182563"/>
            <a:r>
              <a:rPr lang="en-CA" sz="1400" dirty="0"/>
              <a:t>2. Running </a:t>
            </a:r>
            <a:r>
              <a:rPr lang="en-CA" sz="1400" dirty="0" err="1"/>
              <a:t>pid</a:t>
            </a:r>
            <a:r>
              <a:rPr lang="en-CA" sz="1400" dirty="0"/>
              <a:t> = </a:t>
            </a:r>
            <a:r>
              <a:rPr lang="en-CA" sz="1400" dirty="0">
                <a:solidFill>
                  <a:srgbClr val="A50021"/>
                </a:solidFill>
              </a:rPr>
              <a:t>18460</a:t>
            </a:r>
            <a:r>
              <a:rPr lang="en-CA" sz="1400" dirty="0"/>
              <a:t>, parent </a:t>
            </a:r>
            <a:r>
              <a:rPr lang="en-CA" sz="1400" dirty="0" err="1"/>
              <a:t>pid</a:t>
            </a:r>
            <a:r>
              <a:rPr lang="en-CA" sz="1400" dirty="0"/>
              <a:t>=15447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0117" y="4479664"/>
            <a:ext cx="3174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5. After forking, parent: j = 200, K = 300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0117" y="5130798"/>
            <a:ext cx="31749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3. Child </a:t>
            </a:r>
            <a:r>
              <a:rPr lang="en-CA" sz="1400" dirty="0" err="1"/>
              <a:t>pid</a:t>
            </a:r>
            <a:r>
              <a:rPr lang="en-CA" sz="1400" dirty="0"/>
              <a:t> = 18461, parent </a:t>
            </a:r>
            <a:r>
              <a:rPr lang="en-CA" sz="1400" dirty="0" err="1"/>
              <a:t>pid</a:t>
            </a:r>
            <a:r>
              <a:rPr lang="en-CA" sz="1400" dirty="0"/>
              <a:t>=</a:t>
            </a:r>
            <a:r>
              <a:rPr lang="en-CA" sz="1400" dirty="0">
                <a:solidFill>
                  <a:srgbClr val="A50021"/>
                </a:solidFill>
              </a:rPr>
              <a:t>18460</a:t>
            </a:r>
          </a:p>
          <a:p>
            <a:endParaRPr lang="en-CA" sz="1400" dirty="0"/>
          </a:p>
          <a:p>
            <a:r>
              <a:rPr lang="en-CA" sz="1400" dirty="0"/>
              <a:t>4. After forking, child: j = 201, K = 301</a:t>
            </a:r>
          </a:p>
        </p:txBody>
      </p:sp>
    </p:spTree>
    <p:extLst>
      <p:ext uri="{BB962C8B-B14F-4D97-AF65-F5344CB8AC3E}">
        <p14:creationId xmlns:p14="http://schemas.microsoft.com/office/powerpoint/2010/main" val="13424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557"/>
            <a:ext cx="7772400" cy="792906"/>
          </a:xfrm>
        </p:spPr>
        <p:txBody>
          <a:bodyPr/>
          <a:lstStyle/>
          <a:p>
            <a:r>
              <a:rPr lang="en-CA" dirty="0"/>
              <a:t>After the Call to fork()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11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C1DCD-9952-4F7B-BA8C-8065096DEF04}"/>
              </a:ext>
            </a:extLst>
          </p:cNvPr>
          <p:cNvSpPr/>
          <p:nvPr/>
        </p:nvSpPr>
        <p:spPr>
          <a:xfrm>
            <a:off x="6553200" y="990600"/>
            <a:ext cx="2209800" cy="556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81958C-F980-4B1A-81CF-4EF2AFFC0735}"/>
              </a:ext>
            </a:extLst>
          </p:cNvPr>
          <p:cNvSpPr/>
          <p:nvPr/>
        </p:nvSpPr>
        <p:spPr>
          <a:xfrm>
            <a:off x="533400" y="1828800"/>
            <a:ext cx="1981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PID = 18460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9D07-7111-4487-8C4A-C7CC8ED6957E}"/>
              </a:ext>
            </a:extLst>
          </p:cNvPr>
          <p:cNvSpPr/>
          <p:nvPr/>
        </p:nvSpPr>
        <p:spPr>
          <a:xfrm>
            <a:off x="529389" y="4359276"/>
            <a:ext cx="1981200" cy="99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PID = 18461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FE0A0-C8E2-4227-BE43-A0C8DF9C644C}"/>
              </a:ext>
            </a:extLst>
          </p:cNvPr>
          <p:cNvSpPr txBox="1"/>
          <p:nvPr/>
        </p:nvSpPr>
        <p:spPr>
          <a:xfrm>
            <a:off x="3617494" y="1187450"/>
            <a:ext cx="137561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Segments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5C77D-0B94-4112-874C-FBD1C8D2A3BD}"/>
              </a:ext>
            </a:extLst>
          </p:cNvPr>
          <p:cNvSpPr txBox="1"/>
          <p:nvPr/>
        </p:nvSpPr>
        <p:spPr>
          <a:xfrm>
            <a:off x="457200" y="3886200"/>
            <a:ext cx="137561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Child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3A1CC7-B51C-49CF-BAEB-F6DD7B76C380}"/>
              </a:ext>
            </a:extLst>
          </p:cNvPr>
          <p:cNvSpPr/>
          <p:nvPr/>
        </p:nvSpPr>
        <p:spPr>
          <a:xfrm>
            <a:off x="3733800" y="16002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D833E-3CE6-4785-8F55-6683B203B4B6}"/>
              </a:ext>
            </a:extLst>
          </p:cNvPr>
          <p:cNvSpPr/>
          <p:nvPr/>
        </p:nvSpPr>
        <p:spPr>
          <a:xfrm>
            <a:off x="3733800" y="20574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2076D-75AD-400C-A3A7-174240CB9D8D}"/>
              </a:ext>
            </a:extLst>
          </p:cNvPr>
          <p:cNvSpPr/>
          <p:nvPr/>
        </p:nvSpPr>
        <p:spPr>
          <a:xfrm>
            <a:off x="3733800" y="25146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AA840-DB71-4415-99B9-0C7F3C2F1BCB}"/>
              </a:ext>
            </a:extLst>
          </p:cNvPr>
          <p:cNvSpPr txBox="1"/>
          <p:nvPr/>
        </p:nvSpPr>
        <p:spPr>
          <a:xfrm>
            <a:off x="457199" y="1355724"/>
            <a:ext cx="137561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Parent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3D2AA-EE7C-499D-9D66-6CC92564B695}"/>
              </a:ext>
            </a:extLst>
          </p:cNvPr>
          <p:cNvSpPr txBox="1"/>
          <p:nvPr/>
        </p:nvSpPr>
        <p:spPr>
          <a:xfrm>
            <a:off x="3617494" y="3702051"/>
            <a:ext cx="137561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Segments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74CF-5725-4EE9-BBEE-C1955D63628F}"/>
              </a:ext>
            </a:extLst>
          </p:cNvPr>
          <p:cNvSpPr/>
          <p:nvPr/>
        </p:nvSpPr>
        <p:spPr>
          <a:xfrm>
            <a:off x="3733800" y="4114801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E33E1E-3DF3-4426-80E4-C8D1C537BDC3}"/>
              </a:ext>
            </a:extLst>
          </p:cNvPr>
          <p:cNvSpPr/>
          <p:nvPr/>
        </p:nvSpPr>
        <p:spPr>
          <a:xfrm>
            <a:off x="3733800" y="4572001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7641D-186A-47AA-81F7-ACC14EA80A57}"/>
              </a:ext>
            </a:extLst>
          </p:cNvPr>
          <p:cNvSpPr/>
          <p:nvPr/>
        </p:nvSpPr>
        <p:spPr>
          <a:xfrm>
            <a:off x="3733800" y="5029201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577199-431B-4151-9F5B-A15A8C7E1A70}"/>
              </a:ext>
            </a:extLst>
          </p:cNvPr>
          <p:cNvSpPr/>
          <p:nvPr/>
        </p:nvSpPr>
        <p:spPr>
          <a:xfrm>
            <a:off x="6879055" y="2201445"/>
            <a:ext cx="1638300" cy="83084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/>
                </a:solidFill>
              </a:rPr>
              <a:t>Text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2BAC6A-C093-49BD-9027-B6B306DBD0DD}"/>
              </a:ext>
            </a:extLst>
          </p:cNvPr>
          <p:cNvSpPr/>
          <p:nvPr/>
        </p:nvSpPr>
        <p:spPr>
          <a:xfrm>
            <a:off x="6874041" y="3328404"/>
            <a:ext cx="1638300" cy="8308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Stack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D3A2BD-60B7-4C6F-9914-95BD3CDFFA06}"/>
              </a:ext>
            </a:extLst>
          </p:cNvPr>
          <p:cNvSpPr/>
          <p:nvPr/>
        </p:nvSpPr>
        <p:spPr>
          <a:xfrm>
            <a:off x="6878052" y="4439152"/>
            <a:ext cx="1638300" cy="83084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0FBFB-CAFC-4848-AE90-DE4244ADC2E2}"/>
              </a:ext>
            </a:extLst>
          </p:cNvPr>
          <p:cNvSpPr/>
          <p:nvPr/>
        </p:nvSpPr>
        <p:spPr>
          <a:xfrm>
            <a:off x="6874041" y="1168900"/>
            <a:ext cx="1638300" cy="83084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Stack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DAC7FF-4556-44CF-804A-575401700834}"/>
              </a:ext>
            </a:extLst>
          </p:cNvPr>
          <p:cNvSpPr/>
          <p:nvPr/>
        </p:nvSpPr>
        <p:spPr>
          <a:xfrm>
            <a:off x="6874041" y="5446880"/>
            <a:ext cx="1638300" cy="83084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Data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FBA113-4DBA-4C3F-B3CD-1363D749DCE2}"/>
              </a:ext>
            </a:extLst>
          </p:cNvPr>
          <p:cNvCxnSpPr>
            <a:cxnSpLocks/>
          </p:cNvCxnSpPr>
          <p:nvPr/>
        </p:nvCxnSpPr>
        <p:spPr>
          <a:xfrm>
            <a:off x="4314324" y="1812924"/>
            <a:ext cx="2539664" cy="1805291"/>
          </a:xfrm>
          <a:prstGeom prst="straightConnector1">
            <a:avLst/>
          </a:prstGeom>
          <a:ln w="38100">
            <a:solidFill>
              <a:srgbClr val="A5A5E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B198A1-9B5C-4214-A2CD-E97F41BB4A31}"/>
              </a:ext>
            </a:extLst>
          </p:cNvPr>
          <p:cNvCxnSpPr>
            <a:cxnSpLocks/>
          </p:cNvCxnSpPr>
          <p:nvPr/>
        </p:nvCxnSpPr>
        <p:spPr>
          <a:xfrm>
            <a:off x="4314324" y="2286000"/>
            <a:ext cx="2539664" cy="3544721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3BF3DE-78CF-4CED-8012-0CB5F33C9B8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14324" y="2616869"/>
            <a:ext cx="2564731" cy="1263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335B23-AB35-4856-9166-94B9F0A0E178}"/>
              </a:ext>
            </a:extLst>
          </p:cNvPr>
          <p:cNvCxnSpPr>
            <a:cxnSpLocks/>
          </p:cNvCxnSpPr>
          <p:nvPr/>
        </p:nvCxnSpPr>
        <p:spPr>
          <a:xfrm flipV="1">
            <a:off x="4312060" y="2819400"/>
            <a:ext cx="2582034" cy="2436059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C4EF9E-BC46-4491-B835-9688602D5EDB}"/>
              </a:ext>
            </a:extLst>
          </p:cNvPr>
          <p:cNvCxnSpPr>
            <a:cxnSpLocks/>
          </p:cNvCxnSpPr>
          <p:nvPr/>
        </p:nvCxnSpPr>
        <p:spPr>
          <a:xfrm>
            <a:off x="4266198" y="4830764"/>
            <a:ext cx="2607843" cy="371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932C6C-FB7A-4D28-A3EE-B825982AFABA}"/>
              </a:ext>
            </a:extLst>
          </p:cNvPr>
          <p:cNvCxnSpPr>
            <a:cxnSpLocks/>
          </p:cNvCxnSpPr>
          <p:nvPr/>
        </p:nvCxnSpPr>
        <p:spPr>
          <a:xfrm flipV="1">
            <a:off x="4371345" y="1788861"/>
            <a:ext cx="2502696" cy="2491643"/>
          </a:xfrm>
          <a:prstGeom prst="straightConnector1">
            <a:avLst/>
          </a:prstGeom>
          <a:ln w="38100">
            <a:solidFill>
              <a:srgbClr val="A5A5E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tion Button: Return 2">
            <a:hlinkClick r:id="rId3" action="ppaction://hlinksldjump" highlightClick="1"/>
          </p:cNvPr>
          <p:cNvSpPr/>
          <p:nvPr/>
        </p:nvSpPr>
        <p:spPr>
          <a:xfrm>
            <a:off x="473004" y="6238275"/>
            <a:ext cx="466352" cy="422200"/>
          </a:xfrm>
          <a:prstGeom prst="actionButtonRetur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2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execve( ) System Call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that the child process has started we want it to do something completely different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dirty="0"/>
              <a:t>Replaces the current process’ core image with the program specified by </a:t>
            </a:r>
            <a:r>
              <a:rPr lang="en-US" altLang="en-US" i="1" dirty="0">
                <a:solidFill>
                  <a:srgbClr val="A50021"/>
                </a:solidFill>
              </a:rPr>
              <a:t>name</a:t>
            </a:r>
            <a:endParaRPr lang="en-US" altLang="en-US" dirty="0">
              <a:solidFill>
                <a:srgbClr val="A50021"/>
              </a:solidFill>
            </a:endParaRPr>
          </a:p>
          <a:p>
            <a:pPr lvl="1" eaLnBrk="1" hangingPunct="1"/>
            <a:r>
              <a:rPr lang="en-US" altLang="en-US" i="1" dirty="0" err="1">
                <a:solidFill>
                  <a:srgbClr val="A50021"/>
                </a:solidFill>
              </a:rPr>
              <a:t>argv</a:t>
            </a:r>
            <a:r>
              <a:rPr lang="en-US" altLang="en-US" dirty="0"/>
              <a:t> a pointer to an array of characters passed to the new program</a:t>
            </a:r>
          </a:p>
          <a:p>
            <a:pPr lvl="1" eaLnBrk="1" hangingPunct="1"/>
            <a:r>
              <a:rPr lang="en-US" altLang="en-US" i="1" dirty="0" err="1">
                <a:solidFill>
                  <a:srgbClr val="A50021"/>
                </a:solidFill>
              </a:rPr>
              <a:t>environp</a:t>
            </a:r>
            <a:r>
              <a:rPr lang="en-US" altLang="en-US" dirty="0"/>
              <a:t> is an array of environment information such as home directory, working directory, </a:t>
            </a:r>
            <a:r>
              <a:rPr lang="en-US" altLang="en-US" dirty="0" err="1"/>
              <a:t>etc</a:t>
            </a:r>
            <a:endParaRPr lang="en-US" altLang="en-US" i="1" dirty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291B9AA-47AC-4962-9016-DB5B4081B511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995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link( ) System Call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226" y="1752600"/>
            <a:ext cx="7772400" cy="2036440"/>
          </a:xfrm>
        </p:spPr>
        <p:txBody>
          <a:bodyPr/>
          <a:lstStyle/>
          <a:p>
            <a:pPr eaLnBrk="1" hangingPunct="1"/>
            <a:r>
              <a:rPr lang="en-US" altLang="en-US" dirty="0"/>
              <a:t>link( ) is interesting because it illustrates how files are stored in *NIX systems</a:t>
            </a:r>
          </a:p>
          <a:p>
            <a:pPr eaLnBrk="1" hangingPunct="1"/>
            <a:r>
              <a:rPr lang="en-US" altLang="en-US" dirty="0"/>
              <a:t>Are files physically located on the disk in terms of files within directories?</a:t>
            </a:r>
          </a:p>
          <a:p>
            <a:pPr marL="1371600" lvl="3" indent="0">
              <a:buNone/>
            </a:pPr>
            <a:endParaRPr lang="en-US" alt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F63C691-A35D-4B16-B35B-8464D5C37509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FD551D-AC97-466C-B148-4F82172F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6" y="3645024"/>
            <a:ext cx="7772400" cy="23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US" altLang="en-US" kern="0" dirty="0"/>
              <a:t>No</a:t>
            </a:r>
          </a:p>
          <a:p>
            <a:r>
              <a:rPr lang="en-US" altLang="en-US" kern="0" dirty="0"/>
              <a:t>Files are simply groupings of related data</a:t>
            </a:r>
          </a:p>
          <a:p>
            <a:pPr lvl="1"/>
            <a:r>
              <a:rPr lang="en-US" altLang="en-US" kern="0" dirty="0"/>
              <a:t>Information on each file is a data structure</a:t>
            </a:r>
          </a:p>
          <a:p>
            <a:pPr lvl="2"/>
            <a:r>
              <a:rPr lang="en-US" altLang="en-US" kern="0" dirty="0"/>
              <a:t>Each file has a number called an </a:t>
            </a:r>
            <a:r>
              <a:rPr lang="en-US" altLang="en-US" b="1" kern="0" dirty="0" err="1"/>
              <a:t>inode</a:t>
            </a:r>
            <a:endParaRPr lang="en-US" altLang="en-US" b="1" kern="0" dirty="0">
              <a:solidFill>
                <a:srgbClr val="3B9D3B"/>
              </a:solidFill>
            </a:endParaRPr>
          </a:p>
          <a:p>
            <a:pPr lvl="2"/>
            <a:r>
              <a:rPr lang="en-US" altLang="en-US" kern="0" dirty="0"/>
              <a:t>The data structure maps this </a:t>
            </a:r>
            <a:r>
              <a:rPr lang="en-US" altLang="en-US" b="1" kern="0" dirty="0" err="1"/>
              <a:t>inode</a:t>
            </a:r>
            <a:r>
              <a:rPr lang="en-US" altLang="en-US" kern="0" dirty="0"/>
              <a:t> to a physical disk location</a:t>
            </a:r>
          </a:p>
          <a:p>
            <a:pPr marL="1371600" lvl="3" indent="0">
              <a:buFont typeface="Wingdings" pitchFamily="2" charset="2"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87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inode</a:t>
            </a:r>
            <a:r>
              <a:rPr lang="en-CA" dirty="0"/>
              <a:t> is a data structure in a Unix-style file system which describes a filesystem object such as a file or a directory. </a:t>
            </a:r>
          </a:p>
          <a:p>
            <a:pPr lvl="1"/>
            <a:r>
              <a:rPr lang="en-CA" dirty="0"/>
              <a:t>Each </a:t>
            </a:r>
            <a:r>
              <a:rPr lang="en-CA" dirty="0" err="1"/>
              <a:t>inode</a:t>
            </a:r>
            <a:r>
              <a:rPr lang="en-CA" dirty="0"/>
              <a:t> stores the attributes and disk block location(s) of the object’s data</a:t>
            </a:r>
          </a:p>
          <a:p>
            <a:pPr lvl="1"/>
            <a:r>
              <a:rPr lang="en-CA" dirty="0"/>
              <a:t>File system object attributes may include metadata (times of last change, access, modification), as well as owner and permission data</a:t>
            </a:r>
          </a:p>
          <a:p>
            <a:pPr lvl="1"/>
            <a:r>
              <a:rPr lang="en-CA" dirty="0"/>
              <a:t>You can see the </a:t>
            </a:r>
            <a:r>
              <a:rPr lang="en-CA" dirty="0" err="1"/>
              <a:t>inode</a:t>
            </a:r>
            <a:r>
              <a:rPr lang="en-CA" dirty="0"/>
              <a:t> numbers using the ls command (e.g. </a:t>
            </a:r>
            <a:r>
              <a:rPr lang="en-CA" i="1" dirty="0"/>
              <a:t>ls –</a:t>
            </a:r>
            <a:r>
              <a:rPr lang="en-CA" i="1" dirty="0" err="1"/>
              <a:t>i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14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Inodes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023864"/>
          </a:xfrm>
        </p:spPr>
        <p:txBody>
          <a:bodyPr/>
          <a:lstStyle/>
          <a:p>
            <a:r>
              <a:rPr lang="en-CA" dirty="0"/>
              <a:t>Consider a directory called </a:t>
            </a:r>
            <a:r>
              <a:rPr lang="en-CA" i="1" dirty="0" err="1"/>
              <a:t>midterm_q</a:t>
            </a:r>
            <a:r>
              <a:rPr lang="en-CA" dirty="0"/>
              <a:t> with one directory, </a:t>
            </a:r>
            <a:r>
              <a:rPr lang="en-CA" i="1" dirty="0" err="1"/>
              <a:t>lab_solutions</a:t>
            </a:r>
            <a:r>
              <a:rPr lang="en-CA" dirty="0"/>
              <a:t> and one file,  </a:t>
            </a:r>
            <a:r>
              <a:rPr lang="en-CA" i="1" dirty="0"/>
              <a:t>mid_term.txt</a:t>
            </a:r>
          </a:p>
          <a:p>
            <a:r>
              <a:rPr lang="en-CA" dirty="0"/>
              <a:t>Lets see what the </a:t>
            </a:r>
            <a:r>
              <a:rPr lang="en-CA" dirty="0" err="1"/>
              <a:t>inode</a:t>
            </a:r>
            <a:r>
              <a:rPr lang="en-CA" dirty="0"/>
              <a:t> numbers are that reference these two file system objects: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15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118620"/>
            <a:ext cx="4801347" cy="201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540" y="500448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solidFill>
                  <a:srgbClr val="00B0F0"/>
                </a:solidFill>
              </a:rPr>
              <a:t>Inode</a:t>
            </a:r>
            <a:r>
              <a:rPr lang="en-CA" dirty="0">
                <a:solidFill>
                  <a:srgbClr val="00B0F0"/>
                </a:solidFill>
              </a:rPr>
              <a:t> numbers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439652" y="5327654"/>
            <a:ext cx="97210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75656" y="5327655"/>
            <a:ext cx="936104" cy="2160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2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link( ) System Call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directory?</a:t>
            </a:r>
          </a:p>
          <a:p>
            <a:pPr lvl="1" eaLnBrk="1" hangingPunct="1"/>
            <a:r>
              <a:rPr lang="en-US" altLang="en-US" dirty="0"/>
              <a:t>In *NIX, directories are files mapped to </a:t>
            </a:r>
            <a:r>
              <a:rPr lang="en-US" altLang="en-US" dirty="0" err="1"/>
              <a:t>inode</a:t>
            </a:r>
            <a:r>
              <a:rPr lang="en-US" altLang="en-US" dirty="0"/>
              <a:t> numbers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So how does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  <a:r>
              <a:rPr lang="en-US" altLang="en-US" dirty="0"/>
              <a:t> work?</a:t>
            </a:r>
          </a:p>
        </p:txBody>
      </p:sp>
      <p:sp>
        <p:nvSpPr>
          <p:cNvPr id="41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8146646-495F-49BB-9156-4D03F5DA5571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BB431-7B60-4C95-BFB1-39E2D83F660A}"/>
              </a:ext>
            </a:extLst>
          </p:cNvPr>
          <p:cNvSpPr/>
          <p:nvPr/>
        </p:nvSpPr>
        <p:spPr>
          <a:xfrm>
            <a:off x="2267744" y="3068960"/>
            <a:ext cx="4036396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~/435$    ls -i1A</a:t>
            </a:r>
          </a:p>
          <a:p>
            <a:r>
              <a:rPr lang="en-CA" sz="2000" dirty="0"/>
              <a:t>948629   codingIsCool.txt</a:t>
            </a:r>
          </a:p>
          <a:p>
            <a:r>
              <a:rPr lang="en-CA" sz="2000" dirty="0"/>
              <a:t>949491   deadlocks.txt</a:t>
            </a:r>
          </a:p>
          <a:p>
            <a:r>
              <a:rPr lang="en-CA" sz="2000" dirty="0"/>
              <a:t>949492   iLoveC.txt</a:t>
            </a:r>
          </a:p>
          <a:p>
            <a:r>
              <a:rPr lang="en-CA" sz="2000" dirty="0"/>
              <a:t>949493   scheduling.txt</a:t>
            </a:r>
          </a:p>
        </p:txBody>
      </p:sp>
    </p:spTree>
    <p:extLst>
      <p:ext uri="{BB962C8B-B14F-4D97-AF65-F5344CB8AC3E}">
        <p14:creationId xmlns:p14="http://schemas.microsoft.com/office/powerpoint/2010/main" val="255743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61BB-7EA9-44C3-9A50-727D4EC8A709}"/>
              </a:ext>
            </a:extLst>
          </p:cNvPr>
          <p:cNvGrpSpPr/>
          <p:nvPr/>
        </p:nvGrpSpPr>
        <p:grpSpPr>
          <a:xfrm>
            <a:off x="2080504" y="5290952"/>
            <a:ext cx="5588109" cy="525918"/>
            <a:chOff x="2080504" y="5290952"/>
            <a:chExt cx="5588109" cy="52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685D93-802B-4D0C-8A6B-D7BABE9D36B3}"/>
                </a:ext>
              </a:extLst>
            </p:cNvPr>
            <p:cNvSpPr/>
            <p:nvPr/>
          </p:nvSpPr>
          <p:spPr>
            <a:xfrm>
              <a:off x="2080504" y="5290952"/>
              <a:ext cx="2172685" cy="288032"/>
            </a:xfrm>
            <a:prstGeom prst="rect">
              <a:avLst/>
            </a:prstGeom>
            <a:solidFill>
              <a:srgbClr val="FFFF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C48881-616F-4DA0-BC08-F4ACF60D65E9}"/>
                </a:ext>
              </a:extLst>
            </p:cNvPr>
            <p:cNvSpPr/>
            <p:nvPr/>
          </p:nvSpPr>
          <p:spPr>
            <a:xfrm>
              <a:off x="5437786" y="5528838"/>
              <a:ext cx="2230827" cy="288032"/>
            </a:xfrm>
            <a:prstGeom prst="rect">
              <a:avLst/>
            </a:prstGeom>
            <a:solidFill>
              <a:srgbClr val="FFFF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link( ) System Call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14868"/>
            <a:ext cx="8856984" cy="1319168"/>
          </a:xfrm>
        </p:spPr>
        <p:txBody>
          <a:bodyPr/>
          <a:lstStyle/>
          <a:p>
            <a:pPr eaLnBrk="1" hangingPunct="1"/>
            <a:r>
              <a:rPr lang="en-US" altLang="en-US" dirty="0"/>
              <a:t>link(</a:t>
            </a:r>
            <a:r>
              <a:rPr lang="en-US" altLang="en-US" dirty="0" err="1"/>
              <a:t>oldpath</a:t>
            </a:r>
            <a:r>
              <a:rPr lang="en-US" altLang="en-US" dirty="0"/>
              <a:t>, </a:t>
            </a:r>
            <a:r>
              <a:rPr lang="en-US" altLang="en-US" dirty="0" err="1"/>
              <a:t>newpath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sz="2000" dirty="0"/>
              <a:t>Both </a:t>
            </a:r>
            <a:r>
              <a:rPr lang="en-US" altLang="en-US" sz="2000" dirty="0" err="1"/>
              <a:t>oldpath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newpath</a:t>
            </a:r>
            <a:r>
              <a:rPr lang="en-US" altLang="en-US" sz="2000" dirty="0"/>
              <a:t> refer or point to the same file</a:t>
            </a:r>
          </a:p>
          <a:p>
            <a:pPr lvl="1" eaLnBrk="1" hangingPunct="1"/>
            <a:r>
              <a:rPr lang="en-US" altLang="en-US" sz="2000" dirty="0"/>
              <a:t>There is no way to tell which was the “original” link </a:t>
            </a:r>
          </a:p>
        </p:txBody>
      </p:sp>
      <p:sp>
        <p:nvSpPr>
          <p:cNvPr id="512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2A2DAD3-4312-4131-B729-64E53C593CEA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A99051-2F99-47E8-8452-463A3379F469}"/>
              </a:ext>
            </a:extLst>
          </p:cNvPr>
          <p:cNvGrpSpPr/>
          <p:nvPr/>
        </p:nvGrpSpPr>
        <p:grpSpPr>
          <a:xfrm>
            <a:off x="258588" y="3491488"/>
            <a:ext cx="7697788" cy="1354217"/>
            <a:chOff x="258588" y="3491488"/>
            <a:chExt cx="7697788" cy="13542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A0568A-6BFE-4600-BE6B-09EBA69503A9}"/>
                </a:ext>
              </a:extLst>
            </p:cNvPr>
            <p:cNvSpPr txBox="1"/>
            <p:nvPr/>
          </p:nvSpPr>
          <p:spPr>
            <a:xfrm>
              <a:off x="258588" y="3610711"/>
              <a:ext cx="10415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Before </a:t>
              </a:r>
            </a:p>
            <a:p>
              <a:pPr algn="ctr"/>
              <a:r>
                <a:rPr lang="en-CA" b="1" dirty="0"/>
                <a:t>link()</a:t>
              </a:r>
            </a:p>
            <a:p>
              <a:pPr algn="ctr"/>
              <a:r>
                <a:rPr lang="en-CA" dirty="0"/>
                <a:t>System Call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EB5C05-9B99-49AB-8CC7-04DD12AFF40E}"/>
                </a:ext>
              </a:extLst>
            </p:cNvPr>
            <p:cNvSpPr/>
            <p:nvPr/>
          </p:nvSpPr>
          <p:spPr>
            <a:xfrm>
              <a:off x="2047772" y="3491488"/>
              <a:ext cx="2380212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rgbClr val="0070C0"/>
                  </a:solidFill>
                </a:rPr>
                <a:t>~/435$    ls -i1A</a:t>
              </a:r>
            </a:p>
            <a:p>
              <a:r>
                <a:rPr lang="en-CA" sz="1600" dirty="0"/>
                <a:t>948629   codingIsCool.txt</a:t>
              </a:r>
            </a:p>
            <a:p>
              <a:r>
                <a:rPr lang="en-CA" sz="1600" dirty="0"/>
                <a:t>949491   deadlocks.txt</a:t>
              </a:r>
            </a:p>
            <a:p>
              <a:r>
                <a:rPr lang="en-CA" sz="1600" dirty="0"/>
                <a:t>949492   iLoveC.txt</a:t>
              </a:r>
            </a:p>
            <a:p>
              <a:r>
                <a:rPr lang="en-CA" sz="1600" dirty="0"/>
                <a:t>949493   scheduling.txt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4FE1CA-DBF3-4A4A-BF9A-9EFCA1F2C6FC}"/>
                </a:ext>
              </a:extLst>
            </p:cNvPr>
            <p:cNvSpPr/>
            <p:nvPr/>
          </p:nvSpPr>
          <p:spPr>
            <a:xfrm>
              <a:off x="5364088" y="3491488"/>
              <a:ext cx="259228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rgbClr val="0070C0"/>
                  </a:solidFill>
                </a:rPr>
                <a:t>~/466$    ls -i1A</a:t>
              </a:r>
            </a:p>
            <a:p>
              <a:r>
                <a:rPr lang="en-CA" sz="1600" dirty="0"/>
                <a:t>949489   iLovePython.txt</a:t>
              </a:r>
            </a:p>
            <a:p>
              <a:r>
                <a:rPr lang="en-CA" sz="1600" dirty="0"/>
                <a:t>949490   protobuf.txt</a:t>
              </a:r>
            </a:p>
            <a:p>
              <a:r>
                <a:rPr lang="en-CA" sz="1600" dirty="0"/>
                <a:t>949494   socketTutorial.txt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F5FBE11F-C6F2-48C9-8894-A2C079B9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49" y="2691714"/>
            <a:ext cx="7657309" cy="55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914400" lvl="2" indent="-747713">
              <a:buFontTx/>
              <a:buNone/>
            </a:pPr>
            <a:r>
              <a:rPr lang="en-US" altLang="en-US" b="1" kern="0" dirty="0">
                <a:latin typeface="Calibri" panose="020F0502020204030204" pitchFamily="34" charset="0"/>
                <a:cs typeface="Calibri" panose="020F0502020204030204" pitchFamily="34" charset="0"/>
              </a:rPr>
              <a:t>link(~/435/</a:t>
            </a:r>
            <a:r>
              <a:rPr lang="en-US" altLang="en-US" b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codingIsCool</a:t>
            </a:r>
            <a:r>
              <a:rPr lang="en-US" altLang="en-US" b="1" kern="0" dirty="0">
                <a:latin typeface="Calibri" panose="020F0502020204030204" pitchFamily="34" charset="0"/>
                <a:cs typeface="Calibri" panose="020F0502020204030204" pitchFamily="34" charset="0"/>
              </a:rPr>
              <a:t>   ,  ~/Documents/466/makesnosense.txt);</a:t>
            </a:r>
            <a:endParaRPr lang="en-US" altLang="en-US" b="1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EA7A67-4C0D-4A94-8031-FB042290D5D6}"/>
              </a:ext>
            </a:extLst>
          </p:cNvPr>
          <p:cNvGrpSpPr/>
          <p:nvPr/>
        </p:nvGrpSpPr>
        <p:grpSpPr>
          <a:xfrm>
            <a:off x="258587" y="5035600"/>
            <a:ext cx="7726787" cy="1354217"/>
            <a:chOff x="258587" y="5035600"/>
            <a:chExt cx="7726787" cy="13542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0819BD-DCC3-4598-83A7-2026A42E5DB1}"/>
                </a:ext>
              </a:extLst>
            </p:cNvPr>
            <p:cNvSpPr txBox="1"/>
            <p:nvPr/>
          </p:nvSpPr>
          <p:spPr>
            <a:xfrm>
              <a:off x="258587" y="5108991"/>
              <a:ext cx="10415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After </a:t>
              </a:r>
            </a:p>
            <a:p>
              <a:pPr algn="ctr"/>
              <a:r>
                <a:rPr lang="en-CA" b="1" dirty="0"/>
                <a:t>link()</a:t>
              </a:r>
            </a:p>
            <a:p>
              <a:pPr algn="ctr"/>
              <a:r>
                <a:rPr lang="en-CA" dirty="0"/>
                <a:t>System Call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5DF995-9938-439B-A40A-5913DFEC857E}"/>
                </a:ext>
              </a:extLst>
            </p:cNvPr>
            <p:cNvSpPr/>
            <p:nvPr/>
          </p:nvSpPr>
          <p:spPr>
            <a:xfrm>
              <a:off x="2047773" y="5035600"/>
              <a:ext cx="2380212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rgbClr val="0070C0"/>
                  </a:solidFill>
                </a:rPr>
                <a:t>~/435$    ls -i1A</a:t>
              </a:r>
            </a:p>
            <a:p>
              <a:r>
                <a:rPr lang="en-CA" sz="1600" dirty="0"/>
                <a:t>948629   codingIsCool.txt</a:t>
              </a:r>
            </a:p>
            <a:p>
              <a:r>
                <a:rPr lang="en-CA" sz="1600" dirty="0"/>
                <a:t>949491   deadlocks.txt</a:t>
              </a:r>
            </a:p>
            <a:p>
              <a:r>
                <a:rPr lang="en-CA" sz="1600" dirty="0"/>
                <a:t>949492   iLoveC.txt</a:t>
              </a:r>
            </a:p>
            <a:p>
              <a:r>
                <a:rPr lang="en-CA" sz="1600" dirty="0"/>
                <a:t>949493   scheduling.txt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C0BF07-B61B-4756-9114-A0AFE1D1267F}"/>
                </a:ext>
              </a:extLst>
            </p:cNvPr>
            <p:cNvSpPr/>
            <p:nvPr/>
          </p:nvSpPr>
          <p:spPr>
            <a:xfrm>
              <a:off x="5393086" y="5035600"/>
              <a:ext cx="2592288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rgbClr val="0070C0"/>
                  </a:solidFill>
                </a:rPr>
                <a:t>~/466$     ls -i1A</a:t>
              </a:r>
            </a:p>
            <a:p>
              <a:r>
                <a:rPr lang="en-CA" sz="1600" dirty="0"/>
                <a:t>949489   iLovePython.txt</a:t>
              </a:r>
            </a:p>
            <a:p>
              <a:r>
                <a:rPr lang="en-CA" sz="1600" dirty="0"/>
                <a:t>948629   makesnosense.txt</a:t>
              </a:r>
            </a:p>
            <a:p>
              <a:r>
                <a:rPr lang="en-CA" sz="1600" dirty="0"/>
                <a:t>949490   protobuf.txt</a:t>
              </a:r>
            </a:p>
            <a:p>
              <a:r>
                <a:rPr lang="en-CA" sz="1600" dirty="0"/>
                <a:t>949494   socketTutorial.txt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7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 and Soft (Symbolic)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</a:t>
            </a:r>
            <a:r>
              <a:rPr lang="en-CA" dirty="0" err="1"/>
              <a:t>linux</a:t>
            </a:r>
            <a:r>
              <a:rPr lang="en-CA" dirty="0"/>
              <a:t>, one can create both:</a:t>
            </a:r>
          </a:p>
          <a:p>
            <a:pPr lvl="1"/>
            <a:r>
              <a:rPr lang="en-CA" dirty="0"/>
              <a:t> hard links, using the system call link() and</a:t>
            </a:r>
          </a:p>
          <a:p>
            <a:pPr lvl="1"/>
            <a:r>
              <a:rPr lang="en-CA" dirty="0"/>
              <a:t> soft or symbolic links, using the system call </a:t>
            </a:r>
            <a:r>
              <a:rPr lang="en-CA" dirty="0" err="1"/>
              <a:t>symlink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In BASH, the link (ln) command enables one to create hard and soft links</a:t>
            </a:r>
          </a:p>
          <a:p>
            <a:pPr lvl="1"/>
            <a:r>
              <a:rPr lang="en-CA" dirty="0"/>
              <a:t>this is not the link() system call</a:t>
            </a:r>
          </a:p>
          <a:p>
            <a:pPr lvl="1"/>
            <a:r>
              <a:rPr lang="en-CA" dirty="0"/>
              <a:t>it is a bash utility that helps illustrate the differences between soft and hard links 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18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4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021"/>
            <a:ext cx="7772400" cy="1143000"/>
          </a:xfrm>
        </p:spPr>
        <p:txBody>
          <a:bodyPr/>
          <a:lstStyle/>
          <a:p>
            <a:r>
              <a:rPr lang="en-CA" dirty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2822"/>
            <a:ext cx="7772400" cy="1490114"/>
          </a:xfrm>
        </p:spPr>
        <p:txBody>
          <a:bodyPr/>
          <a:lstStyle/>
          <a:p>
            <a:r>
              <a:rPr lang="en-CA" dirty="0"/>
              <a:t>Hard links are really just other names for files in a </a:t>
            </a:r>
            <a:r>
              <a:rPr lang="en-CA" dirty="0" err="1"/>
              <a:t>linux</a:t>
            </a:r>
            <a:r>
              <a:rPr lang="en-CA" dirty="0"/>
              <a:t> operating system</a:t>
            </a:r>
          </a:p>
          <a:p>
            <a:pPr lvl="1"/>
            <a:r>
              <a:rPr lang="en-CA" dirty="0"/>
              <a:t>Hard links cannot be created for directories</a:t>
            </a:r>
          </a:p>
          <a:p>
            <a:pPr lvl="1"/>
            <a:r>
              <a:rPr lang="en-US" dirty="0"/>
              <a:t>Consider a directory called </a:t>
            </a:r>
            <a:r>
              <a:rPr lang="en-US" b="1" i="1" dirty="0" err="1"/>
              <a:t>midterm_q</a:t>
            </a:r>
            <a:r>
              <a:rPr lang="en-US" dirty="0"/>
              <a:t> with one directory, </a:t>
            </a:r>
            <a:r>
              <a:rPr lang="en-US" b="1" i="1" dirty="0" err="1"/>
              <a:t>lab_solutions</a:t>
            </a:r>
            <a:r>
              <a:rPr lang="en-US" b="1" i="1" dirty="0"/>
              <a:t> </a:t>
            </a:r>
            <a:r>
              <a:rPr lang="en-US" dirty="0"/>
              <a:t>and one file,  </a:t>
            </a:r>
            <a:r>
              <a:rPr lang="en-US" b="1" i="1" dirty="0"/>
              <a:t>mid_term.txt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19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9D877-1B49-4890-A332-2242B734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26" y="4005065"/>
            <a:ext cx="480134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0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Calls</a:t>
            </a:r>
          </a:p>
          <a:p>
            <a:pPr eaLnBrk="1" hangingPunct="1"/>
            <a:r>
              <a:rPr lang="en-US" altLang="en-US"/>
              <a:t>Selected Specific System Calls</a:t>
            </a:r>
          </a:p>
          <a:p>
            <a:pPr lvl="1" eaLnBrk="1" hangingPunct="1"/>
            <a:r>
              <a:rPr lang="en-US" altLang="en-US"/>
              <a:t>fork( )</a:t>
            </a:r>
          </a:p>
          <a:p>
            <a:pPr lvl="1" eaLnBrk="1" hangingPunct="1"/>
            <a:r>
              <a:rPr lang="en-US" altLang="en-US"/>
              <a:t>execve( )</a:t>
            </a:r>
          </a:p>
          <a:p>
            <a:pPr lvl="1" eaLnBrk="1" hangingPunct="1"/>
            <a:r>
              <a:rPr lang="en-US" altLang="en-US"/>
              <a:t>link( )</a:t>
            </a:r>
          </a:p>
          <a:p>
            <a:pPr eaLnBrk="1" hangingPunct="1"/>
            <a:r>
              <a:rPr lang="en-US" altLang="en-US"/>
              <a:t>*NIX to Windows comparison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37619F2-393A-46C5-BF94-3A322038FCD0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5234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021"/>
            <a:ext cx="7772400" cy="1143000"/>
          </a:xfrm>
        </p:spPr>
        <p:txBody>
          <a:bodyPr/>
          <a:lstStyle/>
          <a:p>
            <a:r>
              <a:rPr lang="en-CA" dirty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2822"/>
            <a:ext cx="7772400" cy="2239888"/>
          </a:xfrm>
        </p:spPr>
        <p:txBody>
          <a:bodyPr/>
          <a:lstStyle/>
          <a:p>
            <a:r>
              <a:rPr lang="en-CA" dirty="0"/>
              <a:t>Hard links are really just other names for files in a </a:t>
            </a:r>
            <a:r>
              <a:rPr lang="en-CA" dirty="0" err="1"/>
              <a:t>linux</a:t>
            </a:r>
            <a:r>
              <a:rPr lang="en-CA" dirty="0"/>
              <a:t> operating system</a:t>
            </a:r>
          </a:p>
          <a:p>
            <a:pPr lvl="1"/>
            <a:r>
              <a:rPr lang="en-CA" dirty="0"/>
              <a:t>Hard links cannot be created for directories</a:t>
            </a:r>
          </a:p>
          <a:p>
            <a:pPr lvl="1"/>
            <a:r>
              <a:rPr lang="en-CA" dirty="0"/>
              <a:t>So lets create a hard link for our </a:t>
            </a:r>
            <a:r>
              <a:rPr lang="en-CA" b="1" i="1" dirty="0"/>
              <a:t>mid_term.txt </a:t>
            </a:r>
            <a:r>
              <a:rPr lang="en-CA" dirty="0"/>
              <a:t>file and take a look at the </a:t>
            </a:r>
            <a:r>
              <a:rPr lang="en-CA" dirty="0" err="1"/>
              <a:t>inode</a:t>
            </a:r>
            <a:r>
              <a:rPr lang="en-CA" dirty="0"/>
              <a:t> numbers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20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7" y="3602710"/>
            <a:ext cx="8719546" cy="18200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602985"/>
            <a:ext cx="7772400" cy="110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CA" kern="0" dirty="0"/>
              <a:t>Again, note that with the hard link, the </a:t>
            </a:r>
            <a:r>
              <a:rPr lang="en-CA" kern="0" dirty="0" err="1"/>
              <a:t>inode</a:t>
            </a:r>
            <a:r>
              <a:rPr lang="en-CA" kern="0" dirty="0"/>
              <a:t> numbers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65655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021"/>
            <a:ext cx="7772400" cy="1143000"/>
          </a:xfrm>
        </p:spPr>
        <p:txBody>
          <a:bodyPr/>
          <a:lstStyle/>
          <a:p>
            <a:r>
              <a:rPr lang="en-CA" dirty="0"/>
              <a:t>Symbolic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2822"/>
            <a:ext cx="7772400" cy="1414217"/>
          </a:xfrm>
        </p:spPr>
        <p:txBody>
          <a:bodyPr/>
          <a:lstStyle/>
          <a:p>
            <a:r>
              <a:rPr lang="en-CA" dirty="0"/>
              <a:t>Symbolic links can be created in a similar manner, lets create one and see what the listing looks like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Note that in the Ubuntu version used for this example, the soft link is identified by a different colour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21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77039"/>
            <a:ext cx="8424980" cy="14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Symbolic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83704"/>
          </a:xfrm>
        </p:spPr>
        <p:txBody>
          <a:bodyPr/>
          <a:lstStyle/>
          <a:p>
            <a:r>
              <a:rPr lang="en-CA" dirty="0"/>
              <a:t>More importantly, lets look at the </a:t>
            </a:r>
            <a:r>
              <a:rPr lang="en-CA" dirty="0" err="1"/>
              <a:t>inode</a:t>
            </a:r>
            <a:r>
              <a:rPr lang="en-CA" dirty="0"/>
              <a:t> numbers: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r>
              <a:rPr lang="en-CA" dirty="0"/>
              <a:t>Note that the soft or symbolic link has a different </a:t>
            </a:r>
            <a:r>
              <a:rPr lang="en-CA" dirty="0" err="1"/>
              <a:t>inode</a:t>
            </a:r>
            <a:r>
              <a:rPr lang="en-CA" dirty="0"/>
              <a:t> number</a:t>
            </a:r>
          </a:p>
          <a:p>
            <a:pPr lvl="1"/>
            <a:r>
              <a:rPr lang="en-CA" dirty="0"/>
              <a:t>It does not contain the data in the target file but rather points to another </a:t>
            </a:r>
            <a:r>
              <a:rPr lang="en-CA" dirty="0" err="1"/>
              <a:t>inode</a:t>
            </a:r>
            <a:r>
              <a:rPr lang="en-CA" dirty="0"/>
              <a:t> entry in the data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22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593246"/>
            <a:ext cx="4335503" cy="15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4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Symbolic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87760"/>
          </a:xfrm>
        </p:spPr>
        <p:txBody>
          <a:bodyPr/>
          <a:lstStyle/>
          <a:p>
            <a:r>
              <a:rPr lang="en-CA" dirty="0"/>
              <a:t>There are several ways (e.g. </a:t>
            </a:r>
            <a:r>
              <a:rPr lang="en-CA" i="1" dirty="0"/>
              <a:t>ls</a:t>
            </a:r>
            <a:r>
              <a:rPr lang="en-CA" dirty="0"/>
              <a:t>, </a:t>
            </a:r>
            <a:r>
              <a:rPr lang="en-CA" i="1" dirty="0"/>
              <a:t>file</a:t>
            </a:r>
            <a:r>
              <a:rPr lang="en-CA" dirty="0"/>
              <a:t> and </a:t>
            </a:r>
            <a:r>
              <a:rPr lang="en-CA" i="1" dirty="0"/>
              <a:t>stat</a:t>
            </a:r>
            <a:r>
              <a:rPr lang="en-CA" dirty="0"/>
              <a:t> commands) to see what a symbolic link actually points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23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4" y="3438933"/>
            <a:ext cx="7299401" cy="736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5" y="4406921"/>
            <a:ext cx="5429528" cy="442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35" y="4932040"/>
            <a:ext cx="6343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3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file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15752"/>
          </a:xfrm>
        </p:spPr>
        <p:txBody>
          <a:bodyPr/>
          <a:lstStyle/>
          <a:p>
            <a:r>
              <a:rPr lang="en-CA" dirty="0"/>
              <a:t>Changes can be made to the ‘original’ file using either soft or hard links</a:t>
            </a:r>
          </a:p>
          <a:p>
            <a:pPr lvl="1"/>
            <a:r>
              <a:rPr lang="en-CA" dirty="0"/>
              <a:t>Each of the following lines was written by separately accessing the file through the two types of links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5381625"/>
            <a:ext cx="481012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3931971"/>
            <a:ext cx="4800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Links to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50696" cy="583704"/>
          </a:xfrm>
        </p:spPr>
        <p:txBody>
          <a:bodyPr/>
          <a:lstStyle/>
          <a:p>
            <a:r>
              <a:rPr lang="en-CA" dirty="0"/>
              <a:t>As stated, hard links cannot be used to link to directories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25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2" y="3003872"/>
            <a:ext cx="4781550" cy="5810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3342" y="3558881"/>
            <a:ext cx="7772400" cy="58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CA" kern="0" dirty="0"/>
              <a:t>But you can link to directories with soft links</a:t>
            </a:r>
          </a:p>
          <a:p>
            <a:pPr lvl="1"/>
            <a:r>
              <a:rPr lang="en-CA" kern="0" dirty="0"/>
              <a:t>Note the new </a:t>
            </a:r>
            <a:r>
              <a:rPr lang="en-CA" kern="0" dirty="0" err="1"/>
              <a:t>inode</a:t>
            </a:r>
            <a:r>
              <a:rPr lang="en-CA" kern="0" dirty="0"/>
              <a:t> entry for the recently created directory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5048250"/>
            <a:ext cx="4676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Linked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difference between the two different types of links is what happens when files are deleted</a:t>
            </a:r>
          </a:p>
          <a:p>
            <a:pPr lvl="1"/>
            <a:r>
              <a:rPr lang="en-CA" dirty="0"/>
              <a:t>Let delete the original file using </a:t>
            </a:r>
            <a:r>
              <a:rPr lang="en-CA" i="1" dirty="0" err="1"/>
              <a:t>rm</a:t>
            </a:r>
            <a:r>
              <a:rPr lang="en-CA" i="1" dirty="0"/>
              <a:t> mid_term.txt, </a:t>
            </a:r>
            <a:r>
              <a:rPr lang="en-CA" dirty="0"/>
              <a:t>and see what happens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Note the soft link entry still exists, but is now in red text</a:t>
            </a:r>
          </a:p>
          <a:p>
            <a:pPr lvl="2"/>
            <a:r>
              <a:rPr lang="en-CA" dirty="0"/>
              <a:t>This is because the file to which it points, no longer exists</a:t>
            </a:r>
          </a:p>
          <a:p>
            <a:pPr lvl="1"/>
            <a:endParaRPr lang="en-C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26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221088"/>
            <a:ext cx="379678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Linked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320008"/>
          </a:xfrm>
        </p:spPr>
        <p:txBody>
          <a:bodyPr/>
          <a:lstStyle/>
          <a:p>
            <a:r>
              <a:rPr lang="en-CA" dirty="0"/>
              <a:t>However, the hard link file still exists and can be opened to reveal the same information</a:t>
            </a:r>
          </a:p>
          <a:p>
            <a:pPr lvl="1"/>
            <a:r>
              <a:rPr lang="en-CA" dirty="0"/>
              <a:t>Another interesting test that you can try, is using vi to open the soft link, type something in it and save it</a:t>
            </a:r>
          </a:p>
          <a:p>
            <a:pPr lvl="2"/>
            <a:r>
              <a:rPr lang="en-CA" dirty="0"/>
              <a:t>You will find that the mid_term.txt file gets recreated with a new </a:t>
            </a:r>
            <a:r>
              <a:rPr lang="en-CA" dirty="0" err="1"/>
              <a:t>inode</a:t>
            </a:r>
            <a:r>
              <a:rPr lang="en-CA" dirty="0"/>
              <a:t> number, but only contains the new information you typed in from the link and that the contents are now out of sync with the other hard linked file (hlink_midterm.txt) that you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27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373216"/>
            <a:ext cx="2724150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548444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mid_term.txt file was created by again using vi slink_midterm.txt</a:t>
            </a:r>
          </a:p>
          <a:p>
            <a:endParaRPr lang="en-CA" sz="1200" dirty="0"/>
          </a:p>
          <a:p>
            <a:r>
              <a:rPr lang="en-CA" sz="1200" dirty="0"/>
              <a:t>Note the new </a:t>
            </a:r>
            <a:r>
              <a:rPr lang="en-CA" sz="1200" dirty="0" err="1"/>
              <a:t>inode</a:t>
            </a:r>
            <a:r>
              <a:rPr lang="en-CA" sz="1200" dirty="0"/>
              <a:t> number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35896" y="5932228"/>
            <a:ext cx="1352809" cy="17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5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704" y="2898304"/>
            <a:ext cx="3923456" cy="2880320"/>
          </a:xfrm>
        </p:spPr>
        <p:txBody>
          <a:bodyPr/>
          <a:lstStyle/>
          <a:p>
            <a:pPr marL="0" indent="0">
              <a:buNone/>
            </a:pPr>
            <a:r>
              <a:rPr lang="en-CA" sz="1400" dirty="0"/>
              <a:t>                             </a:t>
            </a:r>
            <a:r>
              <a:rPr lang="en-CA" sz="2400" dirty="0">
                <a:solidFill>
                  <a:srgbClr val="C00000"/>
                </a:solidFill>
              </a:rPr>
              <a:t>Hard Links</a:t>
            </a:r>
            <a:endParaRPr lang="en-CA" sz="2400" dirty="0"/>
          </a:p>
          <a:p>
            <a:r>
              <a:rPr lang="en-CA" sz="1800" dirty="0"/>
              <a:t>A hard link preserves the contents of the file</a:t>
            </a:r>
          </a:p>
          <a:p>
            <a:r>
              <a:rPr lang="en-CA" sz="1800" dirty="0"/>
              <a:t>A hard link cannot be created for directories, and they cannot span across partitions</a:t>
            </a:r>
          </a:p>
          <a:p>
            <a:r>
              <a:rPr lang="en-CA" sz="1800" dirty="0"/>
              <a:t>If the original file is deleted, the hard link (see first bullet) can still be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28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2888940"/>
            <a:ext cx="439248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CA" sz="1400" kern="0" dirty="0"/>
              <a:t>                  </a:t>
            </a:r>
            <a:r>
              <a:rPr lang="en-CA" kern="0" dirty="0">
                <a:solidFill>
                  <a:srgbClr val="C00000"/>
                </a:solidFill>
              </a:rPr>
              <a:t>Soft Links</a:t>
            </a:r>
          </a:p>
          <a:p>
            <a:r>
              <a:rPr lang="en-CA" sz="1800" kern="0" dirty="0"/>
              <a:t>A soft link does not contain the data in the target file</a:t>
            </a:r>
          </a:p>
          <a:p>
            <a:r>
              <a:rPr lang="en-CA" sz="1800" kern="0" dirty="0"/>
              <a:t>A soft link points to another entry somewhere in the file system</a:t>
            </a:r>
          </a:p>
          <a:p>
            <a:r>
              <a:rPr lang="en-CA" sz="1800" kern="0" dirty="0"/>
              <a:t>A soft link has the ability to link to directories, or to files on networked systems</a:t>
            </a:r>
          </a:p>
          <a:p>
            <a:r>
              <a:rPr lang="en-CA" sz="1800" kern="0" dirty="0"/>
              <a:t>Deleting a target file for a symbolic link makes that link useless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1710308"/>
            <a:ext cx="7772400" cy="9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r>
              <a:rPr lang="en-CA" kern="0" dirty="0"/>
              <a:t>A few key summary points regarding hard and symbolic links</a:t>
            </a:r>
          </a:p>
        </p:txBody>
      </p:sp>
    </p:spTree>
    <p:extLst>
      <p:ext uri="{BB962C8B-B14F-4D97-AF65-F5344CB8AC3E}">
        <p14:creationId xmlns:p14="http://schemas.microsoft.com/office/powerpoint/2010/main" val="342316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 Summary</a:t>
            </a:r>
          </a:p>
        </p:txBody>
      </p:sp>
      <p:pic>
        <p:nvPicPr>
          <p:cNvPr id="18437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64"/>
          <a:stretch>
            <a:fillRect/>
          </a:stretch>
        </p:blipFill>
        <p:spPr bwMode="auto">
          <a:xfrm>
            <a:off x="508000" y="1600200"/>
            <a:ext cx="8534400" cy="187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4" b="47960"/>
          <a:stretch>
            <a:fillRect/>
          </a:stretch>
        </p:blipFill>
        <p:spPr bwMode="auto">
          <a:xfrm>
            <a:off x="508000" y="3582988"/>
            <a:ext cx="8534400" cy="2605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C74C7C0-9FDD-4034-A504-8EF645D0F6B4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508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Calls</a:t>
            </a:r>
          </a:p>
        </p:txBody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System calls are the interface between user programs and the operating system</a:t>
            </a:r>
          </a:p>
          <a:p>
            <a:pPr eaLnBrk="1" hangingPunct="1"/>
            <a:r>
              <a:rPr lang="en-US" altLang="en-US" dirty="0"/>
              <a:t>Procedure libraries are provided to make it possible to make system calls from higher level languages such as C</a:t>
            </a:r>
          </a:p>
          <a:p>
            <a:pPr lvl="1" eaLnBrk="1" hangingPunct="1"/>
            <a:r>
              <a:rPr lang="en-US" altLang="en-US" dirty="0"/>
              <a:t>Example: </a:t>
            </a:r>
            <a:r>
              <a:rPr lang="en-US" altLang="en-US" dirty="0" err="1"/>
              <a:t>stdio.h</a:t>
            </a:r>
            <a:r>
              <a:rPr lang="en-US" altLang="en-US" dirty="0"/>
              <a:t> provides the functions necessary to open, close, and manipulate files.  </a:t>
            </a:r>
          </a:p>
          <a:p>
            <a:pPr lvl="2"/>
            <a:r>
              <a:rPr lang="en-US" altLang="en-US" dirty="0"/>
              <a:t>DOS and UNIX systems both have a </a:t>
            </a:r>
            <a:r>
              <a:rPr lang="en-US" altLang="en-US" dirty="0" err="1"/>
              <a:t>stdio.h</a:t>
            </a:r>
            <a:r>
              <a:rPr lang="en-US" altLang="en-US" dirty="0"/>
              <a:t>, though their implementations are different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42CA01A-ECDF-4EE2-B79B-8378BC77BF12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202165-6AFE-489D-A4BF-DC130052E9E4}"/>
              </a:ext>
            </a:extLst>
          </p:cNvPr>
          <p:cNvSpPr/>
          <p:nvPr/>
        </p:nvSpPr>
        <p:spPr>
          <a:xfrm>
            <a:off x="1835696" y="6457528"/>
            <a:ext cx="5040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>
                <a:hlinkClick r:id="rId3"/>
              </a:rPr>
              <a:t>https://pubs.opengroup.org/onlinepubs/7908799/xsh/stdio.h.html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03087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 Summary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762000" y="4114800"/>
          <a:ext cx="81041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Bitmap Image" r:id="rId3" imgW="8104762" imgH="1590897" progId="Paint.Picture">
                  <p:embed/>
                </p:oleObj>
              </mc:Choice>
              <mc:Fallback>
                <p:oleObj name="Bitmap Image" r:id="rId3" imgW="8104762" imgH="1590897" progId="Paint.Picture">
                  <p:embed/>
                  <p:pic>
                    <p:nvPicPr>
                      <p:cNvPr id="61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8104188" cy="1590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ChangeAspect="1"/>
          </p:cNvGraphicFramePr>
          <p:nvPr/>
        </p:nvGraphicFramePr>
        <p:xfrm>
          <a:off x="762000" y="1600200"/>
          <a:ext cx="81327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Bitmap Image" r:id="rId5" imgW="8133333" imgH="2123810" progId="Paint.Picture">
                  <p:embed/>
                </p:oleObj>
              </mc:Choice>
              <mc:Fallback>
                <p:oleObj name="Bitmap Image" r:id="rId5" imgW="8133333" imgH="2123810" progId="Paint.Picture">
                  <p:embed/>
                  <p:pic>
                    <p:nvPicPr>
                      <p:cNvPr id="614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132763" cy="2124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57B329B-27C9-4906-A7C8-A18E5158B60F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5362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*NIX vs Windows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Windows provides a more removed interface known as the Win32 API</a:t>
            </a:r>
          </a:p>
          <a:p>
            <a:pPr lvl="1" eaLnBrk="1" hangingPunct="1"/>
            <a:r>
              <a:rPr lang="en-US" altLang="en-US" dirty="0"/>
              <a:t>Number of API calls are in the thousands!</a:t>
            </a:r>
          </a:p>
          <a:p>
            <a:pPr lvl="1" eaLnBrk="1" hangingPunct="1"/>
            <a:r>
              <a:rPr lang="en-US" altLang="en-US" dirty="0"/>
              <a:t>Many invoke system calls, many more in user space...impossible to tell them apart.  It may even vary from one edition of Windows to the next</a:t>
            </a:r>
          </a:p>
          <a:p>
            <a:pPr eaLnBrk="1" hangingPunct="1"/>
            <a:r>
              <a:rPr lang="en-US" altLang="en-US" dirty="0"/>
              <a:t>Windows has different system calls as some features supported differently or not at all</a:t>
            </a:r>
          </a:p>
          <a:p>
            <a:pPr lvl="1" eaLnBrk="1" hangingPunct="1"/>
            <a:r>
              <a:rPr lang="en-US" altLang="en-US" dirty="0"/>
              <a:t>For example:	</a:t>
            </a:r>
          </a:p>
          <a:p>
            <a:pPr lvl="2"/>
            <a:r>
              <a:rPr lang="en-US" altLang="en-US" dirty="0" err="1"/>
              <a:t>CreateProcess</a:t>
            </a:r>
            <a:r>
              <a:rPr lang="en-US" altLang="en-US" dirty="0"/>
              <a:t>() in Windows is similar to fork() + </a:t>
            </a:r>
            <a:r>
              <a:rPr lang="en-US" altLang="en-US" dirty="0" err="1"/>
              <a:t>execve</a:t>
            </a:r>
            <a:r>
              <a:rPr lang="en-US" altLang="en-US" dirty="0"/>
              <a:t>() in Linux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29F6FAF-1A53-4915-A598-29FFF4D160A1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24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 Time!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5D5DB7E-226B-4376-A186-86E8298CEACB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8749E1-A9C2-4575-B474-C3B0F9903DDB}"/>
              </a:ext>
            </a:extLst>
          </p:cNvPr>
          <p:cNvSpPr/>
          <p:nvPr/>
        </p:nvSpPr>
        <p:spPr>
          <a:xfrm>
            <a:off x="1259632" y="2276872"/>
            <a:ext cx="6696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Why is a system call different from a regular function call?</a:t>
            </a:r>
          </a:p>
        </p:txBody>
      </p:sp>
    </p:spTree>
    <p:extLst>
      <p:ext uri="{BB962C8B-B14F-4D97-AF65-F5344CB8AC3E}">
        <p14:creationId xmlns:p14="http://schemas.microsoft.com/office/powerpoint/2010/main" val="100585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763000" cy="3733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5400"/>
              <a:t>Questions?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5D5DB7E-226B-4376-A186-86E8298CEACB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687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2B6-0972-4E48-B6B7-4C2426229E1B}" type="slidenum">
              <a:rPr lang="fr-CA" altLang="en-US" smtClean="0">
                <a:solidFill>
                  <a:srgbClr val="000000"/>
                </a:solidFill>
              </a:rPr>
              <a:pPr/>
              <a:t>34</a:t>
            </a:fld>
            <a:endParaRPr lang="fr-CA" altLang="en-US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Structure of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402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Recall: Memory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1162-72CC-4A71-AE98-B818C231D57D}" type="slidenum">
              <a:rPr lang="fr-CA" altLang="en-US" smtClean="0">
                <a:solidFill>
                  <a:srgbClr val="000000"/>
                </a:solidFill>
              </a:rPr>
              <a:pPr/>
              <a:t>4</a:t>
            </a:fld>
            <a:endParaRPr lang="fr-CA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2971800" y="1524000"/>
            <a:ext cx="2667000" cy="4495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2971800" y="5402984"/>
            <a:ext cx="2667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fr-CA" altLang="en-US" dirty="0" err="1">
                <a:latin typeface="Times New Roman" pitchFamily="18" charset="0"/>
              </a:rPr>
              <a:t>Text</a:t>
            </a:r>
            <a:endParaRPr lang="fr-CA" altLang="en-US" dirty="0">
              <a:latin typeface="Times New Roman" pitchFamily="18" charset="0"/>
            </a:endParaRPr>
          </a:p>
          <a:p>
            <a:pPr algn="ctr"/>
            <a:r>
              <a:rPr lang="fr-CA" altLang="en-US" dirty="0">
                <a:latin typeface="Times New Roman" pitchFamily="18" charset="0"/>
              </a:rPr>
              <a:t>(</a:t>
            </a:r>
            <a:r>
              <a:rPr lang="fr-CA" altLang="en-US" dirty="0" err="1">
                <a:latin typeface="Times New Roman" pitchFamily="18" charset="0"/>
              </a:rPr>
              <a:t>executable</a:t>
            </a:r>
            <a:r>
              <a:rPr lang="fr-CA" altLang="en-US" dirty="0">
                <a:latin typeface="Times New Roman" pitchFamily="18" charset="0"/>
              </a:rPr>
              <a:t> instructions)</a:t>
            </a:r>
          </a:p>
        </p:txBody>
      </p:sp>
      <p:sp>
        <p:nvSpPr>
          <p:cNvPr id="9" name="Rectangle 1034"/>
          <p:cNvSpPr>
            <a:spLocks noChangeArrowheads="1"/>
          </p:cNvSpPr>
          <p:nvPr/>
        </p:nvSpPr>
        <p:spPr bwMode="auto">
          <a:xfrm>
            <a:off x="2971800" y="4005064"/>
            <a:ext cx="26670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dirty="0">
                <a:latin typeface="Times New Roman" pitchFamily="18" charset="0"/>
              </a:rPr>
              <a:t>Heap</a:t>
            </a:r>
          </a:p>
        </p:txBody>
      </p:sp>
      <p:sp>
        <p:nvSpPr>
          <p:cNvPr id="10" name="Rectangle 1035"/>
          <p:cNvSpPr>
            <a:spLocks noChangeArrowheads="1"/>
          </p:cNvSpPr>
          <p:nvPr/>
        </p:nvSpPr>
        <p:spPr bwMode="auto">
          <a:xfrm>
            <a:off x="2971800" y="1524000"/>
            <a:ext cx="26670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dirty="0">
                <a:latin typeface="Times New Roman" pitchFamily="18" charset="0"/>
              </a:rPr>
              <a:t>Stack</a:t>
            </a:r>
          </a:p>
        </p:txBody>
      </p:sp>
      <p:sp>
        <p:nvSpPr>
          <p:cNvPr id="11" name="Line 1036"/>
          <p:cNvSpPr>
            <a:spLocks noChangeShapeType="1"/>
          </p:cNvSpPr>
          <p:nvPr/>
        </p:nvSpPr>
        <p:spPr bwMode="auto">
          <a:xfrm>
            <a:off x="42672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2" name="Line 1037"/>
          <p:cNvSpPr>
            <a:spLocks noChangeShapeType="1"/>
          </p:cNvSpPr>
          <p:nvPr/>
        </p:nvSpPr>
        <p:spPr bwMode="auto">
          <a:xfrm flipV="1">
            <a:off x="4267200" y="35010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3" name="Text Box 1038"/>
          <p:cNvSpPr txBox="1">
            <a:spLocks noChangeArrowheads="1"/>
          </p:cNvSpPr>
          <p:nvPr/>
        </p:nvSpPr>
        <p:spPr bwMode="auto">
          <a:xfrm>
            <a:off x="5562600" y="2133600"/>
            <a:ext cx="381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altLang="en-US" sz="9600" dirty="0">
                <a:latin typeface="Times New Roman" pitchFamily="18" charset="0"/>
              </a:rPr>
              <a:t>}</a:t>
            </a:r>
          </a:p>
        </p:txBody>
      </p:sp>
      <p:sp>
        <p:nvSpPr>
          <p:cNvPr id="14" name="Text Box 1039"/>
          <p:cNvSpPr txBox="1">
            <a:spLocks noChangeArrowheads="1"/>
          </p:cNvSpPr>
          <p:nvPr/>
        </p:nvSpPr>
        <p:spPr bwMode="auto">
          <a:xfrm>
            <a:off x="6185682" y="2911475"/>
            <a:ext cx="2640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en-US" dirty="0">
                <a:latin typeface="Times New Roman" pitchFamily="18" charset="0"/>
              </a:rPr>
              <a:t>Unused memory </a:t>
            </a:r>
          </a:p>
        </p:txBody>
      </p:sp>
      <p:sp>
        <p:nvSpPr>
          <p:cNvPr id="15" name="Rectangle 1034"/>
          <p:cNvSpPr>
            <a:spLocks noChangeArrowheads="1"/>
          </p:cNvSpPr>
          <p:nvPr/>
        </p:nvSpPr>
        <p:spPr bwMode="auto">
          <a:xfrm>
            <a:off x="2971800" y="4746104"/>
            <a:ext cx="2667000" cy="6568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altLang="en-US" dirty="0">
                <a:latin typeface="Times New Roman" pitchFamily="18" charset="0"/>
              </a:rPr>
              <a:t>Data</a:t>
            </a:r>
          </a:p>
          <a:p>
            <a:pPr algn="ctr"/>
            <a:r>
              <a:rPr lang="en-CA" altLang="en-US" dirty="0">
                <a:latin typeface="Times New Roman" pitchFamily="18" charset="0"/>
              </a:rPr>
              <a:t>(variables)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8F1DB1D-060E-40D8-9D64-9584BF70C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20" y="1716736"/>
            <a:ext cx="2272680" cy="341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2" indent="0">
              <a:buFontTx/>
              <a:buNone/>
            </a:pPr>
            <a:r>
              <a:rPr lang="en-US" altLang="en-US" sz="1600" kern="0" dirty="0" err="1"/>
              <a:t>myFunction</a:t>
            </a:r>
            <a:r>
              <a:rPr lang="en-US" altLang="en-US" sz="1600" kern="0" dirty="0"/>
              <a:t> (</a:t>
            </a:r>
            <a:r>
              <a:rPr lang="en-US" altLang="en-US" sz="1600" kern="0" dirty="0" err="1"/>
              <a:t>int</a:t>
            </a:r>
            <a:r>
              <a:rPr lang="en-US" altLang="en-US" sz="1600" kern="0" dirty="0"/>
              <a:t> a, char b) </a:t>
            </a:r>
            <a:endParaRPr lang="en-US" altLang="en-US" sz="1800" kern="0" dirty="0"/>
          </a:p>
        </p:txBody>
      </p:sp>
      <p:sp>
        <p:nvSpPr>
          <p:cNvPr id="3" name="Action Button: Return 2">
            <a:hlinkClick r:id="rId3" action="ppaction://hlinksldjump" highlightClick="1"/>
          </p:cNvPr>
          <p:cNvSpPr/>
          <p:nvPr/>
        </p:nvSpPr>
        <p:spPr>
          <a:xfrm rot="10800000">
            <a:off x="539552" y="6019800"/>
            <a:ext cx="466352" cy="466352"/>
          </a:xfrm>
          <a:prstGeom prst="actionButtonRetur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16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92200"/>
            <a:ext cx="8763000" cy="968648"/>
          </a:xfrm>
        </p:spPr>
        <p:txBody>
          <a:bodyPr/>
          <a:lstStyle/>
          <a:p>
            <a:pPr eaLnBrk="1" hangingPunct="1"/>
            <a:r>
              <a:rPr lang="en-US" altLang="en-US" dirty="0"/>
              <a:t>What happens during a regular function call?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70167"/>
              </p:ext>
            </p:extLst>
          </p:nvPr>
        </p:nvGraphicFramePr>
        <p:xfrm>
          <a:off x="251520" y="2060848"/>
          <a:ext cx="5271902" cy="424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Bitmap Image" r:id="rId4" imgW="4982270" imgH="4009524" progId="Paint.Picture">
                  <p:embed/>
                </p:oleObj>
              </mc:Choice>
              <mc:Fallback>
                <p:oleObj name="Bitmap Image" r:id="rId4" imgW="4982270" imgH="40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5271902" cy="424372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5A32DEA-F026-4C22-A142-F06C9A614C3E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F1DB1D-060E-40D8-9D64-9584BF70C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771" y="3573016"/>
            <a:ext cx="3491880" cy="1506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2" indent="0">
              <a:buFontTx/>
              <a:buNone/>
            </a:pPr>
            <a:r>
              <a:rPr lang="en-US" altLang="en-US" sz="1600" kern="0" dirty="0"/>
              <a:t>float </a:t>
            </a:r>
            <a:r>
              <a:rPr lang="en-US" altLang="en-US" sz="1600" kern="0" dirty="0" err="1"/>
              <a:t>QuadForm</a:t>
            </a:r>
            <a:r>
              <a:rPr lang="en-US" altLang="en-US" sz="1600" kern="0" dirty="0"/>
              <a:t>(float a, float b, float c)</a:t>
            </a:r>
          </a:p>
          <a:p>
            <a:pPr marL="0" lvl="2" indent="0">
              <a:buFontTx/>
              <a:buNone/>
            </a:pPr>
            <a:r>
              <a:rPr lang="en-US" altLang="en-US" sz="1600" kern="0" dirty="0"/>
              <a:t>{</a:t>
            </a:r>
          </a:p>
          <a:p>
            <a:pPr marL="0" lvl="2" indent="0">
              <a:buFontTx/>
              <a:buNone/>
            </a:pPr>
            <a:r>
              <a:rPr lang="en-US" altLang="en-US" sz="1600" kern="0" dirty="0"/>
              <a:t>      x= (-b+/- Sqrt(B^2-4ac)) /2a;</a:t>
            </a:r>
          </a:p>
          <a:p>
            <a:pPr marL="0" lvl="2" indent="0">
              <a:buFontTx/>
              <a:buNone/>
            </a:pPr>
            <a:r>
              <a:rPr lang="en-US" altLang="en-US" sz="1600" kern="0" dirty="0"/>
              <a:t>      return x;</a:t>
            </a:r>
          </a:p>
          <a:p>
            <a:pPr marL="0" lvl="2" indent="0">
              <a:buFontTx/>
              <a:buNone/>
            </a:pPr>
            <a:r>
              <a:rPr lang="en-US" altLang="en-US" sz="1600" kern="0" dirty="0"/>
              <a:t>}</a:t>
            </a:r>
            <a:endParaRPr lang="en-US" altLang="en-US" sz="18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7E53973-FA4A-4004-BCEB-08B8F98A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2098932"/>
            <a:ext cx="4003595" cy="96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US" altLang="en-US" kern="0" dirty="0"/>
              <a:t>Consider following function:</a:t>
            </a:r>
          </a:p>
          <a:p>
            <a:pPr lvl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7607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How is a system call different?</a:t>
            </a:r>
          </a:p>
        </p:txBody>
      </p:sp>
      <p:pic>
        <p:nvPicPr>
          <p:cNvPr id="11270" name="Picture 4" descr="C:\B\b4\JPG\foo\1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7399"/>
            <a:ext cx="6324600" cy="4997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84E7301-3859-4BDD-8A8C-DBB0E8AF91D4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CAB92A-E6F6-4660-8435-EBD54702A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486" y="2629165"/>
            <a:ext cx="2368002" cy="35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2" indent="0">
              <a:buFontTx/>
              <a:buNone/>
            </a:pPr>
            <a:r>
              <a:rPr lang="en-US" altLang="en-US" sz="1600" kern="0" dirty="0"/>
              <a:t> int read(</a:t>
            </a:r>
            <a:r>
              <a:rPr lang="en-US" altLang="en-US" sz="1600" kern="0" dirty="0" err="1"/>
              <a:t>fd</a:t>
            </a:r>
            <a:r>
              <a:rPr lang="en-US" altLang="en-US" sz="1600" kern="0" dirty="0"/>
              <a:t>, buffer, </a:t>
            </a:r>
            <a:r>
              <a:rPr lang="en-US" altLang="en-US" sz="1600" kern="0" dirty="0" err="1"/>
              <a:t>nbytes</a:t>
            </a:r>
            <a:r>
              <a:rPr lang="en-US" altLang="en-US" sz="1600" kern="0" dirty="0"/>
              <a:t>)</a:t>
            </a:r>
            <a:endParaRPr lang="en-US" altLang="en-US" sz="18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6C338-3022-4AB6-A69C-25A8A6665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688" y="1590417"/>
            <a:ext cx="3189312" cy="96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lvl="1"/>
            <a:r>
              <a:rPr lang="en-US" altLang="en-US" kern="0" dirty="0"/>
              <a:t>Consider the ‘read’ system call:</a:t>
            </a:r>
          </a:p>
          <a:p>
            <a:pPr lvl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6786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Specific System Calls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brief description of some system calls in the *NIX environment is useful to demonstrate what services the OS offers</a:t>
            </a:r>
          </a:p>
          <a:p>
            <a:pPr lvl="1"/>
            <a:r>
              <a:rPr lang="en-US" altLang="en-US" dirty="0"/>
              <a:t>Actually, these are a description of library function calls</a:t>
            </a:r>
          </a:p>
          <a:p>
            <a:pPr lvl="1"/>
            <a:r>
              <a:rPr lang="en-US" altLang="en-US" dirty="0"/>
              <a:t>In general, these functions invoke system calls to accomplish their task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3BCAFD9-F2F6-407E-92FC-AE9E65C2E43C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44C7C0-FF54-438D-A6D9-4D5E247D3CA7}"/>
              </a:ext>
            </a:extLst>
          </p:cNvPr>
          <p:cNvSpPr/>
          <p:nvPr/>
        </p:nvSpPr>
        <p:spPr>
          <a:xfrm>
            <a:off x="1475656" y="5968385"/>
            <a:ext cx="565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http://man7.org/linux/man-pages/man2/syscalls.2.html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9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fork( ) System Call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fork()</a:t>
            </a:r>
            <a:r>
              <a:rPr lang="en-US" altLang="en-US" dirty="0"/>
              <a:t>;       /*Example of call*/</a:t>
            </a:r>
          </a:p>
          <a:p>
            <a:pPr eaLnBrk="1" hangingPunct="1"/>
            <a:r>
              <a:rPr lang="en-US" altLang="en-US" dirty="0"/>
              <a:t>In *NIX, the only way to create a new process is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/>
              <a:t> creates an exact duplicate of the calling process at the point of the call including file descriptors, register state, stack,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Same program text is shared</a:t>
            </a:r>
          </a:p>
          <a:p>
            <a:pPr lvl="1" eaLnBrk="1" hangingPunct="1"/>
            <a:r>
              <a:rPr lang="en-US" altLang="en-US" dirty="0"/>
              <a:t>Return value is different for the two processes:</a:t>
            </a:r>
          </a:p>
          <a:p>
            <a:pPr lvl="2" eaLnBrk="1" hangingPunct="1"/>
            <a:r>
              <a:rPr lang="en-US" altLang="en-US" dirty="0"/>
              <a:t>Parent receives the PID of the child</a:t>
            </a:r>
          </a:p>
          <a:p>
            <a:pPr lvl="2" eaLnBrk="1" hangingPunct="1"/>
            <a:r>
              <a:rPr lang="en-US" altLang="en-US" dirty="0"/>
              <a:t>Child receives 0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E79D404-E690-4B8C-B89E-74722EA85C8E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6203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fork( ) System Call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If everything is the same, how do the child process do different work from the parent?</a:t>
            </a:r>
          </a:p>
          <a:p>
            <a:pPr lvl="2"/>
            <a:r>
              <a:rPr lang="en-US" altLang="en-US" dirty="0"/>
              <a:t>Consider shell command:  </a:t>
            </a:r>
            <a:endParaRPr lang="en-US" altLang="en-US" i="1" dirty="0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57200" y="2718298"/>
            <a:ext cx="8610600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while (TRUE)                         /* repeat forever */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  </a:t>
            </a:r>
            <a:r>
              <a:rPr lang="en-US" altLang="en-US" sz="1700" dirty="0" err="1">
                <a:latin typeface="Courier New" pitchFamily="49" charset="0"/>
              </a:rPr>
              <a:t>type_prompt</a:t>
            </a:r>
            <a:r>
              <a:rPr lang="en-US" altLang="en-US" sz="1700" dirty="0">
                <a:latin typeface="Courier New" pitchFamily="49" charset="0"/>
              </a:rPr>
              <a:t>();                     /* display prompt */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  </a:t>
            </a:r>
            <a:r>
              <a:rPr lang="en-US" altLang="en-US" sz="1700" dirty="0" err="1">
                <a:latin typeface="Courier New" pitchFamily="49" charset="0"/>
              </a:rPr>
              <a:t>read_command</a:t>
            </a:r>
            <a:r>
              <a:rPr lang="en-US" altLang="en-US" sz="1700" dirty="0">
                <a:latin typeface="Courier New" pitchFamily="49" charset="0"/>
              </a:rPr>
              <a:t>(command, parameters)  /* input from terminal */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en-US" sz="1700" dirty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  if (fork() != 0)                   /* fork off child process */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    </a:t>
            </a:r>
            <a:r>
              <a:rPr lang="en-US" altLang="en-US" sz="1700" dirty="0" err="1">
                <a:latin typeface="Courier New" pitchFamily="49" charset="0"/>
              </a:rPr>
              <a:t>waitpid</a:t>
            </a:r>
            <a:r>
              <a:rPr lang="en-US" altLang="en-US" sz="1700" dirty="0">
                <a:latin typeface="Courier New" pitchFamily="49" charset="0"/>
              </a:rPr>
              <a:t>( -1, &amp;status, 0);        /* Wait for child to end */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  else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    </a:t>
            </a:r>
            <a:r>
              <a:rPr lang="en-US" altLang="en-US" sz="1700" dirty="0" err="1">
                <a:latin typeface="Courier New" pitchFamily="49" charset="0"/>
              </a:rPr>
              <a:t>execve</a:t>
            </a:r>
            <a:r>
              <a:rPr lang="en-US" altLang="en-US" sz="1700" dirty="0">
                <a:latin typeface="Courier New" pitchFamily="49" charset="0"/>
              </a:rPr>
              <a:t> (command, parameters, 0); /* execute command */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1700" dirty="0">
                <a:latin typeface="Courier New" pitchFamily="49" charset="0"/>
              </a:rPr>
              <a:t>} </a:t>
            </a:r>
          </a:p>
        </p:txBody>
      </p:sp>
      <p:sp>
        <p:nvSpPr>
          <p:cNvPr id="1537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7AE7079-4E0E-4986-9A5B-FE3A622414CD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F3E7ECE-8E8E-4E08-91D9-00FB3D0E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9" y="2182394"/>
            <a:ext cx="1800200" cy="35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8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8000"/>
                </a:solidFill>
                <a:latin typeface="+mn-lt"/>
              </a:defRPr>
            </a:lvl9pPr>
          </a:lstStyle>
          <a:p>
            <a:pPr marL="0" lvl="2" indent="0">
              <a:buFontTx/>
              <a:buNone/>
            </a:pPr>
            <a:r>
              <a:rPr lang="en-US" altLang="en-US" sz="1600" kern="0" dirty="0"/>
              <a:t>      cp file1 file2</a:t>
            </a:r>
            <a:endParaRPr lang="en-US" altLang="en-US" sz="18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5100525"/>
            <a:ext cx="3018801" cy="1655651"/>
            <a:chOff x="179512" y="5100525"/>
            <a:chExt cx="3018801" cy="1655651"/>
          </a:xfrm>
        </p:grpSpPr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378913" y="6294511"/>
              <a:ext cx="2819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Arial" charset="0"/>
                </a:rPr>
                <a:t>Parent code waits</a:t>
              </a:r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F0267E8F-D890-4BFE-8F79-65D6E2FA87A3}"/>
                </a:ext>
              </a:extLst>
            </p:cNvPr>
            <p:cNvSpPr/>
            <p:nvPr/>
          </p:nvSpPr>
          <p:spPr>
            <a:xfrm>
              <a:off x="179512" y="5100525"/>
              <a:ext cx="760399" cy="1352811"/>
            </a:xfrm>
            <a:custGeom>
              <a:avLst/>
              <a:gdLst>
                <a:gd name="connsiteX0" fmla="*/ 271884 w 760399"/>
                <a:gd name="connsiteY0" fmla="*/ 1352811 h 1352811"/>
                <a:gd name="connsiteX1" fmla="*/ 21363 w 760399"/>
                <a:gd name="connsiteY1" fmla="*/ 463463 h 1352811"/>
                <a:gd name="connsiteX2" fmla="*/ 760399 w 760399"/>
                <a:gd name="connsiteY2" fmla="*/ 0 h 135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0399" h="1352811">
                  <a:moveTo>
                    <a:pt x="271884" y="1352811"/>
                  </a:moveTo>
                  <a:cubicBezTo>
                    <a:pt x="105914" y="1020871"/>
                    <a:pt x="-60056" y="688931"/>
                    <a:pt x="21363" y="463463"/>
                  </a:cubicBezTo>
                  <a:cubicBezTo>
                    <a:pt x="102782" y="237995"/>
                    <a:pt x="431590" y="118997"/>
                    <a:pt x="760399" y="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96543" y="5757396"/>
            <a:ext cx="5107705" cy="998779"/>
            <a:chOff x="1696543" y="5757396"/>
            <a:chExt cx="5107705" cy="998779"/>
          </a:xfrm>
        </p:grpSpPr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3415680" y="6294510"/>
              <a:ext cx="3388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Arial" charset="0"/>
                </a:rPr>
                <a:t>Child code executes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FA77D1E-04AC-4C47-A0C1-6F628095E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6543" y="5757396"/>
              <a:ext cx="1779458" cy="695940"/>
            </a:xfrm>
            <a:prstGeom prst="straightConnector1">
              <a:avLst/>
            </a:prstGeom>
            <a:ln w="57150">
              <a:solidFill>
                <a:srgbClr val="0095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2654</Words>
  <Application>Microsoft Office PowerPoint</Application>
  <PresentationFormat>On-screen Show (4:3)</PresentationFormat>
  <Paragraphs>355</Paragraphs>
  <Slides>34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Default Design</vt:lpstr>
      <vt:lpstr>Bitmap Image</vt:lpstr>
      <vt:lpstr>EEE 335 Principles of Operating Systems</vt:lpstr>
      <vt:lpstr>Outline</vt:lpstr>
      <vt:lpstr>System Calls</vt:lpstr>
      <vt:lpstr>Recall: Memory Model</vt:lpstr>
      <vt:lpstr>System Calls</vt:lpstr>
      <vt:lpstr>System Calls</vt:lpstr>
      <vt:lpstr>Specific System Calls</vt:lpstr>
      <vt:lpstr>The fork( ) System Call</vt:lpstr>
      <vt:lpstr>The fork( ) System Call</vt:lpstr>
      <vt:lpstr>fork() example</vt:lpstr>
      <vt:lpstr>After the Call to fork()</vt:lpstr>
      <vt:lpstr>The execve( ) System Call</vt:lpstr>
      <vt:lpstr>The link( ) System Call</vt:lpstr>
      <vt:lpstr>Inodes</vt:lpstr>
      <vt:lpstr>Inodes</vt:lpstr>
      <vt:lpstr>The link( ) System Call</vt:lpstr>
      <vt:lpstr>The link( ) System Call</vt:lpstr>
      <vt:lpstr>Hard and Soft (Symbolic) Links</vt:lpstr>
      <vt:lpstr>Hard Links</vt:lpstr>
      <vt:lpstr>Hard Links</vt:lpstr>
      <vt:lpstr>Symbolic Links</vt:lpstr>
      <vt:lpstr>Symbolic Link</vt:lpstr>
      <vt:lpstr>Symbolic Links</vt:lpstr>
      <vt:lpstr>Making file changes</vt:lpstr>
      <vt:lpstr>Links to Directories</vt:lpstr>
      <vt:lpstr>Deleting Linked Files</vt:lpstr>
      <vt:lpstr>Deleting Linked Files</vt:lpstr>
      <vt:lpstr>Link Summary</vt:lpstr>
      <vt:lpstr>System Call Summary</vt:lpstr>
      <vt:lpstr>System Call Summary</vt:lpstr>
      <vt:lpstr>*NIX vs Windows</vt:lpstr>
      <vt:lpstr>Quiz Time!</vt:lpstr>
      <vt:lpstr>PowerPoint Presentation</vt:lpstr>
      <vt:lpstr>PowerPoint Presentation</vt:lpstr>
    </vt:vector>
  </TitlesOfParts>
  <Company>Royal Military College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435 Principles of Operating Systems</dc:title>
  <dc:creator>Alain Beaulieu</dc:creator>
  <cp:lastModifiedBy>Stephen McKeon</cp:lastModifiedBy>
  <cp:revision>69</cp:revision>
  <dcterms:created xsi:type="dcterms:W3CDTF">2014-07-07T15:33:24Z</dcterms:created>
  <dcterms:modified xsi:type="dcterms:W3CDTF">2020-04-26T18:54:58Z</dcterms:modified>
</cp:coreProperties>
</file>