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8"/>
  </p:notesMasterIdLst>
  <p:handoutMasterIdLst>
    <p:handoutMasterId r:id="rId29"/>
  </p:handoutMasterIdLst>
  <p:sldIdLst>
    <p:sldId id="294" r:id="rId3"/>
    <p:sldId id="258" r:id="rId4"/>
    <p:sldId id="259" r:id="rId5"/>
    <p:sldId id="260" r:id="rId6"/>
    <p:sldId id="274" r:id="rId7"/>
    <p:sldId id="261" r:id="rId8"/>
    <p:sldId id="262" r:id="rId9"/>
    <p:sldId id="263" r:id="rId10"/>
    <p:sldId id="275" r:id="rId11"/>
    <p:sldId id="283" r:id="rId12"/>
    <p:sldId id="285" r:id="rId13"/>
    <p:sldId id="286" r:id="rId14"/>
    <p:sldId id="264" r:id="rId15"/>
    <p:sldId id="265" r:id="rId16"/>
    <p:sldId id="292" r:id="rId17"/>
    <p:sldId id="277" r:id="rId18"/>
    <p:sldId id="266" r:id="rId19"/>
    <p:sldId id="293" r:id="rId20"/>
    <p:sldId id="279" r:id="rId21"/>
    <p:sldId id="280" r:id="rId22"/>
    <p:sldId id="269" r:id="rId23"/>
    <p:sldId id="270" r:id="rId24"/>
    <p:sldId id="271" r:id="rId25"/>
    <p:sldId id="272" r:id="rId26"/>
    <p:sldId id="28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A50021"/>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p:restoredTop sz="49800" autoAdjust="0"/>
  </p:normalViewPr>
  <p:slideViewPr>
    <p:cSldViewPr>
      <p:cViewPr varScale="1">
        <p:scale>
          <a:sx n="61" d="100"/>
          <a:sy n="61" d="100"/>
        </p:scale>
        <p:origin x="4240"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C65E78F-3E0C-4657-8939-0D5B22FCCD89}" type="datetimeFigureOut">
              <a:rPr lang="en-CA" smtClean="0"/>
              <a:t>2020-01-16</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F72079D-50BB-4C96-855C-99202305E6B7}" type="slidenum">
              <a:rPr lang="en-CA" smtClean="0"/>
              <a:t>‹#›</a:t>
            </a:fld>
            <a:endParaRPr lang="en-CA"/>
          </a:p>
        </p:txBody>
      </p:sp>
    </p:spTree>
    <p:extLst>
      <p:ext uri="{BB962C8B-B14F-4D97-AF65-F5344CB8AC3E}">
        <p14:creationId xmlns:p14="http://schemas.microsoft.com/office/powerpoint/2010/main" val="409165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2465427-C871-42CC-B650-A0C6692BA7BD}" type="datetimeFigureOut">
              <a:rPr lang="en-CA" smtClean="0"/>
              <a:t>2020-01-16</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Eindhoven_University_of_Technolog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been looking at a high level overview of the various topics we will be diving into throughout the remainder of this course. </a:t>
            </a:r>
            <a:r>
              <a:rPr lang="en-CA" sz="1200" kern="1200" dirty="0">
                <a:solidFill>
                  <a:schemeClr val="tx1"/>
                </a:solidFill>
                <a:effectLst/>
                <a:latin typeface="+mn-lt"/>
                <a:ea typeface="+mn-ea"/>
                <a:cs typeface="+mn-cs"/>
              </a:rPr>
              <a:t>Now that we have seen what operating systems look like on the outside (i.e., the programmer’s interface), it is time to take a look inside. </a:t>
            </a:r>
            <a:endParaRPr lang="en-CA" dirty="0"/>
          </a:p>
          <a:p>
            <a:endParaRPr lang="en-US" dirty="0"/>
          </a:p>
          <a:p>
            <a:r>
              <a:rPr lang="en-US" dirty="0"/>
              <a:t>Once we are done this section, we then starting going deeper into various topics, starting with processes.</a:t>
            </a:r>
          </a:p>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6185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Traditionally, all the layers were in the kernel, but that is not necessary</a:t>
            </a:r>
          </a:p>
          <a:p>
            <a:pPr marL="171450" indent="-171450">
              <a:buFontTx/>
              <a:buChar char="-"/>
            </a:pPr>
            <a:r>
              <a:rPr lang="en-US" dirty="0"/>
              <a:t>-&gt; bug in kernel can bring down system, bug in user process will have a lesser impact</a:t>
            </a:r>
          </a:p>
          <a:p>
            <a:pPr marL="171450" indent="-171450">
              <a:buFontTx/>
              <a:buChar char="-"/>
            </a:pPr>
            <a:endParaRPr lang="en-US" dirty="0"/>
          </a:p>
          <a:p>
            <a:pPr marL="171450" indent="-171450">
              <a:buFontTx/>
              <a:buChar char="-"/>
            </a:pPr>
            <a:r>
              <a:rPr lang="en-US" dirty="0"/>
              <a:t>Think of number of coding errors per 1000 lines of code:</a:t>
            </a:r>
          </a:p>
          <a:p>
            <a:pPr marL="628650" lvl="1" indent="-171450">
              <a:buFontTx/>
              <a:buChar char="-"/>
            </a:pPr>
            <a:r>
              <a:rPr lang="en-US" dirty="0"/>
              <a:t>Early 80’s, 2-10 bugs per KLOC</a:t>
            </a:r>
          </a:p>
          <a:p>
            <a:pPr marL="628650" lvl="1" indent="-171450">
              <a:buFontTx/>
              <a:buChar char="-"/>
            </a:pPr>
            <a:r>
              <a:rPr lang="en-US" dirty="0"/>
              <a:t>Code complete – 10-20 bugs per KLOC</a:t>
            </a:r>
          </a:p>
          <a:p>
            <a:pPr marL="628650" lvl="1" indent="-171450">
              <a:buFontTx/>
              <a:buChar char="-"/>
            </a:pPr>
            <a:r>
              <a:rPr lang="en-US" dirty="0"/>
              <a:t>Consider 5 million lines of code, between 10,000 and 5,000 kernel bugs</a:t>
            </a:r>
          </a:p>
          <a:p>
            <a:pPr marL="171450" indent="-171450">
              <a:buFontTx/>
              <a:buChar char="-"/>
            </a:pPr>
            <a:endParaRPr lang="en-US" dirty="0"/>
          </a:p>
          <a:p>
            <a:pPr marL="171450" indent="-171450">
              <a:buFontTx/>
              <a:buChar char="-"/>
            </a:pPr>
            <a:r>
              <a:rPr lang="en-US" dirty="0"/>
              <a:t>Basic idea: split OS into small well defined, reliable modules, only run a few of them in kernel mode to </a:t>
            </a:r>
            <a:r>
              <a:rPr lang="en-US" dirty="0" err="1"/>
              <a:t>ahieve</a:t>
            </a:r>
            <a:r>
              <a:rPr lang="en-US" dirty="0"/>
              <a:t> higher reliability</a:t>
            </a:r>
          </a:p>
          <a:p>
            <a:pPr marL="171450" indent="-171450">
              <a:buFontTx/>
              <a:buChar char="-"/>
            </a:pPr>
            <a:r>
              <a:rPr lang="en-US" dirty="0"/>
              <a:t>Embedded systems</a:t>
            </a:r>
          </a:p>
          <a:p>
            <a:pPr marL="171450" indent="-171450">
              <a:buFontTx/>
              <a:buChar char="-"/>
            </a:pPr>
            <a:r>
              <a:rPr lang="en-US" dirty="0"/>
              <a:t>QNX – Blackberry, Ford -&gt; only CPU scheduling, </a:t>
            </a:r>
            <a:r>
              <a:rPr lang="en-US" dirty="0" err="1"/>
              <a:t>interprocess</a:t>
            </a:r>
            <a:r>
              <a:rPr lang="en-US" dirty="0"/>
              <a:t> communication, interrupt redirection and timers run in kernel mode</a:t>
            </a:r>
          </a:p>
        </p:txBody>
      </p:sp>
      <p:sp>
        <p:nvSpPr>
          <p:cNvPr id="4" name="Slide Number Placeholder 3"/>
          <p:cNvSpPr>
            <a:spLocks noGrp="1"/>
          </p:cNvSpPr>
          <p:nvPr>
            <p:ph type="sldNum" sz="quarter" idx="10"/>
          </p:nvPr>
        </p:nvSpPr>
        <p:spPr/>
        <p:txBody>
          <a:bodyPr/>
          <a:lstStyle/>
          <a:p>
            <a:fld id="{E37F2B54-A66B-4779-906C-F879CC221B89}" type="slidenum">
              <a:rPr lang="en-CA" smtClean="0"/>
              <a:t>10</a:t>
            </a:fld>
            <a:endParaRPr lang="en-CA"/>
          </a:p>
        </p:txBody>
      </p:sp>
    </p:spTree>
    <p:extLst>
      <p:ext uri="{BB962C8B-B14F-4D97-AF65-F5344CB8AC3E}">
        <p14:creationId xmlns:p14="http://schemas.microsoft.com/office/powerpoint/2010/main" val="145571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en-US" altLang="en-US" dirty="0"/>
              <a:t>Highlight layered approach – kernel mode at the bottom and various user mode layers above</a:t>
            </a:r>
          </a:p>
          <a:p>
            <a:pPr marL="171450" indent="-171450">
              <a:buFont typeface="Arial" panose="020B0604020202020204" pitchFamily="34" charset="0"/>
              <a:buChar char="•"/>
            </a:pPr>
            <a:r>
              <a:rPr lang="en-CA" dirty="0"/>
              <a:t>Drivers do not have physical access to IO devices, needs to make kernel calls.</a:t>
            </a:r>
          </a:p>
          <a:p>
            <a:pPr marL="628650" lvl="1" indent="-171450">
              <a:buFont typeface="Arial" panose="020B0604020202020204" pitchFamily="34" charset="0"/>
              <a:buChar char="•"/>
            </a:pPr>
            <a:r>
              <a:rPr lang="en-CA" dirty="0"/>
              <a:t>What is advantage of this -&gt; kernel can check authorizations</a:t>
            </a:r>
          </a:p>
          <a:p>
            <a:pPr marL="171450" lvl="0" indent="-171450">
              <a:buFont typeface="Arial" panose="020B0604020202020204" pitchFamily="34" charset="0"/>
              <a:buChar char="•"/>
            </a:pPr>
            <a:r>
              <a:rPr lang="en-CA" dirty="0"/>
              <a:t>Servers do most of the work – file system, processes </a:t>
            </a:r>
          </a:p>
          <a:p>
            <a:pPr marL="171450" lvl="0" indent="-171450">
              <a:buFont typeface="Arial" panose="020B0604020202020204" pitchFamily="34" charset="0"/>
              <a:buChar char="•"/>
            </a:pPr>
            <a:r>
              <a:rPr lang="en-CA" dirty="0"/>
              <a:t>User programs obtain OS services by sending messages</a:t>
            </a:r>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11</a:t>
            </a:fld>
            <a:endParaRPr lang="en-CA"/>
          </a:p>
        </p:txBody>
      </p:sp>
    </p:spTree>
    <p:extLst>
      <p:ext uri="{BB962C8B-B14F-4D97-AF65-F5344CB8AC3E}">
        <p14:creationId xmlns:p14="http://schemas.microsoft.com/office/powerpoint/2010/main" val="596375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67A5833-2622-4761-AC3A-875FFA982DA5}" type="slidenum">
              <a:rPr kumimoji="0" lang="en-US" altLang="en-US" smtClean="0"/>
              <a:pPr eaLnBrk="1" hangingPunct="1">
                <a:spcBef>
                  <a:spcPct val="0"/>
                </a:spcBef>
              </a:pPr>
              <a:t>12</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 a slight variation on the monolithic is the client server</a:t>
            </a:r>
          </a:p>
          <a:p>
            <a:pPr>
              <a:buFontTx/>
              <a:buChar char="•"/>
            </a:pPr>
            <a:r>
              <a:rPr lang="en-US" altLang="en-US" dirty="0"/>
              <a:t> Processes are either client or server (consume or create)</a:t>
            </a:r>
          </a:p>
          <a:p>
            <a:pPr>
              <a:buFontTx/>
              <a:buChar char="•"/>
            </a:pPr>
            <a:endParaRPr lang="en-US" altLang="en-US" dirty="0"/>
          </a:p>
          <a:p>
            <a:pPr>
              <a:buFontTx/>
              <a:buChar char="•"/>
            </a:pPr>
            <a:endParaRPr lang="en-US" altLang="en-US" dirty="0"/>
          </a:p>
          <a:p>
            <a:pPr>
              <a:buFontTx/>
              <a:buChar char="•"/>
            </a:pPr>
            <a:r>
              <a:rPr lang="en-US" altLang="en-US" dirty="0"/>
              <a:t>Note: some OS functions won’t be runnable purely from user space</a:t>
            </a:r>
          </a:p>
          <a:p>
            <a:pPr lvl="1">
              <a:buFontTx/>
              <a:buChar char="•"/>
            </a:pPr>
            <a:r>
              <a:rPr lang="en-US" altLang="en-US" dirty="0" err="1"/>
              <a:t>eg</a:t>
            </a:r>
            <a:r>
              <a:rPr lang="en-US" altLang="en-US" dirty="0"/>
              <a:t>: loading commands into physical I/O device registers</a:t>
            </a:r>
          </a:p>
          <a:p>
            <a:pPr lvl="1">
              <a:buFontTx/>
              <a:buChar char="•"/>
            </a:pPr>
            <a:r>
              <a:rPr lang="en-US" altLang="en-US" dirty="0"/>
              <a:t>2 ways to deal with it:</a:t>
            </a:r>
          </a:p>
          <a:p>
            <a:pPr lvl="2">
              <a:buFontTx/>
              <a:buChar char="•"/>
            </a:pPr>
            <a:r>
              <a:rPr lang="en-US" altLang="en-US" dirty="0"/>
              <a:t>Put a few critical server processes into the kernel, but have them communicate using the same system</a:t>
            </a:r>
          </a:p>
          <a:p>
            <a:pPr lvl="2">
              <a:buFontTx/>
              <a:buChar char="•"/>
            </a:pPr>
            <a:r>
              <a:rPr lang="en-US" altLang="en-US" dirty="0"/>
              <a:t>Put the required mechanism into the kernel, but have the servers make the policy decision, </a:t>
            </a:r>
            <a:r>
              <a:rPr lang="en-US" altLang="en-US" dirty="0" err="1"/>
              <a:t>ie</a:t>
            </a:r>
            <a:r>
              <a:rPr lang="en-US" altLang="en-US" dirty="0"/>
              <a:t>: the file server asks the kernel for a file. The kernel doesn’t verify the request to ensure validity, access, </a:t>
            </a:r>
            <a:r>
              <a:rPr lang="en-US" altLang="en-US" dirty="0" err="1"/>
              <a:t>etc</a:t>
            </a:r>
            <a:r>
              <a:rPr lang="en-US" altLang="en-US" dirty="0"/>
              <a:t> but does its job blindly  (except of course limiting such requests</a:t>
            </a:r>
          </a:p>
        </p:txBody>
      </p:sp>
    </p:spTree>
    <p:extLst>
      <p:ext uri="{BB962C8B-B14F-4D97-AF65-F5344CB8AC3E}">
        <p14:creationId xmlns:p14="http://schemas.microsoft.com/office/powerpoint/2010/main" val="340277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FC5AD9B-D9CE-4F41-8475-0791F797819F}" type="slidenum">
              <a:rPr kumimoji="0" lang="en-US" altLang="en-US" smtClean="0"/>
              <a:pPr eaLnBrk="1" hangingPunct="1">
                <a:spcBef>
                  <a:spcPct val="0"/>
                </a:spcBef>
              </a:pPr>
              <a:t>13</a:t>
            </a:fld>
            <a:endParaRPr kumimoji="0"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this name is very </a:t>
            </a:r>
            <a:r>
              <a:rPr lang="en-US" altLang="en-US" dirty="0" err="1"/>
              <a:t>very</a:t>
            </a:r>
            <a:r>
              <a:rPr lang="en-US" altLang="en-US" dirty="0"/>
              <a:t> </a:t>
            </a:r>
            <a:r>
              <a:rPr lang="en-US" altLang="en-US" dirty="0" err="1"/>
              <a:t>very</a:t>
            </a:r>
            <a:r>
              <a:rPr lang="en-US" altLang="en-US" dirty="0"/>
              <a:t> confusing.  It is not the same as the EXTENDED machine with the nice interface.  In this case the virtual machine is an exact copy of the underlying hardware.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05F347F-BD73-414C-9414-A3BE6C9D8770}" type="slidenum">
              <a:rPr kumimoji="0" lang="en-US" altLang="en-US" smtClean="0"/>
              <a:pPr eaLnBrk="1" hangingPunct="1">
                <a:spcBef>
                  <a:spcPct val="0"/>
                </a:spcBef>
              </a:pPr>
              <a:t>14</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Note: in this example, CMS (Conversational Monitor System) is not a multi-threading OS (but I suppose it could be)</a:t>
            </a:r>
          </a:p>
          <a:p>
            <a:pPr>
              <a:buFontTx/>
              <a:buChar char="•"/>
            </a:pPr>
            <a:r>
              <a:rPr lang="en-US" altLang="en-US" dirty="0"/>
              <a:t>Can ask them if this is like MS-DOS programs running in Windows XP.</a:t>
            </a:r>
          </a:p>
          <a:p>
            <a:pPr lvl="1">
              <a:buFontTx/>
              <a:buChar char="•"/>
            </a:pPr>
            <a:r>
              <a:rPr lang="en-US" altLang="en-US" dirty="0"/>
              <a:t>It’s similar, but not the same.  The underlying hardware that will emulated in that case will be an 8086, which is what DOS expects, not a full Pentium model.  You couldn’t run Windows in this emulation mode.</a:t>
            </a:r>
          </a:p>
          <a:p>
            <a:pPr>
              <a:buFontTx/>
              <a:buChar char="•"/>
            </a:pPr>
            <a:r>
              <a:rPr lang="en-US" altLang="en-US" dirty="0"/>
              <a:t>Can VM/370 be run on top of VM/370?</a:t>
            </a:r>
          </a:p>
          <a:p>
            <a:pPr lvl="1">
              <a:buFontTx/>
              <a:buChar char="•"/>
            </a:pPr>
            <a:r>
              <a:rPr lang="en-US" altLang="en-US" dirty="0"/>
              <a:t>YES!</a:t>
            </a:r>
          </a:p>
          <a:p>
            <a:pPr>
              <a:buFontTx/>
              <a:buChar char="•"/>
            </a:pPr>
            <a:r>
              <a:rPr lang="en-US" altLang="en-US" dirty="0"/>
              <a:t>Is Java like a Virtual Machine in this sense?</a:t>
            </a:r>
          </a:p>
          <a:p>
            <a:pPr lvl="1">
              <a:buFontTx/>
              <a:buChar char="•"/>
            </a:pPr>
            <a:r>
              <a:rPr lang="en-US" altLang="en-US" dirty="0"/>
              <a:t>Well, it doesn’t provide the underlying hardware to the upper level, but it does provide the same interface.  The JVM is more like providing the same extended machine rather than acting as a resource manager...it’s more the opposite.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15</a:t>
            </a:fld>
            <a:endParaRPr lang="en-CA"/>
          </a:p>
        </p:txBody>
      </p:sp>
    </p:spTree>
    <p:extLst>
      <p:ext uri="{BB962C8B-B14F-4D97-AF65-F5344CB8AC3E}">
        <p14:creationId xmlns:p14="http://schemas.microsoft.com/office/powerpoint/2010/main" val="130093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your 321 course you have</a:t>
            </a:r>
            <a:r>
              <a:rPr lang="en-CA" baseline="0" dirty="0"/>
              <a:t> learned that the JVM helps with the portability of the system, it is a further extension of the machine so it really implements the vision of moving away … extending the machine further.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Java compiler produces code for JVM, which then typically is executed by a software JVM interpreter. The advantage of this approach is that the JVM code can be shipped over the Internet to any computer that has a JVM interpreter and run there. </a:t>
            </a:r>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16</a:t>
            </a:fld>
            <a:endParaRPr lang="en-CA"/>
          </a:p>
        </p:txBody>
      </p:sp>
    </p:spTree>
    <p:extLst>
      <p:ext uri="{BB962C8B-B14F-4D97-AF65-F5344CB8AC3E}">
        <p14:creationId xmlns:p14="http://schemas.microsoft.com/office/powerpoint/2010/main" val="249148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224782F-0DCD-43D7-96AA-04F0DA3E9E2B}" type="slidenum">
              <a:rPr kumimoji="0" lang="en-US" altLang="en-US" smtClean="0"/>
              <a:pPr eaLnBrk="1" hangingPunct="1">
                <a:spcBef>
                  <a:spcPct val="0"/>
                </a:spcBef>
              </a:pPr>
              <a:t>17</a:t>
            </a:fld>
            <a:endParaRPr kumimoji="0"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Exo</a:t>
            </a:r>
            <a:r>
              <a:rPr lang="en-US" altLang="en-US" dirty="0"/>
              <a:t> in Latin is for “outside of”  This kernel sort of exposes the machine interior by breaking it up into chunks</a:t>
            </a:r>
          </a:p>
          <a:p>
            <a:endParaRPr lang="en-US" altLang="en-US" dirty="0"/>
          </a:p>
          <a:p>
            <a:pPr marL="171450" indent="-171450">
              <a:buFontTx/>
              <a:buChar char="-"/>
            </a:pPr>
            <a:r>
              <a:rPr lang="en-US" altLang="en-US" dirty="0"/>
              <a:t>Intent</a:t>
            </a:r>
            <a:r>
              <a:rPr lang="en-US" altLang="en-US" baseline="0" dirty="0"/>
              <a:t> is to impose fewer abstractions </a:t>
            </a:r>
          </a:p>
          <a:p>
            <a:pPr marL="171450" indent="-171450">
              <a:buFontTx/>
              <a:buChar char="-"/>
            </a:pPr>
            <a:r>
              <a:rPr lang="en-US" altLang="en-US" baseline="0" dirty="0" err="1"/>
              <a:t>Exokernels</a:t>
            </a:r>
            <a:r>
              <a:rPr lang="en-US" altLang="en-US" baseline="0" dirty="0"/>
              <a:t> are smaller – functionality is geared towards protection and multiplexing of resources</a:t>
            </a:r>
          </a:p>
          <a:p>
            <a:pPr marL="171450" indent="-171450">
              <a:buFontTx/>
              <a:buChar char="-"/>
            </a:pPr>
            <a:r>
              <a:rPr lang="en-US" altLang="en-US" baseline="0" dirty="0"/>
              <a:t>Provides more choice to the programmer to implement custom abstractions and choose what level of abstraction they want the users to have</a:t>
            </a:r>
          </a:p>
          <a:p>
            <a:pPr marL="171450" indent="-171450">
              <a:buFontTx/>
              <a:buChar char="-"/>
            </a:pPr>
            <a:r>
              <a:rPr lang="en-US" altLang="en-US" baseline="0" dirty="0"/>
              <a:t>Developed by MIT parallel and distributed operating system group, the concept has been around since 1994</a:t>
            </a:r>
          </a:p>
          <a:p>
            <a:pPr marL="0" indent="0">
              <a:buFontTx/>
              <a:buNone/>
            </a:pPr>
            <a:endParaRPr lang="en-US" altLang="en-US" dirty="0"/>
          </a:p>
          <a:p>
            <a:endParaRPr lang="en-US" altLang="en-US" dirty="0"/>
          </a:p>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below come from Linux Kernel Development 3</a:t>
            </a:r>
            <a:r>
              <a:rPr lang="en-US" baseline="30000" dirty="0"/>
              <a:t>rd</a:t>
            </a:r>
            <a:r>
              <a:rPr lang="en-US" dirty="0"/>
              <a:t> edition</a:t>
            </a:r>
            <a:endParaRPr lang="en-CA" dirty="0"/>
          </a:p>
          <a:p>
            <a:endParaRPr lang="en-CA" dirty="0"/>
          </a:p>
          <a:p>
            <a:r>
              <a:rPr lang="en-CA" dirty="0"/>
              <a:t>Linus, then a student at the University of Helsinki, was perturbed by the lack of a powerful yet free Unix system.</a:t>
            </a:r>
          </a:p>
          <a:p>
            <a:endParaRPr lang="en-US" dirty="0"/>
          </a:p>
          <a:p>
            <a:r>
              <a:rPr lang="en-CA" dirty="0"/>
              <a:t>Linus began by writing a simple terminal emulator, which he used to connect to larger Unix systems at his school. Over the course of the academic year, his terminal emulator evolved and improved. Before long, Linus had an immature but full-fledged Unix on his hands. He posted an early release to the Internet in late 1991.</a:t>
            </a:r>
          </a:p>
          <a:p>
            <a:endParaRPr lang="en-US" dirty="0"/>
          </a:p>
          <a:p>
            <a:r>
              <a:rPr lang="en-CA" dirty="0"/>
              <a:t>Linus did use </a:t>
            </a:r>
            <a:r>
              <a:rPr lang="en-CA" dirty="0" err="1"/>
              <a:t>Minix</a:t>
            </a:r>
            <a:r>
              <a:rPr lang="en-CA" dirty="0"/>
              <a:t>, a low-cost Unix created as a teaching aid, but he was discouraged by the inability to easily make and distribute changes to the system’s source code (because of </a:t>
            </a:r>
            <a:r>
              <a:rPr lang="en-CA" dirty="0" err="1"/>
              <a:t>Minix’s</a:t>
            </a:r>
            <a:r>
              <a:rPr lang="en-CA" dirty="0"/>
              <a:t> license) and by design decisions made by </a:t>
            </a:r>
            <a:r>
              <a:rPr lang="en-CA" dirty="0" err="1"/>
              <a:t>Minix’s</a:t>
            </a:r>
            <a:r>
              <a:rPr lang="en-CA" dirty="0"/>
              <a:t> author.</a:t>
            </a:r>
          </a:p>
          <a:p>
            <a:endParaRPr lang="en-US" dirty="0"/>
          </a:p>
          <a:p>
            <a:r>
              <a:rPr lang="en-CA" dirty="0"/>
              <a:t>Use of Linux took off, with early Linux distributions quickly gaining many users. More important to its initial success, however, is that Linux quickly attracted many developers— hackers adding, changing, improving code.  Because of the terms of its license, Linux swiftly evolved into a collaborative project developed by many.</a:t>
            </a:r>
          </a:p>
        </p:txBody>
      </p:sp>
      <p:sp>
        <p:nvSpPr>
          <p:cNvPr id="4" name="Slide Number Placeholder 3"/>
          <p:cNvSpPr>
            <a:spLocks noGrp="1"/>
          </p:cNvSpPr>
          <p:nvPr>
            <p:ph type="sldNum" sz="quarter" idx="10"/>
          </p:nvPr>
        </p:nvSpPr>
        <p:spPr/>
        <p:txBody>
          <a:bodyPr/>
          <a:lstStyle/>
          <a:p>
            <a:fld id="{E37F2B54-A66B-4779-906C-F879CC221B89}" type="slidenum">
              <a:rPr lang="en-CA" smtClean="0"/>
              <a:t>19</a:t>
            </a:fld>
            <a:endParaRPr lang="en-CA"/>
          </a:p>
        </p:txBody>
      </p:sp>
    </p:spTree>
    <p:extLst>
      <p:ext uri="{BB962C8B-B14F-4D97-AF65-F5344CB8AC3E}">
        <p14:creationId xmlns:p14="http://schemas.microsoft.com/office/powerpoint/2010/main" val="318890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below come from Linux Kernel Development 3</a:t>
            </a:r>
            <a:r>
              <a:rPr lang="en-US" baseline="30000" dirty="0"/>
              <a:t>rd</a:t>
            </a:r>
            <a:r>
              <a:rPr lang="en-US" dirty="0"/>
              <a:t> edition</a:t>
            </a:r>
          </a:p>
          <a:p>
            <a:r>
              <a:rPr lang="en-US" dirty="0"/>
              <a:t>Linux supports Kernel threads, but we will cover that during the threads lecture</a:t>
            </a:r>
          </a:p>
          <a:p>
            <a:endParaRPr lang="en-US" dirty="0"/>
          </a:p>
          <a:p>
            <a:r>
              <a:rPr lang="en-US" dirty="0"/>
              <a:t>Windows – hybrid (though mostly monolithic) – key processes run in user mode:</a:t>
            </a:r>
          </a:p>
          <a:p>
            <a:r>
              <a:rPr lang="en-US" dirty="0"/>
              <a:t>-   Session Manager Sub-System (SMSS)</a:t>
            </a:r>
          </a:p>
          <a:p>
            <a:pPr marL="171450" indent="-171450">
              <a:buFontTx/>
              <a:buChar char="-"/>
            </a:pPr>
            <a:r>
              <a:rPr lang="en-US" dirty="0"/>
              <a:t>Local Security Authority Sub-System Service (LSASS)</a:t>
            </a:r>
          </a:p>
          <a:p>
            <a:pPr marL="171450" indent="-171450">
              <a:buFontTx/>
              <a:buChar char="-"/>
            </a:pPr>
            <a:r>
              <a:rPr lang="en-US" dirty="0"/>
              <a:t>Client Runtime </a:t>
            </a:r>
            <a:r>
              <a:rPr lang="en-US" dirty="0" err="1"/>
              <a:t>SubSystem</a:t>
            </a:r>
            <a:r>
              <a:rPr lang="en-US" dirty="0"/>
              <a:t> (CSRSS) – win32 console and shutdown</a:t>
            </a:r>
          </a:p>
          <a:p>
            <a:endParaRPr lang="en-US" dirty="0"/>
          </a:p>
          <a:p>
            <a:r>
              <a:rPr lang="en-US" dirty="0"/>
              <a:t>Windows – monolithic in the basic sense, but also a bit of a hybrid with microkernels in that certain processes </a:t>
            </a:r>
          </a:p>
          <a:p>
            <a:r>
              <a:rPr lang="en-US" dirty="0"/>
              <a:t>The architectures of the x86 and x64 processors define four privilege levels (or rings) to protect system code and data from being overwritten either inadvertently or maliciously by code of lesser privilege. Windows uses privilege level 0 (or ring 0) for kernel mode and privilege level 3 (or ring 3) for user mode. </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20</a:t>
            </a:fld>
            <a:endParaRPr lang="en-CA"/>
          </a:p>
        </p:txBody>
      </p:sp>
    </p:spTree>
    <p:extLst>
      <p:ext uri="{BB962C8B-B14F-4D97-AF65-F5344CB8AC3E}">
        <p14:creationId xmlns:p14="http://schemas.microsoft.com/office/powerpoint/2010/main" val="168255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2</a:t>
            </a:fld>
            <a:endParaRPr lang="en-CA"/>
          </a:p>
        </p:txBody>
      </p:sp>
    </p:spTree>
    <p:extLst>
      <p:ext uri="{BB962C8B-B14F-4D97-AF65-F5344CB8AC3E}">
        <p14:creationId xmlns:p14="http://schemas.microsoft.com/office/powerpoint/2010/main" val="3885639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Operating systems can be viewed from two viewpoints: resource managers and extended machines. In the resource-manager view, the operating system’s job is to manage the different parts of the system efficiently. In the extended-machine view, the job of the system is to provide the users with abstractions that are more convenient to use than the actual machine. These include processes, address spaces, and files. </a:t>
            </a:r>
          </a:p>
          <a:p>
            <a:endParaRPr lang="en-CA" dirty="0"/>
          </a:p>
          <a:p>
            <a:r>
              <a:rPr lang="en-CA" sz="1200" kern="1200" dirty="0">
                <a:solidFill>
                  <a:schemeClr val="tx1"/>
                </a:solidFill>
                <a:effectLst/>
                <a:latin typeface="+mn-lt"/>
                <a:ea typeface="+mn-ea"/>
                <a:cs typeface="+mn-cs"/>
              </a:rPr>
              <a:t>Operating systems have a long history, starting from the days when they replaced the operator, to modern multiprogramming systems. Highlights include early batch systems, multiprogramming systems, and personal computer systems. </a:t>
            </a:r>
          </a:p>
          <a:p>
            <a:endParaRPr lang="en-CA" dirty="0"/>
          </a:p>
          <a:p>
            <a:r>
              <a:rPr lang="en-CA" sz="1200" kern="1200" dirty="0">
                <a:solidFill>
                  <a:schemeClr val="tx1"/>
                </a:solidFill>
                <a:effectLst/>
                <a:latin typeface="+mn-lt"/>
                <a:ea typeface="+mn-ea"/>
                <a:cs typeface="+mn-cs"/>
              </a:rPr>
              <a:t>Since operating systems interact closely with the hardware, some knowledge of computer hardware is useful to understanding them. Computers are built up of processors, memories, and I/O devices. These parts are connected by buses. </a:t>
            </a:r>
          </a:p>
          <a:p>
            <a:endParaRPr lang="en-CA" dirty="0"/>
          </a:p>
          <a:p>
            <a:r>
              <a:rPr lang="en-CA" sz="1200" kern="1200" dirty="0">
                <a:solidFill>
                  <a:schemeClr val="tx1"/>
                </a:solidFill>
                <a:effectLst/>
                <a:latin typeface="+mn-lt"/>
                <a:ea typeface="+mn-ea"/>
                <a:cs typeface="+mn-cs"/>
              </a:rPr>
              <a:t>The basic concepts on which all operating systems are built are processes, memory management, I/O management, the file system, and security. </a:t>
            </a:r>
          </a:p>
          <a:p>
            <a:endParaRPr lang="en-US" dirty="0"/>
          </a:p>
          <a:p>
            <a:r>
              <a:rPr lang="en-CA" sz="1200" kern="1200" dirty="0">
                <a:solidFill>
                  <a:schemeClr val="tx1"/>
                </a:solidFill>
                <a:effectLst/>
                <a:latin typeface="+mn-lt"/>
                <a:ea typeface="+mn-ea"/>
                <a:cs typeface="+mn-cs"/>
              </a:rPr>
              <a:t>The heart of any operating system is the set of system calls that it can handle. These tell what the operating system really does. For UNIX, we have looked at four groups of system calls. The first group of system calls relates to process creation and termination. The second group is for reading and writing files. The third group is for directory management. The fourth group contains miscellaneous calls. </a:t>
            </a:r>
          </a:p>
          <a:p>
            <a:endParaRPr lang="en-CA" dirty="0"/>
          </a:p>
          <a:p>
            <a:r>
              <a:rPr lang="en-CA" sz="1200" kern="1200" dirty="0">
                <a:solidFill>
                  <a:schemeClr val="tx1"/>
                </a:solidFill>
                <a:effectLst/>
                <a:latin typeface="+mn-lt"/>
                <a:ea typeface="+mn-ea"/>
                <a:cs typeface="+mn-cs"/>
              </a:rPr>
              <a:t>Operating systems can be structured in several ways. The most common ones are as a monolithic system, a hierarchy of layers, microkernel, client-server, virtual machine, or exokernel. </a:t>
            </a:r>
            <a:endParaRPr lang="en-CA" dirty="0"/>
          </a:p>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21</a:t>
            </a:fld>
            <a:endParaRPr lang="en-CA"/>
          </a:p>
        </p:txBody>
      </p:sp>
    </p:spTree>
    <p:extLst>
      <p:ext uri="{BB962C8B-B14F-4D97-AF65-F5344CB8AC3E}">
        <p14:creationId xmlns:p14="http://schemas.microsoft.com/office/powerpoint/2010/main" val="3314292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CEDC08F-9A8F-42F6-B0B2-22E6DA2434D5}" type="slidenum">
              <a:rPr kumimoji="0" lang="en-US" altLang="en-US" smtClean="0"/>
              <a:pPr eaLnBrk="1" hangingPunct="1">
                <a:spcBef>
                  <a:spcPct val="0"/>
                </a:spcBef>
              </a:pPr>
              <a:t>22</a:t>
            </a:fld>
            <a:endParaRPr kumimoji="0"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a:buFont typeface="+mj-lt"/>
              <a:buAutoNum type="arabicPeriod"/>
            </a:pPr>
            <a:r>
              <a:rPr lang="en-US" altLang="en-US" dirty="0"/>
              <a:t>To allow the OS to switch</a:t>
            </a:r>
            <a:r>
              <a:rPr lang="en-US" altLang="en-US" baseline="0" dirty="0"/>
              <a:t> between tasks and restore the next process to its previous state.</a:t>
            </a:r>
          </a:p>
          <a:p>
            <a:pPr marL="698830" lvl="1" indent="-232943">
              <a:buFont typeface="+mj-lt"/>
              <a:buAutoNum type="arabicPeriod"/>
            </a:pPr>
            <a:r>
              <a:rPr lang="en-US" altLang="en-US" baseline="0" dirty="0"/>
              <a:t>No</a:t>
            </a:r>
          </a:p>
          <a:p>
            <a:pPr marL="232943" indent="-232943">
              <a:buFont typeface="+mj-lt"/>
              <a:buAutoNum type="arabicPeriod"/>
            </a:pPr>
            <a:r>
              <a:rPr lang="en-US" altLang="en-US" baseline="0" dirty="0"/>
              <a:t>Yes because system calls cause 4 context switches as opposed to 2 for library calls. Also two changes of mode.</a:t>
            </a: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startAt="3"/>
            </a:pPr>
            <a:r>
              <a:rPr lang="fr-CA" dirty="0" err="1"/>
              <a:t>Everything</a:t>
            </a:r>
            <a:r>
              <a:rPr lang="fr-CA" baseline="0" dirty="0"/>
              <a:t> </a:t>
            </a:r>
            <a:r>
              <a:rPr lang="fr-CA" baseline="0" dirty="0" err="1"/>
              <a:t>except</a:t>
            </a:r>
            <a:r>
              <a:rPr lang="fr-CA" baseline="0" dirty="0"/>
              <a:t> </a:t>
            </a:r>
            <a:r>
              <a:rPr lang="fr-CA" dirty="0"/>
              <a:t>b)</a:t>
            </a:r>
          </a:p>
          <a:p>
            <a:pPr marL="232943" indent="-232943">
              <a:buFont typeface="+mj-lt"/>
              <a:buAutoNum type="arabicPeriod" startAt="3"/>
            </a:pPr>
            <a:r>
              <a:rPr lang="fr-CA" dirty="0" err="1"/>
              <a:t>VMWare</a:t>
            </a:r>
            <a:r>
              <a:rPr lang="fr-CA" dirty="0"/>
              <a:t>, </a:t>
            </a:r>
            <a:r>
              <a:rPr lang="fr-CA" dirty="0" err="1"/>
              <a:t>VirtualBox</a:t>
            </a:r>
            <a:r>
              <a:rPr lang="fr-CA" dirty="0"/>
              <a:t>, </a:t>
            </a:r>
            <a:r>
              <a:rPr lang="fr-CA" dirty="0" err="1"/>
              <a:t>BootCamp</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23</a:t>
            </a:fld>
            <a:endParaRPr lang="en-CA"/>
          </a:p>
        </p:txBody>
      </p:sp>
    </p:spTree>
    <p:extLst>
      <p:ext uri="{BB962C8B-B14F-4D97-AF65-F5344CB8AC3E}">
        <p14:creationId xmlns:p14="http://schemas.microsoft.com/office/powerpoint/2010/main" val="4121059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Traps are software calls</a:t>
            </a:r>
            <a:r>
              <a:rPr lang="fr-CA" baseline="0" dirty="0"/>
              <a:t> to the OS, interruptions are hardware </a:t>
            </a:r>
            <a:r>
              <a:rPr lang="fr-CA" baseline="0" dirty="0" err="1"/>
              <a:t>generated</a:t>
            </a:r>
            <a:r>
              <a:rPr lang="fr-CA" baseline="0" dirty="0"/>
              <a:t> to </a:t>
            </a:r>
            <a:r>
              <a:rPr lang="fr-CA" baseline="0" dirty="0" err="1"/>
              <a:t>get</a:t>
            </a:r>
            <a:r>
              <a:rPr lang="fr-CA" baseline="0" dirty="0"/>
              <a:t> attention </a:t>
            </a:r>
            <a:r>
              <a:rPr lang="fr-CA" baseline="0" dirty="0" err="1"/>
              <a:t>from</a:t>
            </a:r>
            <a:r>
              <a:rPr lang="fr-CA" baseline="0" dirty="0"/>
              <a:t> the OS</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24</a:t>
            </a:fld>
            <a:endParaRPr lang="en-CA"/>
          </a:p>
        </p:txBody>
      </p:sp>
    </p:spTree>
    <p:extLst>
      <p:ext uri="{BB962C8B-B14F-4D97-AF65-F5344CB8AC3E}">
        <p14:creationId xmlns:p14="http://schemas.microsoft.com/office/powerpoint/2010/main" val="164306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3</a:t>
            </a:fld>
            <a:endParaRPr lang="en-CA"/>
          </a:p>
        </p:txBody>
      </p:sp>
    </p:spTree>
    <p:extLst>
      <p:ext uri="{BB962C8B-B14F-4D97-AF65-F5344CB8AC3E}">
        <p14:creationId xmlns:p14="http://schemas.microsoft.com/office/powerpoint/2010/main" val="138636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A9E8D42-9939-41F3-BC2C-C30AAA7ECBE5}" type="slidenum">
              <a:rPr kumimoji="0" lang="en-US" altLang="en-US" smtClean="0"/>
              <a:pPr eaLnBrk="1" hangingPunct="1">
                <a:spcBef>
                  <a:spcPct val="0"/>
                </a:spcBef>
              </a:pPr>
              <a:t>4</a:t>
            </a:fld>
            <a:endParaRPr kumimoji="0"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Guide them through this...make them come up with the idea of “just a bunch of procedures” if possible.</a:t>
            </a:r>
          </a:p>
          <a:p>
            <a:endParaRPr lang="en-US" altLang="en-US" dirty="0"/>
          </a:p>
          <a:p>
            <a:r>
              <a:rPr lang="en-US" altLang="en-US" dirty="0"/>
              <a:t>Essentially no information hiding – ask them about this in previous courses.</a:t>
            </a:r>
          </a:p>
          <a:p>
            <a:endParaRPr lang="en-US" altLang="en-US" dirty="0"/>
          </a:p>
          <a:p>
            <a:pPr defTabSz="931774">
              <a:defRPr/>
            </a:pPr>
            <a:r>
              <a:rPr lang="en-US" altLang="en-US" dirty="0"/>
              <a:t>They</a:t>
            </a:r>
            <a:r>
              <a:rPr lang="en-US" altLang="en-US" baseline="0" dirty="0"/>
              <a:t> learned Information hiding (abstraction!) in second year. Ask them what it is and why we use it: </a:t>
            </a:r>
          </a:p>
          <a:p>
            <a:pPr defTabSz="931774">
              <a:defRPr/>
            </a:pPr>
            <a:endParaRPr lang="en-US" altLang="en-US" baseline="0" dirty="0"/>
          </a:p>
          <a:p>
            <a:pPr defTabSz="931774">
              <a:defRPr/>
            </a:pPr>
            <a:r>
              <a:rPr lang="en-US" altLang="en-US" baseline="0" dirty="0"/>
              <a:t>Hide the algorithms, machine, data structure and </a:t>
            </a:r>
            <a:r>
              <a:rPr lang="en-US" altLang="en-US" baseline="0" dirty="0" err="1"/>
              <a:t>behaviours</a:t>
            </a:r>
            <a:r>
              <a:rPr lang="en-US" altLang="en-US" baseline="0" dirty="0"/>
              <a:t> and expose a stable interface. It is there to prevent ripple effects by hiding what is likely to change while having a stable composition mechanism for the system under development. Also good for reuse and the content of the modules are coherent not accidental (bunch of code put together without thinking about it.)</a:t>
            </a:r>
          </a:p>
          <a:p>
            <a:pPr defTabSz="931774">
              <a:defRPr/>
            </a:pPr>
            <a:endParaRPr lang="en-US" altLang="en-US" baseline="0" dirty="0"/>
          </a:p>
          <a:p>
            <a:pPr defTabSz="931774">
              <a:defRPr/>
            </a:pPr>
            <a:r>
              <a:rPr lang="en-US" altLang="en-US" baseline="0" dirty="0"/>
              <a:t>A crash in any one of the procedures could take down the entire system</a:t>
            </a:r>
          </a:p>
          <a:p>
            <a:pPr defTabSz="931774">
              <a:defRPr/>
            </a:pPr>
            <a:endParaRPr lang="en-US" altLang="en-US" baseline="0" dirty="0"/>
          </a:p>
          <a:p>
            <a:pPr defTabSz="931774">
              <a:defRPr/>
            </a:pPr>
            <a:r>
              <a:rPr lang="en-US" altLang="en-US" baseline="0" dirty="0"/>
              <a:t>Can still be structured and modular -&gt; ask them what this means or give an example</a:t>
            </a:r>
          </a:p>
          <a:p>
            <a:pPr defTabSz="931774">
              <a:defRPr/>
            </a:pPr>
            <a:endParaRPr lang="en-US" altLang="en-US" dirty="0"/>
          </a:p>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09" indent="-285734" eaLnBrk="0" hangingPunct="0">
              <a:defRPr sz="2400">
                <a:solidFill>
                  <a:schemeClr val="tx1"/>
                </a:solidFill>
                <a:latin typeface="Times New Roman" pitchFamily="18" charset="0"/>
                <a:ea typeface="MS PGothic" pitchFamily="34" charset="-128"/>
              </a:defRPr>
            </a:lvl2pPr>
            <a:lvl3pPr marL="1142937" indent="-228587" eaLnBrk="0" hangingPunct="0">
              <a:defRPr sz="2400">
                <a:solidFill>
                  <a:schemeClr val="tx1"/>
                </a:solidFill>
                <a:latin typeface="Times New Roman" pitchFamily="18" charset="0"/>
                <a:ea typeface="MS PGothic" pitchFamily="34" charset="-128"/>
              </a:defRPr>
            </a:lvl3pPr>
            <a:lvl4pPr marL="1600111" indent="-228587" eaLnBrk="0" hangingPunct="0">
              <a:defRPr sz="2400">
                <a:solidFill>
                  <a:schemeClr val="tx1"/>
                </a:solidFill>
                <a:latin typeface="Times New Roman" pitchFamily="18" charset="0"/>
                <a:ea typeface="MS PGothic" pitchFamily="34" charset="-128"/>
              </a:defRPr>
            </a:lvl4pPr>
            <a:lvl5pPr marL="2057287" indent="-228587" eaLnBrk="0" hangingPunct="0">
              <a:defRPr sz="2400">
                <a:solidFill>
                  <a:schemeClr val="tx1"/>
                </a:solidFill>
                <a:latin typeface="Times New Roman" pitchFamily="18" charset="0"/>
                <a:ea typeface="MS PGothic" pitchFamily="34" charset="-128"/>
              </a:defRPr>
            </a:lvl5pPr>
            <a:lvl6pPr marL="2514461" indent="-228587"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635" indent="-228587"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8811" indent="-228587"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5985" indent="-228587"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A850D03B-E14A-478C-BD97-1931CF8627E6}" type="slidenum">
              <a:rPr lang="fr-CA" altLang="en-US" sz="1200"/>
              <a:pPr eaLnBrk="1" hangingPunct="1"/>
              <a:t>5</a:t>
            </a:fld>
            <a:endParaRPr lang="fr-CA" alt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Service provided by the OS are through system calls.</a:t>
            </a:r>
          </a:p>
          <a:p>
            <a:pPr marL="171450" indent="-171450" eaLnBrk="1" hangingPunct="1">
              <a:buFontTx/>
              <a:buChar char="-"/>
            </a:pPr>
            <a:r>
              <a:rPr lang="en-US" altLang="en-US" dirty="0"/>
              <a:t>During execution, parameters are put in a well defined location like the stack</a:t>
            </a:r>
          </a:p>
          <a:p>
            <a:pPr marL="171450" indent="-171450" eaLnBrk="1" hangingPunct="1">
              <a:buFontTx/>
              <a:buChar char="-"/>
            </a:pPr>
            <a:r>
              <a:rPr lang="en-US" altLang="en-US" dirty="0"/>
              <a:t>A trap is executed to switch the machine into kernel mode</a:t>
            </a:r>
          </a:p>
          <a:p>
            <a:pPr marL="171450" indent="-171450" eaLnBrk="1" hangingPunct="1">
              <a:buFontTx/>
              <a:buChar char="-"/>
            </a:pPr>
            <a:r>
              <a:rPr lang="en-US" altLang="en-US" dirty="0"/>
              <a:t>OS fetches parameters and determines system call to use.</a:t>
            </a:r>
          </a:p>
          <a:p>
            <a:pPr eaLnBrk="1" hangingPunct="1"/>
            <a:endParaRPr lang="en-US" altLang="en-US" dirty="0"/>
          </a:p>
          <a:p>
            <a:pPr eaLnBrk="1" hangingPunct="1"/>
            <a:r>
              <a:rPr lang="en-US" altLang="en-US" dirty="0"/>
              <a:t>As a number of service calls may need some common work done, they will call on a set of utility procedures that are not called requested directly by the user.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F832404-8622-40B6-BAF4-D15890494EE7}" type="slidenum">
              <a:rPr kumimoji="0" lang="en-US" altLang="en-US" smtClean="0"/>
              <a:pPr eaLnBrk="1" hangingPunct="1">
                <a:spcBef>
                  <a:spcPct val="0"/>
                </a:spcBef>
              </a:pPr>
              <a:t>6</a:t>
            </a:fld>
            <a:endParaRPr kumimoji="0"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As a number of service calls may need some common work done, they will call on a set of utility procedures that are not called requested directly by the user.</a:t>
            </a:r>
          </a:p>
          <a:p>
            <a:endParaRPr lang="en-US" altLang="en-US" dirty="0"/>
          </a:p>
          <a:p>
            <a:endParaRPr lang="en-US" altLang="en-US" dirty="0"/>
          </a:p>
          <a:p>
            <a:endParaRPr lang="en-US" altLang="en-US" dirty="0"/>
          </a:p>
          <a:p>
            <a:r>
              <a:rPr lang="en-US" altLang="en-US" dirty="0"/>
              <a:t>THIS IS MAINLY A RESEARCH OS. </a:t>
            </a:r>
          </a:p>
          <a:p>
            <a:pPr marL="174708" indent="-174708">
              <a:buFont typeface="Arial" panose="020B0604020202020204" pitchFamily="34" charset="0"/>
              <a:buChar char="•"/>
            </a:pPr>
            <a:r>
              <a:rPr lang="en-US" altLang="en-US" dirty="0"/>
              <a:t>There are</a:t>
            </a:r>
            <a:r>
              <a:rPr lang="en-US" altLang="en-US" baseline="0" dirty="0"/>
              <a:t> three kinds of KERNEL designs (do not mix this with types of OS) :</a:t>
            </a:r>
          </a:p>
          <a:p>
            <a:pPr marL="698830" lvl="1" indent="-232943">
              <a:buFont typeface="+mj-lt"/>
              <a:buAutoNum type="arabicPeriod"/>
            </a:pPr>
            <a:r>
              <a:rPr lang="en-US" altLang="en-US" baseline="0" dirty="0"/>
              <a:t>Those that are micro-kernels</a:t>
            </a:r>
          </a:p>
          <a:p>
            <a:pPr marL="698830" lvl="1" indent="-232943">
              <a:buFont typeface="+mj-lt"/>
              <a:buAutoNum type="arabicPeriod"/>
            </a:pPr>
            <a:r>
              <a:rPr lang="en-US" altLang="en-US" baseline="0" dirty="0" err="1"/>
              <a:t>Monolitic</a:t>
            </a:r>
            <a:r>
              <a:rPr lang="en-US" altLang="en-US" baseline="0" dirty="0"/>
              <a:t> kernels</a:t>
            </a:r>
          </a:p>
          <a:p>
            <a:pPr marL="698830" lvl="1" indent="-232943">
              <a:buFont typeface="+mj-lt"/>
              <a:buAutoNum type="arabicPeriod"/>
            </a:pPr>
            <a:r>
              <a:rPr lang="en-US" altLang="en-US" baseline="0" dirty="0"/>
              <a:t>And </a:t>
            </a:r>
            <a:r>
              <a:rPr lang="en-US" altLang="en-US" baseline="0" dirty="0" err="1"/>
              <a:t>exokernels</a:t>
            </a:r>
            <a:r>
              <a:rPr lang="en-US" altLang="en-US" baseline="0" dirty="0"/>
              <a:t> </a:t>
            </a:r>
            <a:endParaRPr lang="en-US" altLang="en-US" dirty="0"/>
          </a:p>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57066" indent="-291179" eaLnBrk="0" hangingPunct="0">
              <a:spcBef>
                <a:spcPct val="30000"/>
              </a:spcBef>
              <a:defRPr kumimoji="1" sz="1200">
                <a:solidFill>
                  <a:schemeClr val="tx1"/>
                </a:solidFill>
                <a:latin typeface="Times New Roman" pitchFamily="18" charset="0"/>
              </a:defRPr>
            </a:lvl2pPr>
            <a:lvl3pPr marL="1164717" indent="-232943" eaLnBrk="0" hangingPunct="0">
              <a:spcBef>
                <a:spcPct val="30000"/>
              </a:spcBef>
              <a:defRPr kumimoji="1" sz="1200">
                <a:solidFill>
                  <a:schemeClr val="tx1"/>
                </a:solidFill>
                <a:latin typeface="Times New Roman" pitchFamily="18" charset="0"/>
              </a:defRPr>
            </a:lvl3pPr>
            <a:lvl4pPr marL="1630604" indent="-232943" eaLnBrk="0" hangingPunct="0">
              <a:spcBef>
                <a:spcPct val="30000"/>
              </a:spcBef>
              <a:defRPr kumimoji="1" sz="1200">
                <a:solidFill>
                  <a:schemeClr val="tx1"/>
                </a:solidFill>
                <a:latin typeface="Times New Roman" pitchFamily="18" charset="0"/>
              </a:defRPr>
            </a:lvl4pPr>
            <a:lvl5pPr marL="2096491" indent="-232943" eaLnBrk="0" hangingPunct="0">
              <a:spcBef>
                <a:spcPct val="30000"/>
              </a:spcBef>
              <a:defRPr kumimoji="1" sz="1200">
                <a:solidFill>
                  <a:schemeClr val="tx1"/>
                </a:solidFill>
                <a:latin typeface="Times New Roman" pitchFamily="18" charset="0"/>
              </a:defRPr>
            </a:lvl5pPr>
            <a:lvl6pPr marL="2562377" indent="-232943" eaLnBrk="0" fontAlgn="base" hangingPunct="0">
              <a:spcBef>
                <a:spcPct val="30000"/>
              </a:spcBef>
              <a:spcAft>
                <a:spcPct val="0"/>
              </a:spcAft>
              <a:defRPr kumimoji="1" sz="1200">
                <a:solidFill>
                  <a:schemeClr val="tx1"/>
                </a:solidFill>
                <a:latin typeface="Times New Roman" pitchFamily="18" charset="0"/>
              </a:defRPr>
            </a:lvl6pPr>
            <a:lvl7pPr marL="3028264" indent="-232943" eaLnBrk="0" fontAlgn="base" hangingPunct="0">
              <a:spcBef>
                <a:spcPct val="30000"/>
              </a:spcBef>
              <a:spcAft>
                <a:spcPct val="0"/>
              </a:spcAft>
              <a:defRPr kumimoji="1" sz="1200">
                <a:solidFill>
                  <a:schemeClr val="tx1"/>
                </a:solidFill>
                <a:latin typeface="Times New Roman" pitchFamily="18" charset="0"/>
              </a:defRPr>
            </a:lvl7pPr>
            <a:lvl8pPr marL="3494151" indent="-232943" eaLnBrk="0" fontAlgn="base" hangingPunct="0">
              <a:spcBef>
                <a:spcPct val="30000"/>
              </a:spcBef>
              <a:spcAft>
                <a:spcPct val="0"/>
              </a:spcAft>
              <a:defRPr kumimoji="1" sz="1200">
                <a:solidFill>
                  <a:schemeClr val="tx1"/>
                </a:solidFill>
                <a:latin typeface="Times New Roman" pitchFamily="18" charset="0"/>
              </a:defRPr>
            </a:lvl8pPr>
            <a:lvl9pPr marL="3960038" indent="-232943"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7B1D7C0-0AC7-487A-ACB3-A0BA6925CB8F}" type="slidenum">
              <a:rPr kumimoji="0" lang="en-US" altLang="en-US" smtClean="0"/>
              <a:pPr eaLnBrk="1" hangingPunct="1">
                <a:spcBef>
                  <a:spcPct val="0"/>
                </a:spcBef>
              </a:pPr>
              <a:t>7</a:t>
            </a:fld>
            <a:endParaRPr kumimoji="0"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is </a:t>
            </a:r>
            <a:r>
              <a:rPr lang="en-US" altLang="en-US" dirty="0" err="1"/>
              <a:t>Technische</a:t>
            </a:r>
            <a:r>
              <a:rPr lang="en-US" altLang="en-US" dirty="0"/>
              <a:t> </a:t>
            </a:r>
            <a:r>
              <a:rPr lang="en-US" altLang="en-US" dirty="0" err="1"/>
              <a:t>Hogeschool</a:t>
            </a:r>
            <a:r>
              <a:rPr lang="en-US" altLang="en-US" dirty="0"/>
              <a:t> Eindhoven, in English - </a:t>
            </a:r>
            <a:r>
              <a:rPr lang="en-US" sz="1200" b="0" i="0" u="sng" kern="1200" dirty="0">
                <a:solidFill>
                  <a:schemeClr val="tx1"/>
                </a:solidFill>
                <a:effectLst/>
                <a:latin typeface="+mn-lt"/>
                <a:ea typeface="+mn-ea"/>
                <a:cs typeface="+mn-cs"/>
                <a:hlinkClick r:id="rId3"/>
              </a:rPr>
              <a:t>Eindhoven University of Technology</a:t>
            </a:r>
            <a:r>
              <a:rPr lang="en-US" sz="1200" b="0" i="0" kern="1200" dirty="0">
                <a:solidFill>
                  <a:schemeClr val="tx1"/>
                </a:solidFill>
                <a:effectLst/>
                <a:latin typeface="+mn-lt"/>
                <a:ea typeface="+mn-ea"/>
                <a:cs typeface="+mn-cs"/>
              </a:rPr>
              <a:t> - late 1960s, created by Dijkstra (same guy as Dijkstra Algorithm).</a:t>
            </a:r>
            <a:endParaRPr lang="en-US" altLang="en-US" dirty="0"/>
          </a:p>
          <a:p>
            <a:endParaRPr lang="en-US" altLang="en-US" dirty="0"/>
          </a:p>
          <a:p>
            <a:r>
              <a:rPr lang="en-US" altLang="en-US" dirty="0"/>
              <a:t>It is kind of a bunch of client servers, the higher level is a</a:t>
            </a:r>
            <a:r>
              <a:rPr lang="en-US" altLang="en-US" baseline="0" dirty="0"/>
              <a:t> client the lower a server</a:t>
            </a:r>
          </a:p>
          <a:p>
            <a:endParaRPr lang="en-US" altLang="en-US" baseline="0" dirty="0"/>
          </a:p>
          <a:p>
            <a:r>
              <a:rPr lang="en-US" altLang="en-US" baseline="0" dirty="0"/>
              <a:t>Layer 4 did not have to worry about process management, I/O, memory – data abstraction and information hiding</a:t>
            </a:r>
          </a:p>
          <a:p>
            <a:endParaRPr lang="en-US" altLang="en-US" baseline="0" dirty="0"/>
          </a:p>
          <a:p>
            <a:r>
              <a:rPr lang="en-US" altLang="en-US" baseline="0" dirty="0"/>
              <a:t>More of a design aid, the layers were not enforced</a:t>
            </a: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8</a:t>
            </a:fld>
            <a:endParaRPr lang="en-CA"/>
          </a:p>
        </p:txBody>
      </p:sp>
    </p:spTree>
    <p:extLst>
      <p:ext uri="{BB962C8B-B14F-4D97-AF65-F5344CB8AC3E}">
        <p14:creationId xmlns:p14="http://schemas.microsoft.com/office/powerpoint/2010/main" val="132996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fr-CA" altLang="en-US" dirty="0"/>
              <a:t>MULTICS </a:t>
            </a:r>
            <a:r>
              <a:rPr lang="fr-CA" altLang="en-US" dirty="0" err="1"/>
              <a:t>wa</a:t>
            </a:r>
            <a:r>
              <a:rPr lang="fr-CA" altLang="en-US" baseline="0" dirty="0" err="1"/>
              <a:t>s</a:t>
            </a:r>
            <a:r>
              <a:rPr lang="fr-CA" altLang="en-US" baseline="0" dirty="0"/>
              <a:t> the first OS to do </a:t>
            </a:r>
            <a:r>
              <a:rPr lang="fr-CA" altLang="en-US" baseline="0" dirty="0" err="1"/>
              <a:t>this</a:t>
            </a:r>
            <a:r>
              <a:rPr lang="fr-CA" altLang="en-US" baseline="0" dirty="0"/>
              <a:t>; </a:t>
            </a:r>
            <a:r>
              <a:rPr lang="fr-CA" altLang="en-US" baseline="0" dirty="0" err="1"/>
              <a:t>this</a:t>
            </a:r>
            <a:r>
              <a:rPr lang="fr-CA" altLang="en-US" baseline="0" dirty="0"/>
              <a:t> </a:t>
            </a:r>
            <a:r>
              <a:rPr lang="fr-CA" altLang="en-US" baseline="0" dirty="0" err="1"/>
              <a:t>is</a:t>
            </a:r>
            <a:r>
              <a:rPr lang="fr-CA" altLang="en-US" baseline="0" dirty="0"/>
              <a:t> </a:t>
            </a:r>
            <a:r>
              <a:rPr lang="fr-CA" altLang="en-US" baseline="0" dirty="0" err="1"/>
              <a:t>where</a:t>
            </a:r>
            <a:r>
              <a:rPr lang="fr-CA" altLang="en-US" baseline="0" dirty="0"/>
              <a:t> the </a:t>
            </a:r>
            <a:r>
              <a:rPr lang="fr-CA" altLang="en-US" baseline="0" dirty="0" err="1"/>
              <a:t>term</a:t>
            </a:r>
            <a:r>
              <a:rPr lang="fr-CA" altLang="en-US" baseline="0" dirty="0"/>
              <a:t> </a:t>
            </a:r>
            <a:r>
              <a:rPr lang="fr-CA" altLang="en-US" baseline="0" dirty="0" err="1"/>
              <a:t>kernel</a:t>
            </a:r>
            <a:r>
              <a:rPr lang="fr-CA" altLang="en-US" baseline="0" dirty="0"/>
              <a:t> </a:t>
            </a:r>
            <a:r>
              <a:rPr lang="fr-CA" altLang="en-US" baseline="0" dirty="0" err="1"/>
              <a:t>comes</a:t>
            </a:r>
            <a:r>
              <a:rPr lang="fr-CA" altLang="en-US" baseline="0" dirty="0"/>
              <a:t> </a:t>
            </a:r>
            <a:r>
              <a:rPr lang="fr-CA" altLang="en-US" baseline="0" dirty="0" err="1"/>
              <a:t>from</a:t>
            </a:r>
            <a:r>
              <a:rPr lang="fr-CA" altLang="en-US" baseline="0" dirty="0"/>
              <a:t>, the center of the rings </a:t>
            </a:r>
            <a:r>
              <a:rPr lang="fr-CA" altLang="en-US" baseline="0" dirty="0" err="1"/>
              <a:t>that</a:t>
            </a:r>
            <a:r>
              <a:rPr lang="fr-CA" altLang="en-US" baseline="0" dirty="0"/>
              <a:t> </a:t>
            </a:r>
            <a:r>
              <a:rPr lang="fr-CA" altLang="en-US" baseline="0" dirty="0" err="1"/>
              <a:t>were</a:t>
            </a:r>
            <a:r>
              <a:rPr lang="fr-CA" altLang="en-US" baseline="0" dirty="0"/>
              <a:t> </a:t>
            </a:r>
            <a:r>
              <a:rPr lang="fr-CA" altLang="en-US" baseline="0" dirty="0" err="1"/>
              <a:t>concentric</a:t>
            </a:r>
            <a:r>
              <a:rPr lang="fr-CA" altLang="en-US" baseline="0" dirty="0"/>
              <a:t>. </a:t>
            </a:r>
          </a:p>
          <a:p>
            <a:pPr defTabSz="931774">
              <a:defRPr/>
            </a:pPr>
            <a:endParaRPr lang="fr-CA" altLang="en-US" baseline="0" dirty="0"/>
          </a:p>
          <a:p>
            <a:pPr defTabSz="931774">
              <a:defRPr/>
            </a:pPr>
            <a:r>
              <a:rPr lang="fr-CA" altLang="en-US" baseline="0" dirty="0" err="1"/>
              <a:t>Created</a:t>
            </a:r>
            <a:r>
              <a:rPr lang="fr-CA" altLang="en-US" baseline="0" dirty="0"/>
              <a:t> by MIT, GE and Bell </a:t>
            </a:r>
            <a:r>
              <a:rPr lang="fr-CA" altLang="en-US" baseline="0" dirty="0" err="1"/>
              <a:t>Labs</a:t>
            </a:r>
            <a:r>
              <a:rPr lang="fr-CA" altLang="en-US" baseline="0" dirty="0"/>
              <a:t>. </a:t>
            </a:r>
            <a:r>
              <a:rPr lang="fr-CA" altLang="en-US" baseline="0" dirty="0" err="1"/>
              <a:t>Taken</a:t>
            </a:r>
            <a:r>
              <a:rPr lang="fr-CA" altLang="en-US" baseline="0" dirty="0"/>
              <a:t> over by Honeywell in 1970. </a:t>
            </a:r>
          </a:p>
          <a:p>
            <a:pPr defTabSz="931774">
              <a:defRPr/>
            </a:pPr>
            <a:endParaRPr lang="fr-CA" baseline="0" dirty="0"/>
          </a:p>
          <a:p>
            <a:pPr defTabSz="931774">
              <a:defRPr/>
            </a:pPr>
            <a:r>
              <a:rPr lang="fr-CA" baseline="0" dirty="0"/>
              <a:t>Project </a:t>
            </a:r>
            <a:r>
              <a:rPr lang="fr-CA" baseline="0" dirty="0" err="1"/>
              <a:t>started</a:t>
            </a:r>
            <a:r>
              <a:rPr lang="fr-CA" baseline="0" dirty="0"/>
              <a:t> in 1964 last running version of MULTICS </a:t>
            </a:r>
            <a:r>
              <a:rPr lang="fr-CA" baseline="0" dirty="0" err="1"/>
              <a:t>was</a:t>
            </a:r>
            <a:r>
              <a:rPr lang="fr-CA" baseline="0" dirty="0"/>
              <a:t> </a:t>
            </a:r>
            <a:r>
              <a:rPr lang="fr-CA" baseline="0" dirty="0" err="1"/>
              <a:t>shutdown</a:t>
            </a:r>
            <a:r>
              <a:rPr lang="fr-CA" baseline="0" dirty="0"/>
              <a:t> on </a:t>
            </a:r>
            <a:r>
              <a:rPr lang="fr-CA" baseline="0" dirty="0" err="1"/>
              <a:t>Oct</a:t>
            </a:r>
            <a:r>
              <a:rPr lang="fr-CA" baseline="0" dirty="0"/>
              <a:t> 30th 2000. </a:t>
            </a:r>
            <a:r>
              <a:rPr lang="fr-CA" baseline="0" dirty="0" err="1"/>
              <a:t>Department</a:t>
            </a:r>
            <a:r>
              <a:rPr lang="fr-CA" baseline="0" dirty="0"/>
              <a:t> of National </a:t>
            </a:r>
            <a:r>
              <a:rPr lang="fr-CA" baseline="0" dirty="0" err="1"/>
              <a:t>Defence</a:t>
            </a:r>
            <a:r>
              <a:rPr lang="fr-CA" baseline="0" dirty="0"/>
              <a:t> Halifax.</a:t>
            </a:r>
          </a:p>
          <a:p>
            <a:pPr defTabSz="931774">
              <a:defRPr/>
            </a:pPr>
            <a:endParaRPr lang="fr-CA" baseline="0"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9</a:t>
            </a:fld>
            <a:endParaRPr lang="en-CA"/>
          </a:p>
        </p:txBody>
      </p:sp>
    </p:spTree>
    <p:extLst>
      <p:ext uri="{BB962C8B-B14F-4D97-AF65-F5344CB8AC3E}">
        <p14:creationId xmlns:p14="http://schemas.microsoft.com/office/powerpoint/2010/main" val="1826694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0.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4133"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46226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AA6AD90-5F9A-47AD-9278-7B55792C1E90}" type="datetime1">
              <a:rPr lang="en-US" altLang="en-US" smtClean="0">
                <a:solidFill>
                  <a:srgbClr val="000000"/>
                </a:solidFill>
              </a:rPr>
              <a:t>1/16/20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441986-C8D5-44DB-8A1C-45A5AB75591F}" type="datetime1">
              <a:rPr lang="en-US" altLang="en-US" smtClean="0">
                <a:solidFill>
                  <a:srgbClr val="000000"/>
                </a:solidFill>
              </a:rPr>
              <a:t>1/16/20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F12F2D9-D901-4D22-A90B-65024B0446DB}" type="datetime1">
              <a:rPr lang="en-US" altLang="en-US" smtClean="0">
                <a:solidFill>
                  <a:srgbClr val="000000"/>
                </a:solidFill>
              </a:rPr>
              <a:t>1/16/20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427DC72-EB2D-40F9-8FFA-44857A583402}" type="datetime1">
              <a:rPr lang="en-US" altLang="en-US" smtClean="0">
                <a:solidFill>
                  <a:srgbClr val="000000"/>
                </a:solidFill>
              </a:rPr>
              <a:t>1/16/20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69"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49603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193"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59807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4327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03846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234182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13504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15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658097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69616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994389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20782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129587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53170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9795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EF6BD6FE-566C-48AE-AB99-82C994140591}" type="datetime1">
              <a:rPr lang="en-US" altLang="en-US" smtClean="0">
                <a:solidFill>
                  <a:srgbClr val="000000"/>
                </a:solidFill>
              </a:rPr>
              <a:t>1/16/20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421"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422"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423"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424"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425"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426"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427"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A2A52E46-5C39-4771-BE22-8E5D596F03A5}" type="datetime1">
              <a:rPr lang="en-US" altLang="en-US" smtClean="0">
                <a:solidFill>
                  <a:srgbClr val="000000"/>
                </a:solidFill>
              </a:rPr>
              <a:t>1/16/20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2B5AF70-8645-49D6-8F25-3E41A609CC95}" type="datetime1">
              <a:rPr lang="en-US" altLang="en-US" smtClean="0">
                <a:solidFill>
                  <a:srgbClr val="000000"/>
                </a:solidFill>
              </a:rPr>
              <a:t>1/16/20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B9398495-FD52-4559-BAB5-2D3E7B7CB67D}" type="datetime1">
              <a:rPr lang="en-US" altLang="en-US" smtClean="0">
                <a:solidFill>
                  <a:srgbClr val="000000"/>
                </a:solidFill>
              </a:rPr>
              <a:t>1/16/20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03CF0884-04FF-4758-A864-444697BAE44C}" type="datetime1">
              <a:rPr lang="en-US" altLang="en-US" smtClean="0">
                <a:solidFill>
                  <a:srgbClr val="000000"/>
                </a:solidFill>
              </a:rPr>
              <a:t>1/16/20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6CF581FB-E8AA-43D7-9F05-06E74573A1CE}" type="datetime1">
              <a:rPr lang="en-US" altLang="en-US" smtClean="0">
                <a:solidFill>
                  <a:srgbClr val="000000"/>
                </a:solidFill>
              </a:rPr>
              <a:t>1/16/20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B8EFEDB-1AFE-44A4-AA30-0EDAA5AF2379}" type="datetime1">
              <a:rPr lang="en-US" altLang="en-US" smtClean="0">
                <a:solidFill>
                  <a:srgbClr val="000000"/>
                </a:solidFill>
              </a:rPr>
              <a:t>1/16/20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1759CCA2-70D9-4AC7-B446-E31F0CF6528C}" type="datetime1">
              <a:rPr lang="en-US" altLang="en-US" smtClean="0">
                <a:solidFill>
                  <a:srgbClr val="000000"/>
                </a:solidFill>
              </a:rPr>
              <a:t>1/16/20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25821940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www.microkernel.inf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vithushaaarabhi/exokernels-an-operating-system-architecture-for-application-level-resource-management-32d0daaeeab0"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4" name="Subtitle 2">
            <a:extLst>
              <a:ext uri="{FF2B5EF4-FFF2-40B4-BE49-F238E27FC236}">
                <a16:creationId xmlns:a16="http://schemas.microsoft.com/office/drawing/2014/main" id="{5654BE55-232C-AD4E-A83D-28E46F08D48D}"/>
              </a:ext>
            </a:extLst>
          </p:cNvPr>
          <p:cNvSpPr>
            <a:spLocks noGrp="1"/>
          </p:cNvSpPr>
          <p:nvPr>
            <p:ph type="subTitle" idx="1"/>
          </p:nvPr>
        </p:nvSpPr>
        <p:spPr>
          <a:xfrm>
            <a:off x="1475656" y="4869160"/>
            <a:ext cx="6400800" cy="1752600"/>
          </a:xfrm>
        </p:spPr>
        <p:txBody>
          <a:bodyPr/>
          <a:lstStyle/>
          <a:p>
            <a:pPr lvl="0"/>
            <a:r>
              <a:rPr lang="en-US" altLang="en-US" dirty="0">
                <a:solidFill>
                  <a:srgbClr val="000000"/>
                </a:solidFill>
              </a:rPr>
              <a:t>Operating System Structure</a:t>
            </a:r>
          </a:p>
          <a:p>
            <a:pPr lvl="0"/>
            <a:r>
              <a:rPr lang="en-US" altLang="en-US" sz="2000" dirty="0">
                <a:solidFill>
                  <a:srgbClr val="000000"/>
                </a:solidFill>
              </a:rPr>
              <a:t>(Modern Operating Systems 1.7)</a:t>
            </a:r>
          </a:p>
          <a:p>
            <a:endParaRPr lang="en-CA" dirty="0"/>
          </a:p>
        </p:txBody>
      </p:sp>
    </p:spTree>
    <p:extLst>
      <p:ext uri="{BB962C8B-B14F-4D97-AF65-F5344CB8AC3E}">
        <p14:creationId xmlns:p14="http://schemas.microsoft.com/office/powerpoint/2010/main" val="235704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Microkernel</a:t>
            </a:r>
          </a:p>
        </p:txBody>
      </p:sp>
      <p:sp>
        <p:nvSpPr>
          <p:cNvPr id="3" name="Content Placeholder 2"/>
          <p:cNvSpPr>
            <a:spLocks noGrp="1"/>
          </p:cNvSpPr>
          <p:nvPr>
            <p:ph idx="1"/>
          </p:nvPr>
        </p:nvSpPr>
        <p:spPr/>
        <p:txBody>
          <a:bodyPr/>
          <a:lstStyle/>
          <a:p>
            <a:r>
              <a:rPr lang="en-CA" dirty="0"/>
              <a:t>Only the modules that must be in the kernel are there</a:t>
            </a:r>
          </a:p>
          <a:p>
            <a:r>
              <a:rPr lang="en-CA" dirty="0"/>
              <a:t>Communication between modules use messages</a:t>
            </a:r>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10</a:t>
            </a:fld>
            <a:endParaRPr lang="fr-CA" altLang="en-US" dirty="0">
              <a:solidFill>
                <a:srgbClr val="000000"/>
              </a:solidFill>
            </a:endParaRPr>
          </a:p>
        </p:txBody>
      </p:sp>
      <p:pic>
        <p:nvPicPr>
          <p:cNvPr id="7" name="Picture 6"/>
          <p:cNvPicPr>
            <a:picLocks noChangeAspect="1"/>
          </p:cNvPicPr>
          <p:nvPr/>
        </p:nvPicPr>
        <p:blipFill>
          <a:blip r:embed="rId3"/>
          <a:stretch>
            <a:fillRect/>
          </a:stretch>
        </p:blipFill>
        <p:spPr>
          <a:xfrm>
            <a:off x="274468" y="3501008"/>
            <a:ext cx="8187480" cy="3123579"/>
          </a:xfrm>
          <a:prstGeom prst="rect">
            <a:avLst/>
          </a:prstGeom>
        </p:spPr>
      </p:pic>
    </p:spTree>
    <p:extLst>
      <p:ext uri="{BB962C8B-B14F-4D97-AF65-F5344CB8AC3E}">
        <p14:creationId xmlns:p14="http://schemas.microsoft.com/office/powerpoint/2010/main" val="386597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664301" y="3574189"/>
            <a:ext cx="5815398" cy="2788354"/>
          </a:xfrm>
          <a:prstGeom prst="rect">
            <a:avLst/>
          </a:prstGeom>
        </p:spPr>
      </p:pic>
      <p:sp>
        <p:nvSpPr>
          <p:cNvPr id="2" name="Title 1"/>
          <p:cNvSpPr>
            <a:spLocks noGrp="1"/>
          </p:cNvSpPr>
          <p:nvPr>
            <p:ph type="title"/>
          </p:nvPr>
        </p:nvSpPr>
        <p:spPr/>
        <p:txBody>
          <a:bodyPr/>
          <a:lstStyle/>
          <a:p>
            <a:r>
              <a:rPr lang="en-CA" dirty="0"/>
              <a:t>Microkernel</a:t>
            </a:r>
          </a:p>
        </p:txBody>
      </p:sp>
      <p:sp>
        <p:nvSpPr>
          <p:cNvPr id="3" name="Content Placeholder 2"/>
          <p:cNvSpPr>
            <a:spLocks noGrp="1"/>
          </p:cNvSpPr>
          <p:nvPr>
            <p:ph idx="1"/>
          </p:nvPr>
        </p:nvSpPr>
        <p:spPr>
          <a:xfrm>
            <a:off x="663725" y="1551463"/>
            <a:ext cx="7940724" cy="2239888"/>
          </a:xfrm>
        </p:spPr>
        <p:txBody>
          <a:bodyPr/>
          <a:lstStyle/>
          <a:p>
            <a:r>
              <a:rPr lang="en-CA" sz="2400" dirty="0"/>
              <a:t>Less danger of crashing the complete system</a:t>
            </a:r>
          </a:p>
          <a:p>
            <a:r>
              <a:rPr lang="en-CA" sz="2400" dirty="0"/>
              <a:t>May be Slower</a:t>
            </a:r>
          </a:p>
          <a:p>
            <a:r>
              <a:rPr lang="en-CA" sz="2400" dirty="0"/>
              <a:t>Popular in embedded systems</a:t>
            </a:r>
          </a:p>
          <a:p>
            <a:r>
              <a:rPr lang="en-CA" sz="2400" dirty="0"/>
              <a:t>Some examples of microkernel Oss:</a:t>
            </a:r>
          </a:p>
          <a:p>
            <a:pPr lvl="1"/>
            <a:r>
              <a:rPr lang="en-CA" sz="2000" dirty="0">
                <a:hlinkClick r:id="rId4"/>
              </a:rPr>
              <a:t>http://www.microkernel.info/</a:t>
            </a:r>
            <a:endParaRPr lang="en-CA" sz="2000" dirty="0"/>
          </a:p>
          <a:p>
            <a:pPr lvl="1"/>
            <a:endParaRPr lang="en-CA" sz="2000" dirty="0"/>
          </a:p>
          <a:p>
            <a:endParaRPr lang="en-CA" sz="2400"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11</a:t>
            </a:fld>
            <a:endParaRPr lang="fr-CA" altLang="en-US" dirty="0">
              <a:solidFill>
                <a:srgbClr val="000000"/>
              </a:solidFill>
            </a:endParaRPr>
          </a:p>
        </p:txBody>
      </p:sp>
      <p:sp>
        <p:nvSpPr>
          <p:cNvPr id="4" name="TextBox 3">
            <a:extLst>
              <a:ext uri="{FF2B5EF4-FFF2-40B4-BE49-F238E27FC236}">
                <a16:creationId xmlns:a16="http://schemas.microsoft.com/office/drawing/2014/main" id="{10199D59-B9DA-41F7-9901-0CC42112CB0E}"/>
              </a:ext>
            </a:extLst>
          </p:cNvPr>
          <p:cNvSpPr txBox="1"/>
          <p:nvPr/>
        </p:nvSpPr>
        <p:spPr>
          <a:xfrm>
            <a:off x="2830978" y="6474984"/>
            <a:ext cx="3482043" cy="276999"/>
          </a:xfrm>
          <a:prstGeom prst="rect">
            <a:avLst/>
          </a:prstGeom>
          <a:noFill/>
        </p:spPr>
        <p:txBody>
          <a:bodyPr wrap="none" rtlCol="0">
            <a:spAutoFit/>
          </a:bodyPr>
          <a:lstStyle/>
          <a:p>
            <a:r>
              <a:rPr lang="en-US" sz="1200" dirty="0"/>
              <a:t>Simplified Structure of the MINIX Operating System</a:t>
            </a:r>
          </a:p>
        </p:txBody>
      </p:sp>
    </p:spTree>
    <p:extLst>
      <p:ext uri="{BB962C8B-B14F-4D97-AF65-F5344CB8AC3E}">
        <p14:creationId xmlns:p14="http://schemas.microsoft.com/office/powerpoint/2010/main" val="37594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116632"/>
            <a:ext cx="7772400" cy="1143000"/>
          </a:xfrm>
        </p:spPr>
        <p:txBody>
          <a:bodyPr/>
          <a:lstStyle/>
          <a:p>
            <a:pPr eaLnBrk="1" hangingPunct="1"/>
            <a:r>
              <a:rPr lang="en-US" altLang="en-US" dirty="0"/>
              <a:t>Client-Server Model</a:t>
            </a:r>
          </a:p>
        </p:txBody>
      </p:sp>
      <p:sp>
        <p:nvSpPr>
          <p:cNvPr id="14341" name="Rectangle 3"/>
          <p:cNvSpPr>
            <a:spLocks noGrp="1" noChangeArrowheads="1"/>
          </p:cNvSpPr>
          <p:nvPr>
            <p:ph type="body" idx="1"/>
          </p:nvPr>
        </p:nvSpPr>
        <p:spPr>
          <a:xfrm>
            <a:off x="381000" y="3505200"/>
            <a:ext cx="8763000" cy="2819400"/>
          </a:xfrm>
        </p:spPr>
        <p:txBody>
          <a:bodyPr/>
          <a:lstStyle/>
          <a:p>
            <a:pPr eaLnBrk="1" hangingPunct="1"/>
            <a:r>
              <a:rPr lang="en-US" altLang="en-US" sz="2800" dirty="0"/>
              <a:t>The kernel is now a messaging service between various servers</a:t>
            </a:r>
          </a:p>
          <a:p>
            <a:pPr eaLnBrk="1" hangingPunct="1"/>
            <a:r>
              <a:rPr lang="en-US" altLang="en-US" sz="2800" dirty="0"/>
              <a:t>Each “service” is segmented and manageable</a:t>
            </a:r>
          </a:p>
          <a:p>
            <a:pPr eaLnBrk="1" hangingPunct="1"/>
            <a:r>
              <a:rPr lang="en-US" altLang="en-US" sz="2800" dirty="0"/>
              <a:t>A crash of one server won’t crash the whole kernel</a:t>
            </a:r>
          </a:p>
          <a:p>
            <a:pPr eaLnBrk="1" hangingPunct="1"/>
            <a:r>
              <a:rPr lang="en-US" altLang="en-US" sz="2800" dirty="0"/>
              <a:t>Adaptable to distributed systems</a:t>
            </a:r>
          </a:p>
        </p:txBody>
      </p:sp>
      <p:pic>
        <p:nvPicPr>
          <p:cNvPr id="14342" name="Picture 4" descr="C:\B\b4\JPG\foo\1-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8259763" cy="222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A94DA8C6-6E15-486B-B243-2BAAF9E52F2D}" type="slidenum">
              <a:rPr lang="en-US" altLang="en-US" sz="1400" smtClean="0">
                <a:latin typeface="Times New Roman" pitchFamily="18" charset="0"/>
              </a:rPr>
              <a:pPr eaLnBrk="1" hangingPunct="1">
                <a:spcBef>
                  <a:spcPct val="0"/>
                </a:spcBef>
                <a:buClrTx/>
                <a:buSzTx/>
                <a:buFontTx/>
                <a:buNone/>
              </a:pPr>
              <a:t>12</a:t>
            </a:fld>
            <a:endParaRPr lang="en-US" altLang="en-US" sz="1400">
              <a:latin typeface="Times New Roman" pitchFamily="18" charset="0"/>
            </a:endParaRPr>
          </a:p>
        </p:txBody>
      </p:sp>
    </p:spTree>
    <p:extLst>
      <p:ext uri="{BB962C8B-B14F-4D97-AF65-F5344CB8AC3E}">
        <p14:creationId xmlns:p14="http://schemas.microsoft.com/office/powerpoint/2010/main" val="226982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Virtual Machines</a:t>
            </a:r>
          </a:p>
        </p:txBody>
      </p:sp>
      <p:sp>
        <p:nvSpPr>
          <p:cNvPr id="72707" name="Rectangle 3"/>
          <p:cNvSpPr>
            <a:spLocks noGrp="1" noChangeArrowheads="1"/>
          </p:cNvSpPr>
          <p:nvPr>
            <p:ph type="body" idx="1"/>
          </p:nvPr>
        </p:nvSpPr>
        <p:spPr/>
        <p:txBody>
          <a:bodyPr/>
          <a:lstStyle/>
          <a:p>
            <a:pPr eaLnBrk="1" hangingPunct="1"/>
            <a:r>
              <a:rPr lang="en-US" altLang="en-US" dirty="0"/>
              <a:t>What are the two functions of an OS?</a:t>
            </a:r>
          </a:p>
          <a:p>
            <a:pPr lvl="1" eaLnBrk="1" hangingPunct="1"/>
            <a:r>
              <a:rPr lang="en-US" altLang="en-US" dirty="0"/>
              <a:t>Resource management</a:t>
            </a:r>
          </a:p>
          <a:p>
            <a:pPr lvl="1" eaLnBrk="1" hangingPunct="1"/>
            <a:r>
              <a:rPr lang="en-US" altLang="en-US" dirty="0"/>
              <a:t>Provide extended machine (an interface, abstraction)</a:t>
            </a:r>
          </a:p>
          <a:p>
            <a:pPr eaLnBrk="1" hangingPunct="1"/>
            <a:r>
              <a:rPr lang="en-US" altLang="en-US" dirty="0"/>
              <a:t>Virtual machines separate these ideas and simply focus on sharing the resources</a:t>
            </a:r>
          </a:p>
          <a:p>
            <a:pPr lvl="1" eaLnBrk="1" hangingPunct="1"/>
            <a:r>
              <a:rPr lang="en-US" altLang="en-US" dirty="0"/>
              <a:t>An entire </a:t>
            </a:r>
            <a:r>
              <a:rPr lang="en-US" altLang="en-US" dirty="0">
                <a:solidFill>
                  <a:srgbClr val="00B050"/>
                </a:solidFill>
              </a:rPr>
              <a:t>virtual copy of the underlying hardware </a:t>
            </a:r>
            <a:r>
              <a:rPr lang="en-US" altLang="en-US" dirty="0"/>
              <a:t>is provided to the upper layers.</a:t>
            </a:r>
          </a:p>
          <a:p>
            <a:pPr lvl="1" eaLnBrk="1" hangingPunct="1"/>
            <a:r>
              <a:rPr lang="en-US" altLang="en-US" dirty="0"/>
              <a:t>Example: VM/370</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6FD19305-5649-4201-B1AA-E975F7EB1B1D}" type="slidenum">
              <a:rPr lang="en-US" altLang="en-US" sz="1400" smtClean="0">
                <a:latin typeface="Times New Roman" pitchFamily="18" charset="0"/>
              </a:rPr>
              <a:pPr eaLnBrk="1" hangingPunct="1">
                <a:spcBef>
                  <a:spcPct val="0"/>
                </a:spcBef>
                <a:buClrTx/>
                <a:buSzTx/>
                <a:buFontTx/>
                <a:buNone/>
              </a:pPr>
              <a:t>13</a:t>
            </a:fld>
            <a:endParaRPr lang="en-US" altLang="en-US" sz="1400" dirty="0">
              <a:latin typeface="Times New Roman" pitchFamily="18" charset="0"/>
            </a:endParaRPr>
          </a:p>
        </p:txBody>
      </p:sp>
    </p:spTree>
    <p:extLst>
      <p:ext uri="{BB962C8B-B14F-4D97-AF65-F5344CB8AC3E}">
        <p14:creationId xmlns:p14="http://schemas.microsoft.com/office/powerpoint/2010/main" val="378681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uiExpand="1"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7384"/>
            <a:ext cx="7772400" cy="1143000"/>
          </a:xfrm>
        </p:spPr>
        <p:txBody>
          <a:bodyPr/>
          <a:lstStyle/>
          <a:p>
            <a:pPr eaLnBrk="1" hangingPunct="1"/>
            <a:r>
              <a:rPr lang="en-US" altLang="en-US" dirty="0"/>
              <a:t>Virtual Machines</a:t>
            </a:r>
          </a:p>
        </p:txBody>
      </p:sp>
      <p:sp>
        <p:nvSpPr>
          <p:cNvPr id="74755" name="Rectangle 3"/>
          <p:cNvSpPr>
            <a:spLocks noGrp="1" noChangeArrowheads="1"/>
          </p:cNvSpPr>
          <p:nvPr>
            <p:ph type="body" idx="1"/>
          </p:nvPr>
        </p:nvSpPr>
        <p:spPr>
          <a:xfrm>
            <a:off x="381000" y="3429000"/>
            <a:ext cx="8763000" cy="2448272"/>
          </a:xfrm>
        </p:spPr>
        <p:txBody>
          <a:bodyPr/>
          <a:lstStyle/>
          <a:p>
            <a:pPr eaLnBrk="1" hangingPunct="1">
              <a:lnSpc>
                <a:spcPct val="90000"/>
              </a:lnSpc>
            </a:pPr>
            <a:r>
              <a:rPr lang="en-US" altLang="en-US" dirty="0">
                <a:solidFill>
                  <a:srgbClr val="00B050"/>
                </a:solidFill>
              </a:rPr>
              <a:t>Advantages</a:t>
            </a:r>
            <a:r>
              <a:rPr lang="en-US" altLang="en-US" dirty="0"/>
              <a:t>:</a:t>
            </a:r>
          </a:p>
          <a:p>
            <a:pPr lvl="1" eaLnBrk="1" hangingPunct="1">
              <a:lnSpc>
                <a:spcPct val="90000"/>
              </a:lnSpc>
            </a:pPr>
            <a:r>
              <a:rPr lang="en-US" altLang="en-US" dirty="0"/>
              <a:t>each virtual machine can run any operating system that can run on the bare hardware</a:t>
            </a:r>
          </a:p>
          <a:p>
            <a:pPr lvl="1" eaLnBrk="1" hangingPunct="1">
              <a:lnSpc>
                <a:spcPct val="90000"/>
              </a:lnSpc>
            </a:pPr>
            <a:r>
              <a:rPr lang="en-US" altLang="en-US" dirty="0"/>
              <a:t>separating virtual machine and multiprogramming makes each easier to maintain</a:t>
            </a:r>
          </a:p>
          <a:p>
            <a:pPr eaLnBrk="1" hangingPunct="1">
              <a:lnSpc>
                <a:spcPct val="90000"/>
              </a:lnSpc>
            </a:pPr>
            <a:r>
              <a:rPr lang="en-US" altLang="en-US" dirty="0">
                <a:solidFill>
                  <a:srgbClr val="00B050"/>
                </a:solidFill>
              </a:rPr>
              <a:t>Disadvantage</a:t>
            </a:r>
            <a:r>
              <a:rPr lang="en-US" altLang="en-US" dirty="0"/>
              <a:t>: multiple layers of TRAPS</a:t>
            </a:r>
          </a:p>
        </p:txBody>
      </p:sp>
      <p:pic>
        <p:nvPicPr>
          <p:cNvPr id="11270" name="Picture 4" descr="C:\B\b4\JPG\foo\1-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624888"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2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385470D3-1935-4770-92CA-CABC3CE82270}" type="slidenum">
              <a:rPr lang="en-US" altLang="en-US" sz="1400" smtClean="0">
                <a:latin typeface="Times New Roman" pitchFamily="18" charset="0"/>
              </a:rPr>
              <a:pPr eaLnBrk="1" hangingPunct="1">
                <a:spcBef>
                  <a:spcPct val="0"/>
                </a:spcBef>
                <a:buClrTx/>
                <a:buSzTx/>
                <a:buFontTx/>
                <a:buNone/>
              </a:pPr>
              <a:t>14</a:t>
            </a:fld>
            <a:endParaRPr lang="en-US" altLang="en-US" sz="1400">
              <a:latin typeface="Times New Roman" pitchFamily="18" charset="0"/>
            </a:endParaRPr>
          </a:p>
        </p:txBody>
      </p:sp>
      <p:sp>
        <p:nvSpPr>
          <p:cNvPr id="3" name="Rectangle 2">
            <a:extLst>
              <a:ext uri="{FF2B5EF4-FFF2-40B4-BE49-F238E27FC236}">
                <a16:creationId xmlns:a16="http://schemas.microsoft.com/office/drawing/2014/main" id="{349E927D-68D2-4598-B4E7-7D3C015700C4}"/>
              </a:ext>
            </a:extLst>
          </p:cNvPr>
          <p:cNvSpPr/>
          <p:nvPr/>
        </p:nvSpPr>
        <p:spPr>
          <a:xfrm>
            <a:off x="1694431" y="6153834"/>
            <a:ext cx="6688708" cy="646331"/>
          </a:xfrm>
          <a:prstGeom prst="rect">
            <a:avLst/>
          </a:prstGeom>
        </p:spPr>
        <p:txBody>
          <a:bodyPr wrap="square">
            <a:spAutoFit/>
          </a:bodyPr>
          <a:lstStyle/>
          <a:p>
            <a:r>
              <a:rPr lang="en-US" dirty="0"/>
              <a:t>Note:  VM/370 is quite historical, this is the 1970’s version, z/VM is IBM’s newest virtualization technology</a:t>
            </a:r>
          </a:p>
        </p:txBody>
      </p:sp>
    </p:spTree>
    <p:extLst>
      <p:ext uri="{BB962C8B-B14F-4D97-AF65-F5344CB8AC3E}">
        <p14:creationId xmlns:p14="http://schemas.microsoft.com/office/powerpoint/2010/main" val="414081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Virtual Machines</a:t>
            </a:r>
          </a:p>
        </p:txBody>
      </p:sp>
      <p:sp>
        <p:nvSpPr>
          <p:cNvPr id="3" name="Content Placeholder 2"/>
          <p:cNvSpPr>
            <a:spLocks noGrp="1"/>
          </p:cNvSpPr>
          <p:nvPr>
            <p:ph idx="1"/>
          </p:nvPr>
        </p:nvSpPr>
        <p:spPr>
          <a:xfrm>
            <a:off x="685800" y="5046712"/>
            <a:ext cx="7772400" cy="457200"/>
          </a:xfrm>
        </p:spPr>
        <p:txBody>
          <a:bodyPr/>
          <a:lstStyle/>
          <a:p>
            <a:r>
              <a:rPr lang="en-CA" sz="2000" dirty="0"/>
              <a:t>Type 1 example – VMWare </a:t>
            </a:r>
            <a:r>
              <a:rPr lang="en-CA" sz="2000" dirty="0" err="1"/>
              <a:t>ESXi</a:t>
            </a:r>
            <a:r>
              <a:rPr lang="en-CA" sz="2000" dirty="0"/>
              <a:t>, IBM z/VM, Citrix </a:t>
            </a:r>
            <a:r>
              <a:rPr lang="en-CA" sz="2000" dirty="0" err="1"/>
              <a:t>XenServer</a:t>
            </a:r>
            <a:endParaRPr lang="en-CA" sz="2000"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15</a:t>
            </a:fld>
            <a:endParaRPr lang="fr-CA" altLang="en-US" dirty="0">
              <a:solidFill>
                <a:srgbClr val="000000"/>
              </a:solidFill>
            </a:endParaRPr>
          </a:p>
        </p:txBody>
      </p:sp>
      <p:pic>
        <p:nvPicPr>
          <p:cNvPr id="7" name="Picture 6"/>
          <p:cNvPicPr>
            <a:picLocks noChangeAspect="1"/>
          </p:cNvPicPr>
          <p:nvPr/>
        </p:nvPicPr>
        <p:blipFill>
          <a:blip r:embed="rId3"/>
          <a:stretch>
            <a:fillRect/>
          </a:stretch>
        </p:blipFill>
        <p:spPr>
          <a:xfrm>
            <a:off x="1063448" y="2026798"/>
            <a:ext cx="7017104" cy="2804403"/>
          </a:xfrm>
          <a:prstGeom prst="rect">
            <a:avLst/>
          </a:prstGeom>
        </p:spPr>
      </p:pic>
      <p:sp>
        <p:nvSpPr>
          <p:cNvPr id="8" name="Content Placeholder 2">
            <a:extLst>
              <a:ext uri="{FF2B5EF4-FFF2-40B4-BE49-F238E27FC236}">
                <a16:creationId xmlns:a16="http://schemas.microsoft.com/office/drawing/2014/main" id="{F4ED0950-6E80-4CA3-857D-71EA82580E90}"/>
              </a:ext>
            </a:extLst>
          </p:cNvPr>
          <p:cNvSpPr txBox="1">
            <a:spLocks/>
          </p:cNvSpPr>
          <p:nvPr/>
        </p:nvSpPr>
        <p:spPr bwMode="auto">
          <a:xfrm>
            <a:off x="685800" y="541895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sz="2000" kern="0" dirty="0"/>
              <a:t>Type 2 example – VMware Desktop, Oracle VirtualBox, MS Hyper-V</a:t>
            </a:r>
          </a:p>
        </p:txBody>
      </p:sp>
    </p:spTree>
    <p:extLst>
      <p:ext uri="{BB962C8B-B14F-4D97-AF65-F5344CB8AC3E}">
        <p14:creationId xmlns:p14="http://schemas.microsoft.com/office/powerpoint/2010/main" val="43025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84"/>
            <a:ext cx="7772400" cy="1143000"/>
          </a:xfrm>
        </p:spPr>
        <p:txBody>
          <a:bodyPr/>
          <a:lstStyle/>
          <a:p>
            <a:r>
              <a:rPr lang="en-CA" dirty="0"/>
              <a:t>JAVA – Abstract Vision of an OS</a:t>
            </a:r>
          </a:p>
        </p:txBody>
      </p:sp>
      <p:sp>
        <p:nvSpPr>
          <p:cNvPr id="5" name="Slide Number Placeholder 4"/>
          <p:cNvSpPr>
            <a:spLocks noGrp="1"/>
          </p:cNvSpPr>
          <p:nvPr>
            <p:ph type="sldNum" sz="quarter" idx="12"/>
          </p:nvPr>
        </p:nvSpPr>
        <p:spPr/>
        <p:txBody>
          <a:bodyPr/>
          <a:lstStyle/>
          <a:p>
            <a:fld id="{DBBDA24B-8280-417D-A5C0-357762AE6CA8}" type="slidenum">
              <a:rPr lang="fr-CA" altLang="en-US" smtClean="0">
                <a:solidFill>
                  <a:srgbClr val="000000"/>
                </a:solidFill>
              </a:rPr>
              <a:pPr/>
              <a:t>16</a:t>
            </a:fld>
            <a:endParaRPr lang="fr-CA" altLang="en-US">
              <a:solidFill>
                <a:srgbClr val="000000"/>
              </a:solidFill>
            </a:endParaRPr>
          </a:p>
        </p:txBody>
      </p:sp>
      <p:grpSp>
        <p:nvGrpSpPr>
          <p:cNvPr id="8199" name="Group 8198"/>
          <p:cNvGrpSpPr/>
          <p:nvPr/>
        </p:nvGrpSpPr>
        <p:grpSpPr>
          <a:xfrm>
            <a:off x="3419872" y="2132856"/>
            <a:ext cx="2232248" cy="3374349"/>
            <a:chOff x="3203849" y="2204865"/>
            <a:chExt cx="2736304" cy="3968827"/>
          </a:xfrm>
        </p:grpSpPr>
        <p:sp>
          <p:nvSpPr>
            <p:cNvPr id="6" name="Rectangle 5"/>
            <p:cNvSpPr/>
            <p:nvPr/>
          </p:nvSpPr>
          <p:spPr>
            <a:xfrm>
              <a:off x="3203849" y="2204865"/>
              <a:ext cx="2736304" cy="3960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3203849" y="5373220"/>
              <a:ext cx="2736304" cy="800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3203849" y="4185086"/>
              <a:ext cx="2736304" cy="1188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3203849" y="2204865"/>
              <a:ext cx="2736304" cy="1296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863607" y="2858147"/>
              <a:ext cx="1364476" cy="369332"/>
            </a:xfrm>
            <a:prstGeom prst="rect">
              <a:avLst/>
            </a:prstGeom>
            <a:noFill/>
          </p:spPr>
          <p:txBody>
            <a:bodyPr wrap="none" rtlCol="0">
              <a:spAutoFit/>
            </a:bodyPr>
            <a:lstStyle/>
            <a:p>
              <a:r>
                <a:rPr lang="en-CA" dirty="0"/>
                <a:t>Applications</a:t>
              </a:r>
            </a:p>
          </p:txBody>
        </p:sp>
        <p:sp>
          <p:nvSpPr>
            <p:cNvPr id="11" name="TextBox 10"/>
            <p:cNvSpPr txBox="1"/>
            <p:nvPr/>
          </p:nvSpPr>
          <p:spPr>
            <a:xfrm>
              <a:off x="4024415" y="5562071"/>
              <a:ext cx="1095172" cy="369332"/>
            </a:xfrm>
            <a:prstGeom prst="rect">
              <a:avLst/>
            </a:prstGeom>
            <a:noFill/>
          </p:spPr>
          <p:txBody>
            <a:bodyPr wrap="none" rtlCol="0">
              <a:spAutoFit/>
            </a:bodyPr>
            <a:lstStyle/>
            <a:p>
              <a:r>
                <a:rPr lang="en-CA" dirty="0"/>
                <a:t>Hardware</a:t>
              </a:r>
            </a:p>
          </p:txBody>
        </p:sp>
        <p:sp>
          <p:nvSpPr>
            <p:cNvPr id="12" name="TextBox 11"/>
            <p:cNvSpPr txBox="1"/>
            <p:nvPr/>
          </p:nvSpPr>
          <p:spPr>
            <a:xfrm>
              <a:off x="3556919" y="4715131"/>
              <a:ext cx="1845377" cy="369332"/>
            </a:xfrm>
            <a:prstGeom prst="rect">
              <a:avLst/>
            </a:prstGeom>
            <a:noFill/>
          </p:spPr>
          <p:txBody>
            <a:bodyPr wrap="none" rtlCol="0">
              <a:spAutoFit/>
            </a:bodyPr>
            <a:lstStyle/>
            <a:p>
              <a:r>
                <a:rPr lang="en-CA" dirty="0"/>
                <a:t>Operating System</a:t>
              </a:r>
            </a:p>
          </p:txBody>
        </p:sp>
      </p:grpSp>
      <p:sp>
        <p:nvSpPr>
          <p:cNvPr id="49" name="TextBox 48"/>
          <p:cNvSpPr txBox="1"/>
          <p:nvPr/>
        </p:nvSpPr>
        <p:spPr>
          <a:xfrm>
            <a:off x="3779912" y="3320251"/>
            <a:ext cx="556563" cy="369332"/>
          </a:xfrm>
          <a:prstGeom prst="rect">
            <a:avLst/>
          </a:prstGeom>
          <a:noFill/>
        </p:spPr>
        <p:txBody>
          <a:bodyPr wrap="none" rtlCol="0">
            <a:spAutoFit/>
          </a:bodyPr>
          <a:lstStyle/>
          <a:p>
            <a:r>
              <a:rPr lang="en-CA" dirty="0"/>
              <a:t>API</a:t>
            </a:r>
          </a:p>
        </p:txBody>
      </p:sp>
      <p:cxnSp>
        <p:nvCxnSpPr>
          <p:cNvPr id="8208" name="Straight Connector 8207"/>
          <p:cNvCxnSpPr>
            <a:stCxn id="9" idx="2"/>
            <a:endCxn id="8" idx="0"/>
          </p:cNvCxnSpPr>
          <p:nvPr/>
        </p:nvCxnSpPr>
        <p:spPr>
          <a:xfrm>
            <a:off x="4535996" y="3234856"/>
            <a:ext cx="0" cy="5816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604639" y="3347700"/>
            <a:ext cx="1047481" cy="369332"/>
          </a:xfrm>
          <a:prstGeom prst="rect">
            <a:avLst/>
          </a:prstGeom>
          <a:noFill/>
        </p:spPr>
        <p:txBody>
          <a:bodyPr wrap="square" rtlCol="0">
            <a:spAutoFit/>
          </a:bodyPr>
          <a:lstStyle/>
          <a:p>
            <a:r>
              <a:rPr lang="en-CA" dirty="0"/>
              <a:t>Interface</a:t>
            </a:r>
          </a:p>
        </p:txBody>
      </p:sp>
      <p:sp>
        <p:nvSpPr>
          <p:cNvPr id="13" name="Rectangle 12"/>
          <p:cNvSpPr/>
          <p:nvPr/>
        </p:nvSpPr>
        <p:spPr>
          <a:xfrm>
            <a:off x="3419872" y="3816466"/>
            <a:ext cx="2232248" cy="3916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rgbClr val="C00000"/>
                </a:solidFill>
              </a:rPr>
              <a:t>JVM</a:t>
            </a:r>
            <a:endParaRPr lang="en-CA" dirty="0">
              <a:solidFill>
                <a:srgbClr val="C00000"/>
              </a:solidFill>
            </a:endParaRPr>
          </a:p>
        </p:txBody>
      </p:sp>
    </p:spTree>
    <p:extLst>
      <p:ext uri="{BB962C8B-B14F-4D97-AF65-F5344CB8AC3E}">
        <p14:creationId xmlns:p14="http://schemas.microsoft.com/office/powerpoint/2010/main" val="340793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026"/>
          <p:cNvSpPr>
            <a:spLocks noGrp="1" noChangeArrowheads="1"/>
          </p:cNvSpPr>
          <p:nvPr>
            <p:ph type="title"/>
          </p:nvPr>
        </p:nvSpPr>
        <p:spPr>
          <a:xfrm>
            <a:off x="685800" y="188640"/>
            <a:ext cx="7772400" cy="1143000"/>
          </a:xfrm>
        </p:spPr>
        <p:txBody>
          <a:bodyPr/>
          <a:lstStyle/>
          <a:p>
            <a:pPr eaLnBrk="1" hangingPunct="1"/>
            <a:r>
              <a:rPr lang="en-US" altLang="en-US" dirty="0" err="1"/>
              <a:t>Exokernels</a:t>
            </a:r>
            <a:endParaRPr lang="en-US" altLang="en-US" dirty="0"/>
          </a:p>
        </p:txBody>
      </p:sp>
      <p:sp>
        <p:nvSpPr>
          <p:cNvPr id="12293" name="Rectangle 1027"/>
          <p:cNvSpPr>
            <a:spLocks noGrp="1" noChangeArrowheads="1"/>
          </p:cNvSpPr>
          <p:nvPr>
            <p:ph type="body" idx="1"/>
          </p:nvPr>
        </p:nvSpPr>
        <p:spPr>
          <a:xfrm>
            <a:off x="685800" y="1340768"/>
            <a:ext cx="7772400" cy="5328592"/>
          </a:xfrm>
        </p:spPr>
        <p:txBody>
          <a:bodyPr/>
          <a:lstStyle/>
          <a:p>
            <a:pPr eaLnBrk="1" hangingPunct="1"/>
            <a:r>
              <a:rPr lang="en-US" altLang="en-US" dirty="0"/>
              <a:t>The Exokernel provides a number of virtual machines above the hardware</a:t>
            </a:r>
          </a:p>
          <a:p>
            <a:pPr lvl="1"/>
            <a:r>
              <a:rPr lang="en-US" altLang="en-US" dirty="0"/>
              <a:t>Though different concept from virtual machines</a:t>
            </a:r>
          </a:p>
          <a:p>
            <a:pPr lvl="1"/>
            <a:r>
              <a:rPr lang="en-US" altLang="en-US" dirty="0"/>
              <a:t>Exokernels provide only a subset of the underlying hardware to each VM:</a:t>
            </a:r>
          </a:p>
          <a:p>
            <a:pPr lvl="2"/>
            <a:r>
              <a:rPr lang="en-US" altLang="en-US" dirty="0"/>
              <a:t>Memory</a:t>
            </a:r>
          </a:p>
          <a:p>
            <a:pPr lvl="2"/>
            <a:r>
              <a:rPr lang="en-US" altLang="en-US" dirty="0"/>
              <a:t>Disk blocks</a:t>
            </a:r>
          </a:p>
          <a:p>
            <a:r>
              <a:rPr lang="en-US" altLang="en-US" dirty="0"/>
              <a:t>“Physical” partitioning of the machine</a:t>
            </a:r>
          </a:p>
          <a:p>
            <a:pPr lvl="1"/>
            <a:r>
              <a:rPr lang="en-US" altLang="en-US" dirty="0"/>
              <a:t>Imposes few abstractions to the developer</a:t>
            </a:r>
          </a:p>
          <a:p>
            <a:pPr lvl="1"/>
            <a:r>
              <a:rPr lang="en-US" altLang="en-US" dirty="0"/>
              <a:t>Separates protection (exokernel) and management (developer or user’s code)</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46D99798-1EBA-465E-927F-68DC088C1201}" type="slidenum">
              <a:rPr lang="en-US" altLang="en-US" sz="1400" smtClean="0">
                <a:latin typeface="Times New Roman" pitchFamily="18" charset="0"/>
              </a:rPr>
              <a:pPr eaLnBrk="1" hangingPunct="1">
                <a:spcBef>
                  <a:spcPct val="0"/>
                </a:spcBef>
                <a:buClrTx/>
                <a:buSzTx/>
                <a:buFontTx/>
                <a:buNone/>
              </a:pPr>
              <a:t>17</a:t>
            </a:fld>
            <a:endParaRPr lang="en-US" altLang="en-US" sz="1400" dirty="0">
              <a:latin typeface="Times New Roman" pitchFamily="18" charset="0"/>
            </a:endParaRPr>
          </a:p>
        </p:txBody>
      </p:sp>
    </p:spTree>
    <p:extLst>
      <p:ext uri="{BB962C8B-B14F-4D97-AF65-F5344CB8AC3E}">
        <p14:creationId xmlns:p14="http://schemas.microsoft.com/office/powerpoint/2010/main" val="190372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F25F-A3E3-46AC-9410-A3C35897C878}"/>
              </a:ext>
            </a:extLst>
          </p:cNvPr>
          <p:cNvSpPr>
            <a:spLocks noGrp="1"/>
          </p:cNvSpPr>
          <p:nvPr>
            <p:ph type="title"/>
          </p:nvPr>
        </p:nvSpPr>
        <p:spPr>
          <a:xfrm>
            <a:off x="706338" y="0"/>
            <a:ext cx="7772400" cy="1143000"/>
          </a:xfrm>
        </p:spPr>
        <p:txBody>
          <a:bodyPr/>
          <a:lstStyle/>
          <a:p>
            <a:r>
              <a:rPr lang="en-CA" dirty="0"/>
              <a:t>Exokernel</a:t>
            </a:r>
          </a:p>
        </p:txBody>
      </p:sp>
      <p:sp>
        <p:nvSpPr>
          <p:cNvPr id="3" name="Content Placeholder 2">
            <a:extLst>
              <a:ext uri="{FF2B5EF4-FFF2-40B4-BE49-F238E27FC236}">
                <a16:creationId xmlns:a16="http://schemas.microsoft.com/office/drawing/2014/main" id="{CA11D948-CF9D-4E33-9C2A-E6DA270791A8}"/>
              </a:ext>
            </a:extLst>
          </p:cNvPr>
          <p:cNvSpPr>
            <a:spLocks noGrp="1"/>
          </p:cNvSpPr>
          <p:nvPr>
            <p:ph idx="1"/>
          </p:nvPr>
        </p:nvSpPr>
        <p:spPr>
          <a:xfrm>
            <a:off x="706338" y="1143000"/>
            <a:ext cx="7772400" cy="1781944"/>
          </a:xfrm>
        </p:spPr>
        <p:txBody>
          <a:bodyPr/>
          <a:lstStyle/>
          <a:p>
            <a:r>
              <a:rPr lang="en-CA" dirty="0"/>
              <a:t>Advantages</a:t>
            </a:r>
          </a:p>
          <a:p>
            <a:pPr lvl="1"/>
            <a:r>
              <a:rPr lang="en-CA" dirty="0"/>
              <a:t>Performance increase</a:t>
            </a:r>
          </a:p>
          <a:p>
            <a:pPr lvl="1"/>
            <a:r>
              <a:rPr lang="en-CA" dirty="0"/>
              <a:t>Ease of development and testing of new OS ideas</a:t>
            </a:r>
          </a:p>
          <a:p>
            <a:pPr lvl="2"/>
            <a:r>
              <a:rPr lang="en-CA" dirty="0"/>
              <a:t>e.g. scheduling, memory management</a:t>
            </a:r>
          </a:p>
        </p:txBody>
      </p:sp>
      <p:pic>
        <p:nvPicPr>
          <p:cNvPr id="7" name="Picture 6">
            <a:extLst>
              <a:ext uri="{FF2B5EF4-FFF2-40B4-BE49-F238E27FC236}">
                <a16:creationId xmlns:a16="http://schemas.microsoft.com/office/drawing/2014/main" id="{6EF45C6C-71E3-4BA6-9B81-BD12DD4DAE88}"/>
              </a:ext>
            </a:extLst>
          </p:cNvPr>
          <p:cNvPicPr>
            <a:picLocks noChangeAspect="1"/>
          </p:cNvPicPr>
          <p:nvPr/>
        </p:nvPicPr>
        <p:blipFill>
          <a:blip r:embed="rId2"/>
          <a:stretch>
            <a:fillRect/>
          </a:stretch>
        </p:blipFill>
        <p:spPr>
          <a:xfrm>
            <a:off x="698004" y="2924944"/>
            <a:ext cx="4238625" cy="3048000"/>
          </a:xfrm>
          <a:prstGeom prst="rect">
            <a:avLst/>
          </a:prstGeom>
        </p:spPr>
      </p:pic>
      <p:sp>
        <p:nvSpPr>
          <p:cNvPr id="8" name="Rectangle 7">
            <a:hlinkClick r:id="rId3"/>
            <a:extLst>
              <a:ext uri="{FF2B5EF4-FFF2-40B4-BE49-F238E27FC236}">
                <a16:creationId xmlns:a16="http://schemas.microsoft.com/office/drawing/2014/main" id="{04888D84-861E-479D-99BC-427CC267F8AE}"/>
              </a:ext>
            </a:extLst>
          </p:cNvPr>
          <p:cNvSpPr/>
          <p:nvPr/>
        </p:nvSpPr>
        <p:spPr>
          <a:xfrm>
            <a:off x="531316" y="6097538"/>
            <a:ext cx="8612684" cy="646331"/>
          </a:xfrm>
          <a:prstGeom prst="rect">
            <a:avLst/>
          </a:prstGeom>
        </p:spPr>
        <p:txBody>
          <a:bodyPr wrap="square">
            <a:spAutoFit/>
          </a:bodyPr>
          <a:lstStyle/>
          <a:p>
            <a:r>
              <a:rPr lang="en-CA" dirty="0"/>
              <a:t>Image Source:  </a:t>
            </a:r>
            <a:r>
              <a:rPr lang="en-CA" dirty="0">
                <a:hlinkClick r:id="rId3"/>
              </a:rPr>
              <a:t>https://medium.com/@vithushaaarabhi/exokernels-an-operating-system-architecture-for-application-level-resource-management-32d0daaeeab0</a:t>
            </a:r>
            <a:endParaRPr lang="en-CA" dirty="0"/>
          </a:p>
        </p:txBody>
      </p:sp>
      <p:sp>
        <p:nvSpPr>
          <p:cNvPr id="9" name="Content Placeholder 2">
            <a:extLst>
              <a:ext uri="{FF2B5EF4-FFF2-40B4-BE49-F238E27FC236}">
                <a16:creationId xmlns:a16="http://schemas.microsoft.com/office/drawing/2014/main" id="{ECCDE249-00CB-4E0A-8CC2-ECFBB63EB6F6}"/>
              </a:ext>
            </a:extLst>
          </p:cNvPr>
          <p:cNvSpPr txBox="1">
            <a:spLocks/>
          </p:cNvSpPr>
          <p:nvPr/>
        </p:nvSpPr>
        <p:spPr bwMode="auto">
          <a:xfrm>
            <a:off x="5076056" y="3021732"/>
            <a:ext cx="3816424" cy="178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kern="0" dirty="0"/>
              <a:t>Disadvantages</a:t>
            </a:r>
          </a:p>
          <a:p>
            <a:pPr lvl="1"/>
            <a:r>
              <a:rPr lang="en-CA" kern="0" dirty="0"/>
              <a:t>Complexity of interface design</a:t>
            </a:r>
          </a:p>
        </p:txBody>
      </p:sp>
    </p:spTree>
    <p:extLst>
      <p:ext uri="{BB962C8B-B14F-4D97-AF65-F5344CB8AC3E}">
        <p14:creationId xmlns:p14="http://schemas.microsoft.com/office/powerpoint/2010/main" val="3999251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endParaRPr lang="en-CA" dirty="0"/>
          </a:p>
        </p:txBody>
      </p:sp>
      <p:sp>
        <p:nvSpPr>
          <p:cNvPr id="3" name="Content Placeholder 2"/>
          <p:cNvSpPr>
            <a:spLocks noGrp="1"/>
          </p:cNvSpPr>
          <p:nvPr>
            <p:ph idx="1"/>
          </p:nvPr>
        </p:nvSpPr>
        <p:spPr/>
        <p:txBody>
          <a:bodyPr/>
          <a:lstStyle/>
          <a:p>
            <a:r>
              <a:rPr lang="en-US" dirty="0"/>
              <a:t>Linus Torvalds at the time college student wrote original Linux.</a:t>
            </a:r>
          </a:p>
          <a:p>
            <a:pPr lvl="1"/>
            <a:r>
              <a:rPr lang="en-US" dirty="0"/>
              <a:t>Evolved from MINIX which was developed as a teaching aid by </a:t>
            </a:r>
            <a:r>
              <a:rPr lang="en-US" dirty="0" err="1"/>
              <a:t>Tanenbaum</a:t>
            </a:r>
            <a:r>
              <a:rPr lang="en-US" dirty="0"/>
              <a:t> the same author as the text used in this course.</a:t>
            </a:r>
          </a:p>
          <a:p>
            <a:r>
              <a:rPr lang="en-US" dirty="0"/>
              <a:t>Linux evolved away from MINIX due to license agreement and some design considerations</a:t>
            </a:r>
          </a:p>
          <a:p>
            <a:r>
              <a:rPr lang="en-US" dirty="0"/>
              <a:t>Linux is API compliant with UNIX (</a:t>
            </a:r>
            <a:r>
              <a:rPr lang="en-US" dirty="0" err="1"/>
              <a:t>Posix</a:t>
            </a:r>
            <a:r>
              <a:rPr lang="en-US" dirty="0"/>
              <a:t>)</a:t>
            </a:r>
            <a:endParaRPr lang="en-CA"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19</a:t>
            </a:fld>
            <a:endParaRPr lang="fr-CA" altLang="en-US" dirty="0">
              <a:solidFill>
                <a:srgbClr val="000000"/>
              </a:solidFill>
            </a:endParaRPr>
          </a:p>
        </p:txBody>
      </p:sp>
      <p:sp>
        <p:nvSpPr>
          <p:cNvPr id="4" name="Rectangle 3">
            <a:extLst>
              <a:ext uri="{FF2B5EF4-FFF2-40B4-BE49-F238E27FC236}">
                <a16:creationId xmlns:a16="http://schemas.microsoft.com/office/drawing/2014/main" id="{721D6398-4450-4681-A436-3D8E123ED047}"/>
              </a:ext>
            </a:extLst>
          </p:cNvPr>
          <p:cNvSpPr/>
          <p:nvPr/>
        </p:nvSpPr>
        <p:spPr>
          <a:xfrm>
            <a:off x="1547664" y="6477000"/>
            <a:ext cx="6588224" cy="276999"/>
          </a:xfrm>
          <a:prstGeom prst="rect">
            <a:avLst/>
          </a:prstGeom>
        </p:spPr>
        <p:txBody>
          <a:bodyPr wrap="square">
            <a:spAutoFit/>
          </a:bodyPr>
          <a:lstStyle/>
          <a:p>
            <a:r>
              <a:rPr lang="en-US" sz="1200" dirty="0"/>
              <a:t>Torvalds-</a:t>
            </a:r>
            <a:r>
              <a:rPr lang="en-US" sz="1200" dirty="0" err="1"/>
              <a:t>Tanebaum</a:t>
            </a:r>
            <a:r>
              <a:rPr lang="en-US" sz="1200" dirty="0"/>
              <a:t> Debate:  https://www.oreilly.com/openbook/opensources/book/appa.html</a:t>
            </a:r>
          </a:p>
        </p:txBody>
      </p:sp>
    </p:spTree>
    <p:extLst>
      <p:ext uri="{BB962C8B-B14F-4D97-AF65-F5344CB8AC3E}">
        <p14:creationId xmlns:p14="http://schemas.microsoft.com/office/powerpoint/2010/main" val="99115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Outline</a:t>
            </a:r>
          </a:p>
        </p:txBody>
      </p:sp>
      <p:sp>
        <p:nvSpPr>
          <p:cNvPr id="4101" name="Rectangle 3"/>
          <p:cNvSpPr>
            <a:spLocks noGrp="1" noChangeArrowheads="1"/>
          </p:cNvSpPr>
          <p:nvPr>
            <p:ph type="body" idx="1"/>
          </p:nvPr>
        </p:nvSpPr>
        <p:spPr>
          <a:xfrm>
            <a:off x="697159" y="1556792"/>
            <a:ext cx="7772400" cy="4114800"/>
          </a:xfrm>
        </p:spPr>
        <p:txBody>
          <a:bodyPr/>
          <a:lstStyle/>
          <a:p>
            <a:pPr eaLnBrk="1" hangingPunct="1"/>
            <a:r>
              <a:rPr lang="en-US" altLang="en-US" dirty="0"/>
              <a:t>Operating System Structure</a:t>
            </a:r>
          </a:p>
          <a:p>
            <a:pPr lvl="1" eaLnBrk="1" hangingPunct="1"/>
            <a:r>
              <a:rPr lang="en-US" altLang="en-US" dirty="0"/>
              <a:t>Monolithic Systems</a:t>
            </a:r>
          </a:p>
          <a:p>
            <a:pPr lvl="1" eaLnBrk="1" hangingPunct="1"/>
            <a:r>
              <a:rPr lang="en-US" altLang="en-US" dirty="0"/>
              <a:t>Layered Systems</a:t>
            </a:r>
          </a:p>
          <a:p>
            <a:pPr lvl="2"/>
            <a:r>
              <a:rPr lang="en-US" altLang="en-US" dirty="0"/>
              <a:t>The </a:t>
            </a:r>
            <a:r>
              <a:rPr lang="en-US" altLang="en-US" dirty="0" err="1"/>
              <a:t>THE</a:t>
            </a:r>
            <a:r>
              <a:rPr lang="en-US" altLang="en-US" dirty="0"/>
              <a:t> System</a:t>
            </a:r>
          </a:p>
          <a:p>
            <a:pPr lvl="2"/>
            <a:r>
              <a:rPr lang="en-US" altLang="en-US" dirty="0"/>
              <a:t>MULTICS</a:t>
            </a:r>
          </a:p>
          <a:p>
            <a:pPr lvl="1" eaLnBrk="1" hangingPunct="1"/>
            <a:r>
              <a:rPr lang="en-US" altLang="en-US" dirty="0"/>
              <a:t>Microkernels</a:t>
            </a:r>
          </a:p>
          <a:p>
            <a:pPr lvl="1" eaLnBrk="1" hangingPunct="1"/>
            <a:r>
              <a:rPr lang="en-US" altLang="en-US" dirty="0"/>
              <a:t>Client-Server</a:t>
            </a:r>
          </a:p>
          <a:p>
            <a:pPr lvl="1" eaLnBrk="1" hangingPunct="1"/>
            <a:r>
              <a:rPr lang="en-US" altLang="en-US" dirty="0"/>
              <a:t>Virtual Machines</a:t>
            </a:r>
          </a:p>
          <a:p>
            <a:pPr lvl="1" eaLnBrk="1" hangingPunct="1"/>
            <a:r>
              <a:rPr lang="en-US" altLang="en-US" dirty="0" err="1"/>
              <a:t>Exokernels</a:t>
            </a:r>
            <a:endParaRPr lang="en-US" altLang="en-US" dirty="0"/>
          </a:p>
          <a:p>
            <a:r>
              <a:rPr lang="en-US" altLang="en-US" dirty="0"/>
              <a:t>Windows and Linux Structure</a:t>
            </a:r>
          </a:p>
          <a:p>
            <a:pPr eaLnBrk="1" hangingPunct="1"/>
            <a:r>
              <a:rPr lang="en-US" altLang="en-US" dirty="0"/>
              <a:t>Summary of Chapter One</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264FCBA3-236F-4589-996C-F893AFFD30BA}" type="slidenum">
              <a:rPr lang="en-US" altLang="en-US" sz="1400" smtClean="0">
                <a:latin typeface="Times New Roman" pitchFamily="18" charset="0"/>
              </a:rPr>
              <a:pPr eaLnBrk="1" hangingPunct="1">
                <a:spcBef>
                  <a:spcPct val="0"/>
                </a:spcBef>
                <a:buClrTx/>
                <a:buSzTx/>
                <a:buFontTx/>
                <a:buNone/>
              </a:pPr>
              <a:t>2</a:t>
            </a:fld>
            <a:endParaRPr lang="en-US" altLang="en-US" sz="1400">
              <a:latin typeface="Times New Roman" pitchFamily="18" charset="0"/>
            </a:endParaRPr>
          </a:p>
        </p:txBody>
      </p:sp>
    </p:spTree>
    <p:extLst>
      <p:ext uri="{BB962C8B-B14F-4D97-AF65-F5344CB8AC3E}">
        <p14:creationId xmlns:p14="http://schemas.microsoft.com/office/powerpoint/2010/main" val="153121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72400" cy="1143000"/>
          </a:xfrm>
        </p:spPr>
        <p:txBody>
          <a:bodyPr/>
          <a:lstStyle/>
          <a:p>
            <a:r>
              <a:rPr lang="en-US" dirty="0"/>
              <a:t>Structure of Linux</a:t>
            </a:r>
            <a:endParaRPr lang="en-CA" dirty="0"/>
          </a:p>
        </p:txBody>
      </p:sp>
      <p:sp>
        <p:nvSpPr>
          <p:cNvPr id="3" name="Content Placeholder 2"/>
          <p:cNvSpPr>
            <a:spLocks noGrp="1"/>
          </p:cNvSpPr>
          <p:nvPr>
            <p:ph idx="1"/>
          </p:nvPr>
        </p:nvSpPr>
        <p:spPr>
          <a:xfrm>
            <a:off x="685800" y="1042392"/>
            <a:ext cx="7772400" cy="4114800"/>
          </a:xfrm>
        </p:spPr>
        <p:txBody>
          <a:bodyPr/>
          <a:lstStyle/>
          <a:p>
            <a:r>
              <a:rPr lang="en-CA" dirty="0"/>
              <a:t>Linux is a </a:t>
            </a:r>
            <a:r>
              <a:rPr lang="en-CA" dirty="0">
                <a:solidFill>
                  <a:srgbClr val="A50021"/>
                </a:solidFill>
              </a:rPr>
              <a:t>monolithic</a:t>
            </a:r>
            <a:r>
              <a:rPr lang="en-CA" dirty="0"/>
              <a:t> kernel; that is, the Linux kernel executes in a single address space.</a:t>
            </a:r>
          </a:p>
          <a:p>
            <a:r>
              <a:rPr lang="en-CA" dirty="0"/>
              <a:t>Runs entirely in kernel mode.</a:t>
            </a:r>
          </a:p>
          <a:p>
            <a:r>
              <a:rPr lang="en-US" dirty="0"/>
              <a:t>Concurrently, Linux also leverages positive aspects of </a:t>
            </a:r>
            <a:r>
              <a:rPr lang="en-US" dirty="0">
                <a:solidFill>
                  <a:srgbClr val="A50021"/>
                </a:solidFill>
              </a:rPr>
              <a:t>microkernels </a:t>
            </a:r>
          </a:p>
          <a:p>
            <a:pPr lvl="1"/>
            <a:r>
              <a:rPr lang="en-US" dirty="0"/>
              <a:t>Modular design as explained before a structure emerges from the design of the monolithic structure</a:t>
            </a:r>
          </a:p>
          <a:p>
            <a:pPr lvl="1"/>
            <a:r>
              <a:rPr lang="en-US" dirty="0"/>
              <a:t>It can preempt itself</a:t>
            </a:r>
          </a:p>
          <a:p>
            <a:pPr lvl="1"/>
            <a:r>
              <a:rPr lang="en-US" dirty="0"/>
              <a:t>Can dynamically load separate kernel modules</a:t>
            </a:r>
          </a:p>
          <a:p>
            <a:pPr lvl="1"/>
            <a:r>
              <a:rPr lang="en-US" dirty="0"/>
              <a:t>So Linux avoids message communication delays of microkernels with direct function invocation.</a:t>
            </a:r>
            <a:endParaRPr lang="en-CA" dirty="0"/>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sp>
        <p:nvSpPr>
          <p:cNvPr id="4" name="Rectangle 3">
            <a:extLst>
              <a:ext uri="{FF2B5EF4-FFF2-40B4-BE49-F238E27FC236}">
                <a16:creationId xmlns:a16="http://schemas.microsoft.com/office/drawing/2014/main" id="{1CB405E2-72DE-4258-B62F-D520BD13899D}"/>
              </a:ext>
            </a:extLst>
          </p:cNvPr>
          <p:cNvSpPr/>
          <p:nvPr/>
        </p:nvSpPr>
        <p:spPr>
          <a:xfrm>
            <a:off x="3000896" y="6534618"/>
            <a:ext cx="3142207" cy="276999"/>
          </a:xfrm>
          <a:prstGeom prst="rect">
            <a:avLst/>
          </a:prstGeom>
        </p:spPr>
        <p:txBody>
          <a:bodyPr wrap="none">
            <a:spAutoFit/>
          </a:bodyPr>
          <a:lstStyle/>
          <a:p>
            <a:r>
              <a:rPr lang="en-US" sz="1200" dirty="0"/>
              <a:t>Source:  Linux Kernel Development 3rd edition</a:t>
            </a:r>
          </a:p>
        </p:txBody>
      </p:sp>
    </p:spTree>
    <p:extLst>
      <p:ext uri="{BB962C8B-B14F-4D97-AF65-F5344CB8AC3E}">
        <p14:creationId xmlns:p14="http://schemas.microsoft.com/office/powerpoint/2010/main" val="269222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Summary of Chapter 1</a:t>
            </a:r>
          </a:p>
        </p:txBody>
      </p:sp>
      <p:sp>
        <p:nvSpPr>
          <p:cNvPr id="15365" name="Rectangle 3"/>
          <p:cNvSpPr>
            <a:spLocks noGrp="1" noChangeArrowheads="1"/>
          </p:cNvSpPr>
          <p:nvPr>
            <p:ph type="body" idx="1"/>
          </p:nvPr>
        </p:nvSpPr>
        <p:spPr/>
        <p:txBody>
          <a:bodyPr/>
          <a:lstStyle/>
          <a:p>
            <a:pPr eaLnBrk="1" hangingPunct="1"/>
            <a:r>
              <a:rPr lang="en-US" altLang="en-US"/>
              <a:t>Where are we now?</a:t>
            </a:r>
          </a:p>
          <a:p>
            <a:pPr lvl="1" eaLnBrk="1" hangingPunct="1"/>
            <a:r>
              <a:rPr lang="en-US" altLang="en-US"/>
              <a:t>We have seen an overview of the concepts which we will explore in more detail for the rest of the course</a:t>
            </a:r>
          </a:p>
          <a:p>
            <a:pPr lvl="2" eaLnBrk="1" hangingPunct="1"/>
            <a:r>
              <a:rPr lang="en-US" altLang="en-US"/>
              <a:t>Views of an operating system</a:t>
            </a:r>
          </a:p>
          <a:p>
            <a:pPr lvl="2" eaLnBrk="1" hangingPunct="1"/>
            <a:r>
              <a:rPr lang="en-US" altLang="en-US"/>
              <a:t>Operating system types (mainframe, etc)</a:t>
            </a:r>
          </a:p>
          <a:p>
            <a:pPr lvl="2" eaLnBrk="1" hangingPunct="1"/>
            <a:r>
              <a:rPr lang="en-US" altLang="en-US"/>
              <a:t>Review of computer hardware (processors, memory, I/O, Buses, etc)</a:t>
            </a:r>
          </a:p>
          <a:p>
            <a:pPr lvl="2" eaLnBrk="1" hangingPunct="1"/>
            <a:r>
              <a:rPr lang="en-US" altLang="en-US"/>
              <a:t>Operating system concepts (processes, deadlocks...)</a:t>
            </a:r>
          </a:p>
          <a:p>
            <a:pPr lvl="2" eaLnBrk="1" hangingPunct="1"/>
            <a:r>
              <a:rPr lang="en-US" altLang="en-US"/>
              <a:t>System Calls</a:t>
            </a:r>
          </a:p>
          <a:p>
            <a:pPr lvl="2" eaLnBrk="1" hangingPunct="1"/>
            <a:r>
              <a:rPr lang="en-US" altLang="en-US"/>
              <a:t>Operating system structure</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D53ACDF1-83AB-4D00-A108-DBEB7694B184}" type="slidenum">
              <a:rPr lang="en-US" altLang="en-US" sz="1400" smtClean="0">
                <a:latin typeface="Times New Roman" pitchFamily="18" charset="0"/>
              </a:rPr>
              <a:pPr eaLnBrk="1" hangingPunct="1">
                <a:spcBef>
                  <a:spcPct val="0"/>
                </a:spcBef>
                <a:buClrTx/>
                <a:buSzTx/>
                <a:buFontTx/>
                <a:buNone/>
              </a:pPr>
              <a:t>21</a:t>
            </a:fld>
            <a:endParaRPr lang="en-US" altLang="en-US" sz="1400">
              <a:latin typeface="Times New Roman" pitchFamily="18" charset="0"/>
            </a:endParaRPr>
          </a:p>
        </p:txBody>
      </p:sp>
    </p:spTree>
    <p:extLst>
      <p:ext uri="{BB962C8B-B14F-4D97-AF65-F5344CB8AC3E}">
        <p14:creationId xmlns:p14="http://schemas.microsoft.com/office/powerpoint/2010/main" val="359836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a:t>Quiz Time!</a:t>
            </a:r>
          </a:p>
        </p:txBody>
      </p:sp>
      <p:sp>
        <p:nvSpPr>
          <p:cNvPr id="16389" name="Rectangle 4"/>
          <p:cNvSpPr>
            <a:spLocks noGrp="1" noChangeArrowheads="1"/>
          </p:cNvSpPr>
          <p:nvPr>
            <p:ph type="body" idx="1"/>
          </p:nvPr>
        </p:nvSpPr>
        <p:spPr/>
        <p:txBody>
          <a:bodyPr/>
          <a:lstStyle/>
          <a:p>
            <a:pPr marL="514350" indent="-514350" eaLnBrk="1" hangingPunct="1">
              <a:lnSpc>
                <a:spcPct val="90000"/>
              </a:lnSpc>
              <a:buFont typeface="+mj-lt"/>
              <a:buAutoNum type="arabicPeriod"/>
            </a:pPr>
            <a:r>
              <a:rPr lang="en-US" altLang="en-US" dirty="0"/>
              <a:t>Why is a process table needed in a timesharing system?  </a:t>
            </a:r>
          </a:p>
          <a:p>
            <a:pPr marL="974725" lvl="1" indent="-457200">
              <a:lnSpc>
                <a:spcPct val="90000"/>
              </a:lnSpc>
              <a:buFont typeface="+mj-lt"/>
              <a:buAutoNum type="alphaLcParenR"/>
            </a:pPr>
            <a:r>
              <a:rPr lang="en-US" altLang="en-US" dirty="0"/>
              <a:t>Is it needed in a computer system where only one process exists, that process taking over the entire machine until finished?</a:t>
            </a:r>
          </a:p>
          <a:p>
            <a:pPr marL="514350" indent="-514350" eaLnBrk="1" hangingPunct="1">
              <a:lnSpc>
                <a:spcPct val="90000"/>
              </a:lnSpc>
              <a:buFont typeface="+mj-lt"/>
              <a:buAutoNum type="arabicPeriod"/>
            </a:pPr>
            <a:endParaRPr lang="en-US" altLang="en-US" dirty="0"/>
          </a:p>
          <a:p>
            <a:pPr marL="514350" indent="-514350" eaLnBrk="1" hangingPunct="1">
              <a:lnSpc>
                <a:spcPct val="90000"/>
              </a:lnSpc>
              <a:buFont typeface="+mj-lt"/>
              <a:buAutoNum type="arabicPeriod"/>
            </a:pPr>
            <a:r>
              <a:rPr lang="en-US" altLang="en-US" dirty="0"/>
              <a:t>To a programmer, a system call looks like any other call to a C library procedure.  Is it important that the programmer know which library procedures result in system calls?</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C6920EAC-D148-4D6D-966E-F3146AA1EA2E}" type="slidenum">
              <a:rPr lang="en-US" altLang="en-US" sz="1400" smtClean="0">
                <a:latin typeface="Times New Roman" pitchFamily="18" charset="0"/>
              </a:rPr>
              <a:pPr eaLnBrk="1" hangingPunct="1">
                <a:spcBef>
                  <a:spcPct val="0"/>
                </a:spcBef>
                <a:buClrTx/>
                <a:buSzTx/>
                <a:buFontTx/>
                <a:buNone/>
              </a:pPr>
              <a:t>22</a:t>
            </a:fld>
            <a:endParaRPr lang="en-US" altLang="en-US" sz="1400">
              <a:latin typeface="Times New Roman" pitchFamily="18" charset="0"/>
            </a:endParaRPr>
          </a:p>
        </p:txBody>
      </p:sp>
    </p:spTree>
    <p:extLst>
      <p:ext uri="{BB962C8B-B14F-4D97-AF65-F5344CB8AC3E}">
        <p14:creationId xmlns:p14="http://schemas.microsoft.com/office/powerpoint/2010/main" val="244695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Quiz Time!</a:t>
            </a:r>
          </a:p>
        </p:txBody>
      </p:sp>
      <p:sp>
        <p:nvSpPr>
          <p:cNvPr id="17413" name="Rectangle 3"/>
          <p:cNvSpPr>
            <a:spLocks noGrp="1" noChangeArrowheads="1"/>
          </p:cNvSpPr>
          <p:nvPr>
            <p:ph type="body" idx="1"/>
          </p:nvPr>
        </p:nvSpPr>
        <p:spPr/>
        <p:txBody>
          <a:bodyPr/>
          <a:lstStyle/>
          <a:p>
            <a:pPr marL="514350" indent="-514350" eaLnBrk="1" hangingPunct="1">
              <a:lnSpc>
                <a:spcPct val="90000"/>
              </a:lnSpc>
              <a:buFont typeface="+mj-lt"/>
              <a:buAutoNum type="arabicPeriod" startAt="3"/>
            </a:pPr>
            <a:r>
              <a:rPr lang="en-US" altLang="en-US" dirty="0"/>
              <a:t>Which of the following instructions should be allowed only in kernel mode:</a:t>
            </a:r>
          </a:p>
          <a:p>
            <a:pPr marL="457200" lvl="1" indent="284163" eaLnBrk="1" hangingPunct="1">
              <a:lnSpc>
                <a:spcPct val="90000"/>
              </a:lnSpc>
              <a:buNone/>
            </a:pPr>
            <a:r>
              <a:rPr lang="en-US" altLang="en-US" dirty="0"/>
              <a:t>a) Disable all interrupts</a:t>
            </a:r>
          </a:p>
          <a:p>
            <a:pPr marL="457200" lvl="1" indent="284163" eaLnBrk="1" hangingPunct="1">
              <a:lnSpc>
                <a:spcPct val="90000"/>
              </a:lnSpc>
              <a:buNone/>
            </a:pPr>
            <a:r>
              <a:rPr lang="en-US" altLang="en-US" dirty="0"/>
              <a:t>b) Read the time-of-day clock</a:t>
            </a:r>
          </a:p>
          <a:p>
            <a:pPr marL="457200" lvl="1" indent="284163" eaLnBrk="1" hangingPunct="1">
              <a:lnSpc>
                <a:spcPct val="90000"/>
              </a:lnSpc>
              <a:buNone/>
            </a:pPr>
            <a:r>
              <a:rPr lang="en-US" altLang="en-US" dirty="0"/>
              <a:t>c) Set the time-of-day clock</a:t>
            </a:r>
          </a:p>
          <a:p>
            <a:pPr marL="457200" lvl="1" indent="284163" eaLnBrk="1" hangingPunct="1">
              <a:lnSpc>
                <a:spcPct val="90000"/>
              </a:lnSpc>
              <a:buNone/>
            </a:pPr>
            <a:r>
              <a:rPr lang="en-US" altLang="en-US" dirty="0"/>
              <a:t>d) Change process memory maps</a:t>
            </a:r>
          </a:p>
          <a:p>
            <a:pPr marL="514350" indent="-514350" eaLnBrk="1" hangingPunct="1">
              <a:lnSpc>
                <a:spcPct val="90000"/>
              </a:lnSpc>
              <a:buFont typeface="+mj-lt"/>
              <a:buAutoNum type="arabicPeriod" startAt="3"/>
            </a:pPr>
            <a:endParaRPr lang="en-US" altLang="en-US" dirty="0"/>
          </a:p>
          <a:p>
            <a:pPr marL="514350" indent="-514350" eaLnBrk="1" hangingPunct="1">
              <a:lnSpc>
                <a:spcPct val="90000"/>
              </a:lnSpc>
              <a:buFont typeface="+mj-lt"/>
              <a:buAutoNum type="arabicPeriod" startAt="3"/>
            </a:pPr>
            <a:r>
              <a:rPr lang="en-US" altLang="en-US" dirty="0"/>
              <a:t>Name a virtual machine solution (other then one we use in the lab).</a:t>
            </a:r>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27027058-BF8E-4AC3-8151-E03128BADB8E}" type="slidenum">
              <a:rPr lang="en-US" altLang="en-US" sz="1400" smtClean="0">
                <a:latin typeface="Times New Roman" pitchFamily="18" charset="0"/>
              </a:rPr>
              <a:pPr eaLnBrk="1" hangingPunct="1">
                <a:spcBef>
                  <a:spcPct val="0"/>
                </a:spcBef>
                <a:buClrTx/>
                <a:buSzTx/>
                <a:buFontTx/>
                <a:buNone/>
              </a:pPr>
              <a:t>23</a:t>
            </a:fld>
            <a:endParaRPr lang="en-US" altLang="en-US" sz="1400">
              <a:latin typeface="Times New Roman" pitchFamily="18" charset="0"/>
            </a:endParaRPr>
          </a:p>
        </p:txBody>
      </p:sp>
    </p:spTree>
    <p:extLst>
      <p:ext uri="{BB962C8B-B14F-4D97-AF65-F5344CB8AC3E}">
        <p14:creationId xmlns:p14="http://schemas.microsoft.com/office/powerpoint/2010/main" val="1877195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Quiz Time!</a:t>
            </a:r>
          </a:p>
        </p:txBody>
      </p:sp>
      <p:sp>
        <p:nvSpPr>
          <p:cNvPr id="18437" name="Rectangle 3"/>
          <p:cNvSpPr>
            <a:spLocks noGrp="1" noChangeArrowheads="1"/>
          </p:cNvSpPr>
          <p:nvPr>
            <p:ph type="body" idx="1"/>
          </p:nvPr>
        </p:nvSpPr>
        <p:spPr/>
        <p:txBody>
          <a:bodyPr/>
          <a:lstStyle/>
          <a:p>
            <a:pPr marL="514350" indent="-514350" eaLnBrk="1" hangingPunct="1">
              <a:buFont typeface="+mj-lt"/>
              <a:buAutoNum type="arabicPeriod" startAt="5"/>
            </a:pPr>
            <a:r>
              <a:rPr lang="en-US" altLang="en-US" dirty="0"/>
              <a:t>What is the difference between a TRAP and an interrupt?</a:t>
            </a:r>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26996C43-E96B-47BA-BBAD-36C7921E416F}" type="slidenum">
              <a:rPr lang="en-US" altLang="en-US" sz="1400" smtClean="0">
                <a:latin typeface="Times New Roman" pitchFamily="18" charset="0"/>
              </a:rPr>
              <a:pPr eaLnBrk="1" hangingPunct="1">
                <a:spcBef>
                  <a:spcPct val="0"/>
                </a:spcBef>
                <a:buClrTx/>
                <a:buSzTx/>
                <a:buFontTx/>
                <a:buNone/>
              </a:pPr>
              <a:t>24</a:t>
            </a:fld>
            <a:endParaRPr lang="en-US" altLang="en-US" sz="1400">
              <a:latin typeface="Times New Roman" pitchFamily="18" charset="0"/>
            </a:endParaRPr>
          </a:p>
        </p:txBody>
      </p:sp>
    </p:spTree>
    <p:extLst>
      <p:ext uri="{BB962C8B-B14F-4D97-AF65-F5344CB8AC3E}">
        <p14:creationId xmlns:p14="http://schemas.microsoft.com/office/powerpoint/2010/main" val="4510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9C2B6-0972-4E48-B6B7-4C2426229E1B}" type="slidenum">
              <a:rPr lang="fr-CA" altLang="en-US" smtClean="0">
                <a:solidFill>
                  <a:srgbClr val="000000"/>
                </a:solidFill>
              </a:rPr>
              <a:pPr/>
              <a:t>25</a:t>
            </a:fld>
            <a:endParaRPr lang="fr-CA" altLang="en-US">
              <a:solidFill>
                <a:srgbClr val="000000"/>
              </a:solidFill>
            </a:endParaRPr>
          </a:p>
        </p:txBody>
      </p:sp>
      <p:sp>
        <p:nvSpPr>
          <p:cNvPr id="3" name="Subtitle 2"/>
          <p:cNvSpPr>
            <a:spLocks noGrp="1"/>
          </p:cNvSpPr>
          <p:nvPr>
            <p:ph type="subTitle" idx="1"/>
          </p:nvPr>
        </p:nvSpPr>
        <p:spPr/>
        <p:txBody>
          <a:bodyPr/>
          <a:lstStyle/>
          <a:p>
            <a:r>
              <a:rPr lang="en-CA" dirty="0"/>
              <a:t>Processes</a:t>
            </a:r>
          </a:p>
        </p:txBody>
      </p:sp>
    </p:spTree>
    <p:extLst>
      <p:ext uri="{BB962C8B-B14F-4D97-AF65-F5344CB8AC3E}">
        <p14:creationId xmlns:p14="http://schemas.microsoft.com/office/powerpoint/2010/main" val="15588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OS Structure</a:t>
            </a:r>
          </a:p>
        </p:txBody>
      </p:sp>
      <p:sp>
        <p:nvSpPr>
          <p:cNvPr id="5125" name="Rectangle 3"/>
          <p:cNvSpPr>
            <a:spLocks noGrp="1" noChangeArrowheads="1"/>
          </p:cNvSpPr>
          <p:nvPr>
            <p:ph type="body" idx="1"/>
          </p:nvPr>
        </p:nvSpPr>
        <p:spPr/>
        <p:txBody>
          <a:bodyPr/>
          <a:lstStyle/>
          <a:p>
            <a:pPr eaLnBrk="1" hangingPunct="1">
              <a:lnSpc>
                <a:spcPct val="90000"/>
              </a:lnSpc>
            </a:pPr>
            <a:r>
              <a:rPr lang="en-US" altLang="en-US" sz="2400" dirty="0"/>
              <a:t>To this point our examination of operating systems has been from the point of view of the programmer</a:t>
            </a:r>
          </a:p>
          <a:p>
            <a:pPr lvl="1" eaLnBrk="1" hangingPunct="1">
              <a:lnSpc>
                <a:spcPct val="90000"/>
              </a:lnSpc>
            </a:pPr>
            <a:r>
              <a:rPr lang="en-US" altLang="en-US" sz="2000" dirty="0"/>
              <a:t>Concerned mainly with interfaces and underlying OS functionality</a:t>
            </a:r>
          </a:p>
          <a:p>
            <a:pPr eaLnBrk="1" hangingPunct="1">
              <a:lnSpc>
                <a:spcPct val="90000"/>
              </a:lnSpc>
            </a:pPr>
            <a:r>
              <a:rPr lang="en-US" altLang="en-US" sz="2400" dirty="0"/>
              <a:t>How are operating systems structured?</a:t>
            </a:r>
          </a:p>
          <a:p>
            <a:pPr lvl="1" eaLnBrk="1" hangingPunct="1">
              <a:lnSpc>
                <a:spcPct val="90000"/>
              </a:lnSpc>
            </a:pPr>
            <a:r>
              <a:rPr lang="en-US" altLang="en-US" sz="2000" dirty="0"/>
              <a:t>Monolithic</a:t>
            </a:r>
          </a:p>
          <a:p>
            <a:pPr lvl="1" eaLnBrk="1" hangingPunct="1">
              <a:lnSpc>
                <a:spcPct val="90000"/>
              </a:lnSpc>
            </a:pPr>
            <a:r>
              <a:rPr lang="en-US" altLang="en-US" sz="2000" dirty="0"/>
              <a:t>Layered</a:t>
            </a:r>
          </a:p>
          <a:p>
            <a:pPr lvl="1" eaLnBrk="1" hangingPunct="1">
              <a:lnSpc>
                <a:spcPct val="90000"/>
              </a:lnSpc>
            </a:pPr>
            <a:r>
              <a:rPr lang="en-US" altLang="en-US" sz="2000" dirty="0" err="1"/>
              <a:t>MicroKernel</a:t>
            </a:r>
            <a:endParaRPr lang="en-US" altLang="en-US" sz="2000" dirty="0"/>
          </a:p>
          <a:p>
            <a:pPr lvl="1">
              <a:lnSpc>
                <a:spcPct val="90000"/>
              </a:lnSpc>
            </a:pPr>
            <a:r>
              <a:rPr lang="en-US" altLang="en-US" sz="2000" dirty="0"/>
              <a:t>Client-Server Model</a:t>
            </a:r>
          </a:p>
          <a:p>
            <a:pPr lvl="1" eaLnBrk="1" hangingPunct="1">
              <a:lnSpc>
                <a:spcPct val="90000"/>
              </a:lnSpc>
            </a:pPr>
            <a:r>
              <a:rPr lang="en-US" altLang="en-US" sz="2000" dirty="0"/>
              <a:t>Virtual Machines</a:t>
            </a:r>
          </a:p>
          <a:p>
            <a:pPr lvl="1" eaLnBrk="1" hangingPunct="1">
              <a:lnSpc>
                <a:spcPct val="90000"/>
              </a:lnSpc>
            </a:pPr>
            <a:r>
              <a:rPr lang="en-US" altLang="en-US" sz="2000" dirty="0"/>
              <a:t>Exokernels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562F153E-2636-4D76-99C7-25AC1CC3348C}" type="slidenum">
              <a:rPr lang="en-US" altLang="en-US" sz="1400" smtClean="0">
                <a:latin typeface="Times New Roman" pitchFamily="18" charset="0"/>
              </a:rPr>
              <a:pPr eaLnBrk="1" hangingPunct="1">
                <a:spcBef>
                  <a:spcPct val="0"/>
                </a:spcBef>
                <a:buClrTx/>
                <a:buSzTx/>
                <a:buFontTx/>
                <a:buNone/>
              </a:pPr>
              <a:t>3</a:t>
            </a:fld>
            <a:endParaRPr lang="en-US" altLang="en-US" sz="1400">
              <a:latin typeface="Times New Roman" pitchFamily="18" charset="0"/>
            </a:endParaRPr>
          </a:p>
        </p:txBody>
      </p:sp>
    </p:spTree>
    <p:extLst>
      <p:ext uri="{BB962C8B-B14F-4D97-AF65-F5344CB8AC3E}">
        <p14:creationId xmlns:p14="http://schemas.microsoft.com/office/powerpoint/2010/main" val="24235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p:txBody>
          <a:bodyPr/>
          <a:lstStyle/>
          <a:p>
            <a:pPr eaLnBrk="1" hangingPunct="1"/>
            <a:r>
              <a:rPr lang="en-US" altLang="en-US"/>
              <a:t>Monolithic Systems</a:t>
            </a:r>
          </a:p>
        </p:txBody>
      </p:sp>
      <p:sp>
        <p:nvSpPr>
          <p:cNvPr id="66563" name="Rectangle 1027"/>
          <p:cNvSpPr>
            <a:spLocks noGrp="1" noChangeArrowheads="1"/>
          </p:cNvSpPr>
          <p:nvPr>
            <p:ph type="body" idx="1"/>
          </p:nvPr>
        </p:nvSpPr>
        <p:spPr/>
        <p:txBody>
          <a:bodyPr/>
          <a:lstStyle/>
          <a:p>
            <a:pPr eaLnBrk="1" hangingPunct="1"/>
            <a:r>
              <a:rPr lang="en-US" altLang="en-US" dirty="0"/>
              <a:t>In this type, OSs are nothing more than a collection of functions to provide services to the programmer</a:t>
            </a:r>
          </a:p>
          <a:p>
            <a:pPr eaLnBrk="1" hangingPunct="1"/>
            <a:r>
              <a:rPr lang="en-US" altLang="en-US" dirty="0"/>
              <a:t>The OS is basically a collection of procedures, compiled and linked together, into a single executable file running in kernel mode</a:t>
            </a:r>
          </a:p>
          <a:p>
            <a:pPr lvl="1"/>
            <a:r>
              <a:rPr lang="en-US" altLang="en-US" dirty="0"/>
              <a:t>Each procedure is free to call any other procedure without restriction</a:t>
            </a:r>
          </a:p>
          <a:p>
            <a:pPr lvl="1"/>
            <a:r>
              <a:rPr lang="en-US" altLang="en-US" dirty="0"/>
              <a:t>Very little information hiding</a:t>
            </a:r>
          </a:p>
          <a:p>
            <a:pPr lvl="1"/>
            <a:endParaRPr lang="en-US" altLang="en-US" dirty="0"/>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3C1B47CD-F15B-40F8-9361-666242DCB8CD}" type="slidenum">
              <a:rPr lang="en-US" altLang="en-US" sz="1400" smtClean="0">
                <a:latin typeface="Times New Roman" pitchFamily="18" charset="0"/>
              </a:rPr>
              <a:pPr eaLnBrk="1" hangingPunct="1">
                <a:spcBef>
                  <a:spcPct val="0"/>
                </a:spcBef>
                <a:buClrTx/>
                <a:buSzTx/>
                <a:buFontTx/>
                <a:buNone/>
              </a:pPr>
              <a:t>4</a:t>
            </a:fld>
            <a:endParaRPr lang="en-US" altLang="en-US" sz="1400">
              <a:latin typeface="Times New Roman" pitchFamily="18" charset="0"/>
            </a:endParaRPr>
          </a:p>
        </p:txBody>
      </p:sp>
    </p:spTree>
    <p:extLst>
      <p:ext uri="{BB962C8B-B14F-4D97-AF65-F5344CB8AC3E}">
        <p14:creationId xmlns:p14="http://schemas.microsoft.com/office/powerpoint/2010/main" val="64992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6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85800" y="152400"/>
            <a:ext cx="7772400" cy="1143000"/>
          </a:xfrm>
        </p:spPr>
        <p:txBody>
          <a:bodyPr/>
          <a:lstStyle/>
          <a:p>
            <a:pPr eaLnBrk="1" hangingPunct="1"/>
            <a:r>
              <a:rPr lang="fr-CA" altLang="en-US" dirty="0" err="1"/>
              <a:t>Monolithic</a:t>
            </a:r>
            <a:r>
              <a:rPr lang="fr-CA" altLang="en-US" dirty="0"/>
              <a:t> </a:t>
            </a:r>
            <a:r>
              <a:rPr lang="fr-CA" altLang="en-US" dirty="0" err="1"/>
              <a:t>Systems</a:t>
            </a:r>
            <a:endParaRPr lang="fr-CA" altLang="en-US" dirty="0"/>
          </a:p>
        </p:txBody>
      </p:sp>
      <p:pic>
        <p:nvPicPr>
          <p:cNvPr id="2" name="Picture 1">
            <a:extLst>
              <a:ext uri="{FF2B5EF4-FFF2-40B4-BE49-F238E27FC236}">
                <a16:creationId xmlns:a16="http://schemas.microsoft.com/office/drawing/2014/main" id="{789E4B8B-D731-4033-BCD1-28E3B0AF96F0}"/>
              </a:ext>
            </a:extLst>
          </p:cNvPr>
          <p:cNvPicPr>
            <a:picLocks noChangeAspect="1"/>
          </p:cNvPicPr>
          <p:nvPr/>
        </p:nvPicPr>
        <p:blipFill>
          <a:blip r:embed="rId3"/>
          <a:stretch>
            <a:fillRect/>
          </a:stretch>
        </p:blipFill>
        <p:spPr>
          <a:xfrm>
            <a:off x="1043608" y="1411427"/>
            <a:ext cx="7657727" cy="5039700"/>
          </a:xfrm>
          <a:prstGeom prst="rect">
            <a:avLst/>
          </a:prstGeom>
        </p:spPr>
      </p:pic>
      <p:sp>
        <p:nvSpPr>
          <p:cNvPr id="20484" name="TextBox 2"/>
          <p:cNvSpPr txBox="1">
            <a:spLocks noChangeArrowheads="1"/>
          </p:cNvSpPr>
          <p:nvPr/>
        </p:nvSpPr>
        <p:spPr bwMode="auto">
          <a:xfrm>
            <a:off x="2483768" y="6567155"/>
            <a:ext cx="15841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1000" dirty="0"/>
              <a:t>Source: wikipedia.org</a:t>
            </a:r>
          </a:p>
        </p:txBody>
      </p:sp>
    </p:spTree>
    <p:extLst>
      <p:ext uri="{BB962C8B-B14F-4D97-AF65-F5344CB8AC3E}">
        <p14:creationId xmlns:p14="http://schemas.microsoft.com/office/powerpoint/2010/main" val="394176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116632"/>
            <a:ext cx="7772400" cy="1143000"/>
          </a:xfrm>
        </p:spPr>
        <p:txBody>
          <a:bodyPr/>
          <a:lstStyle/>
          <a:p>
            <a:pPr eaLnBrk="1" hangingPunct="1"/>
            <a:r>
              <a:rPr lang="en-US" altLang="en-US" dirty="0"/>
              <a:t>Monolithic Systems</a:t>
            </a:r>
          </a:p>
        </p:txBody>
      </p:sp>
      <p:sp>
        <p:nvSpPr>
          <p:cNvPr id="68611" name="Rectangle 3"/>
          <p:cNvSpPr>
            <a:spLocks noGrp="1" noChangeArrowheads="1"/>
          </p:cNvSpPr>
          <p:nvPr>
            <p:ph type="body" idx="1"/>
          </p:nvPr>
        </p:nvSpPr>
        <p:spPr>
          <a:xfrm>
            <a:off x="381000" y="1219200"/>
            <a:ext cx="8763000" cy="2286000"/>
          </a:xfrm>
        </p:spPr>
        <p:txBody>
          <a:bodyPr/>
          <a:lstStyle/>
          <a:p>
            <a:pPr eaLnBrk="1" hangingPunct="1"/>
            <a:r>
              <a:rPr lang="en-US" altLang="en-US" dirty="0"/>
              <a:t>Is some structure implied by the way such an OS would operate?</a:t>
            </a:r>
          </a:p>
          <a:p>
            <a:pPr lvl="1" eaLnBrk="1" hangingPunct="1"/>
            <a:r>
              <a:rPr lang="en-US" altLang="en-US" sz="2200" dirty="0"/>
              <a:t>A main program that invokes the requested service procedure</a:t>
            </a:r>
          </a:p>
          <a:p>
            <a:pPr lvl="1" eaLnBrk="1" hangingPunct="1"/>
            <a:r>
              <a:rPr lang="en-US" altLang="en-US" sz="2200" dirty="0"/>
              <a:t>A set of service procedures that carry out the system calls</a:t>
            </a:r>
          </a:p>
          <a:p>
            <a:pPr lvl="1" eaLnBrk="1" hangingPunct="1"/>
            <a:r>
              <a:rPr lang="en-US" altLang="en-US" sz="2200" dirty="0"/>
              <a:t>A set of utility procedures that help the service procedures</a:t>
            </a:r>
          </a:p>
        </p:txBody>
      </p:sp>
      <p:pic>
        <p:nvPicPr>
          <p:cNvPr id="7174" name="Picture 4" descr="C:\B\b4\JPG\foo\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9000"/>
            <a:ext cx="7086600" cy="3184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D2FDF183-CD83-4BCC-BFAC-111A972F1981}" type="slidenum">
              <a:rPr lang="en-US" altLang="en-US" sz="1400" smtClean="0">
                <a:latin typeface="Times New Roman" pitchFamily="18" charset="0"/>
              </a:rPr>
              <a:pPr eaLnBrk="1" hangingPunct="1">
                <a:spcBef>
                  <a:spcPct val="0"/>
                </a:spcBef>
                <a:buClrTx/>
                <a:buSzTx/>
                <a:buFontTx/>
                <a:buNone/>
              </a:pPr>
              <a:t>6</a:t>
            </a:fld>
            <a:endParaRPr lang="en-US" altLang="en-US" sz="1400">
              <a:latin typeface="Times New Roman" pitchFamily="18" charset="0"/>
            </a:endParaRPr>
          </a:p>
        </p:txBody>
      </p:sp>
    </p:spTree>
    <p:extLst>
      <p:ext uri="{BB962C8B-B14F-4D97-AF65-F5344CB8AC3E}">
        <p14:creationId xmlns:p14="http://schemas.microsoft.com/office/powerpoint/2010/main" val="30883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188640"/>
            <a:ext cx="7772400" cy="1143000"/>
          </a:xfrm>
        </p:spPr>
        <p:txBody>
          <a:bodyPr/>
          <a:lstStyle/>
          <a:p>
            <a:pPr eaLnBrk="1" hangingPunct="1"/>
            <a:r>
              <a:rPr lang="en-US" altLang="en-US"/>
              <a:t>Layered Systems</a:t>
            </a:r>
          </a:p>
        </p:txBody>
      </p:sp>
      <p:sp>
        <p:nvSpPr>
          <p:cNvPr id="8197" name="Rectangle 3"/>
          <p:cNvSpPr>
            <a:spLocks noGrp="1" noChangeArrowheads="1"/>
          </p:cNvSpPr>
          <p:nvPr>
            <p:ph type="body" idx="1"/>
          </p:nvPr>
        </p:nvSpPr>
        <p:spPr>
          <a:xfrm>
            <a:off x="685800" y="1207840"/>
            <a:ext cx="7772400" cy="4114800"/>
          </a:xfrm>
        </p:spPr>
        <p:txBody>
          <a:bodyPr/>
          <a:lstStyle/>
          <a:p>
            <a:pPr eaLnBrk="1" hangingPunct="1"/>
            <a:r>
              <a:rPr lang="en-US" altLang="en-US" sz="2400" dirty="0"/>
              <a:t>Each layer in a layered system provides services to the layer </a:t>
            </a:r>
            <a:r>
              <a:rPr lang="en-US" altLang="en-US" sz="2400" dirty="0">
                <a:solidFill>
                  <a:srgbClr val="00B050"/>
                </a:solidFill>
              </a:rPr>
              <a:t>above</a:t>
            </a:r>
            <a:r>
              <a:rPr lang="en-US" altLang="en-US" sz="2400" dirty="0"/>
              <a:t> it and requests services from the layer </a:t>
            </a:r>
            <a:r>
              <a:rPr lang="en-US" altLang="en-US" sz="2400" dirty="0">
                <a:solidFill>
                  <a:srgbClr val="00B050"/>
                </a:solidFill>
              </a:rPr>
              <a:t>below</a:t>
            </a:r>
          </a:p>
          <a:p>
            <a:pPr marL="0" indent="0" eaLnBrk="1" hangingPunct="1">
              <a:buNone/>
            </a:pPr>
            <a:endParaRPr lang="en-US" altLang="en-US" sz="2400" dirty="0">
              <a:solidFill>
                <a:srgbClr val="00B050"/>
              </a:solidFill>
            </a:endParaRPr>
          </a:p>
          <a:p>
            <a:pPr eaLnBrk="1" hangingPunct="1"/>
            <a:r>
              <a:rPr lang="en-US" altLang="en-US" sz="2400" dirty="0"/>
              <a:t>Example: the </a:t>
            </a:r>
            <a:r>
              <a:rPr lang="en-US" altLang="en-US" sz="2400" dirty="0" err="1"/>
              <a:t>Technische</a:t>
            </a:r>
            <a:r>
              <a:rPr lang="en-US" altLang="en-US" sz="2400" dirty="0"/>
              <a:t> </a:t>
            </a:r>
            <a:r>
              <a:rPr lang="en-US" altLang="en-US" sz="2400" dirty="0" err="1"/>
              <a:t>Hogeschool</a:t>
            </a:r>
            <a:r>
              <a:rPr lang="en-US" altLang="en-US" sz="2400" dirty="0"/>
              <a:t> Eindhoven (</a:t>
            </a:r>
            <a:r>
              <a:rPr lang="en-US" altLang="en-US" sz="2400" dirty="0">
                <a:solidFill>
                  <a:srgbClr val="A50021"/>
                </a:solidFill>
              </a:rPr>
              <a:t>THE</a:t>
            </a:r>
            <a:r>
              <a:rPr lang="en-US" altLang="en-US" sz="2400" dirty="0"/>
              <a:t>) operating system </a:t>
            </a:r>
          </a:p>
        </p:txBody>
      </p:sp>
      <p:pic>
        <p:nvPicPr>
          <p:cNvPr id="81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265240"/>
            <a:ext cx="70485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0987919E-28DF-4ACD-B66D-8F311D882FB9}" type="slidenum">
              <a:rPr lang="en-US" altLang="en-US" sz="1400" smtClean="0">
                <a:latin typeface="Times New Roman" pitchFamily="18" charset="0"/>
              </a:rPr>
              <a:pPr eaLnBrk="1" hangingPunct="1">
                <a:spcBef>
                  <a:spcPct val="0"/>
                </a:spcBef>
                <a:buClrTx/>
                <a:buSzTx/>
                <a:buFontTx/>
                <a:buNone/>
              </a:pPr>
              <a:t>7</a:t>
            </a:fld>
            <a:endParaRPr lang="en-US" altLang="en-US" sz="1400">
              <a:latin typeface="Times New Roman" pitchFamily="18" charset="0"/>
            </a:endParaRPr>
          </a:p>
        </p:txBody>
      </p:sp>
    </p:spTree>
    <p:extLst>
      <p:ext uri="{BB962C8B-B14F-4D97-AF65-F5344CB8AC3E}">
        <p14:creationId xmlns:p14="http://schemas.microsoft.com/office/powerpoint/2010/main" val="85774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Layered Systems</a:t>
            </a:r>
          </a:p>
        </p:txBody>
      </p:sp>
      <p:sp>
        <p:nvSpPr>
          <p:cNvPr id="9221" name="Rectangle 3"/>
          <p:cNvSpPr>
            <a:spLocks noGrp="1" noChangeArrowheads="1"/>
          </p:cNvSpPr>
          <p:nvPr>
            <p:ph type="body" idx="1"/>
          </p:nvPr>
        </p:nvSpPr>
        <p:spPr/>
        <p:txBody>
          <a:bodyPr/>
          <a:lstStyle/>
          <a:p>
            <a:pPr eaLnBrk="1" hangingPunct="1"/>
            <a:r>
              <a:rPr lang="en-US" altLang="en-US" dirty="0"/>
              <a:t>The </a:t>
            </a:r>
            <a:r>
              <a:rPr lang="en-US" altLang="en-US" dirty="0" err="1">
                <a:solidFill>
                  <a:srgbClr val="A50021"/>
                </a:solidFill>
              </a:rPr>
              <a:t>THE</a:t>
            </a:r>
            <a:r>
              <a:rPr lang="en-US" altLang="en-US" dirty="0">
                <a:solidFill>
                  <a:srgbClr val="00B050"/>
                </a:solidFill>
              </a:rPr>
              <a:t> </a:t>
            </a:r>
            <a:r>
              <a:rPr lang="en-US" altLang="en-US" dirty="0"/>
              <a:t>system was essentially a design aid since there was no enforcement of separation of layers</a:t>
            </a:r>
          </a:p>
          <a:p>
            <a:pPr lvl="1"/>
            <a:r>
              <a:rPr lang="en-US" altLang="en-US" dirty="0"/>
              <a:t>No hardware support to force the use of the design</a:t>
            </a:r>
          </a:p>
          <a:p>
            <a:pPr eaLnBrk="1" hangingPunct="1"/>
            <a:endParaRPr lang="en-US" altLang="en-US" dirty="0"/>
          </a:p>
          <a:p>
            <a:pPr eaLnBrk="1" hangingPunct="1"/>
            <a:r>
              <a:rPr lang="en-US" altLang="en-US" dirty="0"/>
              <a:t>Future systems added hardware to keep processes in their own memory space</a:t>
            </a:r>
          </a:p>
          <a:p>
            <a:pPr lvl="1"/>
            <a:r>
              <a:rPr lang="en-US" altLang="en-US" dirty="0"/>
              <a:t>required the use of </a:t>
            </a:r>
            <a:r>
              <a:rPr lang="en-US" altLang="en-US" dirty="0">
                <a:solidFill>
                  <a:srgbClr val="00B050"/>
                </a:solidFill>
              </a:rPr>
              <a:t>TRAPs</a:t>
            </a:r>
            <a:r>
              <a:rPr lang="en-US" altLang="en-US" dirty="0"/>
              <a:t> to call functions from a lower layer</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eaLnBrk="0" hangingPunct="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eaLnBrk="0" hangingPunct="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eaLnBrk="0" hangingPunct="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eaLnBrk="0" hangingPunct="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fld id="{EDC3C568-1BDC-4AC4-9FF5-97ADF8A321F8}" type="slidenum">
              <a:rPr lang="en-US" altLang="en-US" sz="1400" smtClean="0">
                <a:latin typeface="Times New Roman" pitchFamily="18" charset="0"/>
              </a:rPr>
              <a:pPr eaLnBrk="1" hangingPunct="1">
                <a:spcBef>
                  <a:spcPct val="0"/>
                </a:spcBef>
                <a:buClrTx/>
                <a:buSzTx/>
                <a:buFontTx/>
                <a:buNone/>
              </a:pPr>
              <a:t>8</a:t>
            </a:fld>
            <a:endParaRPr lang="en-US" altLang="en-US" sz="1400">
              <a:latin typeface="Times New Roman" pitchFamily="18" charset="0"/>
            </a:endParaRPr>
          </a:p>
        </p:txBody>
      </p:sp>
    </p:spTree>
    <p:extLst>
      <p:ext uri="{BB962C8B-B14F-4D97-AF65-F5344CB8AC3E}">
        <p14:creationId xmlns:p14="http://schemas.microsoft.com/office/powerpoint/2010/main" val="157203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Layered</a:t>
            </a:r>
            <a:r>
              <a:rPr lang="fr-CA" dirty="0"/>
              <a:t> </a:t>
            </a:r>
            <a:r>
              <a:rPr lang="fr-CA" dirty="0" err="1"/>
              <a:t>Systems</a:t>
            </a:r>
            <a:r>
              <a:rPr lang="fr-CA" dirty="0"/>
              <a:t> (MULTICS)</a:t>
            </a:r>
            <a:endParaRPr lang="en-CA" dirty="0"/>
          </a:p>
        </p:txBody>
      </p:sp>
      <p:sp>
        <p:nvSpPr>
          <p:cNvPr id="6" name="Slide Number Placeholder 5"/>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9</a:t>
            </a:fld>
            <a:endParaRPr lang="fr-CA" altLang="en-US" dirty="0">
              <a:solidFill>
                <a:srgbClr val="000000"/>
              </a:solidFill>
            </a:endParaRPr>
          </a:p>
        </p:txBody>
      </p:sp>
      <p:sp>
        <p:nvSpPr>
          <p:cNvPr id="14" name="TextBox 13"/>
          <p:cNvSpPr txBox="1"/>
          <p:nvPr/>
        </p:nvSpPr>
        <p:spPr>
          <a:xfrm>
            <a:off x="3306246" y="5105400"/>
            <a:ext cx="4544834" cy="646331"/>
          </a:xfrm>
          <a:prstGeom prst="rect">
            <a:avLst/>
          </a:prstGeom>
          <a:noFill/>
        </p:spPr>
        <p:txBody>
          <a:bodyPr wrap="none" rtlCol="0">
            <a:spAutoFit/>
          </a:bodyPr>
          <a:lstStyle/>
          <a:p>
            <a:r>
              <a:rPr lang="fr-CA" b="1" dirty="0">
                <a:solidFill>
                  <a:srgbClr val="A50021"/>
                </a:solidFill>
              </a:rPr>
              <a:t>Mult</a:t>
            </a:r>
            <a:r>
              <a:rPr lang="fr-CA" dirty="0"/>
              <a:t>iplex </a:t>
            </a:r>
            <a:r>
              <a:rPr lang="fr-CA" b="1" dirty="0">
                <a:solidFill>
                  <a:srgbClr val="A50021"/>
                </a:solidFill>
              </a:rPr>
              <a:t>I</a:t>
            </a:r>
            <a:r>
              <a:rPr lang="fr-CA" dirty="0"/>
              <a:t>nformation and </a:t>
            </a:r>
            <a:r>
              <a:rPr lang="fr-CA" b="1" dirty="0" err="1">
                <a:solidFill>
                  <a:srgbClr val="A50021"/>
                </a:solidFill>
              </a:rPr>
              <a:t>C</a:t>
            </a:r>
            <a:r>
              <a:rPr lang="fr-CA" dirty="0" err="1"/>
              <a:t>omputing</a:t>
            </a:r>
            <a:r>
              <a:rPr lang="fr-CA" dirty="0"/>
              <a:t> </a:t>
            </a:r>
            <a:r>
              <a:rPr lang="fr-CA" b="1" dirty="0">
                <a:solidFill>
                  <a:srgbClr val="A50021"/>
                </a:solidFill>
              </a:rPr>
              <a:t>S</a:t>
            </a:r>
            <a:r>
              <a:rPr lang="fr-CA" dirty="0"/>
              <a:t>ervice</a:t>
            </a:r>
          </a:p>
          <a:p>
            <a:r>
              <a:rPr lang="fr-CA" dirty="0"/>
              <a:t> - </a:t>
            </a:r>
            <a:r>
              <a:rPr lang="fr-CA" dirty="0" err="1"/>
              <a:t>similar</a:t>
            </a:r>
            <a:r>
              <a:rPr lang="fr-CA" dirty="0"/>
              <a:t> to </a:t>
            </a:r>
            <a:r>
              <a:rPr lang="fr-CA" dirty="0" err="1"/>
              <a:t>layered</a:t>
            </a:r>
            <a:r>
              <a:rPr lang="fr-CA" dirty="0"/>
              <a:t> </a:t>
            </a:r>
            <a:r>
              <a:rPr lang="fr-CA" dirty="0" err="1"/>
              <a:t>approach</a:t>
            </a:r>
            <a:endParaRPr lang="en-CA" dirty="0"/>
          </a:p>
        </p:txBody>
      </p:sp>
      <p:grpSp>
        <p:nvGrpSpPr>
          <p:cNvPr id="4" name="Group 3">
            <a:extLst>
              <a:ext uri="{FF2B5EF4-FFF2-40B4-BE49-F238E27FC236}">
                <a16:creationId xmlns:a16="http://schemas.microsoft.com/office/drawing/2014/main" id="{4D5482AE-F0C3-4790-861B-1EF4CE831D4F}"/>
              </a:ext>
            </a:extLst>
          </p:cNvPr>
          <p:cNvGrpSpPr/>
          <p:nvPr/>
        </p:nvGrpSpPr>
        <p:grpSpPr>
          <a:xfrm>
            <a:off x="1115616" y="4648200"/>
            <a:ext cx="1828800" cy="1828800"/>
            <a:chOff x="3275856" y="4053171"/>
            <a:chExt cx="1828800" cy="1828800"/>
          </a:xfrm>
        </p:grpSpPr>
        <p:sp>
          <p:nvSpPr>
            <p:cNvPr id="16" name="Oval 15">
              <a:extLst>
                <a:ext uri="{FF2B5EF4-FFF2-40B4-BE49-F238E27FC236}">
                  <a16:creationId xmlns:a16="http://schemas.microsoft.com/office/drawing/2014/main" id="{108C9AE4-A522-4B9C-AF39-9CCB580281D7}"/>
                </a:ext>
              </a:extLst>
            </p:cNvPr>
            <p:cNvSpPr>
              <a:spLocks noChangeAspect="1"/>
            </p:cNvSpPr>
            <p:nvPr/>
          </p:nvSpPr>
          <p:spPr>
            <a:xfrm>
              <a:off x="3275856" y="4053171"/>
              <a:ext cx="1828800" cy="1828800"/>
            </a:xfrm>
            <a:prstGeom prst="ellipse">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210E25-71FB-4E33-9C72-B41240FB767C}"/>
                </a:ext>
              </a:extLst>
            </p:cNvPr>
            <p:cNvSpPr>
              <a:spLocks noChangeAspect="1"/>
            </p:cNvSpPr>
            <p:nvPr/>
          </p:nvSpPr>
          <p:spPr>
            <a:xfrm>
              <a:off x="3504456" y="4281771"/>
              <a:ext cx="1371600" cy="1371600"/>
            </a:xfrm>
            <a:prstGeom prst="ellipse">
              <a:avLst/>
            </a:prstGeom>
            <a:solidFill>
              <a:srgbClr val="A500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6E37E45-0EB9-4F44-A5BB-7E5C51F00738}"/>
                </a:ext>
              </a:extLst>
            </p:cNvPr>
            <p:cNvSpPr/>
            <p:nvPr/>
          </p:nvSpPr>
          <p:spPr>
            <a:xfrm>
              <a:off x="3733056" y="4510371"/>
              <a:ext cx="914400" cy="914400"/>
            </a:xfrm>
            <a:prstGeom prst="ellipse">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3">
            <a:extLst>
              <a:ext uri="{FF2B5EF4-FFF2-40B4-BE49-F238E27FC236}">
                <a16:creationId xmlns:a16="http://schemas.microsoft.com/office/drawing/2014/main" id="{E323A623-7380-479D-A62E-70A9F064CCFB}"/>
              </a:ext>
            </a:extLst>
          </p:cNvPr>
          <p:cNvSpPr txBox="1">
            <a:spLocks noChangeArrowheads="1"/>
          </p:cNvSpPr>
          <p:nvPr/>
        </p:nvSpPr>
        <p:spPr bwMode="auto">
          <a:xfrm>
            <a:off x="685800" y="1981200"/>
            <a:ext cx="7772400" cy="274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Equivalent of a system call or trap from outer to inner layers</a:t>
            </a:r>
          </a:p>
          <a:p>
            <a:r>
              <a:rPr lang="en-US" altLang="en-US" kern="0" dirty="0"/>
              <a:t>Though entire address in same user space, hardware was used to protect specific memory segments (</a:t>
            </a:r>
            <a:r>
              <a:rPr lang="en-US" altLang="en-US" kern="0" dirty="0" err="1"/>
              <a:t>rwx</a:t>
            </a:r>
            <a:r>
              <a:rPr lang="en-US" altLang="en-US" kern="0" dirty="0"/>
              <a:t>)</a:t>
            </a:r>
          </a:p>
          <a:p>
            <a:endParaRPr lang="en-US" altLang="en-US" kern="0" dirty="0"/>
          </a:p>
        </p:txBody>
      </p:sp>
    </p:spTree>
    <p:extLst>
      <p:ext uri="{BB962C8B-B14F-4D97-AF65-F5344CB8AC3E}">
        <p14:creationId xmlns:p14="http://schemas.microsoft.com/office/powerpoint/2010/main" val="303589247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1621</TotalTime>
  <Words>2975</Words>
  <Application>Microsoft Macintosh PowerPoint</Application>
  <PresentationFormat>On-screen Show (4:3)</PresentationFormat>
  <Paragraphs>311</Paragraphs>
  <Slides>25</Slides>
  <Notes>23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MS PGothic</vt:lpstr>
      <vt:lpstr>Arial</vt:lpstr>
      <vt:lpstr>Calibri</vt:lpstr>
      <vt:lpstr>Times New Roman</vt:lpstr>
      <vt:lpstr>Wingdings</vt:lpstr>
      <vt:lpstr>Default Design</vt:lpstr>
      <vt:lpstr>1_Default Design</vt:lpstr>
      <vt:lpstr>Bitmap Image</vt:lpstr>
      <vt:lpstr>EEE 335 Principles of Operating Systems</vt:lpstr>
      <vt:lpstr>Outline</vt:lpstr>
      <vt:lpstr>OS Structure</vt:lpstr>
      <vt:lpstr>Monolithic Systems</vt:lpstr>
      <vt:lpstr>Monolithic Systems</vt:lpstr>
      <vt:lpstr>Monolithic Systems</vt:lpstr>
      <vt:lpstr>Layered Systems</vt:lpstr>
      <vt:lpstr>Layered Systems</vt:lpstr>
      <vt:lpstr>Layered Systems (MULTICS)</vt:lpstr>
      <vt:lpstr>Microkernel</vt:lpstr>
      <vt:lpstr>Microkernel</vt:lpstr>
      <vt:lpstr>Client-Server Model</vt:lpstr>
      <vt:lpstr>Virtual Machines</vt:lpstr>
      <vt:lpstr>Virtual Machines</vt:lpstr>
      <vt:lpstr>Virtual Machines</vt:lpstr>
      <vt:lpstr>JAVA – Abstract Vision of an OS</vt:lpstr>
      <vt:lpstr>Exokernels</vt:lpstr>
      <vt:lpstr>Exokernel</vt:lpstr>
      <vt:lpstr>Linux</vt:lpstr>
      <vt:lpstr>Structure of Linux</vt:lpstr>
      <vt:lpstr>Summary of Chapter 1</vt:lpstr>
      <vt:lpstr>Quiz Time!</vt:lpstr>
      <vt:lpstr>Quiz Time!</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83</cp:revision>
  <cp:lastPrinted>2016-09-14T11:55:30Z</cp:lastPrinted>
  <dcterms:created xsi:type="dcterms:W3CDTF">2014-07-07T15:33:24Z</dcterms:created>
  <dcterms:modified xsi:type="dcterms:W3CDTF">2020-01-16T19:01:34Z</dcterms:modified>
</cp:coreProperties>
</file>