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9"/>
  </p:notesMasterIdLst>
  <p:sldIdLst>
    <p:sldId id="286" r:id="rId3"/>
    <p:sldId id="259" r:id="rId4"/>
    <p:sldId id="260" r:id="rId5"/>
    <p:sldId id="261" r:id="rId6"/>
    <p:sldId id="262" r:id="rId7"/>
    <p:sldId id="263" r:id="rId8"/>
    <p:sldId id="264" r:id="rId9"/>
    <p:sldId id="265" r:id="rId10"/>
    <p:sldId id="266" r:id="rId11"/>
    <p:sldId id="285" r:id="rId12"/>
    <p:sldId id="276" r:id="rId13"/>
    <p:sldId id="268" r:id="rId14"/>
    <p:sldId id="269" r:id="rId15"/>
    <p:sldId id="270" r:id="rId16"/>
    <p:sldId id="271" r:id="rId17"/>
    <p:sldId id="272" r:id="rId18"/>
    <p:sldId id="273" r:id="rId19"/>
    <p:sldId id="282" r:id="rId20"/>
    <p:sldId id="278" r:id="rId21"/>
    <p:sldId id="283" r:id="rId22"/>
    <p:sldId id="284" r:id="rId23"/>
    <p:sldId id="279" r:id="rId24"/>
    <p:sldId id="274" r:id="rId25"/>
    <p:sldId id="275" r:id="rId26"/>
    <p:sldId id="277"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1" autoAdjust="0"/>
    <p:restoredTop sz="80027" autoAdjust="0"/>
  </p:normalViewPr>
  <p:slideViewPr>
    <p:cSldViewPr>
      <p:cViewPr varScale="1">
        <p:scale>
          <a:sx n="103" d="100"/>
          <a:sy n="103" d="100"/>
        </p:scale>
        <p:origin x="2584"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image" Target="../media/image11.png"/><Relationship Id="rId6" Type="http://schemas.openxmlformats.org/officeDocument/2006/relationships/image" Target="../media/image1.png"/><Relationship Id="rId5" Type="http://schemas.openxmlformats.org/officeDocument/2006/relationships/image" Target="../media/image15.png"/><Relationship Id="rId4"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465427-C871-42CC-B650-A0C6692BA7BD}" type="datetimeFigureOut">
              <a:rPr lang="en-CA" smtClean="0"/>
              <a:t>2020-01-16</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7F2B54-A66B-4779-906C-F879CC221B89}" type="slidenum">
              <a:rPr lang="en-CA" smtClean="0"/>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aseline="0" dirty="0"/>
          </a:p>
        </p:txBody>
      </p:sp>
      <p:sp>
        <p:nvSpPr>
          <p:cNvPr id="4" name="Slide Number Placeholder 3"/>
          <p:cNvSpPr>
            <a:spLocks noGrp="1"/>
          </p:cNvSpPr>
          <p:nvPr>
            <p:ph type="sldNum" sz="quarter" idx="10"/>
          </p:nvPr>
        </p:nvSpPr>
        <p:spPr/>
        <p:txBody>
          <a:bodyPr/>
          <a:lstStyle/>
          <a:p>
            <a:fld id="{E37F2B54-A66B-4779-906C-F879CC221B89}" type="slidenum">
              <a:rPr lang="en-CA" smtClean="0"/>
              <a:t>1</a:t>
            </a:fld>
            <a:endParaRPr lang="en-CA"/>
          </a:p>
        </p:txBody>
      </p:sp>
    </p:spTree>
    <p:extLst>
      <p:ext uri="{BB962C8B-B14F-4D97-AF65-F5344CB8AC3E}">
        <p14:creationId xmlns:p14="http://schemas.microsoft.com/office/powerpoint/2010/main" val="2154462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29057" indent="-280406" eaLnBrk="0" hangingPunct="0">
              <a:defRPr sz="2400">
                <a:solidFill>
                  <a:schemeClr val="tx1"/>
                </a:solidFill>
                <a:latin typeface="Times New Roman" pitchFamily="18" charset="0"/>
                <a:ea typeface="MS PGothic" pitchFamily="34" charset="-128"/>
              </a:defRPr>
            </a:lvl2pPr>
            <a:lvl3pPr marL="1121626" indent="-224325" eaLnBrk="0" hangingPunct="0">
              <a:defRPr sz="2400">
                <a:solidFill>
                  <a:schemeClr val="tx1"/>
                </a:solidFill>
                <a:latin typeface="Times New Roman" pitchFamily="18" charset="0"/>
                <a:ea typeface="MS PGothic" pitchFamily="34" charset="-128"/>
              </a:defRPr>
            </a:lvl3pPr>
            <a:lvl4pPr marL="1570276" indent="-224325" eaLnBrk="0" hangingPunct="0">
              <a:defRPr sz="2400">
                <a:solidFill>
                  <a:schemeClr val="tx1"/>
                </a:solidFill>
                <a:latin typeface="Times New Roman" pitchFamily="18" charset="0"/>
                <a:ea typeface="MS PGothic" pitchFamily="34" charset="-128"/>
              </a:defRPr>
            </a:lvl4pPr>
            <a:lvl5pPr marL="2018927" indent="-224325" eaLnBrk="0" hangingPunct="0">
              <a:defRPr sz="2400">
                <a:solidFill>
                  <a:schemeClr val="tx1"/>
                </a:solidFill>
                <a:latin typeface="Times New Roman" pitchFamily="18" charset="0"/>
                <a:ea typeface="MS PGothic" pitchFamily="34" charset="-128"/>
              </a:defRPr>
            </a:lvl5pPr>
            <a:lvl6pPr marL="2467577" indent="-224325"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16227" indent="-224325"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364878" indent="-224325"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13528" indent="-224325"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E6E5B593-F20D-4AB2-9ABB-95CFFC56D727}" type="slidenum">
              <a:rPr lang="fr-CA" altLang="en-US" sz="1200"/>
              <a:pPr eaLnBrk="1" hangingPunct="1"/>
              <a:t>11</a:t>
            </a:fld>
            <a:endParaRPr lang="fr-CA" altLang="en-US" sz="1200"/>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dirty="0" err="1">
                <a:latin typeface="Times New Roman" pitchFamily="18" charset="0"/>
              </a:rPr>
              <a:t>Volutary</a:t>
            </a:r>
            <a:r>
              <a:rPr lang="en-US" altLang="en-US" dirty="0">
                <a:latin typeface="Times New Roman" pitchFamily="18" charset="0"/>
              </a:rPr>
              <a:t> error exit is when the program finds the error and decides to exit.  Example:</a:t>
            </a:r>
          </a:p>
          <a:p>
            <a:pPr lvl="1" eaLnBrk="1" hangingPunct="1">
              <a:buFontTx/>
              <a:buChar char="•"/>
            </a:pPr>
            <a:r>
              <a:rPr lang="en-US" altLang="en-US" dirty="0" err="1">
                <a:latin typeface="Times New Roman" pitchFamily="18" charset="0"/>
              </a:rPr>
              <a:t>myImage</a:t>
            </a:r>
            <a:r>
              <a:rPr lang="en-US" altLang="en-US" dirty="0">
                <a:latin typeface="Times New Roman" pitchFamily="18" charset="0"/>
              </a:rPr>
              <a:t> = </a:t>
            </a:r>
            <a:r>
              <a:rPr lang="en-US" altLang="en-US" dirty="0" err="1">
                <a:latin typeface="Times New Roman" pitchFamily="18" charset="0"/>
              </a:rPr>
              <a:t>LoadImage</a:t>
            </a:r>
            <a:r>
              <a:rPr lang="en-US" altLang="en-US" dirty="0">
                <a:latin typeface="Times New Roman" pitchFamily="18" charset="0"/>
              </a:rPr>
              <a:t>(“</a:t>
            </a:r>
            <a:r>
              <a:rPr lang="en-US" altLang="ja-JP" dirty="0">
                <a:latin typeface="Times New Roman" pitchFamily="18" charset="0"/>
              </a:rPr>
              <a:t>ahnold.jpg</a:t>
            </a:r>
            <a:r>
              <a:rPr lang="en-US" altLang="en-US" dirty="0">
                <a:latin typeface="Times New Roman" pitchFamily="18" charset="0"/>
              </a:rPr>
              <a:t>”</a:t>
            </a:r>
            <a:r>
              <a:rPr lang="en-US" altLang="ja-JP" dirty="0">
                <a:latin typeface="Times New Roman" pitchFamily="18" charset="0"/>
              </a:rPr>
              <a:t>)</a:t>
            </a:r>
          </a:p>
          <a:p>
            <a:pPr lvl="1" eaLnBrk="1" hangingPunct="1">
              <a:buFontTx/>
              <a:buChar char="•"/>
            </a:pPr>
            <a:r>
              <a:rPr lang="en-US" altLang="en-US" dirty="0">
                <a:latin typeface="Times New Roman" pitchFamily="18" charset="0"/>
              </a:rPr>
              <a:t>if(</a:t>
            </a:r>
            <a:r>
              <a:rPr lang="en-US" altLang="en-US" dirty="0" err="1">
                <a:latin typeface="Times New Roman" pitchFamily="18" charset="0"/>
              </a:rPr>
              <a:t>myImage</a:t>
            </a:r>
            <a:r>
              <a:rPr lang="en-US" altLang="en-US" dirty="0">
                <a:latin typeface="Times New Roman" pitchFamily="18" charset="0"/>
              </a:rPr>
              <a:t> = 0)</a:t>
            </a:r>
          </a:p>
          <a:p>
            <a:pPr lvl="2" eaLnBrk="1" hangingPunct="1">
              <a:buFontTx/>
              <a:buChar char="•"/>
            </a:pPr>
            <a:r>
              <a:rPr lang="en-US" altLang="en-US" dirty="0">
                <a:latin typeface="Times New Roman" pitchFamily="18" charset="0"/>
              </a:rPr>
              <a:t>notify(“Error in loading image.  Program will exit.”)</a:t>
            </a:r>
          </a:p>
          <a:p>
            <a:pPr lvl="2" eaLnBrk="1" hangingPunct="1">
              <a:buFontTx/>
              <a:buChar char="•"/>
            </a:pPr>
            <a:r>
              <a:rPr lang="en-US" altLang="en-US" dirty="0">
                <a:latin typeface="Times New Roman" pitchFamily="18" charset="0"/>
              </a:rPr>
              <a:t>end</a:t>
            </a:r>
          </a:p>
          <a:p>
            <a:pPr lvl="1" eaLnBrk="1" hangingPunct="1">
              <a:buFontTx/>
              <a:buChar char="•"/>
            </a:pPr>
            <a:r>
              <a:rPr lang="en-US" altLang="en-US" dirty="0">
                <a:latin typeface="Times New Roman" pitchFamily="18" charset="0"/>
              </a:rPr>
              <a:t>end if</a:t>
            </a:r>
          </a:p>
          <a:p>
            <a:pPr eaLnBrk="1" hangingPunct="1">
              <a:buFontTx/>
              <a:buChar char="•"/>
            </a:pPr>
            <a:r>
              <a:rPr lang="en-US" altLang="en-US" dirty="0">
                <a:latin typeface="Times New Roman" pitchFamily="18" charset="0"/>
              </a:rPr>
              <a:t>Fatal error is caused by things like accessing memory out of bounds ore dividing by zero, referencing nonexistent memory, or executing an illegal instruction.  Sometimes languages can catch errors like this themselves (try...catch) instead</a:t>
            </a:r>
          </a:p>
          <a:p>
            <a:pPr eaLnBrk="1" hangingPunct="1">
              <a:buFontTx/>
              <a:buChar char="•"/>
            </a:pPr>
            <a:r>
              <a:rPr lang="en-US" altLang="en-US" dirty="0">
                <a:latin typeface="Times New Roman" pitchFamily="18" charset="0"/>
              </a:rPr>
              <a:t>A process with the right authorization can kill another process.  This may or may not destroy the chain of process below it in the tree.</a:t>
            </a:r>
          </a:p>
          <a:p>
            <a:pPr eaLnBrk="1" hangingPunct="1"/>
            <a:endParaRPr lang="en-US" altLang="en-US" dirty="0">
              <a:latin typeface="Times New Roman" pitchFamily="18" charset="0"/>
            </a:endParaRPr>
          </a:p>
        </p:txBody>
      </p:sp>
    </p:spTree>
    <p:extLst>
      <p:ext uri="{BB962C8B-B14F-4D97-AF65-F5344CB8AC3E}">
        <p14:creationId xmlns:p14="http://schemas.microsoft.com/office/powerpoint/2010/main" val="807217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88E11055-052D-4946-897D-45FFCE3759CB}" type="slidenum">
              <a:rPr lang="en-US" altLang="en-US" sz="1200"/>
              <a:pPr eaLnBrk="1" hangingPunct="1"/>
              <a:t>12</a:t>
            </a:fld>
            <a:endParaRPr lang="en-US"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The concept of a process group in UNIX-like systems.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Process</a:t>
            </a:r>
            <a:r>
              <a:rPr lang="en-US" altLang="en-US" baseline="0" dirty="0"/>
              <a:t> group can share signals such as key-board hits.</a:t>
            </a:r>
            <a:endParaRPr lang="en-US" altLang="en-US" dirty="0"/>
          </a:p>
          <a:p>
            <a:endParaRPr lang="en-US" altLang="en-US" dirty="0"/>
          </a:p>
        </p:txBody>
      </p:sp>
    </p:spTree>
    <p:extLst>
      <p:ext uri="{BB962C8B-B14F-4D97-AF65-F5344CB8AC3E}">
        <p14:creationId xmlns:p14="http://schemas.microsoft.com/office/powerpoint/2010/main" val="2766187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 through</a:t>
            </a:r>
            <a:r>
              <a:rPr lang="en-CA" baseline="0" dirty="0"/>
              <a:t> all the transitions and ask them what could cause each.</a:t>
            </a:r>
          </a:p>
          <a:p>
            <a:endParaRPr lang="en-CA" baseline="0" dirty="0"/>
          </a:p>
          <a:p>
            <a:r>
              <a:rPr lang="en-CA" baseline="0" dirty="0"/>
              <a:t>Also remind them of the desk and chair analogy. Only one student can sit at a desk at any given time with its state. The chair and desk represent the CPU; what is on the desk such as each students notes, books open at a given page represent the status of the process (student in execution)</a:t>
            </a:r>
          </a:p>
          <a:p>
            <a:endParaRPr lang="en-CA" baseline="0" dirty="0"/>
          </a:p>
          <a:p>
            <a:r>
              <a:rPr lang="en-CA" baseline="0" dirty="0"/>
              <a:t>How does a process get the CPU? A software or hardware interrupt and the scheduler decides what process executes next.</a:t>
            </a:r>
          </a:p>
          <a:p>
            <a:endParaRPr lang="en-CA" baseline="0" dirty="0"/>
          </a:p>
          <a:p>
            <a:r>
              <a:rPr lang="en-CA" baseline="0" dirty="0"/>
              <a:t>Transition 1 is caused by a process asking for synchronization or some resource (virtual or hardware) that is not available because another process has it and the resource is not sharable.</a:t>
            </a:r>
          </a:p>
          <a:p>
            <a:endParaRPr lang="en-CA" baseline="0" dirty="0"/>
          </a:p>
          <a:p>
            <a:r>
              <a:rPr lang="en-CA" baseline="0" dirty="0"/>
              <a:t>Transition 2 is that the CPU is taken away by a hardware interrupt (</a:t>
            </a:r>
            <a:r>
              <a:rPr lang="en-CA" baseline="0" dirty="0" err="1"/>
              <a:t>i.e</a:t>
            </a:r>
            <a:r>
              <a:rPr lang="en-CA" baseline="0" dirty="0"/>
              <a:t>  higher priority process). Clock or other hardware. The clock is if a process has got to the end of its share of the CPU or another process requested to be awaken after some unit of time.</a:t>
            </a:r>
          </a:p>
          <a:p>
            <a:endParaRPr lang="en-CA" baseline="0" dirty="0"/>
          </a:p>
          <a:p>
            <a:r>
              <a:rPr lang="en-CA" baseline="0" dirty="0"/>
              <a:t>Transition 3 is caused by the scheduler which picks the process to execute.</a:t>
            </a:r>
          </a:p>
          <a:p>
            <a:endParaRPr lang="en-CA" baseline="0" dirty="0"/>
          </a:p>
          <a:p>
            <a:r>
              <a:rPr lang="en-CA" baseline="0" dirty="0"/>
              <a:t>The transition from ready to blocked does not exist because if the process is not executing it can obviously not ask for resources. Although some real-time operating systems do allow a process to block another one. This is not the norm.</a:t>
            </a:r>
          </a:p>
          <a:p>
            <a:endParaRPr lang="en-CA" baseline="0" dirty="0"/>
          </a:p>
          <a:p>
            <a:r>
              <a:rPr lang="en-CA" baseline="0" dirty="0"/>
              <a:t>The transition between blocked to running does not occur because the scheduler looks at the queue of ready processes to decide what to run next; not at the queue of blocked processes.</a:t>
            </a:r>
          </a:p>
          <a:p>
            <a:endParaRPr lang="en-CA" baseline="0" dirty="0"/>
          </a:p>
          <a:p>
            <a:r>
              <a:rPr lang="en-CA" baseline="0" dirty="0"/>
              <a:t>You may wish to draw all this on the blackboard. Try to draw these conclusions from the students. </a:t>
            </a:r>
            <a:r>
              <a:rPr lang="en-CA" b="1" u="sng" baseline="0" dirty="0"/>
              <a:t>Insist</a:t>
            </a:r>
            <a:r>
              <a:rPr lang="en-CA" baseline="0" dirty="0"/>
              <a:t> that they learn all this. It is important that they understand that the OS is not </a:t>
            </a:r>
            <a:r>
              <a:rPr lang="en-CA" baseline="0" dirty="0" err="1"/>
              <a:t>omni</a:t>
            </a:r>
            <a:r>
              <a:rPr lang="en-CA" baseline="0" dirty="0"/>
              <a:t> present and must gain the CPU to make decisions. </a:t>
            </a:r>
          </a:p>
          <a:p>
            <a:endParaRPr lang="en-CA" baseline="0" dirty="0"/>
          </a:p>
          <a:p>
            <a:r>
              <a:rPr lang="en-CA" baseline="0" dirty="0"/>
              <a:t>Transition 4 is caused by a resource becoming available be it a virtual or hardware resource that cannot be shared is now available. The OS is made aware of this resource and moves the process to the ready queue.</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13</a:t>
            </a:fld>
            <a:endParaRPr lang="en-CA"/>
          </a:p>
        </p:txBody>
      </p:sp>
    </p:spTree>
    <p:extLst>
      <p:ext uri="{BB962C8B-B14F-4D97-AF65-F5344CB8AC3E}">
        <p14:creationId xmlns:p14="http://schemas.microsoft.com/office/powerpoint/2010/main" val="2457530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E76EFFBA-0863-42A4-AB08-4FB0D1A3D956}" type="slidenum">
              <a:rPr lang="en-US" altLang="en-US" sz="1200"/>
              <a:pPr eaLnBrk="1" hangingPunct="1"/>
              <a:t>14</a:t>
            </a:fld>
            <a:endParaRPr lang="en-US"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39772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latin typeface="Times New Roman" pitchFamily="18" charset="0"/>
            </a:endParaRPr>
          </a:p>
        </p:txBody>
      </p:sp>
      <p:sp>
        <p:nvSpPr>
          <p:cNvPr id="4" name="Slide Number Placeholder 3"/>
          <p:cNvSpPr>
            <a:spLocks noGrp="1"/>
          </p:cNvSpPr>
          <p:nvPr>
            <p:ph type="sldNum" sz="quarter" idx="10"/>
          </p:nvPr>
        </p:nvSpPr>
        <p:spPr/>
        <p:txBody>
          <a:bodyPr/>
          <a:lstStyle/>
          <a:p>
            <a:fld id="{E37F2B54-A66B-4779-906C-F879CC221B89}" type="slidenum">
              <a:rPr lang="en-CA" smtClean="0"/>
              <a:t>15</a:t>
            </a:fld>
            <a:endParaRPr lang="en-CA"/>
          </a:p>
        </p:txBody>
      </p:sp>
    </p:spTree>
    <p:extLst>
      <p:ext uri="{BB962C8B-B14F-4D97-AF65-F5344CB8AC3E}">
        <p14:creationId xmlns:p14="http://schemas.microsoft.com/office/powerpoint/2010/main" val="2967707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processes management (running,</a:t>
            </a:r>
            <a:r>
              <a:rPr lang="en-CA" baseline="0" dirty="0"/>
              <a:t> </a:t>
            </a:r>
            <a:r>
              <a:rPr lang="en-CA" dirty="0"/>
              <a:t>blocking, switching, …etc)</a:t>
            </a:r>
            <a:r>
              <a:rPr lang="en-CA" baseline="0" dirty="0"/>
              <a:t> is done</a:t>
            </a:r>
          </a:p>
          <a:p>
            <a:endParaRPr lang="en-CA" dirty="0"/>
          </a:p>
          <a:p>
            <a:r>
              <a:rPr lang="en-CA" dirty="0"/>
              <a:t>Some students will think that having the state of a process takes a lot of memory.</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Make them understand that really you</a:t>
            </a:r>
            <a:r>
              <a:rPr lang="en-CA" baseline="0" dirty="0"/>
              <a:t> are talking in the order of several bytes for the status of the CPU and several KB for the other process information such as the process table (what is actually used in the process table to be covered later in the course.</a:t>
            </a:r>
            <a:endParaRPr lang="en-CA" dirty="0"/>
          </a:p>
          <a:p>
            <a:endParaRPr lang="en-CA" baseline="0" dirty="0"/>
          </a:p>
          <a:p>
            <a:endParaRPr lang="en-CA" baseline="0" dirty="0"/>
          </a:p>
          <a:p>
            <a:r>
              <a:rPr lang="en-US" dirty="0"/>
              <a:t>They also include a set of resources such as:</a:t>
            </a:r>
          </a:p>
          <a:p>
            <a:r>
              <a:rPr lang="en-US" dirty="0"/>
              <a:t>open files</a:t>
            </a:r>
          </a:p>
          <a:p>
            <a:r>
              <a:rPr lang="en-US" dirty="0"/>
              <a:t>pending signals,</a:t>
            </a:r>
          </a:p>
          <a:p>
            <a:r>
              <a:rPr lang="en-US" dirty="0"/>
              <a:t>internal kernel data, </a:t>
            </a:r>
          </a:p>
          <a:p>
            <a:r>
              <a:rPr lang="en-US" dirty="0"/>
              <a:t>processor state, </a:t>
            </a:r>
          </a:p>
          <a:p>
            <a:r>
              <a:rPr lang="en-US" dirty="0"/>
              <a:t>a memory address space with one or more memory mappings, </a:t>
            </a:r>
          </a:p>
          <a:p>
            <a:r>
              <a:rPr lang="en-US" dirty="0"/>
              <a:t>one or more threads of execution, </a:t>
            </a:r>
          </a:p>
          <a:p>
            <a:r>
              <a:rPr lang="en-US" dirty="0"/>
              <a:t>a data section containing global variables.</a:t>
            </a:r>
          </a:p>
          <a:p>
            <a:endParaRPr lang="en-US" dirty="0"/>
          </a:p>
          <a:p>
            <a:r>
              <a:rPr lang="en-US" dirty="0"/>
              <a:t>Processes, in effect, are the living result of running program code. The kernel needs to manage all these details efficiently and transparently.</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16</a:t>
            </a:fld>
            <a:endParaRPr lang="en-CA"/>
          </a:p>
        </p:txBody>
      </p:sp>
    </p:spTree>
    <p:extLst>
      <p:ext uri="{BB962C8B-B14F-4D97-AF65-F5344CB8AC3E}">
        <p14:creationId xmlns:p14="http://schemas.microsoft.com/office/powerpoint/2010/main" val="1287384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they should get a feel for what</a:t>
            </a:r>
            <a:r>
              <a:rPr lang="en-CA" baseline="0" dirty="0"/>
              <a:t> is in the process table. Not a regurgitation but a sense of the information needed to manage a set of processes to allow for multiprogramming.</a:t>
            </a:r>
          </a:p>
          <a:p>
            <a:endParaRPr lang="en-CA" baseline="0" dirty="0"/>
          </a:p>
          <a:p>
            <a:r>
              <a:rPr lang="en-CA" baseline="0" dirty="0"/>
              <a:t>It is important, however, for them to retain the three categories of information; namely process management, memory management and file management. These separations allow for modularity.</a:t>
            </a:r>
            <a:endParaRPr lang="en-CA" b="1" u="sng" dirty="0"/>
          </a:p>
        </p:txBody>
      </p:sp>
      <p:sp>
        <p:nvSpPr>
          <p:cNvPr id="4" name="Slide Number Placeholder 3"/>
          <p:cNvSpPr>
            <a:spLocks noGrp="1"/>
          </p:cNvSpPr>
          <p:nvPr>
            <p:ph type="sldNum" sz="quarter" idx="10"/>
          </p:nvPr>
        </p:nvSpPr>
        <p:spPr/>
        <p:txBody>
          <a:bodyPr/>
          <a:lstStyle/>
          <a:p>
            <a:fld id="{E37F2B54-A66B-4779-906C-F879CC221B89}" type="slidenum">
              <a:rPr lang="en-CA" smtClean="0"/>
              <a:t>17</a:t>
            </a:fld>
            <a:endParaRPr lang="en-CA"/>
          </a:p>
        </p:txBody>
      </p:sp>
    </p:spTree>
    <p:extLst>
      <p:ext uri="{BB962C8B-B14F-4D97-AF65-F5344CB8AC3E}">
        <p14:creationId xmlns:p14="http://schemas.microsoft.com/office/powerpoint/2010/main" val="3370559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task_struct</a:t>
            </a:r>
            <a:r>
              <a:rPr lang="en-US" dirty="0"/>
              <a:t> is a relatively large data structure, at around 1.7 kilobytes on a 32-bit </a:t>
            </a:r>
            <a:r>
              <a:rPr lang="en-US" dirty="0" err="1"/>
              <a:t>machine.This</a:t>
            </a:r>
            <a:r>
              <a:rPr lang="en-US" dirty="0"/>
              <a:t> size, however, is quite small considering that the structure contains all the information that the kernel has and needs about a process</a:t>
            </a:r>
          </a:p>
        </p:txBody>
      </p:sp>
      <p:sp>
        <p:nvSpPr>
          <p:cNvPr id="4" name="Slide Number Placeholder 3"/>
          <p:cNvSpPr>
            <a:spLocks noGrp="1"/>
          </p:cNvSpPr>
          <p:nvPr>
            <p:ph type="sldNum" sz="quarter" idx="5"/>
          </p:nvPr>
        </p:nvSpPr>
        <p:spPr/>
        <p:txBody>
          <a:bodyPr/>
          <a:lstStyle/>
          <a:p>
            <a:fld id="{E37F2B54-A66B-4779-906C-F879CC221B89}" type="slidenum">
              <a:rPr lang="en-CA" smtClean="0"/>
              <a:t>18</a:t>
            </a:fld>
            <a:endParaRPr lang="en-CA"/>
          </a:p>
        </p:txBody>
      </p:sp>
    </p:spTree>
    <p:extLst>
      <p:ext uri="{BB962C8B-B14F-4D97-AF65-F5344CB8AC3E}">
        <p14:creationId xmlns:p14="http://schemas.microsoft.com/office/powerpoint/2010/main" val="3622845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fork() + </a:t>
            </a:r>
            <a:r>
              <a:rPr lang="en-CA" dirty="0" err="1"/>
              <a:t>execve</a:t>
            </a:r>
            <a:r>
              <a:rPr lang="en-CA" dirty="0"/>
              <a:t> = creation</a:t>
            </a:r>
            <a:r>
              <a:rPr lang="en-CA" baseline="0" dirty="0"/>
              <a:t> of a “new process” in parallel with the current “parent” processes. </a:t>
            </a:r>
          </a:p>
          <a:p>
            <a:r>
              <a:rPr lang="en-CA" baseline="0" dirty="0"/>
              <a:t>Situation in windows is more straight forward, just call something like “</a:t>
            </a:r>
            <a:r>
              <a:rPr lang="en-CA" baseline="0" dirty="0" err="1"/>
              <a:t>CreateProcess</a:t>
            </a:r>
            <a:r>
              <a:rPr lang="en-CA" baseline="0" dirty="0"/>
              <a:t>()”</a:t>
            </a:r>
          </a:p>
          <a:p>
            <a:endParaRPr lang="en-CA" baseline="0" dirty="0"/>
          </a:p>
          <a:p>
            <a:r>
              <a:rPr lang="en-US" dirty="0"/>
              <a:t>The fork(), </a:t>
            </a:r>
            <a:r>
              <a:rPr lang="en-US" dirty="0" err="1"/>
              <a:t>vfork</a:t>
            </a:r>
            <a:r>
              <a:rPr lang="en-US" dirty="0"/>
              <a:t>(), and __clone() library calls all invoke the clone() system call with the requisite </a:t>
            </a:r>
            <a:r>
              <a:rPr lang="en-US" dirty="0" err="1"/>
              <a:t>flags.The</a:t>
            </a:r>
            <a:r>
              <a:rPr lang="en-US" dirty="0"/>
              <a:t> clone() system call, in turn, calls </a:t>
            </a:r>
            <a:r>
              <a:rPr lang="en-US" dirty="0" err="1"/>
              <a:t>do_fork</a:t>
            </a:r>
            <a:r>
              <a:rPr lang="en-US" dirty="0"/>
              <a:t>().</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19</a:t>
            </a:fld>
            <a:endParaRPr lang="en-CA"/>
          </a:p>
        </p:txBody>
      </p:sp>
    </p:spTree>
    <p:extLst>
      <p:ext uri="{BB962C8B-B14F-4D97-AF65-F5344CB8AC3E}">
        <p14:creationId xmlns:p14="http://schemas.microsoft.com/office/powerpoint/2010/main" val="330663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fork() + </a:t>
            </a:r>
            <a:r>
              <a:rPr lang="en-CA" dirty="0" err="1"/>
              <a:t>execve</a:t>
            </a:r>
            <a:r>
              <a:rPr lang="en-CA" dirty="0"/>
              <a:t> = creation</a:t>
            </a:r>
            <a:r>
              <a:rPr lang="en-CA" baseline="0" dirty="0"/>
              <a:t> of a “new process” in parallel with the current “parent” processes. </a:t>
            </a:r>
          </a:p>
          <a:p>
            <a:r>
              <a:rPr lang="en-CA" baseline="0" dirty="0"/>
              <a:t>Situation in windows is more straight forward, just call something like “</a:t>
            </a:r>
            <a:r>
              <a:rPr lang="en-CA" baseline="0" dirty="0" err="1"/>
              <a:t>CreateProcess</a:t>
            </a:r>
            <a:r>
              <a:rPr lang="en-CA" baseline="0" dirty="0"/>
              <a:t>()”</a:t>
            </a:r>
          </a:p>
          <a:p>
            <a:endParaRPr lang="en-CA" baseline="0" dirty="0"/>
          </a:p>
          <a:p>
            <a:r>
              <a:rPr lang="en-US" dirty="0"/>
              <a:t>The fork(), </a:t>
            </a:r>
            <a:r>
              <a:rPr lang="en-US" dirty="0" err="1"/>
              <a:t>vfork</a:t>
            </a:r>
            <a:r>
              <a:rPr lang="en-US" dirty="0"/>
              <a:t>(), and __clone() library calls all invoke the clone() system call with the requisite </a:t>
            </a:r>
            <a:r>
              <a:rPr lang="en-US" dirty="0" err="1"/>
              <a:t>flags.The</a:t>
            </a:r>
            <a:r>
              <a:rPr lang="en-US" dirty="0"/>
              <a:t> clone() system call, in turn, calls </a:t>
            </a:r>
            <a:r>
              <a:rPr lang="en-US" dirty="0" err="1"/>
              <a:t>do_fork</a:t>
            </a:r>
            <a:r>
              <a:rPr lang="en-US" dirty="0"/>
              <a:t>().</a:t>
            </a:r>
          </a:p>
          <a:p>
            <a:endParaRPr lang="en-US" dirty="0"/>
          </a:p>
          <a:p>
            <a:r>
              <a:rPr lang="en-CA" dirty="0"/>
              <a:t>https://elixir.bootlin.com/linux/v4.2/ident/copy_process</a:t>
            </a:r>
          </a:p>
          <a:p>
            <a:endParaRPr lang="en-CA" dirty="0"/>
          </a:p>
          <a:p>
            <a:r>
              <a:rPr lang="en-CA" dirty="0" err="1"/>
              <a:t>vfork</a:t>
            </a:r>
            <a:r>
              <a:rPr lang="en-CA" dirty="0"/>
              <a:t>() – same as fork except page table entries are not copied.</a:t>
            </a:r>
          </a:p>
        </p:txBody>
      </p:sp>
      <p:sp>
        <p:nvSpPr>
          <p:cNvPr id="4" name="Slide Number Placeholder 3"/>
          <p:cNvSpPr>
            <a:spLocks noGrp="1"/>
          </p:cNvSpPr>
          <p:nvPr>
            <p:ph type="sldNum" sz="quarter" idx="10"/>
          </p:nvPr>
        </p:nvSpPr>
        <p:spPr/>
        <p:txBody>
          <a:bodyPr/>
          <a:lstStyle/>
          <a:p>
            <a:fld id="{E37F2B54-A66B-4779-906C-F879CC221B89}" type="slidenum">
              <a:rPr lang="en-CA" smtClean="0"/>
              <a:t>20</a:t>
            </a:fld>
            <a:endParaRPr lang="en-CA"/>
          </a:p>
        </p:txBody>
      </p:sp>
    </p:spTree>
    <p:extLst>
      <p:ext uri="{BB962C8B-B14F-4D97-AF65-F5344CB8AC3E}">
        <p14:creationId xmlns:p14="http://schemas.microsoft.com/office/powerpoint/2010/main" val="2129275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03208783-D823-42DD-A43F-C8821474FC64}" type="slidenum">
              <a:rPr lang="en-US" altLang="en-US" sz="1200"/>
              <a:pPr eaLnBrk="1" hangingPunct="1"/>
              <a:t>2</a:t>
            </a:fld>
            <a:endParaRPr lang="en-US" alt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 typeface="+mj-lt"/>
              <a:buAutoNum type="arabicPeriod"/>
            </a:pPr>
            <a:r>
              <a:rPr lang="en-US" altLang="en-US" dirty="0"/>
              <a:t>Monolithic</a:t>
            </a:r>
          </a:p>
          <a:p>
            <a:pPr marL="228600" indent="-228600">
              <a:buFont typeface="+mj-lt"/>
              <a:buAutoNum type="arabicPeriod"/>
            </a:pPr>
            <a:r>
              <a:rPr lang="en-US" altLang="en-US" dirty="0"/>
              <a:t>Layered</a:t>
            </a:r>
          </a:p>
          <a:p>
            <a:pPr marL="228600" indent="-228600">
              <a:buFont typeface="+mj-lt"/>
              <a:buAutoNum type="arabicPeriod"/>
            </a:pPr>
            <a:r>
              <a:rPr lang="en-US" altLang="en-US" dirty="0"/>
              <a:t>Microkernel</a:t>
            </a:r>
          </a:p>
          <a:p>
            <a:pPr marL="228600" indent="-228600">
              <a:buFont typeface="+mj-lt"/>
              <a:buAutoNum type="arabicPeriod"/>
            </a:pPr>
            <a:r>
              <a:rPr lang="en-US" altLang="en-US" dirty="0"/>
              <a:t>Virtual Machine</a:t>
            </a:r>
          </a:p>
          <a:p>
            <a:pPr marL="228600" indent="-228600">
              <a:buFont typeface="+mj-lt"/>
              <a:buAutoNum type="arabicPeriod"/>
            </a:pPr>
            <a:r>
              <a:rPr lang="en-US" altLang="en-US" dirty="0" err="1"/>
              <a:t>Exokernel</a:t>
            </a:r>
            <a:endParaRPr lang="en-US" altLang="en-US" dirty="0"/>
          </a:p>
          <a:p>
            <a:pPr marL="228600" indent="-228600">
              <a:buFont typeface="+mj-lt"/>
              <a:buAutoNum type="arabicPeriod"/>
            </a:pPr>
            <a:r>
              <a:rPr lang="en-US" altLang="en-US" dirty="0"/>
              <a:t>Client-Server</a:t>
            </a:r>
          </a:p>
          <a:p>
            <a:endParaRPr lang="en-US" altLang="en-US" dirty="0"/>
          </a:p>
          <a:p>
            <a:r>
              <a:rPr lang="en-US" altLang="en-US" dirty="0"/>
              <a:t>The IBM virtual machine (VM/370) is there to do resource management by providing virtual copy of the underlying</a:t>
            </a:r>
            <a:r>
              <a:rPr lang="en-US" altLang="en-US" baseline="0" dirty="0"/>
              <a:t> hardware. </a:t>
            </a:r>
            <a:r>
              <a:rPr lang="en-CA" sz="1200" b="0" i="0" u="none" strike="noStrike" kern="1200" dirty="0">
                <a:solidFill>
                  <a:schemeClr val="tx1"/>
                </a:solidFill>
                <a:effectLst/>
                <a:latin typeface="+mn-lt"/>
                <a:ea typeface="+mn-ea"/>
                <a:cs typeface="+mn-cs"/>
              </a:rPr>
              <a:t>The JVM has two primary functions: to allow Java programs to run on any device or operating system (known as the "Write once, run anywhere" principle), and to manage and optimize program memory. It virtualizes the processor, but not all the other hardware.</a:t>
            </a:r>
          </a:p>
          <a:p>
            <a:endParaRPr lang="en-US" altLang="en-US" dirty="0"/>
          </a:p>
          <a:p>
            <a:r>
              <a:rPr lang="en-US" altLang="en-US" dirty="0"/>
              <a:t>Linux</a:t>
            </a:r>
            <a:r>
              <a:rPr lang="en-US" altLang="en-US" baseline="0" dirty="0"/>
              <a:t> is a monolithic microkernel. It is a mix between the layered OS as there is a structure that emerges from the design and of course the monolithic OS.</a:t>
            </a:r>
          </a:p>
          <a:p>
            <a:endParaRPr lang="en-US" altLang="en-US" baseline="0" dirty="0"/>
          </a:p>
          <a:p>
            <a:r>
              <a:rPr lang="en-US" altLang="en-US" baseline="0" dirty="0"/>
              <a:t>Linux uses function calls to reduce the time taken by the messaging system of the client server architecture.</a:t>
            </a:r>
            <a:endParaRPr lang="en-US" altLang="en-US" dirty="0"/>
          </a:p>
        </p:txBody>
      </p:sp>
    </p:spTree>
    <p:extLst>
      <p:ext uri="{BB962C8B-B14F-4D97-AF65-F5344CB8AC3E}">
        <p14:creationId xmlns:p14="http://schemas.microsoft.com/office/powerpoint/2010/main" val="2330612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data segment </a:t>
            </a:r>
            <a:r>
              <a:rPr lang="en-US" u="none" dirty="0">
                <a:solidFill>
                  <a:schemeClr val="tx1"/>
                </a:solidFill>
              </a:rPr>
              <a:t>contains global variable and static local variables</a:t>
            </a:r>
          </a:p>
          <a:p>
            <a:r>
              <a:rPr lang="en-US" u="none" dirty="0">
                <a:solidFill>
                  <a:schemeClr val="tx1"/>
                </a:solidFill>
              </a:rPr>
              <a:t>Copy-on-write (or COW) is a technique to delay or altogether prevent copying of the data.</a:t>
            </a:r>
          </a:p>
        </p:txBody>
      </p:sp>
      <p:sp>
        <p:nvSpPr>
          <p:cNvPr id="4" name="Slide Number Placeholder 3"/>
          <p:cNvSpPr>
            <a:spLocks noGrp="1"/>
          </p:cNvSpPr>
          <p:nvPr>
            <p:ph type="sldNum" sz="quarter" idx="5"/>
          </p:nvPr>
        </p:nvSpPr>
        <p:spPr/>
        <p:txBody>
          <a:bodyPr/>
          <a:lstStyle/>
          <a:p>
            <a:fld id="{E37F2B54-A66B-4779-906C-F879CC221B89}" type="slidenum">
              <a:rPr lang="en-CA" smtClean="0"/>
              <a:t>21</a:t>
            </a:fld>
            <a:endParaRPr lang="en-CA"/>
          </a:p>
        </p:txBody>
      </p:sp>
    </p:spTree>
    <p:extLst>
      <p:ext uri="{BB962C8B-B14F-4D97-AF65-F5344CB8AC3E}">
        <p14:creationId xmlns:p14="http://schemas.microsoft.com/office/powerpoint/2010/main" val="1858549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From Linux Kernel</a:t>
            </a:r>
            <a:r>
              <a:rPr lang="en-CA" baseline="0" dirty="0"/>
              <a:t> Development </a:t>
            </a:r>
          </a:p>
          <a:p>
            <a:endParaRPr lang="en-CA" baseline="0" dirty="0"/>
          </a:p>
          <a:p>
            <a:r>
              <a:rPr lang="en-CA" baseline="0" dirty="0"/>
              <a:t>The concept of “waiting” for another process to finish. You used this concept while you are doing your shell program.</a:t>
            </a:r>
          </a:p>
          <a:p>
            <a:endParaRPr lang="en-CA" baseline="0" dirty="0"/>
          </a:p>
          <a:p>
            <a:r>
              <a:rPr lang="en-CA" baseline="0" dirty="0"/>
              <a:t>What will happen if you did not use “</a:t>
            </a:r>
            <a:r>
              <a:rPr lang="en-CA" baseline="0" dirty="0" err="1"/>
              <a:t>waitpid</a:t>
            </a:r>
            <a:r>
              <a:rPr lang="en-CA" baseline="0" dirty="0"/>
              <a:t>(-1…)” ? .. Try it in the lab 2 and report the answer </a:t>
            </a:r>
            <a:r>
              <a:rPr lang="en-CA" baseline="0" dirty="0">
                <a:sym typeface="Wingdings" panose="05000000000000000000" pitchFamily="2" charset="2"/>
              </a:rPr>
              <a:t></a:t>
            </a:r>
            <a:endParaRPr lang="en-CA" baseline="0" dirty="0"/>
          </a:p>
          <a:p>
            <a:endParaRPr lang="en-CA" baseline="0" dirty="0"/>
          </a:p>
          <a:p>
            <a:r>
              <a:rPr lang="en-CA" sz="1200" b="0" i="0" u="none" strike="noStrike" kern="1200" baseline="0" dirty="0">
                <a:solidFill>
                  <a:schemeClr val="tx1"/>
                </a:solidFill>
                <a:latin typeface="+mn-lt"/>
                <a:ea typeface="+mn-ea"/>
                <a:cs typeface="+mn-cs"/>
              </a:rPr>
              <a:t>A parent process can inquire about the status of a terminated child via the wait4() system call, which enables a process to wait for the termination of a specific process. When a process exits, it is placed into a special zombie  state that represents terminated processes until the parent calls wait() or </a:t>
            </a:r>
            <a:r>
              <a:rPr lang="en-CA" sz="1200" b="0" i="0" u="none" strike="noStrike" kern="1200" baseline="0" dirty="0" err="1">
                <a:solidFill>
                  <a:schemeClr val="tx1"/>
                </a:solidFill>
                <a:latin typeface="+mn-lt"/>
                <a:ea typeface="+mn-ea"/>
                <a:cs typeface="+mn-cs"/>
              </a:rPr>
              <a:t>waitpid</a:t>
            </a:r>
            <a:r>
              <a:rPr lang="en-CA" sz="1200" b="0" i="0" u="none" strike="noStrike" kern="1200" baseline="0" dirty="0">
                <a:solidFill>
                  <a:schemeClr val="tx1"/>
                </a:solidFill>
                <a:latin typeface="+mn-lt"/>
                <a:ea typeface="+mn-ea"/>
                <a:cs typeface="+mn-cs"/>
              </a:rPr>
              <a:t>().</a:t>
            </a:r>
          </a:p>
          <a:p>
            <a:endParaRPr lang="en-CA" sz="1200" b="0" i="0" u="none" strike="noStrike" kern="1200" baseline="0" dirty="0">
              <a:solidFill>
                <a:schemeClr val="tx1"/>
              </a:solidFill>
              <a:latin typeface="+mn-lt"/>
              <a:ea typeface="+mn-ea"/>
              <a:cs typeface="+mn-cs"/>
            </a:endParaRPr>
          </a:p>
          <a:p>
            <a:r>
              <a:rPr lang="en-US" sz="1200" b="0" i="0" kern="1200" dirty="0">
                <a:solidFill>
                  <a:schemeClr val="tx1"/>
                </a:solidFill>
                <a:effectLst/>
                <a:latin typeface="+mn-lt"/>
                <a:ea typeface="+mn-ea"/>
                <a:cs typeface="+mn-cs"/>
              </a:rPr>
              <a:t>Wait is for listening to state changes and obtaining information about the child. A state change is child termination, stopping or resuming by a signal. Wait allows the system to release the resources associated with the child. If a wait is not performed, then the terminated child remains in a "zombie" state.</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22</a:t>
            </a:fld>
            <a:endParaRPr lang="en-CA"/>
          </a:p>
        </p:txBody>
      </p:sp>
    </p:spTree>
    <p:extLst>
      <p:ext uri="{BB962C8B-B14F-4D97-AF65-F5344CB8AC3E}">
        <p14:creationId xmlns:p14="http://schemas.microsoft.com/office/powerpoint/2010/main" val="3162395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a:t>Important to understand: If the hardware did not push the information on the stack, when the OS gets the CPU, it will fill the registers. This would have for effect to lose the state of the previously running process.</a:t>
            </a:r>
          </a:p>
          <a:p>
            <a:endParaRPr lang="en-CA" baseline="0" dirty="0"/>
          </a:p>
          <a:p>
            <a:r>
              <a:rPr lang="en-US" sz="1200" b="0" i="0" u="none" strike="noStrike" kern="1200" baseline="0" dirty="0">
                <a:solidFill>
                  <a:schemeClr val="tx1"/>
                </a:solidFill>
                <a:latin typeface="+mn-lt"/>
                <a:ea typeface="+mn-ea"/>
                <a:cs typeface="+mn-cs"/>
              </a:rPr>
              <a:t>An interrupt is physically produced by electronic signals originating from hardware devices and directed into input pins on an interrupt controller, a simple chip that multiplexes multiple interrupt lines into a single line to the processor. </a:t>
            </a:r>
          </a:p>
          <a:p>
            <a:r>
              <a:rPr lang="en-US" sz="1200" b="0" i="0" u="none" strike="noStrike" kern="1200" baseline="0" dirty="0">
                <a:solidFill>
                  <a:schemeClr val="tx1"/>
                </a:solidFill>
                <a:latin typeface="+mn-lt"/>
                <a:ea typeface="+mn-ea"/>
                <a:cs typeface="+mn-cs"/>
              </a:rPr>
              <a:t>Upon receiving an interrupt, the interrupt controller sends a signal to the processor.</a:t>
            </a:r>
          </a:p>
          <a:p>
            <a:r>
              <a:rPr lang="en-US" sz="1200" b="0" i="0" u="none" strike="noStrike" kern="1200" baseline="0" dirty="0">
                <a:solidFill>
                  <a:schemeClr val="tx1"/>
                </a:solidFill>
                <a:latin typeface="+mn-lt"/>
                <a:ea typeface="+mn-ea"/>
                <a:cs typeface="+mn-cs"/>
              </a:rPr>
              <a:t>The processor detects this signal and interrupts its current execution to handle the interrupt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I/O device causes an interrupt by asserting a signal on the bus line assigned for interrupts to the interrupt controller</a:t>
            </a:r>
          </a:p>
          <a:p>
            <a:r>
              <a:rPr lang="en-US" sz="1200" b="0" i="0" u="none" strike="noStrike" kern="1200" baseline="0" dirty="0">
                <a:solidFill>
                  <a:schemeClr val="tx1"/>
                </a:solidFill>
                <a:latin typeface="+mn-lt"/>
                <a:ea typeface="+mn-ea"/>
                <a:cs typeface="+mn-cs"/>
              </a:rPr>
              <a:t>To handle this, the interrupt controller then puts number on the address line (which specifies which device want attention) and assets a signal to interrupt the CPU</a:t>
            </a:r>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23</a:t>
            </a:fld>
            <a:endParaRPr lang="en-CA"/>
          </a:p>
        </p:txBody>
      </p:sp>
    </p:spTree>
    <p:extLst>
      <p:ext uri="{BB962C8B-B14F-4D97-AF65-F5344CB8AC3E}">
        <p14:creationId xmlns:p14="http://schemas.microsoft.com/office/powerpoint/2010/main" val="2968083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dirty="0"/>
              <a:t>Tell them that they</a:t>
            </a:r>
            <a:r>
              <a:rPr lang="en-CA" baseline="0" dirty="0"/>
              <a:t> must know this information. This is important! It is one of the main teaching point in the course. That is how does multiprogramming occur in an OS.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baseline="0" dirty="0"/>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CA" baseline="0" dirty="0"/>
              <a:t>Interruption – The hardware CPU saves the registers somewhere; the somewhere depends on the architecture of the CPU each having its own context saving method which is published for the OS manufacturer to know where the CPU state is so that the OS can fetch the state of the process and write it in the appropriate Process Table node.</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CA" baseline="0" dirty="0"/>
              <a:t>Some CPU cache the information. During the context saving process, the interruptions are disabled by the CPU. Why? Because the CPU registers need to be loaded with the proper device driver or software to handle the interrupt, again we would lose the status of the process that was executing.</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CA" baseline="0" dirty="0"/>
              <a:t>At the end of the interrupt, the scheduler is called to decide what process to execute, it will fetch the state of this process from the process table and load the CPU with the state of the process to execute when it last ran.</a:t>
            </a:r>
            <a:endParaRPr lang="en-CA" dirty="0"/>
          </a:p>
          <a:p>
            <a:endParaRPr lang="en-CA" dirty="0"/>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24</a:t>
            </a:fld>
            <a:endParaRPr lang="en-CA"/>
          </a:p>
        </p:txBody>
      </p:sp>
    </p:spTree>
    <p:extLst>
      <p:ext uri="{BB962C8B-B14F-4D97-AF65-F5344CB8AC3E}">
        <p14:creationId xmlns:p14="http://schemas.microsoft.com/office/powerpoint/2010/main" val="2958240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process is a program in execution to which we</a:t>
            </a:r>
            <a:r>
              <a:rPr lang="en-CA" baseline="0" dirty="0"/>
              <a:t> have given resources</a:t>
            </a:r>
          </a:p>
          <a:p>
            <a:endParaRPr lang="en-CA" baseline="0" dirty="0"/>
          </a:p>
          <a:p>
            <a:r>
              <a:rPr lang="en-CA" baseline="0" dirty="0"/>
              <a:t>Process management</a:t>
            </a:r>
          </a:p>
          <a:p>
            <a:r>
              <a:rPr lang="en-CA" baseline="0" dirty="0"/>
              <a:t>Memory management and</a:t>
            </a:r>
          </a:p>
          <a:p>
            <a:r>
              <a:rPr lang="en-CA" baseline="0" dirty="0"/>
              <a:t>File management</a:t>
            </a:r>
          </a:p>
          <a:p>
            <a:endParaRPr lang="en-CA"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dirty="0"/>
              <a:t>You should then</a:t>
            </a:r>
            <a:r>
              <a:rPr lang="en-CA" baseline="0" dirty="0"/>
              <a:t> draw it on the blackboard and draw the information from the class</a:t>
            </a:r>
            <a:endParaRPr lang="en-CA" dirty="0"/>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25</a:t>
            </a:fld>
            <a:endParaRPr lang="en-CA"/>
          </a:p>
        </p:txBody>
      </p:sp>
    </p:spTree>
    <p:extLst>
      <p:ext uri="{BB962C8B-B14F-4D97-AF65-F5344CB8AC3E}">
        <p14:creationId xmlns:p14="http://schemas.microsoft.com/office/powerpoint/2010/main" val="3451880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7F2B54-A66B-4779-906C-F879CC221B89}" type="slidenum">
              <a:rPr lang="en-CA" smtClean="0"/>
              <a:t>26</a:t>
            </a:fld>
            <a:endParaRPr lang="en-CA"/>
          </a:p>
        </p:txBody>
      </p:sp>
    </p:spTree>
    <p:extLst>
      <p:ext uri="{BB962C8B-B14F-4D97-AF65-F5344CB8AC3E}">
        <p14:creationId xmlns:p14="http://schemas.microsoft.com/office/powerpoint/2010/main" val="1069446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we mentioned,</a:t>
            </a:r>
            <a:r>
              <a:rPr lang="en-CA" baseline="0" dirty="0"/>
              <a:t> processes are not really running in parallel if we have a single processor (pseudo-parallelism). In multi-core (one CPU with multiple execution units) or in multiprocessor (multiple CPU), there is real multi-tasking (true parallelism).</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4</a:t>
            </a:fld>
            <a:endParaRPr lang="en-CA"/>
          </a:p>
        </p:txBody>
      </p:sp>
    </p:spTree>
    <p:extLst>
      <p:ext uri="{BB962C8B-B14F-4D97-AF65-F5344CB8AC3E}">
        <p14:creationId xmlns:p14="http://schemas.microsoft.com/office/powerpoint/2010/main" val="4026669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Processes = Instance of an executing program = {program counter, stack pointer, variables</a:t>
            </a:r>
            <a:r>
              <a:rPr lang="en-CA" baseline="0" dirty="0"/>
              <a:t>, and registers)</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5</a:t>
            </a:fld>
            <a:endParaRPr lang="en-CA"/>
          </a:p>
        </p:txBody>
      </p:sp>
    </p:spTree>
    <p:extLst>
      <p:ext uri="{BB962C8B-B14F-4D97-AF65-F5344CB8AC3E}">
        <p14:creationId xmlns:p14="http://schemas.microsoft.com/office/powerpoint/2010/main" val="531201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1083990B-4F24-4666-8A94-C01C3BC89240}" type="slidenum">
              <a:rPr lang="en-US" altLang="en-US" sz="1200"/>
              <a:pPr eaLnBrk="1" hangingPunct="1"/>
              <a:t>6</a:t>
            </a:fld>
            <a:endParaRPr lang="en-US" alt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lvl="1" indent="0">
              <a:buFont typeface="+mj-lt"/>
              <a:buNone/>
            </a:pPr>
            <a:r>
              <a:rPr lang="en-US" altLang="en-US" baseline="0" dirty="0"/>
              <a:t>Top left: four processes in memory</a:t>
            </a:r>
          </a:p>
          <a:p>
            <a:pPr marL="457200" lvl="1" indent="0">
              <a:buFont typeface="+mj-lt"/>
              <a:buNone/>
            </a:pPr>
            <a:r>
              <a:rPr lang="en-US" altLang="en-US" baseline="0" dirty="0"/>
              <a:t>Top right: four “logical” program counters</a:t>
            </a:r>
          </a:p>
          <a:p>
            <a:pPr marL="457200" lvl="1" indent="0">
              <a:buFont typeface="+mj-lt"/>
              <a:buNone/>
            </a:pPr>
            <a:r>
              <a:rPr lang="en-US" altLang="en-US" baseline="0" dirty="0"/>
              <a:t>Bottom left: True sequence. As you can see, the CPU switches between processes</a:t>
            </a:r>
          </a:p>
          <a:p>
            <a:pPr marL="457200" lvl="1" indent="0">
              <a:buFont typeface="+mj-lt"/>
              <a:buNone/>
            </a:pPr>
            <a:r>
              <a:rPr lang="en-US" altLang="en-US" baseline="0" dirty="0"/>
              <a:t>This is a “Pseudo-parallelism”</a:t>
            </a:r>
          </a:p>
          <a:p>
            <a:pPr marL="457200" lvl="1" indent="0">
              <a:buFont typeface="+mj-lt"/>
              <a:buNone/>
            </a:pPr>
            <a:endParaRPr lang="en-US" altLang="en-US" baseline="0" dirty="0"/>
          </a:p>
          <a:p>
            <a:pPr marL="457200" lvl="1" indent="0">
              <a:buFont typeface="+mj-lt"/>
              <a:buNone/>
            </a:pPr>
            <a:r>
              <a:rPr lang="en-US" altLang="en-US" baseline="0" dirty="0"/>
              <a:t>Is the rate at which a process performs its computation uniform? </a:t>
            </a:r>
          </a:p>
          <a:p>
            <a:pPr marL="457200" lvl="1" indent="0">
              <a:buFont typeface="+mj-lt"/>
              <a:buNone/>
            </a:pPr>
            <a:endParaRPr lang="en-US" altLang="en-US" baseline="0" dirty="0"/>
          </a:p>
          <a:p>
            <a:pPr marL="457200" lvl="1" indent="0">
              <a:buFont typeface="+mj-lt"/>
              <a:buNone/>
            </a:pPr>
            <a:r>
              <a:rPr lang="en-US" altLang="en-US" baseline="0" dirty="0"/>
              <a:t>Almost certainly not...CPU is interrupted for all sorts of things like interrupt requests and other processes may use more or less of their slice on each pass.</a:t>
            </a:r>
          </a:p>
          <a:p>
            <a:pPr marL="457200" lvl="1" indent="0">
              <a:buFont typeface="+mj-lt"/>
              <a:buNone/>
            </a:pPr>
            <a:r>
              <a:rPr lang="en-US" altLang="en-US" baseline="0" dirty="0"/>
              <a:t>What is the implication for this when using a for...next loop to insert a delay.  Could you use it to insert delays when reading from a disk?</a:t>
            </a:r>
          </a:p>
          <a:p>
            <a:pPr marL="457200" lvl="1" indent="0">
              <a:buFont typeface="+mj-lt"/>
              <a:buNone/>
            </a:pPr>
            <a:endParaRPr lang="en-US" altLang="en-US" baseline="0" dirty="0"/>
          </a:p>
          <a:p>
            <a:pPr marL="457200" lvl="1" indent="0">
              <a:buFont typeface="+mj-lt"/>
              <a:buNone/>
            </a:pPr>
            <a:r>
              <a:rPr lang="en-US" altLang="en-US" baseline="0" dirty="0"/>
              <a:t>The conceptual view (top left figure) is that each process is at some point in its execution.</a:t>
            </a:r>
          </a:p>
          <a:p>
            <a:pPr marL="457200" lvl="1" indent="0">
              <a:buFont typeface="+mj-lt"/>
              <a:buNone/>
            </a:pPr>
            <a:endParaRPr lang="en-US" altLang="en-US" baseline="0" dirty="0"/>
          </a:p>
          <a:p>
            <a:pPr marL="457200" lvl="1" indent="0">
              <a:buFont typeface="+mj-lt"/>
              <a:buNone/>
            </a:pPr>
            <a:r>
              <a:rPr lang="en-US" altLang="en-US" baseline="0" dirty="0"/>
              <a:t>The figure on the top right is kind of incomplete: Show them the line between processes A to B, B to C…  Tell them that the OS is involved here. Ask them the causes of the OS taking the CPU over.</a:t>
            </a:r>
          </a:p>
          <a:p>
            <a:pPr marL="685800" lvl="1" indent="-228600">
              <a:buFont typeface="+mj-lt"/>
              <a:buAutoNum type="arabicPeriod"/>
            </a:pPr>
            <a:r>
              <a:rPr lang="en-US" altLang="en-US" baseline="0" dirty="0"/>
              <a:t>The process executes an OS system call. This produces a software interrupt or a SWI/TRAP. So if the process needs attention to get hardware or virtual resources or synchronization with another process, it executes these system calls.</a:t>
            </a:r>
          </a:p>
          <a:p>
            <a:pPr marL="685800" lvl="1" indent="-228600">
              <a:buFont typeface="+mj-lt"/>
              <a:buAutoNum type="arabicPeriod"/>
            </a:pPr>
            <a:r>
              <a:rPr lang="en-US" altLang="en-US" baseline="0" dirty="0"/>
              <a:t>The hardware causes the OS to be called. The hardware asserts an interrupt on the CPU which causes the change in kernel mode and the OS takes over to service this interrupt. A network card receives a packet.</a:t>
            </a:r>
          </a:p>
          <a:p>
            <a:pPr marL="685800" lvl="1" indent="-228600">
              <a:buFont typeface="+mj-lt"/>
              <a:buAutoNum type="arabicPeriod"/>
            </a:pPr>
            <a:r>
              <a:rPr lang="en-US" altLang="en-US" baseline="0" dirty="0"/>
              <a:t>Finally ask them in principle what part of the OS is involved in deciding which process will run next. They should already have a good idea about the scheduler.</a:t>
            </a:r>
          </a:p>
          <a:p>
            <a:pPr marL="457200" lvl="1" indent="0">
              <a:buFont typeface="+mj-lt"/>
              <a:buNone/>
            </a:pPr>
            <a:endParaRPr lang="en-US" altLang="en-US" baseline="0" dirty="0"/>
          </a:p>
        </p:txBody>
      </p:sp>
    </p:spTree>
    <p:extLst>
      <p:ext uri="{BB962C8B-B14F-4D97-AF65-F5344CB8AC3E}">
        <p14:creationId xmlns:p14="http://schemas.microsoft.com/office/powerpoint/2010/main" val="1756811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the difference between multiprocessor</a:t>
            </a:r>
            <a:r>
              <a:rPr lang="en-CA" baseline="0" dirty="0"/>
              <a:t> and multicores ?</a:t>
            </a:r>
          </a:p>
          <a:p>
            <a:r>
              <a:rPr lang="en-CA" baseline="0" dirty="0"/>
              <a:t>Multicore = single CPU + multiple cache memory + multiple ALU</a:t>
            </a:r>
          </a:p>
          <a:p>
            <a:r>
              <a:rPr lang="en-CA" baseline="0" dirty="0"/>
              <a:t>Multiprocessor = Multiple CPUs</a:t>
            </a:r>
          </a:p>
          <a:p>
            <a:endParaRPr lang="en-CA" baseline="0" dirty="0"/>
          </a:p>
        </p:txBody>
      </p:sp>
      <p:sp>
        <p:nvSpPr>
          <p:cNvPr id="4" name="Slide Number Placeholder 3"/>
          <p:cNvSpPr>
            <a:spLocks noGrp="1"/>
          </p:cNvSpPr>
          <p:nvPr>
            <p:ph type="sldNum" sz="quarter" idx="10"/>
          </p:nvPr>
        </p:nvSpPr>
        <p:spPr/>
        <p:txBody>
          <a:bodyPr/>
          <a:lstStyle/>
          <a:p>
            <a:fld id="{E37F2B54-A66B-4779-906C-F879CC221B89}" type="slidenum">
              <a:rPr lang="en-CA" smtClean="0"/>
              <a:t>7</a:t>
            </a:fld>
            <a:endParaRPr lang="en-CA"/>
          </a:p>
        </p:txBody>
      </p:sp>
    </p:spTree>
    <p:extLst>
      <p:ext uri="{BB962C8B-B14F-4D97-AF65-F5344CB8AC3E}">
        <p14:creationId xmlns:p14="http://schemas.microsoft.com/office/powerpoint/2010/main" val="3236926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08F87F8D-57CD-42BD-8CF4-CD3BD1F67BF0}" type="slidenum">
              <a:rPr lang="en-US" altLang="en-US" sz="1200"/>
              <a:pPr eaLnBrk="1" hangingPunct="1"/>
              <a:t>8</a:t>
            </a:fld>
            <a:endParaRPr lang="en-US" alt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In general purpose</a:t>
            </a:r>
            <a:r>
              <a:rPr lang="en-US" altLang="en-US" baseline="0" dirty="0"/>
              <a:t> computers, creation of processes happens according to specific scenario</a:t>
            </a:r>
            <a:endParaRPr lang="en-US" altLang="en-US" dirty="0"/>
          </a:p>
          <a:p>
            <a:pPr>
              <a:buFontTx/>
              <a:buChar char="•"/>
            </a:pPr>
            <a:r>
              <a:rPr lang="en-US" altLang="en-US" dirty="0"/>
              <a:t>Specific purpose computer systems commonly have all processes created</a:t>
            </a:r>
            <a:r>
              <a:rPr lang="en-US" altLang="en-US" baseline="0" dirty="0"/>
              <a:t> in initialization.  </a:t>
            </a:r>
            <a:r>
              <a:rPr lang="en-US" altLang="en-US" dirty="0"/>
              <a:t>Embedded Systems are good examples</a:t>
            </a:r>
          </a:p>
          <a:p>
            <a:pPr marL="685800" lvl="1" indent="-228600">
              <a:buFont typeface="+mj-lt"/>
              <a:buAutoNum type="arabicPeriod"/>
            </a:pPr>
            <a:r>
              <a:rPr lang="en-US" altLang="en-US" dirty="0"/>
              <a:t>Microwave oven</a:t>
            </a:r>
          </a:p>
          <a:p>
            <a:pPr marL="685800" lvl="1" indent="-228600">
              <a:buFont typeface="+mj-lt"/>
              <a:buAutoNum type="arabicPeriod"/>
            </a:pPr>
            <a:r>
              <a:rPr lang="en-US" altLang="en-US" dirty="0"/>
              <a:t>MP3 player</a:t>
            </a:r>
          </a:p>
          <a:p>
            <a:pPr marL="685800" lvl="1" indent="-228600">
              <a:buFont typeface="+mj-lt"/>
              <a:buAutoNum type="arabicPeriod"/>
            </a:pPr>
            <a:r>
              <a:rPr lang="en-US" altLang="en-US" dirty="0"/>
              <a:t>The point is these systems have very specific purposes, not general purpose</a:t>
            </a:r>
          </a:p>
          <a:p>
            <a:pPr marL="685800" lvl="1" indent="-228600">
              <a:buFont typeface="+mj-lt"/>
              <a:buAutoNum type="arabicPeriod"/>
            </a:pPr>
            <a:endParaRPr lang="en-US" altLang="en-US" dirty="0"/>
          </a:p>
          <a:p>
            <a:r>
              <a:rPr lang="en-US" sz="1200" b="0" i="0" u="none" strike="noStrike" kern="1200" baseline="0" dirty="0">
                <a:solidFill>
                  <a:schemeClr val="tx1"/>
                </a:solidFill>
                <a:latin typeface="+mn-lt"/>
                <a:ea typeface="+mn-ea"/>
                <a:cs typeface="+mn-cs"/>
              </a:rPr>
              <a:t>All processes are descendants of the </a:t>
            </a:r>
            <a:r>
              <a:rPr lang="en-US" sz="1050" b="0" i="0" u="none" strike="noStrike" kern="1200" baseline="0" dirty="0" err="1">
                <a:solidFill>
                  <a:schemeClr val="tx1"/>
                </a:solidFill>
                <a:latin typeface="+mn-lt"/>
                <a:ea typeface="+mn-ea"/>
                <a:cs typeface="+mn-cs"/>
              </a:rPr>
              <a:t>init</a:t>
            </a:r>
            <a:r>
              <a:rPr lang="en-US" sz="105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process, whose PID is one. The kernel starts </a:t>
            </a:r>
            <a:r>
              <a:rPr lang="en-US" sz="1050" b="0" i="0" u="none" strike="noStrike" kern="1200" baseline="0" dirty="0" err="1">
                <a:solidFill>
                  <a:schemeClr val="tx1"/>
                </a:solidFill>
                <a:latin typeface="+mn-lt"/>
                <a:ea typeface="+mn-ea"/>
                <a:cs typeface="+mn-cs"/>
              </a:rPr>
              <a:t>init</a:t>
            </a:r>
            <a:r>
              <a:rPr lang="en-US" sz="105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in the last step of the boot process.</a:t>
            </a:r>
          </a:p>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init</a:t>
            </a:r>
            <a:r>
              <a:rPr lang="en-US" sz="1200" b="0" i="0" u="none" strike="noStrike" kern="1200" baseline="0" dirty="0">
                <a:solidFill>
                  <a:schemeClr val="tx1"/>
                </a:solidFill>
                <a:latin typeface="+mn-lt"/>
                <a:ea typeface="+mn-ea"/>
                <a:cs typeface="+mn-cs"/>
              </a:rPr>
              <a:t> process, in turn, reads the system </a:t>
            </a:r>
            <a:r>
              <a:rPr lang="en-US" sz="1200" b="0" i="1" u="none" strike="noStrike" kern="1200" baseline="0" dirty="0" err="1">
                <a:solidFill>
                  <a:schemeClr val="tx1"/>
                </a:solidFill>
                <a:latin typeface="+mn-lt"/>
                <a:ea typeface="+mn-ea"/>
                <a:cs typeface="+mn-cs"/>
              </a:rPr>
              <a:t>initscripts</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and executes more programs, eventually completing the boot process.</a:t>
            </a:r>
          </a:p>
          <a:p>
            <a:endParaRPr lang="en-US" altLang="en-US" dirty="0"/>
          </a:p>
        </p:txBody>
      </p:sp>
    </p:spTree>
    <p:extLst>
      <p:ext uri="{BB962C8B-B14F-4D97-AF65-F5344CB8AC3E}">
        <p14:creationId xmlns:p14="http://schemas.microsoft.com/office/powerpoint/2010/main" val="2111699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10AB5895-D204-4A18-AA93-5922831E19CB}" type="slidenum">
              <a:rPr lang="en-US" altLang="en-US" sz="1200"/>
              <a:pPr eaLnBrk="1" hangingPunct="1"/>
              <a:t>9</a:t>
            </a:fld>
            <a:endParaRPr lang="en-US" alt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Batch requests only happen on batch systems on large mainframes.  Users submit jobs that have no immediate requirement to be done and the OS decides when it has the resources to run the next request. Batch jobs can be compared</a:t>
            </a:r>
            <a:r>
              <a:rPr lang="en-US" altLang="en-US" baseline="0" dirty="0"/>
              <a:t> to virus scans in the middle of the night so it does not slow your computer when you need it.</a:t>
            </a:r>
          </a:p>
          <a:p>
            <a:pPr>
              <a:buFontTx/>
              <a:buChar char="•"/>
            </a:pPr>
            <a:endParaRPr lang="en-US" altLang="en-US" baseline="0" dirty="0"/>
          </a:p>
          <a:p>
            <a:pPr>
              <a:buFontTx/>
              <a:buNone/>
            </a:pPr>
            <a:r>
              <a:rPr lang="en-US" altLang="en-US" dirty="0"/>
              <a:t>wmic </a:t>
            </a:r>
            <a:r>
              <a:rPr lang="en-US" altLang="en-US" dirty="0" err="1"/>
              <a:t>os</a:t>
            </a:r>
            <a:r>
              <a:rPr lang="en-US" altLang="en-US" dirty="0"/>
              <a:t> get </a:t>
            </a:r>
            <a:r>
              <a:rPr lang="en-US" altLang="en-US" dirty="0" err="1"/>
              <a:t>numberofprocesses</a:t>
            </a:r>
            <a:endParaRPr lang="en-US" altLang="en-US" dirty="0"/>
          </a:p>
          <a:p>
            <a:pPr>
              <a:buFontTx/>
              <a:buNone/>
            </a:pPr>
            <a:r>
              <a:rPr lang="en-US" altLang="en-US" dirty="0"/>
              <a:t>wmic process get </a:t>
            </a:r>
            <a:r>
              <a:rPr lang="en-US" altLang="en-US" dirty="0" err="1"/>
              <a:t>Caption,ParentProcessId</a:t>
            </a:r>
            <a:r>
              <a:rPr lang="en-US" altLang="en-US" dirty="0"/>
              <a:t>, </a:t>
            </a:r>
            <a:r>
              <a:rPr lang="en-US" altLang="en-US" dirty="0" err="1"/>
              <a:t>ProcessId</a:t>
            </a:r>
            <a:r>
              <a:rPr lang="en-US" altLang="en-US" dirty="0"/>
              <a:t>, </a:t>
            </a:r>
            <a:r>
              <a:rPr lang="en-US" altLang="en-US" dirty="0" err="1"/>
              <a:t>ThreadCount</a:t>
            </a:r>
            <a:r>
              <a:rPr lang="en-US" altLang="en-US" dirty="0"/>
              <a:t> | find "chrome.exe"</a:t>
            </a:r>
          </a:p>
        </p:txBody>
      </p:sp>
    </p:spTree>
    <p:extLst>
      <p:ext uri="{BB962C8B-B14F-4D97-AF65-F5344CB8AC3E}">
        <p14:creationId xmlns:p14="http://schemas.microsoft.com/office/powerpoint/2010/main" val="3222139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10AB5895-D204-4A18-AA93-5922831E19CB}" type="slidenum">
              <a:rPr lang="en-US" altLang="en-US" sz="1200"/>
              <a:pPr eaLnBrk="1" hangingPunct="1"/>
              <a:t>10</a:t>
            </a:fld>
            <a:endParaRPr lang="en-US" alt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Batch requests only happen on batch systems on large mainframes.  Users submit jobs that have no immediate requirement to be done and the OS decides when it has the resources to run the next request. Batch jobs can be compared</a:t>
            </a:r>
            <a:r>
              <a:rPr lang="en-US" altLang="en-US" baseline="0" dirty="0"/>
              <a:t> to virus scans in the middle of the night so it does not slow your computer when you need it.</a:t>
            </a:r>
          </a:p>
          <a:p>
            <a:pPr>
              <a:buFontTx/>
              <a:buChar char="•"/>
            </a:pPr>
            <a:endParaRPr lang="en-US" altLang="en-US" baseline="0" dirty="0"/>
          </a:p>
          <a:p>
            <a:pPr>
              <a:buFontTx/>
              <a:buNone/>
            </a:pPr>
            <a:r>
              <a:rPr lang="en-US" altLang="en-US" dirty="0"/>
              <a:t>wmic </a:t>
            </a:r>
            <a:r>
              <a:rPr lang="en-US" altLang="en-US" dirty="0" err="1"/>
              <a:t>os</a:t>
            </a:r>
            <a:r>
              <a:rPr lang="en-US" altLang="en-US" dirty="0"/>
              <a:t> get </a:t>
            </a:r>
            <a:r>
              <a:rPr lang="en-US" altLang="en-US" dirty="0" err="1"/>
              <a:t>numberofprocesses</a:t>
            </a:r>
            <a:endParaRPr lang="en-US" altLang="en-US" dirty="0"/>
          </a:p>
          <a:p>
            <a:pPr>
              <a:buFontTx/>
              <a:buNone/>
            </a:pPr>
            <a:r>
              <a:rPr lang="en-US" altLang="en-US" dirty="0"/>
              <a:t>wmic process get </a:t>
            </a:r>
            <a:r>
              <a:rPr lang="en-US" altLang="en-US" dirty="0" err="1"/>
              <a:t>Caption,ParentProcessId</a:t>
            </a:r>
            <a:r>
              <a:rPr lang="en-US" altLang="en-US" dirty="0"/>
              <a:t>, </a:t>
            </a:r>
            <a:r>
              <a:rPr lang="en-US" altLang="en-US" dirty="0" err="1"/>
              <a:t>ProcessId</a:t>
            </a:r>
            <a:r>
              <a:rPr lang="en-US" altLang="en-US" dirty="0"/>
              <a:t>, </a:t>
            </a:r>
            <a:r>
              <a:rPr lang="en-US" altLang="en-US" dirty="0" err="1"/>
              <a:t>ThreadCount</a:t>
            </a:r>
            <a:r>
              <a:rPr lang="en-US" altLang="en-US" dirty="0"/>
              <a:t> | find "chrome.exe"</a:t>
            </a:r>
          </a:p>
        </p:txBody>
      </p:sp>
    </p:spTree>
    <p:extLst>
      <p:ext uri="{BB962C8B-B14F-4D97-AF65-F5344CB8AC3E}">
        <p14:creationId xmlns:p14="http://schemas.microsoft.com/office/powerpoint/2010/main" val="1105211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vmlDrawing" Target="../drawings/vmlDrawing3.vml"/><Relationship Id="rId6" Type="http://schemas.openxmlformats.org/officeDocument/2006/relationships/image" Target="../media/image17.pn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oleObject" Target="../embeddings/oleObject1.bin"/><Relationship Id="rId9" Type="http://schemas.openxmlformats.org/officeDocument/2006/relationships/image" Target="../media/image5.png"/><Relationship Id="rId1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17.pn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oleObject" Target="../embeddings/oleObject9.bin"/><Relationship Id="rId9" Type="http://schemas.openxmlformats.org/officeDocument/2006/relationships/image" Target="../media/image5.png"/><Relationship Id="rId1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5.png"/><Relationship Id="rId2" Type="http://schemas.openxmlformats.org/officeDocument/2006/relationships/slideMaster" Target="../slideMasters/slideMaster1.xml"/><Relationship Id="rId16" Type="http://schemas.openxmlformats.org/officeDocument/2006/relationships/image" Target="../media/image16.png"/><Relationship Id="rId1" Type="http://schemas.openxmlformats.org/officeDocument/2006/relationships/vmlDrawing" Target="../drawings/vmlDrawing2.vml"/><Relationship Id="rId6" Type="http://schemas.openxmlformats.org/officeDocument/2006/relationships/image" Target="../media/image12.png"/><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oleObject" Target="../embeddings/oleObject5.bin"/><Relationship Id="rId1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539326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0290"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1132508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6385" name="Bitmap Image" r:id="rId4" imgW="2381582" imgH="428798" progId="PBrush">
                  <p:embed/>
                </p:oleObj>
              </mc:Choice>
              <mc:Fallback>
                <p:oleObj name="Bitmap Image" r:id="rId4" imgW="2381582" imgH="428798" progId="PBrush">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3043940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9266"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447256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2631" name="Bitmap Image" r:id="rId3" imgW="733333" imgH="838095" progId="PBrush">
                  <p:embed/>
                </p:oleObj>
              </mc:Choice>
              <mc:Fallback>
                <p:oleObj name="Bitmap Image" r:id="rId3" imgW="733333" imgH="838095" progId="PBrush">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2632" name="Bitmap Image" r:id="rId5" imgW="2381582" imgH="571731" progId="PBrush">
                  <p:embed/>
                </p:oleObj>
              </mc:Choice>
              <mc:Fallback>
                <p:oleObj name="Bitmap Image" r:id="rId5" imgW="2381582" imgH="571731" progId="PBrush">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2633" name="Bitmap Image" r:id="rId7" imgW="2333333" imgH="581106" progId="PBrush">
                  <p:embed/>
                </p:oleObj>
              </mc:Choice>
              <mc:Fallback>
                <p:oleObj name="Bitmap Image" r:id="rId7" imgW="2333333" imgH="581106" progId="PBrush">
                  <p:embed/>
                  <p:pic>
                    <p:nvPicPr>
                      <p:cNvPr id="0" name="Object 10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2634" name="Bitmap Image" r:id="rId9" imgW="1523810" imgH="476316" progId="PBrush">
                  <p:embed/>
                </p:oleObj>
              </mc:Choice>
              <mc:Fallback>
                <p:oleObj name="Bitmap Image" r:id="rId9" imgW="1523810" imgH="476316" progId="PBrush">
                  <p:embed/>
                  <p:pic>
                    <p:nvPicPr>
                      <p:cNvPr id="0" name="Object 10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2635" name="Bitmap Image" r:id="rId11" imgW="828791" imgH="428798" progId="PBrush">
                  <p:embed/>
                </p:oleObj>
              </mc:Choice>
              <mc:Fallback>
                <p:oleObj name="Bitmap Image" r:id="rId11" imgW="828791" imgH="428798" progId="PBrush">
                  <p:embed/>
                  <p:pic>
                    <p:nvPicPr>
                      <p:cNvPr id="0" name="Object 10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2636" name="Bitmap Image" r:id="rId13" imgW="2381582" imgH="428798" progId="PBrush">
                  <p:embed/>
                </p:oleObj>
              </mc:Choice>
              <mc:Fallback>
                <p:oleObj name="Bitmap Image" r:id="rId13" imgW="2381582" imgH="428798" progId="PBrush">
                  <p:embed/>
                  <p:pic>
                    <p:nvPicPr>
                      <p:cNvPr id="0" name="Object 10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2637" name="Bitmap Image" r:id="rId15" imgW="1771429" imgH="1181265" progId="PBrush">
                  <p:embed/>
                </p:oleObj>
              </mc:Choice>
              <mc:Fallback>
                <p:oleObj name="Bitmap Image" r:id="rId15" imgW="1771429" imgH="1181265" progId="PBrush">
                  <p:embed/>
                  <p:pic>
                    <p:nvPicPr>
                      <p:cNvPr id="0" name="Object 1036"/>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705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1759CCA2-70D9-4AC7-B446-E31F0CF6528C}" type="datetime1">
              <a:rPr kumimoji="0" lang="en-US" altLang="en-US" sz="14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1/16/20</a:t>
            </a:fld>
            <a:endParaRPr kumimoji="0" lang="fr-CA" altLang="en-US" sz="14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CA" altLang="en-US" sz="1400" b="0" i="0" u="none" strike="noStrike" kern="1200" cap="none" spc="0" normalizeH="0" baseline="0" noProof="0" dirty="0">
                <a:ln>
                  <a:noFill/>
                </a:ln>
                <a:solidFill>
                  <a:srgbClr val="000000"/>
                </a:solidFill>
                <a:effectLst/>
                <a:uLnTx/>
                <a:uFillTx/>
                <a:latin typeface="Times New Roman"/>
                <a:ea typeface="+mn-ea"/>
                <a:cs typeface="+mn-cs"/>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242B984-0FA7-4C5C-A1AF-397236A629D1}"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3841694791"/>
      </p:ext>
    </p:extLst>
  </p:cSld>
  <p:clrMap bg1="lt1" tx1="dk1" bg2="lt2" tx2="dk2" accent1="accent1" accent2="accent2" accent3="accent3" accent4="accent4" accent5="accent5" accent6="accent6" hlink="hlink" folHlink="folHlink"/>
  <p:sldLayoutIdLst>
    <p:sldLayoutId id="2147483674" r:id="rId1"/>
    <p:sldLayoutId id="2147483676" r:id="rId2"/>
  </p:sldLayoutIdLst>
  <p:hf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man7.org/linux/man-pages/man1/ps.1.html"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23.png"/><Relationship Id="rId4"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24.png"/><Relationship Id="rId4"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5.xml"/><Relationship Id="rId7"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8.png"/><Relationship Id="rId4" Type="http://schemas.openxmlformats.org/officeDocument/2006/relationships/oleObject" Target="../embeddings/oleObject10.bin"/><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21.png"/><Relationship Id="rId4"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4" name="Subtitle 2">
            <a:extLst>
              <a:ext uri="{FF2B5EF4-FFF2-40B4-BE49-F238E27FC236}">
                <a16:creationId xmlns:a16="http://schemas.microsoft.com/office/drawing/2014/main" id="{1CEA3FD9-2CFC-D94C-A3D0-A0EF0B7BFB12}"/>
              </a:ext>
            </a:extLst>
          </p:cNvPr>
          <p:cNvSpPr>
            <a:spLocks noGrp="1"/>
          </p:cNvSpPr>
          <p:nvPr>
            <p:ph type="subTitle" idx="1"/>
          </p:nvPr>
        </p:nvSpPr>
        <p:spPr>
          <a:xfrm>
            <a:off x="1287000" y="4854198"/>
            <a:ext cx="6400800" cy="1752600"/>
          </a:xfrm>
        </p:spPr>
        <p:txBody>
          <a:bodyPr/>
          <a:lstStyle/>
          <a:p>
            <a:r>
              <a:rPr lang="en-US" dirty="0"/>
              <a:t>Processes</a:t>
            </a:r>
          </a:p>
          <a:p>
            <a:r>
              <a:rPr lang="en-US" sz="2400" dirty="0"/>
              <a:t>(Modern Operating Systems 2.1)</a:t>
            </a:r>
          </a:p>
          <a:p>
            <a:endParaRPr lang="en-US" dirty="0"/>
          </a:p>
        </p:txBody>
      </p:sp>
    </p:spTree>
    <p:extLst>
      <p:ext uri="{BB962C8B-B14F-4D97-AF65-F5344CB8AC3E}">
        <p14:creationId xmlns:p14="http://schemas.microsoft.com/office/powerpoint/2010/main" val="3461946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685800" y="228600"/>
            <a:ext cx="8458200" cy="685800"/>
          </a:xfrm>
        </p:spPr>
        <p:txBody>
          <a:bodyPr/>
          <a:lstStyle/>
          <a:p>
            <a:pPr algn="l" eaLnBrk="1" hangingPunct="1"/>
            <a:r>
              <a:rPr lang="en-US" altLang="en-US" dirty="0"/>
              <a:t>Process Creation</a:t>
            </a:r>
          </a:p>
        </p:txBody>
      </p:sp>
      <p:sp>
        <p:nvSpPr>
          <p:cNvPr id="11273" name="Text Box 8"/>
          <p:cNvSpPr txBox="1">
            <a:spLocks noChangeArrowheads="1"/>
          </p:cNvSpPr>
          <p:nvPr/>
        </p:nvSpPr>
        <p:spPr bwMode="auto">
          <a:xfrm>
            <a:off x="762000" y="1143000"/>
            <a:ext cx="2209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dirty="0">
                <a:latin typeface="Arial" pitchFamily="34" charset="0"/>
              </a:rPr>
              <a:t>*NIX</a:t>
            </a:r>
          </a:p>
          <a:p>
            <a:pPr marL="342900" indent="-342900" eaLnBrk="1" hangingPunct="1">
              <a:spcBef>
                <a:spcPct val="50000"/>
              </a:spcBef>
              <a:buFont typeface="Arial" panose="020B0604020202020204" pitchFamily="34" charset="0"/>
              <a:buChar char="•"/>
            </a:pPr>
            <a:r>
              <a:rPr lang="en-US" altLang="en-US" dirty="0">
                <a:latin typeface="Arial" pitchFamily="34" charset="0"/>
              </a:rPr>
              <a:t>fork</a:t>
            </a:r>
          </a:p>
          <a:p>
            <a:pPr marL="342900" indent="-342900" eaLnBrk="1" hangingPunct="1">
              <a:spcBef>
                <a:spcPct val="50000"/>
              </a:spcBef>
              <a:buFont typeface="Arial" panose="020B0604020202020204" pitchFamily="34" charset="0"/>
              <a:buChar char="•"/>
            </a:pPr>
            <a:r>
              <a:rPr lang="en-US" altLang="en-US" dirty="0" err="1">
                <a:latin typeface="Arial" pitchFamily="34" charset="0"/>
              </a:rPr>
              <a:t>execve</a:t>
            </a:r>
            <a:endParaRPr lang="en-US" altLang="en-US" dirty="0">
              <a:latin typeface="Arial" pitchFamily="34" charset="0"/>
            </a:endParaRPr>
          </a:p>
        </p:txBody>
      </p:sp>
      <p:sp>
        <p:nvSpPr>
          <p:cNvPr id="11274" name="Text Box 9"/>
          <p:cNvSpPr txBox="1">
            <a:spLocks noChangeArrowheads="1"/>
          </p:cNvSpPr>
          <p:nvPr/>
        </p:nvSpPr>
        <p:spPr bwMode="auto">
          <a:xfrm>
            <a:off x="685800" y="3352800"/>
            <a:ext cx="352616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dirty="0">
                <a:latin typeface="Arial" pitchFamily="34" charset="0"/>
              </a:rPr>
              <a:t>Windows</a:t>
            </a:r>
          </a:p>
          <a:p>
            <a:pPr marL="342900" indent="-342900" eaLnBrk="1" hangingPunct="1">
              <a:spcBef>
                <a:spcPct val="50000"/>
              </a:spcBef>
              <a:buFont typeface="Arial" panose="020B0604020202020204" pitchFamily="34" charset="0"/>
              <a:buChar char="•"/>
            </a:pPr>
            <a:r>
              <a:rPr lang="en-US" altLang="en-US" dirty="0" err="1">
                <a:latin typeface="Arial" pitchFamily="34" charset="0"/>
              </a:rPr>
              <a:t>CreateProcess</a:t>
            </a:r>
            <a:endParaRPr lang="en-US" altLang="en-US" dirty="0">
              <a:latin typeface="Arial" pitchFamily="34" charset="0"/>
            </a:endParaRPr>
          </a:p>
        </p:txBody>
      </p:sp>
      <p:sp>
        <p:nvSpPr>
          <p:cNvPr id="11278" name="Slide Number Placeholder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13636BF-6628-4291-9A38-2C6F458F3286}" type="slidenum">
              <a:rPr lang="en-US" altLang="en-US" sz="1400" smtClean="0"/>
              <a:pPr eaLnBrk="1" hangingPunct="1"/>
              <a:t>10</a:t>
            </a:fld>
            <a:endParaRPr lang="en-US" altLang="en-US" sz="1400"/>
          </a:p>
        </p:txBody>
      </p:sp>
    </p:spTree>
    <p:extLst>
      <p:ext uri="{BB962C8B-B14F-4D97-AF65-F5344CB8AC3E}">
        <p14:creationId xmlns:p14="http://schemas.microsoft.com/office/powerpoint/2010/main" val="3618636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ltLang="en-US" dirty="0"/>
              <a:t>Process Termination</a:t>
            </a:r>
            <a:endParaRPr lang="en-CA" altLang="en-US" dirty="0"/>
          </a:p>
        </p:txBody>
      </p:sp>
      <p:sp>
        <p:nvSpPr>
          <p:cNvPr id="14339" name="Rectangle 3"/>
          <p:cNvSpPr>
            <a:spLocks noGrp="1" noChangeArrowheads="1"/>
          </p:cNvSpPr>
          <p:nvPr>
            <p:ph type="body" idx="1"/>
          </p:nvPr>
        </p:nvSpPr>
        <p:spPr/>
        <p:txBody>
          <a:bodyPr/>
          <a:lstStyle/>
          <a:p>
            <a:r>
              <a:rPr lang="en-CA" altLang="en-US" dirty="0"/>
              <a:t>Reasons of termination</a:t>
            </a:r>
          </a:p>
          <a:p>
            <a:pPr marL="914400" lvl="1" indent="-457200">
              <a:buFont typeface="+mj-lt"/>
              <a:buAutoNum type="arabicPeriod"/>
            </a:pPr>
            <a:r>
              <a:rPr lang="en-US" altLang="en-US" dirty="0"/>
              <a:t>Normal (voluntary)</a:t>
            </a:r>
          </a:p>
          <a:p>
            <a:pPr marL="1314450" lvl="2" indent="-457200">
              <a:buFont typeface="+mj-lt"/>
              <a:buAutoNum type="arabicParenR"/>
            </a:pPr>
            <a:r>
              <a:rPr lang="en-US" altLang="en-US" dirty="0"/>
              <a:t>*NIX: exit</a:t>
            </a:r>
          </a:p>
          <a:p>
            <a:pPr marL="1314450" lvl="2" indent="-457200">
              <a:buFont typeface="+mj-lt"/>
              <a:buAutoNum type="arabicParenR"/>
            </a:pPr>
            <a:r>
              <a:rPr lang="en-US" altLang="en-US" dirty="0"/>
              <a:t>Windows: </a:t>
            </a:r>
            <a:r>
              <a:rPr lang="en-US" altLang="en-US" dirty="0" err="1"/>
              <a:t>ExitProcess</a:t>
            </a:r>
            <a:endParaRPr lang="en-US" altLang="en-US" dirty="0"/>
          </a:p>
          <a:p>
            <a:pPr marL="914400" lvl="1" indent="-457200">
              <a:buFont typeface="+mj-lt"/>
              <a:buAutoNum type="arabicPeriod"/>
            </a:pPr>
            <a:r>
              <a:rPr lang="en-US" altLang="en-US" dirty="0"/>
              <a:t>Error (voluntary)</a:t>
            </a:r>
          </a:p>
          <a:p>
            <a:pPr marL="914400" lvl="1" indent="-457200">
              <a:buFont typeface="+mj-lt"/>
              <a:buAutoNum type="arabicPeriod"/>
            </a:pPr>
            <a:r>
              <a:rPr lang="en-US" altLang="en-US" dirty="0"/>
              <a:t>Fatal Error (involuntary)</a:t>
            </a:r>
          </a:p>
          <a:p>
            <a:pPr marL="914400" lvl="1" indent="-457200">
              <a:buFont typeface="+mj-lt"/>
              <a:buAutoNum type="arabicPeriod"/>
            </a:pPr>
            <a:r>
              <a:rPr lang="en-US" altLang="en-US" dirty="0"/>
              <a:t>Killed by another process (involuntary)</a:t>
            </a:r>
          </a:p>
          <a:p>
            <a:pPr marL="1314450" lvl="2" indent="-457200">
              <a:buFont typeface="+mj-lt"/>
              <a:buAutoNum type="arabicParenR"/>
            </a:pPr>
            <a:r>
              <a:rPr lang="en-US" altLang="en-US" dirty="0"/>
              <a:t>*NIX: kill</a:t>
            </a:r>
          </a:p>
          <a:p>
            <a:pPr marL="1314450" lvl="2" indent="-457200">
              <a:buFont typeface="+mj-lt"/>
              <a:buAutoNum type="arabicParenR"/>
            </a:pPr>
            <a:r>
              <a:rPr lang="en-US" altLang="en-US" dirty="0"/>
              <a:t>Windows: </a:t>
            </a:r>
            <a:r>
              <a:rPr lang="en-US" altLang="en-US" dirty="0" err="1"/>
              <a:t>TerminateProcess</a:t>
            </a:r>
            <a:endParaRPr lang="en-US" altLang="en-US" dirty="0"/>
          </a:p>
          <a:p>
            <a:pPr marL="514350" indent="-457200"/>
            <a:endParaRPr lang="en-US" altLang="en-US" dirty="0"/>
          </a:p>
          <a:p>
            <a:pPr lvl="1"/>
            <a:endParaRPr lang="en-CA" altLang="en-US" dirty="0"/>
          </a:p>
        </p:txBody>
      </p:sp>
    </p:spTree>
    <p:extLst>
      <p:ext uri="{BB962C8B-B14F-4D97-AF65-F5344CB8AC3E}">
        <p14:creationId xmlns:p14="http://schemas.microsoft.com/office/powerpoint/2010/main" val="1669960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en-US"/>
              <a:t>Process Hierarchies</a:t>
            </a:r>
          </a:p>
        </p:txBody>
      </p:sp>
      <p:sp>
        <p:nvSpPr>
          <p:cNvPr id="13317" name="Rectangle 3"/>
          <p:cNvSpPr>
            <a:spLocks noGrp="1" noChangeArrowheads="1"/>
          </p:cNvSpPr>
          <p:nvPr>
            <p:ph type="body" idx="1"/>
          </p:nvPr>
        </p:nvSpPr>
        <p:spPr/>
        <p:txBody>
          <a:bodyPr/>
          <a:lstStyle/>
          <a:p>
            <a:pPr eaLnBrk="1" hangingPunct="1"/>
            <a:r>
              <a:rPr lang="en-US" altLang="en-US" dirty="0"/>
              <a:t>In systems where the parent process and child process are associated a process hierarchy exists</a:t>
            </a:r>
          </a:p>
          <a:p>
            <a:pPr eaLnBrk="1" hangingPunct="1"/>
            <a:r>
              <a:rPr lang="en-US" altLang="en-US" dirty="0"/>
              <a:t>In *NIX, a process and all its descendants form a </a:t>
            </a:r>
            <a:r>
              <a:rPr lang="en-US" altLang="en-US" b="1" dirty="0">
                <a:solidFill>
                  <a:srgbClr val="C00000"/>
                </a:solidFill>
              </a:rPr>
              <a:t>process group</a:t>
            </a:r>
            <a:r>
              <a:rPr lang="en-US" altLang="en-US" dirty="0"/>
              <a:t>.  Signals (such as key hits on the keyboard) may be shared with every member of this process group.</a:t>
            </a:r>
          </a:p>
          <a:p>
            <a:pPr eaLnBrk="1" hangingPunct="1"/>
            <a:r>
              <a:rPr lang="en-US" altLang="en-US" dirty="0"/>
              <a:t>Windows does not implement process hierarchy in the same manner as Linux</a:t>
            </a:r>
          </a:p>
          <a:p>
            <a:pPr lvl="1"/>
            <a:r>
              <a:rPr lang="en-US" altLang="en-US" dirty="0"/>
              <a:t>Process groups not created by default</a:t>
            </a:r>
          </a:p>
          <a:p>
            <a:pPr lvl="1"/>
            <a:r>
              <a:rPr lang="en-US" altLang="en-US" dirty="0"/>
              <a:t>Handles to children can be passed to other processes</a:t>
            </a:r>
          </a:p>
        </p:txBody>
      </p:sp>
      <p:sp>
        <p:nvSpPr>
          <p:cNvPr id="133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44A1C7F-9E9A-4203-8C5E-A7AB5DC8CF52}" type="slidenum">
              <a:rPr lang="en-US" altLang="en-US" sz="1400" smtClean="0"/>
              <a:pPr eaLnBrk="1" hangingPunct="1"/>
              <a:t>12</a:t>
            </a:fld>
            <a:endParaRPr lang="en-US" altLang="en-US" sz="1400"/>
          </a:p>
        </p:txBody>
      </p:sp>
    </p:spTree>
    <p:extLst>
      <p:ext uri="{BB962C8B-B14F-4D97-AF65-F5344CB8AC3E}">
        <p14:creationId xmlns:p14="http://schemas.microsoft.com/office/powerpoint/2010/main" val="142387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85800" y="260648"/>
            <a:ext cx="7772400" cy="1143000"/>
          </a:xfrm>
        </p:spPr>
        <p:txBody>
          <a:bodyPr/>
          <a:lstStyle/>
          <a:p>
            <a:pPr eaLnBrk="1" hangingPunct="1"/>
            <a:r>
              <a:rPr lang="en-US" altLang="en-US" dirty="0"/>
              <a:t>Process States</a:t>
            </a:r>
          </a:p>
        </p:txBody>
      </p:sp>
      <p:sp>
        <p:nvSpPr>
          <p:cNvPr id="14341" name="Rectangle 3"/>
          <p:cNvSpPr>
            <a:spLocks noGrp="1" noChangeArrowheads="1"/>
          </p:cNvSpPr>
          <p:nvPr>
            <p:ph type="body" idx="1"/>
          </p:nvPr>
        </p:nvSpPr>
        <p:spPr>
          <a:xfrm>
            <a:off x="381000" y="3505200"/>
            <a:ext cx="8763000" cy="2819400"/>
          </a:xfrm>
        </p:spPr>
        <p:txBody>
          <a:bodyPr/>
          <a:lstStyle/>
          <a:p>
            <a:pPr eaLnBrk="1" hangingPunct="1"/>
            <a:r>
              <a:rPr lang="en-US" altLang="en-US" dirty="0"/>
              <a:t>When </a:t>
            </a:r>
            <a:r>
              <a:rPr lang="en-US" altLang="en-US" dirty="0">
                <a:solidFill>
                  <a:srgbClr val="C00000"/>
                </a:solidFill>
              </a:rPr>
              <a:t>running</a:t>
            </a:r>
            <a:r>
              <a:rPr lang="en-US" altLang="en-US" dirty="0"/>
              <a:t>, the process is using the CPU to perform work</a:t>
            </a:r>
          </a:p>
          <a:p>
            <a:pPr eaLnBrk="1" hangingPunct="1"/>
            <a:r>
              <a:rPr lang="en-US" altLang="en-US" dirty="0"/>
              <a:t>When </a:t>
            </a:r>
            <a:r>
              <a:rPr lang="en-US" altLang="en-US" dirty="0">
                <a:solidFill>
                  <a:srgbClr val="C00000"/>
                </a:solidFill>
              </a:rPr>
              <a:t>ready</a:t>
            </a:r>
            <a:r>
              <a:rPr lang="en-US" altLang="en-US" dirty="0"/>
              <a:t>, the process would like to be running, but the CPU is allocating cycles elsewhere.</a:t>
            </a:r>
          </a:p>
        </p:txBody>
      </p:sp>
      <p:pic>
        <p:nvPicPr>
          <p:cNvPr id="143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7639050" cy="2076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34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41FEA61-082F-4675-B5C7-978ADD201135}" type="slidenum">
              <a:rPr lang="en-US" altLang="en-US" sz="1400" smtClean="0"/>
              <a:pPr eaLnBrk="1" hangingPunct="1"/>
              <a:t>13</a:t>
            </a:fld>
            <a:endParaRPr lang="en-US" altLang="en-US" sz="1400"/>
          </a:p>
        </p:txBody>
      </p:sp>
    </p:spTree>
    <p:extLst>
      <p:ext uri="{BB962C8B-B14F-4D97-AF65-F5344CB8AC3E}">
        <p14:creationId xmlns:p14="http://schemas.microsoft.com/office/powerpoint/2010/main" val="2344395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685800" y="188640"/>
            <a:ext cx="7772400" cy="1143000"/>
          </a:xfrm>
        </p:spPr>
        <p:txBody>
          <a:bodyPr/>
          <a:lstStyle/>
          <a:p>
            <a:pPr eaLnBrk="1" hangingPunct="1"/>
            <a:r>
              <a:rPr lang="en-US" altLang="en-US" dirty="0"/>
              <a:t>Process States</a:t>
            </a:r>
          </a:p>
        </p:txBody>
      </p:sp>
      <p:sp>
        <p:nvSpPr>
          <p:cNvPr id="15365" name="Rectangle 3"/>
          <p:cNvSpPr>
            <a:spLocks noGrp="1" noChangeArrowheads="1"/>
          </p:cNvSpPr>
          <p:nvPr>
            <p:ph type="body" idx="1"/>
          </p:nvPr>
        </p:nvSpPr>
        <p:spPr>
          <a:xfrm>
            <a:off x="381000" y="3505200"/>
            <a:ext cx="8763000" cy="2819400"/>
          </a:xfrm>
        </p:spPr>
        <p:txBody>
          <a:bodyPr/>
          <a:lstStyle/>
          <a:p>
            <a:pPr eaLnBrk="1" hangingPunct="1">
              <a:lnSpc>
                <a:spcPct val="90000"/>
              </a:lnSpc>
            </a:pPr>
            <a:r>
              <a:rPr lang="en-US" altLang="en-US" dirty="0"/>
              <a:t>When </a:t>
            </a:r>
            <a:r>
              <a:rPr lang="en-US" altLang="en-US" dirty="0">
                <a:solidFill>
                  <a:srgbClr val="C00000"/>
                </a:solidFill>
              </a:rPr>
              <a:t>blocked</a:t>
            </a:r>
            <a:r>
              <a:rPr lang="en-US" altLang="en-US" dirty="0"/>
              <a:t>, the process cannot run</a:t>
            </a:r>
          </a:p>
          <a:p>
            <a:pPr lvl="1">
              <a:lnSpc>
                <a:spcPct val="90000"/>
              </a:lnSpc>
            </a:pPr>
            <a:r>
              <a:rPr lang="en-US" altLang="en-US" dirty="0"/>
              <a:t> because it is waiting on some condition (e.g. input, expiration of a timer)</a:t>
            </a:r>
          </a:p>
          <a:p>
            <a:pPr lvl="1">
              <a:lnSpc>
                <a:spcPct val="90000"/>
              </a:lnSpc>
            </a:pPr>
            <a:r>
              <a:rPr lang="en-US" altLang="en-US" dirty="0"/>
              <a:t>System calls such as pause() or sleep()) can also be used to enter a blocked state</a:t>
            </a:r>
          </a:p>
          <a:p>
            <a:pPr lvl="1">
              <a:lnSpc>
                <a:spcPct val="90000"/>
              </a:lnSpc>
            </a:pPr>
            <a:r>
              <a:rPr lang="en-US" altLang="en-US" dirty="0"/>
              <a:t>For a simple blocking example, consider:</a:t>
            </a:r>
          </a:p>
          <a:p>
            <a:pPr lvl="2">
              <a:lnSpc>
                <a:spcPct val="90000"/>
              </a:lnSpc>
            </a:pPr>
            <a:r>
              <a:rPr lang="en-US" altLang="en-US" dirty="0"/>
              <a:t>cat chapter1.txt chapter2.txt chapter3.txt | grep “</a:t>
            </a:r>
            <a:r>
              <a:rPr lang="en-US" altLang="en-US" dirty="0" err="1"/>
              <a:t>lorum</a:t>
            </a:r>
            <a:r>
              <a:rPr lang="en-US" altLang="en-US" dirty="0"/>
              <a:t> ipsum dolor”</a:t>
            </a:r>
          </a:p>
        </p:txBody>
      </p:sp>
      <p:pic>
        <p:nvPicPr>
          <p:cNvPr id="153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7639050" cy="2076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36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DAC712D-F157-4059-806B-67E5B658EA59}" type="slidenum">
              <a:rPr lang="en-US" altLang="en-US" sz="1400" smtClean="0"/>
              <a:pPr eaLnBrk="1" hangingPunct="1"/>
              <a:t>14</a:t>
            </a:fld>
            <a:endParaRPr lang="en-US" altLang="en-US" sz="1400"/>
          </a:p>
        </p:txBody>
      </p:sp>
      <p:sp>
        <p:nvSpPr>
          <p:cNvPr id="2" name="Rectangle 1">
            <a:extLst>
              <a:ext uri="{FF2B5EF4-FFF2-40B4-BE49-F238E27FC236}">
                <a16:creationId xmlns:a16="http://schemas.microsoft.com/office/drawing/2014/main" id="{982299FE-42DD-455B-9D92-539BE73C3670}"/>
              </a:ext>
            </a:extLst>
          </p:cNvPr>
          <p:cNvSpPr/>
          <p:nvPr/>
        </p:nvSpPr>
        <p:spPr>
          <a:xfrm>
            <a:off x="467544" y="6525344"/>
            <a:ext cx="7895356" cy="338554"/>
          </a:xfrm>
          <a:prstGeom prst="rect">
            <a:avLst/>
          </a:prstGeom>
        </p:spPr>
        <p:txBody>
          <a:bodyPr wrap="square">
            <a:spAutoFit/>
          </a:bodyPr>
          <a:lstStyle/>
          <a:p>
            <a:pPr algn="ctr"/>
            <a:r>
              <a:rPr lang="en-CA" sz="1600" dirty="0"/>
              <a:t>Implementation view of states:  </a:t>
            </a:r>
            <a:r>
              <a:rPr lang="en-CA" sz="1600" dirty="0">
                <a:hlinkClick r:id="rId4"/>
              </a:rPr>
              <a:t>http://man7.org/linux/man-pages/man1/ps.1.html</a:t>
            </a:r>
            <a:endParaRPr lang="en-CA" sz="1600" dirty="0"/>
          </a:p>
        </p:txBody>
      </p:sp>
    </p:spTree>
    <p:extLst>
      <p:ext uri="{BB962C8B-B14F-4D97-AF65-F5344CB8AC3E}">
        <p14:creationId xmlns:p14="http://schemas.microsoft.com/office/powerpoint/2010/main" val="4047642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685800" y="188640"/>
            <a:ext cx="7772400" cy="1143000"/>
          </a:xfrm>
        </p:spPr>
        <p:txBody>
          <a:bodyPr/>
          <a:lstStyle/>
          <a:p>
            <a:pPr eaLnBrk="1" hangingPunct="1"/>
            <a:r>
              <a:rPr lang="en-US" altLang="en-US" dirty="0"/>
              <a:t>Process States</a:t>
            </a:r>
          </a:p>
        </p:txBody>
      </p:sp>
      <p:sp>
        <p:nvSpPr>
          <p:cNvPr id="16389" name="Rectangle 3"/>
          <p:cNvSpPr>
            <a:spLocks noGrp="1" noChangeArrowheads="1"/>
          </p:cNvSpPr>
          <p:nvPr>
            <p:ph type="body" idx="1"/>
          </p:nvPr>
        </p:nvSpPr>
        <p:spPr>
          <a:xfrm>
            <a:off x="381000" y="1219200"/>
            <a:ext cx="8763000" cy="5181600"/>
          </a:xfrm>
        </p:spPr>
        <p:txBody>
          <a:bodyPr/>
          <a:lstStyle/>
          <a:p>
            <a:pPr eaLnBrk="1" hangingPunct="1">
              <a:lnSpc>
                <a:spcPct val="90000"/>
              </a:lnSpc>
            </a:pPr>
            <a:r>
              <a:rPr lang="en-US" altLang="en-US" dirty="0"/>
              <a:t>When the OS’s primary purpose is considered to be scheduling processes for execution, what abstract model do we get?</a:t>
            </a:r>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r>
              <a:rPr lang="en-US" altLang="en-US" dirty="0"/>
              <a:t>A layer of sequential processes on top of a scheduler</a:t>
            </a:r>
          </a:p>
        </p:txBody>
      </p:sp>
      <p:graphicFrame>
        <p:nvGraphicFramePr>
          <p:cNvPr id="16390" name="Object 5"/>
          <p:cNvGraphicFramePr>
            <a:graphicFrameLocks noChangeAspect="1"/>
          </p:cNvGraphicFramePr>
          <p:nvPr>
            <p:extLst>
              <p:ext uri="{D42A27DB-BD31-4B8C-83A1-F6EECF244321}">
                <p14:modId xmlns:p14="http://schemas.microsoft.com/office/powerpoint/2010/main" val="2579657234"/>
              </p:ext>
            </p:extLst>
          </p:nvPr>
        </p:nvGraphicFramePr>
        <p:xfrm>
          <a:off x="2197100" y="2514575"/>
          <a:ext cx="5067300" cy="2714625"/>
        </p:xfrm>
        <a:graphic>
          <a:graphicData uri="http://schemas.openxmlformats.org/presentationml/2006/ole">
            <mc:AlternateContent xmlns:mc="http://schemas.openxmlformats.org/markup-compatibility/2006">
              <mc:Choice xmlns:v="urn:schemas-microsoft-com:vml" Requires="v">
                <p:oleObj spid="_x0000_s7250" name="Bitmap Image" r:id="rId4" imgW="5068007" imgH="2715004" progId="Paint.Picture">
                  <p:embed/>
                </p:oleObj>
              </mc:Choice>
              <mc:Fallback>
                <p:oleObj name="Bitmap Image" r:id="rId4" imgW="5068007" imgH="271500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7100" y="2514575"/>
                        <a:ext cx="5067300" cy="2714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58B83F4-6771-4A6A-9506-D2DE01CF1A08}" type="slidenum">
              <a:rPr lang="en-US" altLang="en-US" sz="1400" smtClean="0"/>
              <a:pPr eaLnBrk="1" hangingPunct="1"/>
              <a:t>15</a:t>
            </a:fld>
            <a:endParaRPr lang="en-US" altLang="en-US" sz="1400"/>
          </a:p>
        </p:txBody>
      </p:sp>
    </p:spTree>
    <p:extLst>
      <p:ext uri="{BB962C8B-B14F-4D97-AF65-F5344CB8AC3E}">
        <p14:creationId xmlns:p14="http://schemas.microsoft.com/office/powerpoint/2010/main" val="1661131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a:t>Implementation of Processes</a:t>
            </a:r>
          </a:p>
        </p:txBody>
      </p:sp>
      <p:sp>
        <p:nvSpPr>
          <p:cNvPr id="82947" name="Rectangle 3"/>
          <p:cNvSpPr>
            <a:spLocks noGrp="1" noChangeArrowheads="1"/>
          </p:cNvSpPr>
          <p:nvPr>
            <p:ph type="body" idx="1"/>
          </p:nvPr>
        </p:nvSpPr>
        <p:spPr/>
        <p:txBody>
          <a:bodyPr/>
          <a:lstStyle/>
          <a:p>
            <a:pPr eaLnBrk="1" hangingPunct="1">
              <a:lnSpc>
                <a:spcPct val="90000"/>
              </a:lnSpc>
            </a:pPr>
            <a:r>
              <a:rPr lang="en-US" altLang="en-US" dirty="0"/>
              <a:t>How does the OS implement the process model?</a:t>
            </a:r>
          </a:p>
          <a:p>
            <a:pPr lvl="1" eaLnBrk="1" hangingPunct="1">
              <a:lnSpc>
                <a:spcPct val="90000"/>
              </a:lnSpc>
            </a:pPr>
            <a:r>
              <a:rPr lang="en-US" altLang="en-US" dirty="0"/>
              <a:t>The Process Table, an array (or linked list) of structures with one entry per process.</a:t>
            </a:r>
          </a:p>
          <a:p>
            <a:pPr lvl="1" eaLnBrk="1" hangingPunct="1">
              <a:lnSpc>
                <a:spcPct val="90000"/>
              </a:lnSpc>
            </a:pPr>
            <a:r>
              <a:rPr lang="en-US" altLang="en-US" dirty="0"/>
              <a:t>Typical information:</a:t>
            </a:r>
          </a:p>
          <a:p>
            <a:pPr lvl="2" eaLnBrk="1" hangingPunct="1">
              <a:lnSpc>
                <a:spcPct val="90000"/>
              </a:lnSpc>
            </a:pPr>
            <a:r>
              <a:rPr lang="en-US" altLang="en-US" dirty="0"/>
              <a:t>Process’ state</a:t>
            </a:r>
          </a:p>
          <a:p>
            <a:pPr lvl="2" eaLnBrk="1" hangingPunct="1">
              <a:lnSpc>
                <a:spcPct val="90000"/>
              </a:lnSpc>
            </a:pPr>
            <a:r>
              <a:rPr lang="en-US" altLang="en-US" dirty="0"/>
              <a:t>Program counter</a:t>
            </a:r>
          </a:p>
          <a:p>
            <a:pPr lvl="2" eaLnBrk="1" hangingPunct="1">
              <a:lnSpc>
                <a:spcPct val="90000"/>
              </a:lnSpc>
            </a:pPr>
            <a:r>
              <a:rPr lang="en-US" altLang="en-US" dirty="0"/>
              <a:t>Stack pointer</a:t>
            </a:r>
          </a:p>
          <a:p>
            <a:pPr lvl="2" eaLnBrk="1" hangingPunct="1">
              <a:lnSpc>
                <a:spcPct val="90000"/>
              </a:lnSpc>
            </a:pPr>
            <a:r>
              <a:rPr lang="en-US" altLang="en-US" dirty="0"/>
              <a:t>Memory allocation</a:t>
            </a:r>
          </a:p>
          <a:p>
            <a:pPr lvl="2" eaLnBrk="1" hangingPunct="1">
              <a:lnSpc>
                <a:spcPct val="90000"/>
              </a:lnSpc>
            </a:pPr>
            <a:r>
              <a:rPr lang="en-US" altLang="en-US" dirty="0"/>
              <a:t>Status of open files</a:t>
            </a:r>
          </a:p>
          <a:p>
            <a:pPr lvl="2" eaLnBrk="1" hangingPunct="1">
              <a:lnSpc>
                <a:spcPct val="90000"/>
              </a:lnSpc>
            </a:pPr>
            <a:r>
              <a:rPr lang="en-US" altLang="en-US" dirty="0"/>
              <a:t>Accounting/Scheduling Information...</a:t>
            </a:r>
          </a:p>
          <a:p>
            <a:pPr lvl="2" eaLnBrk="1" hangingPunct="1">
              <a:lnSpc>
                <a:spcPct val="90000"/>
              </a:lnSpc>
            </a:pPr>
            <a:r>
              <a:rPr lang="en-US" altLang="en-US" dirty="0"/>
              <a:t>...and more</a:t>
            </a:r>
          </a:p>
        </p:txBody>
      </p:sp>
      <p:sp>
        <p:nvSpPr>
          <p:cNvPr id="174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82BA93C-2A48-4DB3-B856-2218324B11B3}" type="slidenum">
              <a:rPr lang="en-US" altLang="en-US" sz="1400" smtClean="0"/>
              <a:pPr eaLnBrk="1" hangingPunct="1"/>
              <a:t>16</a:t>
            </a:fld>
            <a:endParaRPr lang="en-US" altLang="en-US" sz="1400"/>
          </a:p>
        </p:txBody>
      </p:sp>
    </p:spTree>
    <p:extLst>
      <p:ext uri="{BB962C8B-B14F-4D97-AF65-F5344CB8AC3E}">
        <p14:creationId xmlns:p14="http://schemas.microsoft.com/office/powerpoint/2010/main" val="2397820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9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29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29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294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294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294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2947">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29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uiExpand="1" build="p" bldLvl="3"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85800" y="260648"/>
            <a:ext cx="7772400" cy="1143000"/>
          </a:xfrm>
        </p:spPr>
        <p:txBody>
          <a:bodyPr/>
          <a:lstStyle/>
          <a:p>
            <a:pPr eaLnBrk="1" hangingPunct="1"/>
            <a:r>
              <a:rPr lang="en-US" altLang="en-US" dirty="0"/>
              <a:t>Implementation of Processes</a:t>
            </a:r>
          </a:p>
        </p:txBody>
      </p:sp>
      <p:graphicFrame>
        <p:nvGraphicFramePr>
          <p:cNvPr id="18437" name="Object 5"/>
          <p:cNvGraphicFramePr>
            <a:graphicFrameLocks noChangeAspect="1"/>
          </p:cNvGraphicFramePr>
          <p:nvPr>
            <p:extLst>
              <p:ext uri="{D42A27DB-BD31-4B8C-83A1-F6EECF244321}">
                <p14:modId xmlns:p14="http://schemas.microsoft.com/office/powerpoint/2010/main" val="1092215308"/>
              </p:ext>
            </p:extLst>
          </p:nvPr>
        </p:nvGraphicFramePr>
        <p:xfrm>
          <a:off x="609600" y="1196752"/>
          <a:ext cx="8001000" cy="4346575"/>
        </p:xfrm>
        <a:graphic>
          <a:graphicData uri="http://schemas.openxmlformats.org/presentationml/2006/ole">
            <mc:AlternateContent xmlns:mc="http://schemas.openxmlformats.org/markup-compatibility/2006">
              <mc:Choice xmlns:v="urn:schemas-microsoft-com:vml" Requires="v">
                <p:oleObj spid="_x0000_s8274" name="Bitmap Image" r:id="rId4" imgW="6857143" imgH="3723810" progId="Paint.Picture">
                  <p:embed/>
                </p:oleObj>
              </mc:Choice>
              <mc:Fallback>
                <p:oleObj name="Bitmap Image" r:id="rId4" imgW="6857143" imgH="372381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196752"/>
                        <a:ext cx="8001000" cy="4346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 name="Text Box 6"/>
          <p:cNvSpPr txBox="1">
            <a:spLocks noChangeArrowheads="1"/>
          </p:cNvSpPr>
          <p:nvPr/>
        </p:nvSpPr>
        <p:spPr bwMode="auto">
          <a:xfrm>
            <a:off x="1295400" y="5616352"/>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a:latin typeface="Arial" pitchFamily="34" charset="0"/>
              </a:rPr>
              <a:t>Typical Fields in a Process Table Entry</a:t>
            </a:r>
          </a:p>
        </p:txBody>
      </p:sp>
      <p:sp>
        <p:nvSpPr>
          <p:cNvPr id="1843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25D5434-83AE-4E71-ABD3-F723DCD1301B}" type="slidenum">
              <a:rPr lang="en-US" altLang="en-US" sz="1400" smtClean="0"/>
              <a:pPr eaLnBrk="1" hangingPunct="1"/>
              <a:t>17</a:t>
            </a:fld>
            <a:endParaRPr lang="en-US" altLang="en-US" sz="1400"/>
          </a:p>
        </p:txBody>
      </p:sp>
    </p:spTree>
    <p:extLst>
      <p:ext uri="{BB962C8B-B14F-4D97-AF65-F5344CB8AC3E}">
        <p14:creationId xmlns:p14="http://schemas.microsoft.com/office/powerpoint/2010/main" val="307342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C94250-EF05-416A-AE0D-AAC76C8983C4}"/>
              </a:ext>
            </a:extLst>
          </p:cNvPr>
          <p:cNvPicPr>
            <a:picLocks noChangeAspect="1"/>
          </p:cNvPicPr>
          <p:nvPr/>
        </p:nvPicPr>
        <p:blipFill>
          <a:blip r:embed="rId3"/>
          <a:stretch>
            <a:fillRect/>
          </a:stretch>
        </p:blipFill>
        <p:spPr>
          <a:xfrm>
            <a:off x="2177430" y="2386096"/>
            <a:ext cx="4789140" cy="3774051"/>
          </a:xfrm>
          <a:prstGeom prst="rect">
            <a:avLst/>
          </a:prstGeom>
        </p:spPr>
      </p:pic>
      <p:sp>
        <p:nvSpPr>
          <p:cNvPr id="2" name="Title 1">
            <a:extLst>
              <a:ext uri="{FF2B5EF4-FFF2-40B4-BE49-F238E27FC236}">
                <a16:creationId xmlns:a16="http://schemas.microsoft.com/office/drawing/2014/main" id="{2AE5919E-3218-485D-A3C9-4C5CB0FF56AC}"/>
              </a:ext>
            </a:extLst>
          </p:cNvPr>
          <p:cNvSpPr>
            <a:spLocks noGrp="1"/>
          </p:cNvSpPr>
          <p:nvPr>
            <p:ph type="title"/>
          </p:nvPr>
        </p:nvSpPr>
        <p:spPr>
          <a:xfrm>
            <a:off x="685800" y="152400"/>
            <a:ext cx="7772400" cy="1143000"/>
          </a:xfrm>
        </p:spPr>
        <p:txBody>
          <a:bodyPr/>
          <a:lstStyle/>
          <a:p>
            <a:r>
              <a:rPr lang="en-US" dirty="0"/>
              <a:t>Linux Processes – task structure</a:t>
            </a:r>
          </a:p>
        </p:txBody>
      </p:sp>
      <p:sp>
        <p:nvSpPr>
          <p:cNvPr id="3" name="Content Placeholder 2">
            <a:extLst>
              <a:ext uri="{FF2B5EF4-FFF2-40B4-BE49-F238E27FC236}">
                <a16:creationId xmlns:a16="http://schemas.microsoft.com/office/drawing/2014/main" id="{B7390E1A-A8A6-40AA-803A-E409D73AD254}"/>
              </a:ext>
            </a:extLst>
          </p:cNvPr>
          <p:cNvSpPr>
            <a:spLocks noGrp="1"/>
          </p:cNvSpPr>
          <p:nvPr>
            <p:ph idx="1"/>
          </p:nvPr>
        </p:nvSpPr>
        <p:spPr>
          <a:xfrm>
            <a:off x="631729" y="1053726"/>
            <a:ext cx="7772400" cy="4114800"/>
          </a:xfrm>
        </p:spPr>
        <p:txBody>
          <a:bodyPr/>
          <a:lstStyle/>
          <a:p>
            <a:r>
              <a:rPr lang="en-US" dirty="0"/>
              <a:t>Process tables are described by the </a:t>
            </a:r>
            <a:r>
              <a:rPr lang="en-US" dirty="0" err="1">
                <a:latin typeface="Courier New" panose="02070309020205020404" pitchFamily="49" charset="0"/>
                <a:cs typeface="Courier New" panose="02070309020205020404" pitchFamily="49" charset="0"/>
              </a:rPr>
              <a:t>task_struct</a:t>
            </a:r>
            <a:r>
              <a:rPr lang="en-US" dirty="0">
                <a:latin typeface="Courier New" panose="02070309020205020404" pitchFamily="49" charset="0"/>
                <a:cs typeface="Courier New" panose="02070309020205020404" pitchFamily="49" charset="0"/>
              </a:rPr>
              <a:t> </a:t>
            </a:r>
            <a:r>
              <a:rPr lang="en-US" dirty="0"/>
              <a:t>structure defined in </a:t>
            </a:r>
            <a:r>
              <a:rPr lang="en-US" dirty="0" err="1">
                <a:latin typeface="Courier New" panose="02070309020205020404" pitchFamily="49" charset="0"/>
                <a:cs typeface="Courier New" panose="02070309020205020404" pitchFamily="49" charset="0"/>
              </a:rPr>
              <a:t>sched.h</a:t>
            </a:r>
            <a:endParaRPr lang="en-US" dirty="0">
              <a:latin typeface="Courier New" panose="02070309020205020404" pitchFamily="49" charset="0"/>
              <a:cs typeface="Courier New" panose="02070309020205020404" pitchFamily="49" charset="0"/>
            </a:endParaRPr>
          </a:p>
          <a:p>
            <a:pPr lvl="1"/>
            <a:r>
              <a:rPr lang="en-US" dirty="0"/>
              <a:t>List of processes are stored in a circular doubly linked list called the task list</a:t>
            </a:r>
          </a:p>
        </p:txBody>
      </p:sp>
      <p:sp>
        <p:nvSpPr>
          <p:cNvPr id="4" name="Slide Number Placeholder 3">
            <a:extLst>
              <a:ext uri="{FF2B5EF4-FFF2-40B4-BE49-F238E27FC236}">
                <a16:creationId xmlns:a16="http://schemas.microsoft.com/office/drawing/2014/main" id="{05D290AA-E78B-4BDF-956F-FA04FE0BDD09}"/>
              </a:ext>
            </a:extLst>
          </p:cNvPr>
          <p:cNvSpPr>
            <a:spLocks noGrp="1"/>
          </p:cNvSpPr>
          <p:nvPr>
            <p:ph type="sldNum" sz="quarter" idx="12"/>
          </p:nvPr>
        </p:nvSpPr>
        <p:spPr/>
        <p:txBody>
          <a:bodyPr/>
          <a:lstStyle/>
          <a:p>
            <a:fld id="{0F291162-72CC-4A71-AE98-B818C231D57D}" type="slidenum">
              <a:rPr lang="fr-CA" altLang="en-US" smtClean="0">
                <a:solidFill>
                  <a:srgbClr val="000000"/>
                </a:solidFill>
              </a:rPr>
              <a:pPr/>
              <a:t>18</a:t>
            </a:fld>
            <a:endParaRPr lang="fr-CA" altLang="en-US" dirty="0">
              <a:solidFill>
                <a:srgbClr val="000000"/>
              </a:solidFill>
            </a:endParaRPr>
          </a:p>
        </p:txBody>
      </p:sp>
      <p:sp>
        <p:nvSpPr>
          <p:cNvPr id="5" name="Rectangle 4">
            <a:extLst>
              <a:ext uri="{FF2B5EF4-FFF2-40B4-BE49-F238E27FC236}">
                <a16:creationId xmlns:a16="http://schemas.microsoft.com/office/drawing/2014/main" id="{79C1E7BE-5CA9-47B6-BA87-65F9C0EF3AD2}"/>
              </a:ext>
            </a:extLst>
          </p:cNvPr>
          <p:cNvSpPr/>
          <p:nvPr/>
        </p:nvSpPr>
        <p:spPr>
          <a:xfrm>
            <a:off x="1147983" y="6323111"/>
            <a:ext cx="6900690" cy="307777"/>
          </a:xfrm>
          <a:prstGeom prst="rect">
            <a:avLst/>
          </a:prstGeom>
        </p:spPr>
        <p:txBody>
          <a:bodyPr wrap="square">
            <a:spAutoFit/>
          </a:bodyPr>
          <a:lstStyle/>
          <a:p>
            <a:r>
              <a:rPr lang="en-US" sz="1400" dirty="0"/>
              <a:t>See </a:t>
            </a:r>
            <a:r>
              <a:rPr lang="en-US" sz="1400" dirty="0" err="1"/>
              <a:t>sched.h</a:t>
            </a:r>
            <a:r>
              <a:rPr lang="en-US" sz="1400" dirty="0"/>
              <a:t> code at https://github.com/torvalds/linux/blob/master/include/linux/sched.h</a:t>
            </a:r>
          </a:p>
        </p:txBody>
      </p:sp>
      <p:sp>
        <p:nvSpPr>
          <p:cNvPr id="7" name="Rectangle 6">
            <a:extLst>
              <a:ext uri="{FF2B5EF4-FFF2-40B4-BE49-F238E27FC236}">
                <a16:creationId xmlns:a16="http://schemas.microsoft.com/office/drawing/2014/main" id="{4DC27E39-7DCA-46CA-839B-F87E205266D2}"/>
              </a:ext>
            </a:extLst>
          </p:cNvPr>
          <p:cNvSpPr/>
          <p:nvPr/>
        </p:nvSpPr>
        <p:spPr>
          <a:xfrm>
            <a:off x="1147983" y="6125249"/>
            <a:ext cx="6252618" cy="307777"/>
          </a:xfrm>
          <a:prstGeom prst="rect">
            <a:avLst/>
          </a:prstGeom>
        </p:spPr>
        <p:txBody>
          <a:bodyPr wrap="square">
            <a:spAutoFit/>
          </a:bodyPr>
          <a:lstStyle/>
          <a:p>
            <a:r>
              <a:rPr lang="en-US" sz="1400" dirty="0"/>
              <a:t>Image source:  Linux Kernel Development, 3</a:t>
            </a:r>
            <a:r>
              <a:rPr lang="en-US" sz="1400" baseline="30000" dirty="0"/>
              <a:t>rd</a:t>
            </a:r>
            <a:r>
              <a:rPr lang="en-US" sz="1400" dirty="0"/>
              <a:t> Edition, Love</a:t>
            </a:r>
          </a:p>
        </p:txBody>
      </p:sp>
      <p:sp>
        <p:nvSpPr>
          <p:cNvPr id="9" name="Rectangle 8">
            <a:extLst>
              <a:ext uri="{FF2B5EF4-FFF2-40B4-BE49-F238E27FC236}">
                <a16:creationId xmlns:a16="http://schemas.microsoft.com/office/drawing/2014/main" id="{1AEC2A21-892B-4995-A7F1-23544D68F203}"/>
              </a:ext>
            </a:extLst>
          </p:cNvPr>
          <p:cNvSpPr/>
          <p:nvPr/>
        </p:nvSpPr>
        <p:spPr>
          <a:xfrm>
            <a:off x="1147983" y="6501863"/>
            <a:ext cx="6900690" cy="307777"/>
          </a:xfrm>
          <a:prstGeom prst="rect">
            <a:avLst/>
          </a:prstGeom>
        </p:spPr>
        <p:txBody>
          <a:bodyPr wrap="square">
            <a:spAutoFit/>
          </a:bodyPr>
          <a:lstStyle/>
          <a:p>
            <a:r>
              <a:rPr lang="en-US" sz="1400" dirty="0"/>
              <a:t>See https://www.tldp.org/LDP/tlk/ds/ds.html</a:t>
            </a:r>
          </a:p>
        </p:txBody>
      </p:sp>
    </p:spTree>
    <p:extLst>
      <p:ext uri="{BB962C8B-B14F-4D97-AF65-F5344CB8AC3E}">
        <p14:creationId xmlns:p14="http://schemas.microsoft.com/office/powerpoint/2010/main" val="1445272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8640"/>
            <a:ext cx="7772400" cy="1143000"/>
          </a:xfrm>
        </p:spPr>
        <p:txBody>
          <a:bodyPr/>
          <a:lstStyle/>
          <a:p>
            <a:r>
              <a:rPr lang="en-CA" dirty="0"/>
              <a:t>Linux Processes – fork()</a:t>
            </a:r>
          </a:p>
        </p:txBody>
      </p:sp>
      <p:sp>
        <p:nvSpPr>
          <p:cNvPr id="3" name="Content Placeholder 2"/>
          <p:cNvSpPr>
            <a:spLocks noGrp="1"/>
          </p:cNvSpPr>
          <p:nvPr>
            <p:ph idx="1"/>
          </p:nvPr>
        </p:nvSpPr>
        <p:spPr>
          <a:xfrm>
            <a:off x="685800" y="1560240"/>
            <a:ext cx="7772400" cy="4114800"/>
          </a:xfrm>
        </p:spPr>
        <p:txBody>
          <a:bodyPr/>
          <a:lstStyle/>
          <a:p>
            <a:r>
              <a:rPr lang="en-CA" dirty="0"/>
              <a:t>Processes in Linux are created by the </a:t>
            </a:r>
            <a:r>
              <a:rPr lang="en-CA" dirty="0">
                <a:latin typeface="Courier New" panose="02070309020205020404" pitchFamily="49" charset="0"/>
                <a:cs typeface="Courier New" panose="02070309020205020404" pitchFamily="49" charset="0"/>
              </a:rPr>
              <a:t>fork()</a:t>
            </a:r>
            <a:r>
              <a:rPr lang="en-CA" dirty="0"/>
              <a:t> command.</a:t>
            </a:r>
          </a:p>
          <a:p>
            <a:r>
              <a:rPr lang="en-CA" dirty="0"/>
              <a:t>The process calling the </a:t>
            </a:r>
            <a:r>
              <a:rPr lang="en-CA" dirty="0">
                <a:latin typeface="Courier New" panose="02070309020205020404" pitchFamily="49" charset="0"/>
                <a:cs typeface="Courier New" panose="02070309020205020404" pitchFamily="49" charset="0"/>
              </a:rPr>
              <a:t>fork()</a:t>
            </a:r>
            <a:r>
              <a:rPr lang="en-CA" dirty="0"/>
              <a:t> is the parent the other created process is the child.</a:t>
            </a:r>
          </a:p>
          <a:p>
            <a:pPr lvl="1"/>
            <a:r>
              <a:rPr lang="en-CA" dirty="0"/>
              <a:t>In recent Linux releases, the </a:t>
            </a:r>
            <a:r>
              <a:rPr lang="en-CA" dirty="0">
                <a:latin typeface="Courier New" panose="02070309020205020404" pitchFamily="49" charset="0"/>
                <a:cs typeface="Courier New" panose="02070309020205020404" pitchFamily="49" charset="0"/>
              </a:rPr>
              <a:t>fork()</a:t>
            </a:r>
            <a:r>
              <a:rPr lang="en-CA" dirty="0"/>
              <a:t> command is implemented by a series of system calls</a:t>
            </a:r>
          </a:p>
          <a:p>
            <a:r>
              <a:rPr lang="en-CA" dirty="0"/>
              <a:t>As the image of the processes are the same, the child must change its status by executing the </a:t>
            </a:r>
            <a:r>
              <a:rPr lang="en-CA" dirty="0" err="1">
                <a:latin typeface="Courier New" panose="02070309020205020404" pitchFamily="49" charset="0"/>
                <a:cs typeface="Courier New" panose="02070309020205020404" pitchFamily="49" charset="0"/>
              </a:rPr>
              <a:t>execve</a:t>
            </a:r>
            <a:r>
              <a:rPr lang="en-CA" dirty="0">
                <a:latin typeface="Courier New" panose="02070309020205020404" pitchFamily="49" charset="0"/>
                <a:cs typeface="Courier New" panose="02070309020205020404" pitchFamily="49" charset="0"/>
              </a:rPr>
              <a:t>()</a:t>
            </a:r>
            <a:r>
              <a:rPr lang="en-CA" dirty="0"/>
              <a:t> command.</a:t>
            </a:r>
          </a:p>
          <a:p>
            <a:pPr lvl="1"/>
            <a:r>
              <a:rPr lang="en-CA" dirty="0"/>
              <a:t>This will fetch the new program text to be executed.</a:t>
            </a:r>
          </a:p>
          <a:p>
            <a:pPr lvl="1"/>
            <a:endParaRPr lang="en-CA" dirty="0"/>
          </a:p>
        </p:txBody>
      </p:sp>
      <p:sp>
        <p:nvSpPr>
          <p:cNvPr id="6" name="Slide Number Placeholder 5"/>
          <p:cNvSpPr>
            <a:spLocks noGrp="1"/>
          </p:cNvSpPr>
          <p:nvPr>
            <p:ph type="sldNum" sz="quarter" idx="12"/>
          </p:nvPr>
        </p:nvSpPr>
        <p:spPr/>
        <p:txBody>
          <a:bodyPr/>
          <a:lstStyle/>
          <a:p>
            <a:fld id="{0F291162-72CC-4A71-AE98-B818C231D57D}" type="slidenum">
              <a:rPr lang="fr-CA" altLang="en-US" smtClean="0">
                <a:solidFill>
                  <a:srgbClr val="000000"/>
                </a:solidFill>
              </a:rPr>
              <a:pPr/>
              <a:t>19</a:t>
            </a:fld>
            <a:endParaRPr lang="fr-CA" altLang="en-US" dirty="0">
              <a:solidFill>
                <a:srgbClr val="000000"/>
              </a:solidFill>
            </a:endParaRPr>
          </a:p>
        </p:txBody>
      </p:sp>
    </p:spTree>
    <p:extLst>
      <p:ext uri="{BB962C8B-B14F-4D97-AF65-F5344CB8AC3E}">
        <p14:creationId xmlns:p14="http://schemas.microsoft.com/office/powerpoint/2010/main" val="284248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a:t>Quick Review</a:t>
            </a:r>
          </a:p>
        </p:txBody>
      </p:sp>
      <p:sp>
        <p:nvSpPr>
          <p:cNvPr id="63491" name="Rectangle 3"/>
          <p:cNvSpPr>
            <a:spLocks noGrp="1" noChangeArrowheads="1"/>
          </p:cNvSpPr>
          <p:nvPr>
            <p:ph type="body" idx="1"/>
          </p:nvPr>
        </p:nvSpPr>
        <p:spPr/>
        <p:txBody>
          <a:bodyPr/>
          <a:lstStyle/>
          <a:p>
            <a:pPr marL="514350" indent="-514350" eaLnBrk="1" hangingPunct="1">
              <a:buFont typeface="+mj-lt"/>
              <a:buAutoNum type="arabicPeriod"/>
            </a:pPr>
            <a:r>
              <a:rPr lang="en-US" altLang="en-US" dirty="0"/>
              <a:t>What are the six operating system structures discussed last class?</a:t>
            </a:r>
          </a:p>
          <a:p>
            <a:pPr marL="514350" indent="-514350" eaLnBrk="1" hangingPunct="1">
              <a:buFont typeface="+mj-lt"/>
              <a:buAutoNum type="arabicPeriod"/>
            </a:pPr>
            <a:r>
              <a:rPr lang="en-US" altLang="en-US" dirty="0"/>
              <a:t>What is the difference between an </a:t>
            </a:r>
            <a:r>
              <a:rPr lang="en-US" altLang="en-US" dirty="0" err="1"/>
              <a:t>Vmware</a:t>
            </a:r>
            <a:r>
              <a:rPr lang="en-US" altLang="en-US" dirty="0"/>
              <a:t>/Oracle-like virtual machine and the Java Virtual Machine (JVM)?</a:t>
            </a:r>
          </a:p>
          <a:p>
            <a:pPr marL="514350" indent="-514350" eaLnBrk="1" hangingPunct="1">
              <a:buFont typeface="+mj-lt"/>
              <a:buAutoNum type="arabicPeriod"/>
            </a:pPr>
            <a:r>
              <a:rPr lang="en-US" altLang="en-US" dirty="0"/>
              <a:t>What OS model does Linux use?</a:t>
            </a:r>
          </a:p>
        </p:txBody>
      </p:sp>
      <p:sp>
        <p:nvSpPr>
          <p:cNvPr id="41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BB113AE-CEA2-4D9D-8C1E-838FA54C655A}" type="slidenum">
              <a:rPr lang="en-US" altLang="en-US" sz="1400" smtClean="0"/>
              <a:pPr eaLnBrk="1" hangingPunct="1"/>
              <a:t>2</a:t>
            </a:fld>
            <a:endParaRPr lang="en-US" altLang="en-US" sz="1400"/>
          </a:p>
        </p:txBody>
      </p:sp>
    </p:spTree>
    <p:extLst>
      <p:ext uri="{BB962C8B-B14F-4D97-AF65-F5344CB8AC3E}">
        <p14:creationId xmlns:p14="http://schemas.microsoft.com/office/powerpoint/2010/main" val="539461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4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8640"/>
            <a:ext cx="7772400" cy="1143000"/>
          </a:xfrm>
        </p:spPr>
        <p:txBody>
          <a:bodyPr/>
          <a:lstStyle/>
          <a:p>
            <a:r>
              <a:rPr lang="en-CA" dirty="0"/>
              <a:t>Linux Processes – fork</a:t>
            </a:r>
            <a:r>
              <a:rPr lang="en-CA" sz="1600" dirty="0"/>
              <a:t>(2)</a:t>
            </a:r>
            <a:endParaRPr lang="en-CA" dirty="0"/>
          </a:p>
        </p:txBody>
      </p:sp>
      <p:sp>
        <p:nvSpPr>
          <p:cNvPr id="3" name="Content Placeholder 2"/>
          <p:cNvSpPr>
            <a:spLocks noGrp="1"/>
          </p:cNvSpPr>
          <p:nvPr>
            <p:ph idx="1"/>
          </p:nvPr>
        </p:nvSpPr>
        <p:spPr>
          <a:xfrm>
            <a:off x="685800" y="1560240"/>
            <a:ext cx="7772400" cy="1030560"/>
          </a:xfrm>
        </p:spPr>
        <p:txBody>
          <a:bodyPr/>
          <a:lstStyle/>
          <a:p>
            <a:r>
              <a:rPr lang="en-CA" dirty="0"/>
              <a:t>The </a:t>
            </a:r>
            <a:r>
              <a:rPr lang="en-CA" dirty="0">
                <a:latin typeface="Courier New" panose="02070309020205020404" pitchFamily="49" charset="0"/>
                <a:cs typeface="Courier New" panose="02070309020205020404" pitchFamily="49" charset="0"/>
              </a:rPr>
              <a:t>fork()</a:t>
            </a:r>
            <a:r>
              <a:rPr lang="en-CA" dirty="0"/>
              <a:t> command initiates a series of system calls to create the process</a:t>
            </a:r>
          </a:p>
        </p:txBody>
      </p:sp>
      <p:sp>
        <p:nvSpPr>
          <p:cNvPr id="6" name="Slide Number Placeholder 5"/>
          <p:cNvSpPr>
            <a:spLocks noGrp="1"/>
          </p:cNvSpPr>
          <p:nvPr>
            <p:ph type="sldNum" sz="quarter" idx="12"/>
          </p:nvPr>
        </p:nvSpPr>
        <p:spPr/>
        <p:txBody>
          <a:bodyPr/>
          <a:lstStyle/>
          <a:p>
            <a:fld id="{0F291162-72CC-4A71-AE98-B818C231D57D}" type="slidenum">
              <a:rPr lang="fr-CA" altLang="en-US" smtClean="0">
                <a:solidFill>
                  <a:srgbClr val="000000"/>
                </a:solidFill>
              </a:rPr>
              <a:pPr/>
              <a:t>20</a:t>
            </a:fld>
            <a:endParaRPr lang="fr-CA" altLang="en-US" dirty="0">
              <a:solidFill>
                <a:srgbClr val="000000"/>
              </a:solidFill>
            </a:endParaRPr>
          </a:p>
        </p:txBody>
      </p:sp>
      <p:grpSp>
        <p:nvGrpSpPr>
          <p:cNvPr id="5" name="Group 4">
            <a:extLst>
              <a:ext uri="{FF2B5EF4-FFF2-40B4-BE49-F238E27FC236}">
                <a16:creationId xmlns:a16="http://schemas.microsoft.com/office/drawing/2014/main" id="{B37C47CE-C616-4302-A9F2-A6FA8CF95A7F}"/>
              </a:ext>
            </a:extLst>
          </p:cNvPr>
          <p:cNvGrpSpPr/>
          <p:nvPr/>
        </p:nvGrpSpPr>
        <p:grpSpPr>
          <a:xfrm>
            <a:off x="2500498" y="2624019"/>
            <a:ext cx="2071504" cy="457200"/>
            <a:chOff x="2606165" y="2584572"/>
            <a:chExt cx="1885163" cy="457200"/>
          </a:xfrm>
        </p:grpSpPr>
        <p:sp>
          <p:nvSpPr>
            <p:cNvPr id="7" name="Content Placeholder 2">
              <a:extLst>
                <a:ext uri="{FF2B5EF4-FFF2-40B4-BE49-F238E27FC236}">
                  <a16:creationId xmlns:a16="http://schemas.microsoft.com/office/drawing/2014/main" id="{90B56AAE-B7A8-47E9-8EB3-E71A4FC7BA86}"/>
                </a:ext>
              </a:extLst>
            </p:cNvPr>
            <p:cNvSpPr txBox="1">
              <a:spLocks/>
            </p:cNvSpPr>
            <p:nvPr/>
          </p:nvSpPr>
          <p:spPr bwMode="auto">
            <a:xfrm>
              <a:off x="2619120" y="2584572"/>
              <a:ext cx="187220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914400" lvl="2" indent="0">
                <a:buFontTx/>
                <a:buNone/>
              </a:pPr>
              <a:r>
                <a:rPr lang="en-CA" kern="0" dirty="0">
                  <a:latin typeface="Courier New" panose="02070309020205020404" pitchFamily="49" charset="0"/>
                  <a:cs typeface="Courier New" panose="02070309020205020404" pitchFamily="49" charset="0"/>
                </a:rPr>
                <a:t>fork()</a:t>
              </a:r>
            </a:p>
          </p:txBody>
        </p:sp>
        <p:sp>
          <p:nvSpPr>
            <p:cNvPr id="4" name="TextBox 3">
              <a:extLst>
                <a:ext uri="{FF2B5EF4-FFF2-40B4-BE49-F238E27FC236}">
                  <a16:creationId xmlns:a16="http://schemas.microsoft.com/office/drawing/2014/main" id="{2B6153EC-3C8B-45AF-AB2E-1869389F1CFF}"/>
                </a:ext>
              </a:extLst>
            </p:cNvPr>
            <p:cNvSpPr txBox="1"/>
            <p:nvPr/>
          </p:nvSpPr>
          <p:spPr>
            <a:xfrm>
              <a:off x="2606165" y="2630181"/>
              <a:ext cx="288032" cy="369332"/>
            </a:xfrm>
            <a:prstGeom prst="rect">
              <a:avLst/>
            </a:prstGeom>
            <a:noFill/>
          </p:spPr>
          <p:txBody>
            <a:bodyPr wrap="square" rtlCol="0">
              <a:spAutoFit/>
            </a:bodyPr>
            <a:lstStyle/>
            <a:p>
              <a:r>
                <a:rPr lang="en-US" b="1" dirty="0"/>
                <a:t>1</a:t>
              </a:r>
            </a:p>
          </p:txBody>
        </p:sp>
      </p:grpSp>
      <p:grpSp>
        <p:nvGrpSpPr>
          <p:cNvPr id="29" name="Group 28">
            <a:extLst>
              <a:ext uri="{FF2B5EF4-FFF2-40B4-BE49-F238E27FC236}">
                <a16:creationId xmlns:a16="http://schemas.microsoft.com/office/drawing/2014/main" id="{E2E07E05-A800-43BE-AF83-52A4D687BD06}"/>
              </a:ext>
            </a:extLst>
          </p:cNvPr>
          <p:cNvGrpSpPr/>
          <p:nvPr/>
        </p:nvGrpSpPr>
        <p:grpSpPr>
          <a:xfrm>
            <a:off x="2514733" y="4640683"/>
            <a:ext cx="2788067" cy="762544"/>
            <a:chOff x="2405373" y="3071070"/>
            <a:chExt cx="2788067" cy="762544"/>
          </a:xfrm>
        </p:grpSpPr>
        <p:pic>
          <p:nvPicPr>
            <p:cNvPr id="8" name="Picture 7">
              <a:extLst>
                <a:ext uri="{FF2B5EF4-FFF2-40B4-BE49-F238E27FC236}">
                  <a16:creationId xmlns:a16="http://schemas.microsoft.com/office/drawing/2014/main" id="{23BAF627-7E58-4329-8B6E-387714431108}"/>
                </a:ext>
              </a:extLst>
            </p:cNvPr>
            <p:cNvPicPr>
              <a:picLocks noChangeAspect="1"/>
            </p:cNvPicPr>
            <p:nvPr/>
          </p:nvPicPr>
          <p:blipFill>
            <a:blip r:embed="rId3"/>
            <a:stretch>
              <a:fillRect/>
            </a:stretch>
          </p:blipFill>
          <p:spPr>
            <a:xfrm rot="5400000" flipV="1">
              <a:off x="3685053" y="3093921"/>
              <a:ext cx="365620" cy="319918"/>
            </a:xfrm>
            <a:prstGeom prst="rect">
              <a:avLst/>
            </a:prstGeom>
          </p:spPr>
        </p:pic>
        <p:sp>
          <p:nvSpPr>
            <p:cNvPr id="10" name="Content Placeholder 2">
              <a:extLst>
                <a:ext uri="{FF2B5EF4-FFF2-40B4-BE49-F238E27FC236}">
                  <a16:creationId xmlns:a16="http://schemas.microsoft.com/office/drawing/2014/main" id="{EEE1576A-E048-4037-8DA5-4D030B713F51}"/>
                </a:ext>
              </a:extLst>
            </p:cNvPr>
            <p:cNvSpPr txBox="1">
              <a:spLocks/>
            </p:cNvSpPr>
            <p:nvPr/>
          </p:nvSpPr>
          <p:spPr bwMode="auto">
            <a:xfrm>
              <a:off x="2830265" y="3376414"/>
              <a:ext cx="236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lvl="2" indent="0">
                <a:buFontTx/>
                <a:buNone/>
              </a:pPr>
              <a:r>
                <a:rPr lang="en-CA" kern="0" dirty="0" err="1">
                  <a:latin typeface="Courier New" panose="02070309020205020404" pitchFamily="49" charset="0"/>
                  <a:cs typeface="Courier New" panose="02070309020205020404" pitchFamily="49" charset="0"/>
                </a:rPr>
                <a:t>copy_process</a:t>
              </a:r>
              <a:r>
                <a:rPr lang="en-CA" kern="0" dirty="0">
                  <a:latin typeface="Courier New" panose="02070309020205020404" pitchFamily="49" charset="0"/>
                  <a:cs typeface="Courier New" panose="02070309020205020404" pitchFamily="49" charset="0"/>
                </a:rPr>
                <a:t>()</a:t>
              </a:r>
            </a:p>
          </p:txBody>
        </p:sp>
        <p:sp>
          <p:nvSpPr>
            <p:cNvPr id="20" name="TextBox 19">
              <a:extLst>
                <a:ext uri="{FF2B5EF4-FFF2-40B4-BE49-F238E27FC236}">
                  <a16:creationId xmlns:a16="http://schemas.microsoft.com/office/drawing/2014/main" id="{C144927F-3FFF-4F35-BE71-315808CA52C3}"/>
                </a:ext>
              </a:extLst>
            </p:cNvPr>
            <p:cNvSpPr txBox="1"/>
            <p:nvPr/>
          </p:nvSpPr>
          <p:spPr>
            <a:xfrm>
              <a:off x="2405373" y="3372648"/>
              <a:ext cx="288032" cy="369332"/>
            </a:xfrm>
            <a:prstGeom prst="rect">
              <a:avLst/>
            </a:prstGeom>
            <a:noFill/>
          </p:spPr>
          <p:txBody>
            <a:bodyPr wrap="square" rtlCol="0">
              <a:spAutoFit/>
            </a:bodyPr>
            <a:lstStyle/>
            <a:p>
              <a:r>
                <a:rPr lang="en-US" b="1" dirty="0"/>
                <a:t>4</a:t>
              </a:r>
            </a:p>
          </p:txBody>
        </p:sp>
      </p:grpSp>
      <p:grpSp>
        <p:nvGrpSpPr>
          <p:cNvPr id="30" name="Group 29">
            <a:extLst>
              <a:ext uri="{FF2B5EF4-FFF2-40B4-BE49-F238E27FC236}">
                <a16:creationId xmlns:a16="http://schemas.microsoft.com/office/drawing/2014/main" id="{972504FF-9566-41D0-A96A-3B2CBA250A01}"/>
              </a:ext>
            </a:extLst>
          </p:cNvPr>
          <p:cNvGrpSpPr/>
          <p:nvPr/>
        </p:nvGrpSpPr>
        <p:grpSpPr>
          <a:xfrm>
            <a:off x="128375" y="5305171"/>
            <a:ext cx="3154539" cy="685800"/>
            <a:chOff x="488414" y="3773760"/>
            <a:chExt cx="3154539" cy="685800"/>
          </a:xfrm>
        </p:grpSpPr>
        <p:sp>
          <p:nvSpPr>
            <p:cNvPr id="9" name="Content Placeholder 2">
              <a:extLst>
                <a:ext uri="{FF2B5EF4-FFF2-40B4-BE49-F238E27FC236}">
                  <a16:creationId xmlns:a16="http://schemas.microsoft.com/office/drawing/2014/main" id="{87E0FCFF-163E-4559-9579-ECD93839DFFE}"/>
                </a:ext>
              </a:extLst>
            </p:cNvPr>
            <p:cNvSpPr txBox="1">
              <a:spLocks/>
            </p:cNvSpPr>
            <p:nvPr/>
          </p:nvSpPr>
          <p:spPr bwMode="auto">
            <a:xfrm>
              <a:off x="850702" y="4002360"/>
              <a:ext cx="27922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lvl="2" indent="0">
                <a:buFontTx/>
                <a:buNone/>
              </a:pPr>
              <a:r>
                <a:rPr lang="en-CA" kern="0" dirty="0" err="1">
                  <a:latin typeface="Courier New" panose="02070309020205020404" pitchFamily="49" charset="0"/>
                  <a:cs typeface="Courier New" panose="02070309020205020404" pitchFamily="49" charset="0"/>
                </a:rPr>
                <a:t>dup_task_struct</a:t>
              </a:r>
              <a:r>
                <a:rPr lang="en-CA" kern="0" dirty="0">
                  <a:latin typeface="Courier New" panose="02070309020205020404" pitchFamily="49" charset="0"/>
                  <a:cs typeface="Courier New" panose="02070309020205020404" pitchFamily="49" charset="0"/>
                </a:rPr>
                <a:t>()</a:t>
              </a:r>
            </a:p>
            <a:p>
              <a:pPr marL="457200" lvl="1" indent="0">
                <a:buFont typeface="Wingdings" pitchFamily="2" charset="2"/>
                <a:buNone/>
              </a:pPr>
              <a:endParaRPr lang="en-CA" kern="0" dirty="0"/>
            </a:p>
          </p:txBody>
        </p:sp>
        <p:pic>
          <p:nvPicPr>
            <p:cNvPr id="11" name="Picture 10">
              <a:extLst>
                <a:ext uri="{FF2B5EF4-FFF2-40B4-BE49-F238E27FC236}">
                  <a16:creationId xmlns:a16="http://schemas.microsoft.com/office/drawing/2014/main" id="{0B77ECB2-D2AB-40B6-A863-C75753C855BB}"/>
                </a:ext>
              </a:extLst>
            </p:cNvPr>
            <p:cNvPicPr>
              <a:picLocks noChangeAspect="1"/>
            </p:cNvPicPr>
            <p:nvPr/>
          </p:nvPicPr>
          <p:blipFill>
            <a:blip r:embed="rId3"/>
            <a:stretch>
              <a:fillRect/>
            </a:stretch>
          </p:blipFill>
          <p:spPr>
            <a:xfrm rot="7581438" flipV="1">
              <a:off x="3215891" y="3796611"/>
              <a:ext cx="365620" cy="319918"/>
            </a:xfrm>
            <a:prstGeom prst="rect">
              <a:avLst/>
            </a:prstGeom>
          </p:spPr>
        </p:pic>
        <p:sp>
          <p:nvSpPr>
            <p:cNvPr id="21" name="TextBox 20">
              <a:extLst>
                <a:ext uri="{FF2B5EF4-FFF2-40B4-BE49-F238E27FC236}">
                  <a16:creationId xmlns:a16="http://schemas.microsoft.com/office/drawing/2014/main" id="{A8DEC174-470A-4E9C-98AA-7526152B140E}"/>
                </a:ext>
              </a:extLst>
            </p:cNvPr>
            <p:cNvSpPr txBox="1"/>
            <p:nvPr/>
          </p:nvSpPr>
          <p:spPr>
            <a:xfrm>
              <a:off x="488414" y="4037008"/>
              <a:ext cx="288032" cy="369332"/>
            </a:xfrm>
            <a:prstGeom prst="rect">
              <a:avLst/>
            </a:prstGeom>
            <a:noFill/>
          </p:spPr>
          <p:txBody>
            <a:bodyPr wrap="square" rtlCol="0">
              <a:spAutoFit/>
            </a:bodyPr>
            <a:lstStyle/>
            <a:p>
              <a:r>
                <a:rPr lang="en-US" b="1" dirty="0"/>
                <a:t>5</a:t>
              </a:r>
            </a:p>
          </p:txBody>
        </p:sp>
      </p:grpSp>
      <p:grpSp>
        <p:nvGrpSpPr>
          <p:cNvPr id="32" name="Group 31">
            <a:extLst>
              <a:ext uri="{FF2B5EF4-FFF2-40B4-BE49-F238E27FC236}">
                <a16:creationId xmlns:a16="http://schemas.microsoft.com/office/drawing/2014/main" id="{D426F14C-4F9D-4F65-9F7A-37928B4F1094}"/>
              </a:ext>
            </a:extLst>
          </p:cNvPr>
          <p:cNvGrpSpPr/>
          <p:nvPr/>
        </p:nvGrpSpPr>
        <p:grpSpPr>
          <a:xfrm>
            <a:off x="2539520" y="5642972"/>
            <a:ext cx="2575266" cy="810364"/>
            <a:chOff x="2424481" y="4877259"/>
            <a:chExt cx="2575266" cy="810364"/>
          </a:xfrm>
        </p:grpSpPr>
        <p:pic>
          <p:nvPicPr>
            <p:cNvPr id="14" name="Picture 13">
              <a:extLst>
                <a:ext uri="{FF2B5EF4-FFF2-40B4-BE49-F238E27FC236}">
                  <a16:creationId xmlns:a16="http://schemas.microsoft.com/office/drawing/2014/main" id="{0AA8BE45-607C-4B64-B597-177A223C7C27}"/>
                </a:ext>
              </a:extLst>
            </p:cNvPr>
            <p:cNvPicPr>
              <a:picLocks noChangeAspect="1"/>
            </p:cNvPicPr>
            <p:nvPr/>
          </p:nvPicPr>
          <p:blipFill>
            <a:blip r:embed="rId3"/>
            <a:stretch>
              <a:fillRect/>
            </a:stretch>
          </p:blipFill>
          <p:spPr>
            <a:xfrm rot="5400000" flipV="1">
              <a:off x="3697304" y="4900110"/>
              <a:ext cx="365620" cy="319918"/>
            </a:xfrm>
            <a:prstGeom prst="rect">
              <a:avLst/>
            </a:prstGeom>
          </p:spPr>
        </p:pic>
        <p:sp>
          <p:nvSpPr>
            <p:cNvPr id="15" name="Content Placeholder 2">
              <a:extLst>
                <a:ext uri="{FF2B5EF4-FFF2-40B4-BE49-F238E27FC236}">
                  <a16:creationId xmlns:a16="http://schemas.microsoft.com/office/drawing/2014/main" id="{A2A7EEF0-7D00-46F7-A06B-44EB33F2F450}"/>
                </a:ext>
              </a:extLst>
            </p:cNvPr>
            <p:cNvSpPr txBox="1">
              <a:spLocks/>
            </p:cNvSpPr>
            <p:nvPr/>
          </p:nvSpPr>
          <p:spPr bwMode="auto">
            <a:xfrm>
              <a:off x="2942234" y="5230423"/>
              <a:ext cx="2057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lvl="2" indent="0">
                <a:buFontTx/>
                <a:buNone/>
              </a:pPr>
              <a:r>
                <a:rPr lang="en-CA" kern="0" dirty="0" err="1">
                  <a:latin typeface="Courier New" panose="02070309020205020404" pitchFamily="49" charset="0"/>
                  <a:cs typeface="Courier New" panose="02070309020205020404" pitchFamily="49" charset="0"/>
                </a:rPr>
                <a:t>copy_flags</a:t>
              </a:r>
              <a:r>
                <a:rPr lang="en-CA" kern="0" dirty="0">
                  <a:latin typeface="Courier New" panose="02070309020205020404" pitchFamily="49" charset="0"/>
                  <a:cs typeface="Courier New" panose="02070309020205020404" pitchFamily="49" charset="0"/>
                </a:rPr>
                <a:t>()</a:t>
              </a:r>
            </a:p>
            <a:p>
              <a:pPr marL="457200" lvl="1" indent="0">
                <a:buFont typeface="Wingdings" pitchFamily="2" charset="2"/>
                <a:buNone/>
              </a:pPr>
              <a:endParaRPr lang="en-CA" kern="0" dirty="0"/>
            </a:p>
          </p:txBody>
        </p:sp>
        <p:sp>
          <p:nvSpPr>
            <p:cNvPr id="23" name="TextBox 22">
              <a:extLst>
                <a:ext uri="{FF2B5EF4-FFF2-40B4-BE49-F238E27FC236}">
                  <a16:creationId xmlns:a16="http://schemas.microsoft.com/office/drawing/2014/main" id="{F7F5D440-08D0-4236-9A7D-379F33646B61}"/>
                </a:ext>
              </a:extLst>
            </p:cNvPr>
            <p:cNvSpPr txBox="1"/>
            <p:nvPr/>
          </p:nvSpPr>
          <p:spPr>
            <a:xfrm>
              <a:off x="2424481" y="5311367"/>
              <a:ext cx="288032" cy="369332"/>
            </a:xfrm>
            <a:prstGeom prst="rect">
              <a:avLst/>
            </a:prstGeom>
            <a:noFill/>
          </p:spPr>
          <p:txBody>
            <a:bodyPr wrap="square" rtlCol="0">
              <a:spAutoFit/>
            </a:bodyPr>
            <a:lstStyle/>
            <a:p>
              <a:r>
                <a:rPr lang="en-US" b="1" dirty="0"/>
                <a:t>6</a:t>
              </a:r>
            </a:p>
          </p:txBody>
        </p:sp>
      </p:grpSp>
      <p:grpSp>
        <p:nvGrpSpPr>
          <p:cNvPr id="33" name="Group 32">
            <a:extLst>
              <a:ext uri="{FF2B5EF4-FFF2-40B4-BE49-F238E27FC236}">
                <a16:creationId xmlns:a16="http://schemas.microsoft.com/office/drawing/2014/main" id="{A75FB49E-576A-4F6E-AC38-E0E0D3BD7843}"/>
              </a:ext>
            </a:extLst>
          </p:cNvPr>
          <p:cNvGrpSpPr/>
          <p:nvPr/>
        </p:nvGrpSpPr>
        <p:grpSpPr>
          <a:xfrm>
            <a:off x="4737191" y="5361391"/>
            <a:ext cx="2571113" cy="634364"/>
            <a:chOff x="4615114" y="3789182"/>
            <a:chExt cx="2571113" cy="634364"/>
          </a:xfrm>
        </p:grpSpPr>
        <p:pic>
          <p:nvPicPr>
            <p:cNvPr id="16" name="Picture 15">
              <a:extLst>
                <a:ext uri="{FF2B5EF4-FFF2-40B4-BE49-F238E27FC236}">
                  <a16:creationId xmlns:a16="http://schemas.microsoft.com/office/drawing/2014/main" id="{63AFFCED-A99C-4F54-9393-1659C54C048C}"/>
                </a:ext>
              </a:extLst>
            </p:cNvPr>
            <p:cNvPicPr>
              <a:picLocks noChangeAspect="1"/>
            </p:cNvPicPr>
            <p:nvPr/>
          </p:nvPicPr>
          <p:blipFill>
            <a:blip r:embed="rId3"/>
            <a:stretch>
              <a:fillRect/>
            </a:stretch>
          </p:blipFill>
          <p:spPr>
            <a:xfrm rot="2308066" flipV="1">
              <a:off x="4615114" y="3789182"/>
              <a:ext cx="365620" cy="319918"/>
            </a:xfrm>
            <a:prstGeom prst="rect">
              <a:avLst/>
            </a:prstGeom>
          </p:spPr>
        </p:pic>
        <p:sp>
          <p:nvSpPr>
            <p:cNvPr id="17" name="Content Placeholder 2">
              <a:extLst>
                <a:ext uri="{FF2B5EF4-FFF2-40B4-BE49-F238E27FC236}">
                  <a16:creationId xmlns:a16="http://schemas.microsoft.com/office/drawing/2014/main" id="{61194B8F-5B9A-4D45-A2B6-889A3A48A036}"/>
                </a:ext>
              </a:extLst>
            </p:cNvPr>
            <p:cNvSpPr txBox="1">
              <a:spLocks/>
            </p:cNvSpPr>
            <p:nvPr/>
          </p:nvSpPr>
          <p:spPr bwMode="auto">
            <a:xfrm>
              <a:off x="4881971" y="3966346"/>
              <a:ext cx="201622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lvl="2" indent="0">
                <a:buFontTx/>
                <a:buNone/>
              </a:pPr>
              <a:r>
                <a:rPr lang="en-CA" kern="0" dirty="0" err="1">
                  <a:latin typeface="Courier New" panose="02070309020205020404" pitchFamily="49" charset="0"/>
                  <a:cs typeface="Courier New" panose="02070309020205020404" pitchFamily="49" charset="0"/>
                </a:rPr>
                <a:t>alloc_pid</a:t>
              </a:r>
              <a:r>
                <a:rPr lang="en-CA" kern="0" dirty="0">
                  <a:latin typeface="Courier New" panose="02070309020205020404" pitchFamily="49" charset="0"/>
                  <a:cs typeface="Courier New" panose="02070309020205020404" pitchFamily="49" charset="0"/>
                </a:rPr>
                <a:t>()</a:t>
              </a:r>
            </a:p>
            <a:p>
              <a:pPr marL="457200" lvl="1" indent="0">
                <a:buFont typeface="Wingdings" pitchFamily="2" charset="2"/>
                <a:buNone/>
              </a:pPr>
              <a:endParaRPr lang="en-CA" kern="0" dirty="0"/>
            </a:p>
          </p:txBody>
        </p:sp>
        <p:sp>
          <p:nvSpPr>
            <p:cNvPr id="24" name="TextBox 23">
              <a:extLst>
                <a:ext uri="{FF2B5EF4-FFF2-40B4-BE49-F238E27FC236}">
                  <a16:creationId xmlns:a16="http://schemas.microsoft.com/office/drawing/2014/main" id="{78AA084E-4EB7-4AEE-9C37-8B5F9D2967A5}"/>
                </a:ext>
              </a:extLst>
            </p:cNvPr>
            <p:cNvSpPr txBox="1"/>
            <p:nvPr/>
          </p:nvSpPr>
          <p:spPr>
            <a:xfrm>
              <a:off x="6898195" y="3965997"/>
              <a:ext cx="288032" cy="369332"/>
            </a:xfrm>
            <a:prstGeom prst="rect">
              <a:avLst/>
            </a:prstGeom>
            <a:noFill/>
          </p:spPr>
          <p:txBody>
            <a:bodyPr wrap="square" rtlCol="0">
              <a:spAutoFit/>
            </a:bodyPr>
            <a:lstStyle/>
            <a:p>
              <a:r>
                <a:rPr lang="en-US" b="1" dirty="0"/>
                <a:t>7</a:t>
              </a:r>
            </a:p>
          </p:txBody>
        </p:sp>
      </p:grpSp>
      <p:grpSp>
        <p:nvGrpSpPr>
          <p:cNvPr id="35" name="Group 34">
            <a:extLst>
              <a:ext uri="{FF2B5EF4-FFF2-40B4-BE49-F238E27FC236}">
                <a16:creationId xmlns:a16="http://schemas.microsoft.com/office/drawing/2014/main" id="{CF217994-CED3-4A8B-8026-1B373B69187D}"/>
              </a:ext>
            </a:extLst>
          </p:cNvPr>
          <p:cNvGrpSpPr/>
          <p:nvPr/>
        </p:nvGrpSpPr>
        <p:grpSpPr>
          <a:xfrm>
            <a:off x="2523532" y="3810869"/>
            <a:ext cx="2085943" cy="806074"/>
            <a:chOff x="2523532" y="3810869"/>
            <a:chExt cx="2085943" cy="806074"/>
          </a:xfrm>
        </p:grpSpPr>
        <p:grpSp>
          <p:nvGrpSpPr>
            <p:cNvPr id="28" name="Group 27">
              <a:extLst>
                <a:ext uri="{FF2B5EF4-FFF2-40B4-BE49-F238E27FC236}">
                  <a16:creationId xmlns:a16="http://schemas.microsoft.com/office/drawing/2014/main" id="{9365B7B6-607C-47A8-94AD-D1BF9056E103}"/>
                </a:ext>
              </a:extLst>
            </p:cNvPr>
            <p:cNvGrpSpPr/>
            <p:nvPr/>
          </p:nvGrpSpPr>
          <p:grpSpPr>
            <a:xfrm>
              <a:off x="2523532" y="4159743"/>
              <a:ext cx="2085943" cy="457200"/>
              <a:chOff x="2523532" y="4159743"/>
              <a:chExt cx="2085943" cy="457200"/>
            </a:xfrm>
          </p:grpSpPr>
          <p:sp>
            <p:nvSpPr>
              <p:cNvPr id="19" name="TextBox 18">
                <a:extLst>
                  <a:ext uri="{FF2B5EF4-FFF2-40B4-BE49-F238E27FC236}">
                    <a16:creationId xmlns:a16="http://schemas.microsoft.com/office/drawing/2014/main" id="{41287FB0-D29C-4CF1-8B7A-232E832AE595}"/>
                  </a:ext>
                </a:extLst>
              </p:cNvPr>
              <p:cNvSpPr txBox="1"/>
              <p:nvPr/>
            </p:nvSpPr>
            <p:spPr>
              <a:xfrm>
                <a:off x="2523532" y="4159743"/>
                <a:ext cx="215763" cy="369332"/>
              </a:xfrm>
              <a:prstGeom prst="rect">
                <a:avLst/>
              </a:prstGeom>
              <a:noFill/>
            </p:spPr>
            <p:txBody>
              <a:bodyPr wrap="square" rtlCol="0">
                <a:spAutoFit/>
              </a:bodyPr>
              <a:lstStyle/>
              <a:p>
                <a:r>
                  <a:rPr lang="en-US" b="1" dirty="0"/>
                  <a:t>3</a:t>
                </a:r>
              </a:p>
            </p:txBody>
          </p:sp>
          <p:sp>
            <p:nvSpPr>
              <p:cNvPr id="25" name="Content Placeholder 2">
                <a:extLst>
                  <a:ext uri="{FF2B5EF4-FFF2-40B4-BE49-F238E27FC236}">
                    <a16:creationId xmlns:a16="http://schemas.microsoft.com/office/drawing/2014/main" id="{A0ACE825-E858-4B73-9408-A7E6AE495399}"/>
                  </a:ext>
                </a:extLst>
              </p:cNvPr>
              <p:cNvSpPr txBox="1">
                <a:spLocks/>
              </p:cNvSpPr>
              <p:nvPr/>
            </p:nvSpPr>
            <p:spPr bwMode="auto">
              <a:xfrm>
                <a:off x="3344971" y="4159743"/>
                <a:ext cx="126450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lvl="2" indent="0">
                  <a:buFontTx/>
                  <a:buNone/>
                </a:pPr>
                <a:r>
                  <a:rPr lang="en-CA" kern="0" dirty="0">
                    <a:latin typeface="Courier New" panose="02070309020205020404" pitchFamily="49" charset="0"/>
                    <a:cs typeface="Courier New" panose="02070309020205020404" pitchFamily="49" charset="0"/>
                  </a:rPr>
                  <a:t>clone()</a:t>
                </a:r>
              </a:p>
            </p:txBody>
          </p:sp>
        </p:grpSp>
        <p:pic>
          <p:nvPicPr>
            <p:cNvPr id="34" name="Picture 33">
              <a:extLst>
                <a:ext uri="{FF2B5EF4-FFF2-40B4-BE49-F238E27FC236}">
                  <a16:creationId xmlns:a16="http://schemas.microsoft.com/office/drawing/2014/main" id="{48640494-14BF-4796-98C4-7ABCC017C2C8}"/>
                </a:ext>
              </a:extLst>
            </p:cNvPr>
            <p:cNvPicPr>
              <a:picLocks noChangeAspect="1"/>
            </p:cNvPicPr>
            <p:nvPr/>
          </p:nvPicPr>
          <p:blipFill>
            <a:blip r:embed="rId3"/>
            <a:stretch>
              <a:fillRect/>
            </a:stretch>
          </p:blipFill>
          <p:spPr>
            <a:xfrm rot="5400000" flipV="1">
              <a:off x="3783412" y="3833720"/>
              <a:ext cx="365620" cy="319918"/>
            </a:xfrm>
            <a:prstGeom prst="rect">
              <a:avLst/>
            </a:prstGeom>
          </p:spPr>
        </p:pic>
      </p:grpSp>
      <p:grpSp>
        <p:nvGrpSpPr>
          <p:cNvPr id="43" name="Group 42">
            <a:extLst>
              <a:ext uri="{FF2B5EF4-FFF2-40B4-BE49-F238E27FC236}">
                <a16:creationId xmlns:a16="http://schemas.microsoft.com/office/drawing/2014/main" id="{B4E82A58-E3D8-49CE-AFE3-9AF34B6C6865}"/>
              </a:ext>
            </a:extLst>
          </p:cNvPr>
          <p:cNvGrpSpPr/>
          <p:nvPr/>
        </p:nvGrpSpPr>
        <p:grpSpPr>
          <a:xfrm>
            <a:off x="2514733" y="2985876"/>
            <a:ext cx="2268001" cy="893867"/>
            <a:chOff x="2514733" y="2985876"/>
            <a:chExt cx="2268001" cy="893867"/>
          </a:xfrm>
        </p:grpSpPr>
        <p:grpSp>
          <p:nvGrpSpPr>
            <p:cNvPr id="27" name="Group 26">
              <a:extLst>
                <a:ext uri="{FF2B5EF4-FFF2-40B4-BE49-F238E27FC236}">
                  <a16:creationId xmlns:a16="http://schemas.microsoft.com/office/drawing/2014/main" id="{39C3C6E7-BF73-41EB-AB03-F21013AE217C}"/>
                </a:ext>
              </a:extLst>
            </p:cNvPr>
            <p:cNvGrpSpPr/>
            <p:nvPr/>
          </p:nvGrpSpPr>
          <p:grpSpPr>
            <a:xfrm>
              <a:off x="2514733" y="3422543"/>
              <a:ext cx="2268001" cy="457200"/>
              <a:chOff x="1340094" y="2756034"/>
              <a:chExt cx="2268001" cy="457200"/>
            </a:xfrm>
          </p:grpSpPr>
          <p:sp>
            <p:nvSpPr>
              <p:cNvPr id="18" name="TextBox 17">
                <a:extLst>
                  <a:ext uri="{FF2B5EF4-FFF2-40B4-BE49-F238E27FC236}">
                    <a16:creationId xmlns:a16="http://schemas.microsoft.com/office/drawing/2014/main" id="{1112C2C8-881B-4A8F-867D-45EE3E672408}"/>
                  </a:ext>
                </a:extLst>
              </p:cNvPr>
              <p:cNvSpPr txBox="1"/>
              <p:nvPr/>
            </p:nvSpPr>
            <p:spPr>
              <a:xfrm>
                <a:off x="1340094" y="2775028"/>
                <a:ext cx="288032" cy="369332"/>
              </a:xfrm>
              <a:prstGeom prst="rect">
                <a:avLst/>
              </a:prstGeom>
              <a:noFill/>
            </p:spPr>
            <p:txBody>
              <a:bodyPr wrap="square" rtlCol="0">
                <a:spAutoFit/>
              </a:bodyPr>
              <a:lstStyle/>
              <a:p>
                <a:r>
                  <a:rPr lang="en-US" b="1" dirty="0"/>
                  <a:t>2</a:t>
                </a:r>
              </a:p>
            </p:txBody>
          </p:sp>
          <p:sp>
            <p:nvSpPr>
              <p:cNvPr id="26" name="Content Placeholder 2">
                <a:extLst>
                  <a:ext uri="{FF2B5EF4-FFF2-40B4-BE49-F238E27FC236}">
                    <a16:creationId xmlns:a16="http://schemas.microsoft.com/office/drawing/2014/main" id="{4B2595CD-CB19-4469-AC8A-59CA398F4714}"/>
                  </a:ext>
                </a:extLst>
              </p:cNvPr>
              <p:cNvSpPr txBox="1">
                <a:spLocks/>
              </p:cNvSpPr>
              <p:nvPr/>
            </p:nvSpPr>
            <p:spPr bwMode="auto">
              <a:xfrm>
                <a:off x="2018423" y="2756034"/>
                <a:ext cx="158967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lvl="2" indent="0">
                  <a:buFontTx/>
                  <a:buNone/>
                </a:pPr>
                <a:r>
                  <a:rPr lang="en-CA" kern="0" dirty="0" err="1">
                    <a:latin typeface="Courier New" panose="02070309020205020404" pitchFamily="49" charset="0"/>
                    <a:cs typeface="Courier New" panose="02070309020205020404" pitchFamily="49" charset="0"/>
                    <a:sym typeface="Wingdings" panose="05000000000000000000" pitchFamily="2" charset="2"/>
                  </a:rPr>
                  <a:t>do_fork</a:t>
                </a:r>
                <a:r>
                  <a:rPr lang="en-CA" kern="0" dirty="0">
                    <a:latin typeface="Courier New" panose="02070309020205020404" pitchFamily="49" charset="0"/>
                    <a:cs typeface="Courier New" panose="02070309020205020404" pitchFamily="49" charset="0"/>
                    <a:sym typeface="Wingdings" panose="05000000000000000000" pitchFamily="2" charset="2"/>
                  </a:rPr>
                  <a:t>()</a:t>
                </a:r>
                <a:endParaRPr lang="en-CA" kern="0" dirty="0">
                  <a:latin typeface="Courier New" panose="02070309020205020404" pitchFamily="49" charset="0"/>
                  <a:cs typeface="Courier New" panose="02070309020205020404" pitchFamily="49" charset="0"/>
                </a:endParaRPr>
              </a:p>
            </p:txBody>
          </p:sp>
        </p:grpSp>
        <p:pic>
          <p:nvPicPr>
            <p:cNvPr id="36" name="Picture 35">
              <a:extLst>
                <a:ext uri="{FF2B5EF4-FFF2-40B4-BE49-F238E27FC236}">
                  <a16:creationId xmlns:a16="http://schemas.microsoft.com/office/drawing/2014/main" id="{EC3B0E83-99D5-4F5D-B77E-93D07D955F65}"/>
                </a:ext>
              </a:extLst>
            </p:cNvPr>
            <p:cNvPicPr>
              <a:picLocks noChangeAspect="1"/>
            </p:cNvPicPr>
            <p:nvPr/>
          </p:nvPicPr>
          <p:blipFill>
            <a:blip r:embed="rId3"/>
            <a:stretch>
              <a:fillRect/>
            </a:stretch>
          </p:blipFill>
          <p:spPr>
            <a:xfrm rot="5400000" flipV="1">
              <a:off x="3763165" y="3008727"/>
              <a:ext cx="365620" cy="319918"/>
            </a:xfrm>
            <a:prstGeom prst="rect">
              <a:avLst/>
            </a:prstGeom>
          </p:spPr>
        </p:pic>
      </p:grpSp>
      <p:grpSp>
        <p:nvGrpSpPr>
          <p:cNvPr id="41" name="Group 40">
            <a:extLst>
              <a:ext uri="{FF2B5EF4-FFF2-40B4-BE49-F238E27FC236}">
                <a16:creationId xmlns:a16="http://schemas.microsoft.com/office/drawing/2014/main" id="{ED2ABE55-09BC-4FAA-AB07-A6985E209071}"/>
              </a:ext>
            </a:extLst>
          </p:cNvPr>
          <p:cNvGrpSpPr/>
          <p:nvPr/>
        </p:nvGrpSpPr>
        <p:grpSpPr>
          <a:xfrm>
            <a:off x="5286935" y="4506852"/>
            <a:ext cx="3495901" cy="741406"/>
            <a:chOff x="5016843" y="4460789"/>
            <a:chExt cx="3495901" cy="741406"/>
          </a:xfrm>
        </p:grpSpPr>
        <p:sp>
          <p:nvSpPr>
            <p:cNvPr id="37" name="Freeform: Shape 36">
              <a:extLst>
                <a:ext uri="{FF2B5EF4-FFF2-40B4-BE49-F238E27FC236}">
                  <a16:creationId xmlns:a16="http://schemas.microsoft.com/office/drawing/2014/main" id="{973A513D-3C46-4261-900C-98069BD6ABAD}"/>
                </a:ext>
              </a:extLst>
            </p:cNvPr>
            <p:cNvSpPr/>
            <p:nvPr/>
          </p:nvSpPr>
          <p:spPr>
            <a:xfrm>
              <a:off x="5016843" y="4460789"/>
              <a:ext cx="519098" cy="741406"/>
            </a:xfrm>
            <a:custGeom>
              <a:avLst/>
              <a:gdLst>
                <a:gd name="connsiteX0" fmla="*/ 37071 w 519098"/>
                <a:gd name="connsiteY0" fmla="*/ 741406 h 741406"/>
                <a:gd name="connsiteX1" fmla="*/ 518984 w 519098"/>
                <a:gd name="connsiteY1" fmla="*/ 333633 h 741406"/>
                <a:gd name="connsiteX2" fmla="*/ 0 w 519098"/>
                <a:gd name="connsiteY2" fmla="*/ 0 h 741406"/>
              </a:gdLst>
              <a:ahLst/>
              <a:cxnLst>
                <a:cxn ang="0">
                  <a:pos x="connsiteX0" y="connsiteY0"/>
                </a:cxn>
                <a:cxn ang="0">
                  <a:pos x="connsiteX1" y="connsiteY1"/>
                </a:cxn>
                <a:cxn ang="0">
                  <a:pos x="connsiteX2" y="connsiteY2"/>
                </a:cxn>
              </a:cxnLst>
              <a:rect l="l" t="t" r="r" b="b"/>
              <a:pathLst>
                <a:path w="519098" h="741406">
                  <a:moveTo>
                    <a:pt x="37071" y="741406"/>
                  </a:moveTo>
                  <a:cubicBezTo>
                    <a:pt x="281116" y="599303"/>
                    <a:pt x="525162" y="457201"/>
                    <a:pt x="518984" y="333633"/>
                  </a:cubicBezTo>
                  <a:cubicBezTo>
                    <a:pt x="512806" y="210065"/>
                    <a:pt x="80319" y="43249"/>
                    <a:pt x="0" y="0"/>
                  </a:cubicBezTo>
                </a:path>
              </a:pathLst>
            </a:custGeom>
            <a:noFill/>
            <a:ln>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F35C1572-C927-4BFE-B2A6-685337C2949E}"/>
                </a:ext>
              </a:extLst>
            </p:cNvPr>
            <p:cNvSpPr txBox="1"/>
            <p:nvPr/>
          </p:nvSpPr>
          <p:spPr>
            <a:xfrm>
              <a:off x="5526029" y="4619392"/>
              <a:ext cx="2986715" cy="369332"/>
            </a:xfrm>
            <a:prstGeom prst="rect">
              <a:avLst/>
            </a:prstGeom>
            <a:noFill/>
          </p:spPr>
          <p:txBody>
            <a:bodyPr wrap="none" rtlCol="0">
              <a:spAutoFit/>
            </a:bodyPr>
            <a:lstStyle/>
            <a:p>
              <a:r>
                <a:rPr lang="en-US" dirty="0"/>
                <a:t>return pointer to the new child</a:t>
              </a:r>
            </a:p>
          </p:txBody>
        </p:sp>
      </p:grpSp>
      <p:grpSp>
        <p:nvGrpSpPr>
          <p:cNvPr id="42" name="Group 41">
            <a:extLst>
              <a:ext uri="{FF2B5EF4-FFF2-40B4-BE49-F238E27FC236}">
                <a16:creationId xmlns:a16="http://schemas.microsoft.com/office/drawing/2014/main" id="{CAC12E85-4F1F-499A-BBF2-890B4A49B6CE}"/>
              </a:ext>
            </a:extLst>
          </p:cNvPr>
          <p:cNvGrpSpPr/>
          <p:nvPr/>
        </p:nvGrpSpPr>
        <p:grpSpPr>
          <a:xfrm>
            <a:off x="5302796" y="3618764"/>
            <a:ext cx="3480040" cy="771685"/>
            <a:chOff x="5032704" y="3572701"/>
            <a:chExt cx="3480040" cy="771685"/>
          </a:xfrm>
        </p:grpSpPr>
        <p:sp>
          <p:nvSpPr>
            <p:cNvPr id="39" name="Freeform: Shape 38">
              <a:extLst>
                <a:ext uri="{FF2B5EF4-FFF2-40B4-BE49-F238E27FC236}">
                  <a16:creationId xmlns:a16="http://schemas.microsoft.com/office/drawing/2014/main" id="{6722260B-DEBC-46D5-A4F3-B86CE3301FEE}"/>
                </a:ext>
              </a:extLst>
            </p:cNvPr>
            <p:cNvSpPr/>
            <p:nvPr/>
          </p:nvSpPr>
          <p:spPr>
            <a:xfrm>
              <a:off x="5032704" y="3602980"/>
              <a:ext cx="519098" cy="741406"/>
            </a:xfrm>
            <a:custGeom>
              <a:avLst/>
              <a:gdLst>
                <a:gd name="connsiteX0" fmla="*/ 37071 w 519098"/>
                <a:gd name="connsiteY0" fmla="*/ 741406 h 741406"/>
                <a:gd name="connsiteX1" fmla="*/ 518984 w 519098"/>
                <a:gd name="connsiteY1" fmla="*/ 333633 h 741406"/>
                <a:gd name="connsiteX2" fmla="*/ 0 w 519098"/>
                <a:gd name="connsiteY2" fmla="*/ 0 h 741406"/>
              </a:gdLst>
              <a:ahLst/>
              <a:cxnLst>
                <a:cxn ang="0">
                  <a:pos x="connsiteX0" y="connsiteY0"/>
                </a:cxn>
                <a:cxn ang="0">
                  <a:pos x="connsiteX1" y="connsiteY1"/>
                </a:cxn>
                <a:cxn ang="0">
                  <a:pos x="connsiteX2" y="connsiteY2"/>
                </a:cxn>
              </a:cxnLst>
              <a:rect l="l" t="t" r="r" b="b"/>
              <a:pathLst>
                <a:path w="519098" h="741406">
                  <a:moveTo>
                    <a:pt x="37071" y="741406"/>
                  </a:moveTo>
                  <a:cubicBezTo>
                    <a:pt x="281116" y="599303"/>
                    <a:pt x="525162" y="457201"/>
                    <a:pt x="518984" y="333633"/>
                  </a:cubicBezTo>
                  <a:cubicBezTo>
                    <a:pt x="512806" y="210065"/>
                    <a:pt x="80319" y="43249"/>
                    <a:pt x="0" y="0"/>
                  </a:cubicBezTo>
                </a:path>
              </a:pathLst>
            </a:custGeom>
            <a:noFill/>
            <a:ln>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24FD9E82-1E5E-43CE-B3B2-B2D7C5A44DBE}"/>
                </a:ext>
              </a:extLst>
            </p:cNvPr>
            <p:cNvSpPr txBox="1"/>
            <p:nvPr/>
          </p:nvSpPr>
          <p:spPr>
            <a:xfrm>
              <a:off x="5551802" y="3572701"/>
              <a:ext cx="2960942" cy="646331"/>
            </a:xfrm>
            <a:prstGeom prst="rect">
              <a:avLst/>
            </a:prstGeom>
            <a:noFill/>
          </p:spPr>
          <p:txBody>
            <a:bodyPr wrap="square" rtlCol="0">
              <a:spAutoFit/>
            </a:bodyPr>
            <a:lstStyle/>
            <a:p>
              <a:r>
                <a:rPr lang="en-US" dirty="0"/>
                <a:t>return pointer to the new child, start child process</a:t>
              </a:r>
            </a:p>
          </p:txBody>
        </p:sp>
      </p:grpSp>
      <p:grpSp>
        <p:nvGrpSpPr>
          <p:cNvPr id="44" name="Group 43">
            <a:extLst>
              <a:ext uri="{FF2B5EF4-FFF2-40B4-BE49-F238E27FC236}">
                <a16:creationId xmlns:a16="http://schemas.microsoft.com/office/drawing/2014/main" id="{6DC08F25-3B5E-4671-9AB5-E25A179C2ED4}"/>
              </a:ext>
            </a:extLst>
          </p:cNvPr>
          <p:cNvGrpSpPr/>
          <p:nvPr/>
        </p:nvGrpSpPr>
        <p:grpSpPr>
          <a:xfrm>
            <a:off x="5308159" y="2825745"/>
            <a:ext cx="3474677" cy="741406"/>
            <a:chOff x="5032704" y="3602980"/>
            <a:chExt cx="3474677" cy="741406"/>
          </a:xfrm>
        </p:grpSpPr>
        <p:sp>
          <p:nvSpPr>
            <p:cNvPr id="45" name="Freeform: Shape 44">
              <a:extLst>
                <a:ext uri="{FF2B5EF4-FFF2-40B4-BE49-F238E27FC236}">
                  <a16:creationId xmlns:a16="http://schemas.microsoft.com/office/drawing/2014/main" id="{ED73C064-C674-4C15-8B6C-4E67B4E6C07E}"/>
                </a:ext>
              </a:extLst>
            </p:cNvPr>
            <p:cNvSpPr/>
            <p:nvPr/>
          </p:nvSpPr>
          <p:spPr>
            <a:xfrm>
              <a:off x="5032704" y="3602980"/>
              <a:ext cx="519098" cy="741406"/>
            </a:xfrm>
            <a:custGeom>
              <a:avLst/>
              <a:gdLst>
                <a:gd name="connsiteX0" fmla="*/ 37071 w 519098"/>
                <a:gd name="connsiteY0" fmla="*/ 741406 h 741406"/>
                <a:gd name="connsiteX1" fmla="*/ 518984 w 519098"/>
                <a:gd name="connsiteY1" fmla="*/ 333633 h 741406"/>
                <a:gd name="connsiteX2" fmla="*/ 0 w 519098"/>
                <a:gd name="connsiteY2" fmla="*/ 0 h 741406"/>
              </a:gdLst>
              <a:ahLst/>
              <a:cxnLst>
                <a:cxn ang="0">
                  <a:pos x="connsiteX0" y="connsiteY0"/>
                </a:cxn>
                <a:cxn ang="0">
                  <a:pos x="connsiteX1" y="connsiteY1"/>
                </a:cxn>
                <a:cxn ang="0">
                  <a:pos x="connsiteX2" y="connsiteY2"/>
                </a:cxn>
              </a:cxnLst>
              <a:rect l="l" t="t" r="r" b="b"/>
              <a:pathLst>
                <a:path w="519098" h="741406">
                  <a:moveTo>
                    <a:pt x="37071" y="741406"/>
                  </a:moveTo>
                  <a:cubicBezTo>
                    <a:pt x="281116" y="599303"/>
                    <a:pt x="525162" y="457201"/>
                    <a:pt x="518984" y="333633"/>
                  </a:cubicBezTo>
                  <a:cubicBezTo>
                    <a:pt x="512806" y="210065"/>
                    <a:pt x="80319" y="43249"/>
                    <a:pt x="0" y="0"/>
                  </a:cubicBezTo>
                </a:path>
              </a:pathLst>
            </a:custGeom>
            <a:noFill/>
            <a:ln>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2587DA8-99E7-478C-B31D-F50B783AF0C5}"/>
                </a:ext>
              </a:extLst>
            </p:cNvPr>
            <p:cNvSpPr txBox="1"/>
            <p:nvPr/>
          </p:nvSpPr>
          <p:spPr>
            <a:xfrm>
              <a:off x="5546439" y="3672100"/>
              <a:ext cx="2960942" cy="369332"/>
            </a:xfrm>
            <a:prstGeom prst="rect">
              <a:avLst/>
            </a:prstGeom>
            <a:noFill/>
          </p:spPr>
          <p:txBody>
            <a:bodyPr wrap="square" rtlCol="0">
              <a:spAutoFit/>
            </a:bodyPr>
            <a:lstStyle/>
            <a:p>
              <a:r>
                <a:rPr lang="en-US" dirty="0"/>
                <a:t>return </a:t>
              </a:r>
              <a:r>
                <a:rPr lang="en-US" dirty="0" err="1"/>
                <a:t>pid</a:t>
              </a:r>
              <a:r>
                <a:rPr lang="en-US" dirty="0"/>
                <a:t> of child process</a:t>
              </a:r>
            </a:p>
          </p:txBody>
        </p:sp>
      </p:grpSp>
    </p:spTree>
    <p:extLst>
      <p:ext uri="{BB962C8B-B14F-4D97-AF65-F5344CB8AC3E}">
        <p14:creationId xmlns:p14="http://schemas.microsoft.com/office/powerpoint/2010/main" val="268655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F28B-FFC6-4BA6-83C3-963B58DF5DEA}"/>
              </a:ext>
            </a:extLst>
          </p:cNvPr>
          <p:cNvSpPr>
            <a:spLocks noGrp="1"/>
          </p:cNvSpPr>
          <p:nvPr>
            <p:ph type="title"/>
          </p:nvPr>
        </p:nvSpPr>
        <p:spPr/>
        <p:txBody>
          <a:bodyPr/>
          <a:lstStyle/>
          <a:p>
            <a:r>
              <a:rPr lang="en-US" dirty="0"/>
              <a:t>Linux Processes – Copy-on-write</a:t>
            </a:r>
          </a:p>
        </p:txBody>
      </p:sp>
      <p:sp>
        <p:nvSpPr>
          <p:cNvPr id="3" name="Content Placeholder 2">
            <a:extLst>
              <a:ext uri="{FF2B5EF4-FFF2-40B4-BE49-F238E27FC236}">
                <a16:creationId xmlns:a16="http://schemas.microsoft.com/office/drawing/2014/main" id="{B18D54DE-0930-494C-B130-17C198814A3A}"/>
              </a:ext>
            </a:extLst>
          </p:cNvPr>
          <p:cNvSpPr>
            <a:spLocks noGrp="1"/>
          </p:cNvSpPr>
          <p:nvPr>
            <p:ph idx="1"/>
          </p:nvPr>
        </p:nvSpPr>
        <p:spPr/>
        <p:txBody>
          <a:bodyPr/>
          <a:lstStyle/>
          <a:p>
            <a:r>
              <a:rPr lang="en-US" dirty="0"/>
              <a:t>Traditionally on </a:t>
            </a:r>
            <a:r>
              <a:rPr lang="en-US" dirty="0">
                <a:latin typeface="Courier New" panose="02070309020205020404" pitchFamily="49" charset="0"/>
                <a:cs typeface="Courier New" panose="02070309020205020404" pitchFamily="49" charset="0"/>
              </a:rPr>
              <a:t>fork()</a:t>
            </a:r>
            <a:r>
              <a:rPr lang="en-US" dirty="0"/>
              <a:t>being called, all parent resources are duplicated and a copy is given the child</a:t>
            </a:r>
          </a:p>
          <a:p>
            <a:pPr lvl="1"/>
            <a:r>
              <a:rPr lang="en-US" dirty="0"/>
              <a:t>This approach is inefficient, as data can be shared and copying can be avoided</a:t>
            </a:r>
          </a:p>
          <a:p>
            <a:pPr lvl="2"/>
            <a:r>
              <a:rPr lang="en-US" dirty="0"/>
              <a:t>e.g. data segment</a:t>
            </a:r>
          </a:p>
          <a:p>
            <a:r>
              <a:rPr lang="en-US" dirty="0"/>
              <a:t>Copy-on-write is a technique to delay or avoid copying all resources, the data is shared read only until it needs to be modified or written to</a:t>
            </a:r>
          </a:p>
          <a:p>
            <a:pPr lvl="1"/>
            <a:r>
              <a:rPr lang="en-US" dirty="0"/>
              <a:t>If exec() called immediately, these resources never need to be copied so why bother copying it</a:t>
            </a:r>
          </a:p>
        </p:txBody>
      </p:sp>
      <p:sp>
        <p:nvSpPr>
          <p:cNvPr id="4" name="Slide Number Placeholder 3">
            <a:extLst>
              <a:ext uri="{FF2B5EF4-FFF2-40B4-BE49-F238E27FC236}">
                <a16:creationId xmlns:a16="http://schemas.microsoft.com/office/drawing/2014/main" id="{3E42BCA4-FAD7-444F-9573-7F95F2481D58}"/>
              </a:ext>
            </a:extLst>
          </p:cNvPr>
          <p:cNvSpPr>
            <a:spLocks noGrp="1"/>
          </p:cNvSpPr>
          <p:nvPr>
            <p:ph type="sldNum" sz="quarter" idx="12"/>
          </p:nvPr>
        </p:nvSpPr>
        <p:spPr/>
        <p:txBody>
          <a:bodyPr/>
          <a:lstStyle/>
          <a:p>
            <a:fld id="{0F291162-72CC-4A71-AE98-B818C231D57D}" type="slidenum">
              <a:rPr lang="fr-CA" altLang="en-US" smtClean="0">
                <a:solidFill>
                  <a:srgbClr val="000000"/>
                </a:solidFill>
              </a:rPr>
              <a:pPr/>
              <a:t>21</a:t>
            </a:fld>
            <a:endParaRPr lang="fr-CA" altLang="en-US" dirty="0">
              <a:solidFill>
                <a:srgbClr val="000000"/>
              </a:solidFill>
            </a:endParaRPr>
          </a:p>
        </p:txBody>
      </p:sp>
    </p:spTree>
    <p:extLst>
      <p:ext uri="{BB962C8B-B14F-4D97-AF65-F5344CB8AC3E}">
        <p14:creationId xmlns:p14="http://schemas.microsoft.com/office/powerpoint/2010/main" val="3044761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392"/>
            <a:ext cx="7772400" cy="1143000"/>
          </a:xfrm>
        </p:spPr>
        <p:txBody>
          <a:bodyPr/>
          <a:lstStyle/>
          <a:p>
            <a:r>
              <a:rPr lang="en-CA" dirty="0"/>
              <a:t>Linux Processes – exit() and wait()</a:t>
            </a:r>
          </a:p>
        </p:txBody>
      </p:sp>
      <p:sp>
        <p:nvSpPr>
          <p:cNvPr id="3" name="Content Placeholder 2"/>
          <p:cNvSpPr>
            <a:spLocks noGrp="1"/>
          </p:cNvSpPr>
          <p:nvPr>
            <p:ph idx="1"/>
          </p:nvPr>
        </p:nvSpPr>
        <p:spPr>
          <a:xfrm>
            <a:off x="685800" y="1272208"/>
            <a:ext cx="7846640" cy="4114800"/>
          </a:xfrm>
        </p:spPr>
        <p:txBody>
          <a:bodyPr/>
          <a:lstStyle/>
          <a:p>
            <a:r>
              <a:rPr lang="en-CA" dirty="0"/>
              <a:t>A process can execute some commands to yield or terminate a process and give the processor to the OS</a:t>
            </a:r>
          </a:p>
          <a:p>
            <a:pPr lvl="1"/>
            <a:r>
              <a:rPr lang="en-CA" sz="2800" dirty="0"/>
              <a:t>The </a:t>
            </a:r>
            <a:r>
              <a:rPr lang="en-CA" sz="2800" dirty="0">
                <a:latin typeface="Courier New" panose="02070309020205020404" pitchFamily="49" charset="0"/>
                <a:cs typeface="Courier New" panose="02070309020205020404" pitchFamily="49" charset="0"/>
              </a:rPr>
              <a:t>exit()</a:t>
            </a:r>
            <a:r>
              <a:rPr lang="en-CA" sz="2800" dirty="0"/>
              <a:t> command will terminate the process, frees all its resources</a:t>
            </a:r>
          </a:p>
          <a:p>
            <a:pPr lvl="2"/>
            <a:r>
              <a:rPr lang="en-CA" sz="2400" dirty="0"/>
              <a:t>Also unblocks all processes waiting for it</a:t>
            </a:r>
          </a:p>
          <a:p>
            <a:pPr lvl="1"/>
            <a:r>
              <a:rPr lang="en-CA" sz="2800" dirty="0"/>
              <a:t>The parent that executed the </a:t>
            </a:r>
            <a:r>
              <a:rPr lang="en-CA" sz="2800" dirty="0">
                <a:latin typeface="Courier New" panose="02070309020205020404" pitchFamily="49" charset="0"/>
                <a:cs typeface="Courier New" panose="02070309020205020404" pitchFamily="49" charset="0"/>
              </a:rPr>
              <a:t>fork()</a:t>
            </a:r>
            <a:r>
              <a:rPr lang="en-CA" sz="2800" dirty="0"/>
              <a:t> command must have executed a </a:t>
            </a:r>
            <a:r>
              <a:rPr lang="en-CA" sz="2800" dirty="0">
                <a:latin typeface="Courier New" panose="02070309020205020404" pitchFamily="49" charset="0"/>
                <a:cs typeface="Courier New" panose="02070309020205020404" pitchFamily="49" charset="0"/>
              </a:rPr>
              <a:t>wait()</a:t>
            </a:r>
            <a:r>
              <a:rPr lang="en-CA" sz="2800" dirty="0"/>
              <a:t> command</a:t>
            </a:r>
          </a:p>
          <a:p>
            <a:pPr lvl="2"/>
            <a:r>
              <a:rPr lang="en-CA" sz="2400" dirty="0"/>
              <a:t>A process that executes a </a:t>
            </a:r>
            <a:r>
              <a:rPr lang="en-CA" sz="2400" dirty="0">
                <a:latin typeface="Courier New" panose="02070309020205020404" pitchFamily="49" charset="0"/>
                <a:cs typeface="Courier New" panose="02070309020205020404" pitchFamily="49" charset="0"/>
              </a:rPr>
              <a:t>wait()</a:t>
            </a:r>
            <a:r>
              <a:rPr lang="en-CA" sz="2400" dirty="0"/>
              <a:t> goes to blocked state</a:t>
            </a:r>
          </a:p>
          <a:p>
            <a:pPr lvl="1"/>
            <a:endParaRPr lang="en-CA" dirty="0"/>
          </a:p>
          <a:p>
            <a:pPr lvl="1"/>
            <a:endParaRPr lang="en-CA" dirty="0"/>
          </a:p>
        </p:txBody>
      </p:sp>
      <p:sp>
        <p:nvSpPr>
          <p:cNvPr id="6" name="Slide Number Placeholder 5"/>
          <p:cNvSpPr>
            <a:spLocks noGrp="1"/>
          </p:cNvSpPr>
          <p:nvPr>
            <p:ph type="sldNum" sz="quarter" idx="12"/>
          </p:nvPr>
        </p:nvSpPr>
        <p:spPr/>
        <p:txBody>
          <a:bodyPr/>
          <a:lstStyle/>
          <a:p>
            <a:fld id="{0F291162-72CC-4A71-AE98-B818C231D57D}" type="slidenum">
              <a:rPr lang="fr-CA" altLang="en-US" smtClean="0">
                <a:solidFill>
                  <a:srgbClr val="000000"/>
                </a:solidFill>
              </a:rPr>
              <a:pPr/>
              <a:t>22</a:t>
            </a:fld>
            <a:endParaRPr lang="fr-CA" altLang="en-US" dirty="0">
              <a:solidFill>
                <a:srgbClr val="000000"/>
              </a:solidFill>
            </a:endParaRPr>
          </a:p>
        </p:txBody>
      </p:sp>
    </p:spTree>
    <p:extLst>
      <p:ext uri="{BB962C8B-B14F-4D97-AF65-F5344CB8AC3E}">
        <p14:creationId xmlns:p14="http://schemas.microsoft.com/office/powerpoint/2010/main" val="1714466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709796" y="44624"/>
            <a:ext cx="7772400" cy="1143000"/>
          </a:xfrm>
        </p:spPr>
        <p:txBody>
          <a:bodyPr/>
          <a:lstStyle/>
          <a:p>
            <a:pPr eaLnBrk="1" hangingPunct="1"/>
            <a:r>
              <a:rPr lang="en-US" altLang="en-US" dirty="0"/>
              <a:t>Revisiting Hardware Interrupts</a:t>
            </a:r>
          </a:p>
        </p:txBody>
      </p:sp>
      <p:sp>
        <p:nvSpPr>
          <p:cNvPr id="19461" name="Rectangle 3"/>
          <p:cNvSpPr>
            <a:spLocks noGrp="1" noChangeArrowheads="1"/>
          </p:cNvSpPr>
          <p:nvPr>
            <p:ph type="body" idx="1"/>
          </p:nvPr>
        </p:nvSpPr>
        <p:spPr>
          <a:xfrm>
            <a:off x="467544" y="1124744"/>
            <a:ext cx="8352928" cy="4114800"/>
          </a:xfrm>
        </p:spPr>
        <p:txBody>
          <a:bodyPr/>
          <a:lstStyle/>
          <a:p>
            <a:pPr eaLnBrk="1" hangingPunct="1"/>
            <a:r>
              <a:rPr lang="en-US" altLang="en-US" dirty="0"/>
              <a:t>Now that we have seen the process table and its entries we can re-visit interrupts</a:t>
            </a:r>
          </a:p>
          <a:p>
            <a:pPr eaLnBrk="1" hangingPunct="1"/>
            <a:r>
              <a:rPr lang="en-US" altLang="en-US" dirty="0"/>
              <a:t>Consider an I/O device completing its task, and needs to get the attention of the CPU</a:t>
            </a:r>
          </a:p>
          <a:p>
            <a:pPr lvl="1"/>
            <a:r>
              <a:rPr lang="en-US" altLang="en-US" dirty="0"/>
              <a:t>The I/O device asserts a signal on a bus line that it has been assigned, this signal is received by the interrupt controller</a:t>
            </a:r>
          </a:p>
          <a:p>
            <a:pPr lvl="1"/>
            <a:r>
              <a:rPr lang="en-US" altLang="en-US" dirty="0"/>
              <a:t>The interrupt controller than puts an IRQ number on the address line (corresponding to the I/O device) and asserts a signal to the CPU</a:t>
            </a:r>
          </a:p>
          <a:p>
            <a:pPr lvl="1"/>
            <a:r>
              <a:rPr lang="en-US" altLang="en-US" dirty="0"/>
              <a:t>This interrupt causes the CPU to store the current process’ PC, PS, PSW and other registers onto the stack of the running process</a:t>
            </a:r>
          </a:p>
          <a:p>
            <a:pPr lvl="2"/>
            <a:r>
              <a:rPr lang="en-US" altLang="en-US" dirty="0"/>
              <a:t>Where this information is stored is CPU dependent</a:t>
            </a:r>
          </a:p>
        </p:txBody>
      </p:sp>
      <p:sp>
        <p:nvSpPr>
          <p:cNvPr id="194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8425F03-4173-4634-98E8-5044C05D8801}" type="slidenum">
              <a:rPr lang="en-US" altLang="en-US" sz="1400" smtClean="0"/>
              <a:pPr eaLnBrk="1" hangingPunct="1"/>
              <a:t>23</a:t>
            </a:fld>
            <a:endParaRPr lang="en-US" altLang="en-US" sz="1400"/>
          </a:p>
        </p:txBody>
      </p:sp>
    </p:spTree>
    <p:extLst>
      <p:ext uri="{BB962C8B-B14F-4D97-AF65-F5344CB8AC3E}">
        <p14:creationId xmlns:p14="http://schemas.microsoft.com/office/powerpoint/2010/main" val="3795637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685800" y="0"/>
            <a:ext cx="7772400" cy="1143000"/>
          </a:xfrm>
        </p:spPr>
        <p:txBody>
          <a:bodyPr/>
          <a:lstStyle/>
          <a:p>
            <a:pPr eaLnBrk="1" hangingPunct="1"/>
            <a:r>
              <a:rPr lang="en-US" altLang="en-US" dirty="0"/>
              <a:t>Revisit Hardware Interrupts</a:t>
            </a:r>
          </a:p>
        </p:txBody>
      </p:sp>
      <p:sp>
        <p:nvSpPr>
          <p:cNvPr id="20485" name="Rectangle 3"/>
          <p:cNvSpPr>
            <a:spLocks noGrp="1" noChangeArrowheads="1"/>
          </p:cNvSpPr>
          <p:nvPr>
            <p:ph type="body" idx="1"/>
          </p:nvPr>
        </p:nvSpPr>
        <p:spPr>
          <a:xfrm>
            <a:off x="-108520" y="887388"/>
            <a:ext cx="9073008" cy="1872208"/>
          </a:xfrm>
        </p:spPr>
        <p:txBody>
          <a:bodyPr/>
          <a:lstStyle/>
          <a:p>
            <a:pPr lvl="1" eaLnBrk="1" hangingPunct="1"/>
            <a:r>
              <a:rPr lang="en-US" altLang="en-US" dirty="0"/>
              <a:t>The CPU reads the IRQ number on the address line, maps it to a program counter stored in the interrupt vector</a:t>
            </a:r>
          </a:p>
          <a:p>
            <a:pPr lvl="2"/>
            <a:r>
              <a:rPr lang="en-US" altLang="en-US" dirty="0"/>
              <a:t>The interrupt vector is at a pre-defined location in memory</a:t>
            </a:r>
          </a:p>
          <a:p>
            <a:pPr lvl="2"/>
            <a:r>
              <a:rPr lang="en-US" altLang="en-US" dirty="0"/>
              <a:t>The program counter points to the address of the Interrupt Service Procedure</a:t>
            </a:r>
          </a:p>
          <a:p>
            <a:pPr lvl="1" eaLnBrk="1" hangingPunct="1"/>
            <a:r>
              <a:rPr lang="en-US" altLang="en-US" dirty="0"/>
              <a:t>The OS (in kernel mode) creates new stack and starts the Interrupt Service Procedure which then:</a:t>
            </a:r>
          </a:p>
          <a:p>
            <a:pPr lvl="2"/>
            <a:r>
              <a:rPr lang="en-US" altLang="en-US" dirty="0"/>
              <a:t>Acknowledges interrupt to interrupt controller</a:t>
            </a:r>
          </a:p>
          <a:p>
            <a:pPr lvl="2"/>
            <a:r>
              <a:rPr lang="en-US" altLang="en-US" dirty="0"/>
              <a:t>Executes assembly language procedure to save the relevant details of the interrupted process to the process table of the interrupted process</a:t>
            </a:r>
          </a:p>
          <a:p>
            <a:pPr lvl="2"/>
            <a:r>
              <a:rPr lang="en-US" altLang="en-US" dirty="0"/>
              <a:t>Executes a C procedure called to handle the specific details of the interrupt </a:t>
            </a:r>
          </a:p>
          <a:p>
            <a:pPr lvl="1"/>
            <a:r>
              <a:rPr lang="en-US" altLang="en-US" dirty="0"/>
              <a:t>Scheduler is called to see which process should be run next</a:t>
            </a:r>
          </a:p>
          <a:p>
            <a:pPr lvl="2"/>
            <a:r>
              <a:rPr lang="en-US" altLang="en-US" dirty="0"/>
              <a:t>An assembly language procedure loads the new process’ details (e.g. registers, memory map) to start the new process running</a:t>
            </a:r>
          </a:p>
        </p:txBody>
      </p:sp>
      <p:sp>
        <p:nvSpPr>
          <p:cNvPr id="204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035F531-E0BF-4D05-AF82-584106EF390A}" type="slidenum">
              <a:rPr lang="en-US" altLang="en-US" sz="1400" smtClean="0"/>
              <a:pPr eaLnBrk="1" hangingPunct="1"/>
              <a:t>24</a:t>
            </a:fld>
            <a:endParaRPr lang="en-US" altLang="en-US" sz="1400"/>
          </a:p>
        </p:txBody>
      </p:sp>
    </p:spTree>
    <p:extLst>
      <p:ext uri="{BB962C8B-B14F-4D97-AF65-F5344CB8AC3E}">
        <p14:creationId xmlns:p14="http://schemas.microsoft.com/office/powerpoint/2010/main" val="1179626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Quiz Time</a:t>
            </a:r>
          </a:p>
        </p:txBody>
      </p:sp>
      <p:sp>
        <p:nvSpPr>
          <p:cNvPr id="3" name="Content Placeholder 2"/>
          <p:cNvSpPr>
            <a:spLocks noGrp="1"/>
          </p:cNvSpPr>
          <p:nvPr>
            <p:ph idx="1"/>
          </p:nvPr>
        </p:nvSpPr>
        <p:spPr/>
        <p:txBody>
          <a:bodyPr/>
          <a:lstStyle/>
          <a:p>
            <a:r>
              <a:rPr lang="en-CA" dirty="0"/>
              <a:t>What is a process?</a:t>
            </a:r>
          </a:p>
          <a:p>
            <a:r>
              <a:rPr lang="en-CA" dirty="0"/>
              <a:t>What are the three categories of process information?</a:t>
            </a:r>
          </a:p>
          <a:p>
            <a:r>
              <a:rPr lang="en-CA" dirty="0"/>
              <a:t>Without looking at your notes draw the three process states and the transitions that are possible.</a:t>
            </a:r>
          </a:p>
        </p:txBody>
      </p:sp>
      <p:sp>
        <p:nvSpPr>
          <p:cNvPr id="6" name="Slide Number Placeholder 5"/>
          <p:cNvSpPr>
            <a:spLocks noGrp="1"/>
          </p:cNvSpPr>
          <p:nvPr>
            <p:ph type="sldNum" sz="quarter" idx="12"/>
          </p:nvPr>
        </p:nvSpPr>
        <p:spPr/>
        <p:txBody>
          <a:bodyPr/>
          <a:lstStyle/>
          <a:p>
            <a:fld id="{0F291162-72CC-4A71-AE98-B818C231D57D}" type="slidenum">
              <a:rPr lang="fr-CA" altLang="en-US" smtClean="0">
                <a:solidFill>
                  <a:srgbClr val="000000"/>
                </a:solidFill>
              </a:rPr>
              <a:pPr/>
              <a:t>25</a:t>
            </a:fld>
            <a:endParaRPr lang="fr-CA" altLang="en-US" dirty="0">
              <a:solidFill>
                <a:srgbClr val="000000"/>
              </a:solidFill>
            </a:endParaRPr>
          </a:p>
        </p:txBody>
      </p:sp>
    </p:spTree>
    <p:extLst>
      <p:ext uri="{BB962C8B-B14F-4D97-AF65-F5344CB8AC3E}">
        <p14:creationId xmlns:p14="http://schemas.microsoft.com/office/powerpoint/2010/main" val="1567678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BF37E5-63C5-4C48-A970-038C72FD4203}"/>
              </a:ext>
            </a:extLst>
          </p:cNvPr>
          <p:cNvSpPr>
            <a:spLocks noGrp="1"/>
          </p:cNvSpPr>
          <p:nvPr>
            <p:ph type="sldNum" sz="quarter" idx="12"/>
          </p:nvPr>
        </p:nvSpPr>
        <p:spPr/>
        <p:txBody>
          <a:bodyPr/>
          <a:lstStyle/>
          <a:p>
            <a:fld id="{69D9C2B6-0972-4E48-B6B7-4C2426229E1B}" type="slidenum">
              <a:rPr lang="fr-CA" altLang="en-US" smtClean="0">
                <a:solidFill>
                  <a:srgbClr val="000000"/>
                </a:solidFill>
              </a:rPr>
              <a:pPr/>
              <a:t>26</a:t>
            </a:fld>
            <a:endParaRPr lang="fr-CA" altLang="en-US">
              <a:solidFill>
                <a:srgbClr val="000000"/>
              </a:solidFill>
            </a:endParaRPr>
          </a:p>
        </p:txBody>
      </p:sp>
      <p:sp>
        <p:nvSpPr>
          <p:cNvPr id="3" name="Subtitle 2">
            <a:extLst>
              <a:ext uri="{FF2B5EF4-FFF2-40B4-BE49-F238E27FC236}">
                <a16:creationId xmlns:a16="http://schemas.microsoft.com/office/drawing/2014/main" id="{00E02F0D-7D65-41A2-BB49-67DA81068F08}"/>
              </a:ext>
            </a:extLst>
          </p:cNvPr>
          <p:cNvSpPr>
            <a:spLocks noGrp="1"/>
          </p:cNvSpPr>
          <p:nvPr>
            <p:ph type="subTitle" idx="1"/>
          </p:nvPr>
        </p:nvSpPr>
        <p:spPr/>
        <p:txBody>
          <a:bodyPr/>
          <a:lstStyle/>
          <a:p>
            <a:r>
              <a:rPr lang="en-US" dirty="0"/>
              <a:t>Threads</a:t>
            </a:r>
          </a:p>
        </p:txBody>
      </p:sp>
    </p:spTree>
    <p:extLst>
      <p:ext uri="{BB962C8B-B14F-4D97-AF65-F5344CB8AC3E}">
        <p14:creationId xmlns:p14="http://schemas.microsoft.com/office/powerpoint/2010/main" val="3835635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en-US"/>
              <a:t>Outline</a:t>
            </a:r>
          </a:p>
        </p:txBody>
      </p:sp>
      <p:sp>
        <p:nvSpPr>
          <p:cNvPr id="5125" name="Rectangle 3"/>
          <p:cNvSpPr>
            <a:spLocks noGrp="1" noChangeArrowheads="1"/>
          </p:cNvSpPr>
          <p:nvPr>
            <p:ph type="body" idx="1"/>
          </p:nvPr>
        </p:nvSpPr>
        <p:spPr/>
        <p:txBody>
          <a:bodyPr/>
          <a:lstStyle/>
          <a:p>
            <a:pPr eaLnBrk="1" hangingPunct="1"/>
            <a:r>
              <a:rPr lang="en-US" altLang="en-US" dirty="0"/>
              <a:t>Processes</a:t>
            </a:r>
          </a:p>
          <a:p>
            <a:pPr eaLnBrk="1" hangingPunct="1"/>
            <a:r>
              <a:rPr lang="en-US" altLang="en-US" dirty="0"/>
              <a:t>The Process Model</a:t>
            </a:r>
          </a:p>
          <a:p>
            <a:pPr eaLnBrk="1" hangingPunct="1"/>
            <a:r>
              <a:rPr lang="en-US" altLang="en-US" dirty="0"/>
              <a:t>Process Creation</a:t>
            </a:r>
          </a:p>
          <a:p>
            <a:pPr eaLnBrk="1" hangingPunct="1"/>
            <a:r>
              <a:rPr lang="en-US" altLang="en-US" dirty="0"/>
              <a:t>Process Termination</a:t>
            </a:r>
          </a:p>
          <a:p>
            <a:pPr eaLnBrk="1" hangingPunct="1"/>
            <a:r>
              <a:rPr lang="en-US" altLang="en-US" dirty="0"/>
              <a:t>Process States</a:t>
            </a:r>
          </a:p>
          <a:p>
            <a:pPr eaLnBrk="1" hangingPunct="1"/>
            <a:r>
              <a:rPr lang="en-US" altLang="en-US" dirty="0"/>
              <a:t>Process Implementation</a:t>
            </a:r>
          </a:p>
          <a:p>
            <a:pPr eaLnBrk="1" hangingPunct="1"/>
            <a:r>
              <a:rPr lang="en-US" altLang="en-US" dirty="0"/>
              <a:t>Processes in Linux</a:t>
            </a:r>
          </a:p>
          <a:p>
            <a:pPr eaLnBrk="1" hangingPunct="1"/>
            <a:r>
              <a:rPr lang="en-US" altLang="en-US" dirty="0"/>
              <a:t>Quick Interrupt Review</a:t>
            </a:r>
          </a:p>
        </p:txBody>
      </p:sp>
      <p:sp>
        <p:nvSpPr>
          <p:cNvPr id="51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7520632-9ACC-44E3-97E5-2069EDE325A4}" type="slidenum">
              <a:rPr lang="en-US" altLang="en-US" sz="1400" smtClean="0"/>
              <a:pPr eaLnBrk="1" hangingPunct="1"/>
              <a:t>3</a:t>
            </a:fld>
            <a:endParaRPr lang="en-US" altLang="en-US" sz="1400"/>
          </a:p>
        </p:txBody>
      </p:sp>
    </p:spTree>
    <p:extLst>
      <p:ext uri="{BB962C8B-B14F-4D97-AF65-F5344CB8AC3E}">
        <p14:creationId xmlns:p14="http://schemas.microsoft.com/office/powerpoint/2010/main" val="121648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en-US"/>
              <a:t>Processes</a:t>
            </a:r>
          </a:p>
        </p:txBody>
      </p:sp>
      <p:sp>
        <p:nvSpPr>
          <p:cNvPr id="6149" name="Rectangle 3"/>
          <p:cNvSpPr>
            <a:spLocks noGrp="1" noChangeArrowheads="1"/>
          </p:cNvSpPr>
          <p:nvPr>
            <p:ph type="body" idx="1"/>
          </p:nvPr>
        </p:nvSpPr>
        <p:spPr/>
        <p:txBody>
          <a:bodyPr/>
          <a:lstStyle/>
          <a:p>
            <a:pPr eaLnBrk="1" hangingPunct="1"/>
            <a:r>
              <a:rPr lang="en-US" altLang="en-US" dirty="0"/>
              <a:t>The process is the most central concept in an operating system</a:t>
            </a:r>
          </a:p>
          <a:p>
            <a:pPr eaLnBrk="1" hangingPunct="1"/>
            <a:r>
              <a:rPr lang="en-US" altLang="en-US" dirty="0"/>
              <a:t>A process is an abstraction of a running program </a:t>
            </a:r>
          </a:p>
          <a:p>
            <a:pPr lvl="1"/>
            <a:r>
              <a:rPr lang="en-US" altLang="en-US" dirty="0"/>
              <a:t>To which we have given resources</a:t>
            </a:r>
          </a:p>
          <a:p>
            <a:pPr eaLnBrk="1" hangingPunct="1"/>
            <a:r>
              <a:rPr lang="en-US" altLang="en-US" dirty="0"/>
              <a:t>A number of processes (at least more than one) executing at the same time is referred to as: multitasking, multithreading, multiprogramming</a:t>
            </a:r>
          </a:p>
          <a:p>
            <a:pPr eaLnBrk="1" hangingPunct="1"/>
            <a:r>
              <a:rPr lang="en-US" altLang="en-US" dirty="0"/>
              <a:t>For single CPU systems, are these programs truly running in parallel?</a:t>
            </a:r>
          </a:p>
        </p:txBody>
      </p:sp>
      <p:sp>
        <p:nvSpPr>
          <p:cNvPr id="61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ECECE85-FA58-42BE-B171-3AA4091BE2BA}" type="slidenum">
              <a:rPr lang="en-US" altLang="en-US" sz="1400" smtClean="0"/>
              <a:pPr eaLnBrk="1" hangingPunct="1"/>
              <a:t>4</a:t>
            </a:fld>
            <a:endParaRPr lang="en-US" altLang="en-US" sz="1400"/>
          </a:p>
        </p:txBody>
      </p:sp>
    </p:spTree>
    <p:extLst>
      <p:ext uri="{BB962C8B-B14F-4D97-AF65-F5344CB8AC3E}">
        <p14:creationId xmlns:p14="http://schemas.microsoft.com/office/powerpoint/2010/main" val="185078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a:t>The Process Model</a:t>
            </a:r>
          </a:p>
        </p:txBody>
      </p:sp>
      <p:sp>
        <p:nvSpPr>
          <p:cNvPr id="7173" name="Rectangle 3"/>
          <p:cNvSpPr>
            <a:spLocks noGrp="1" noChangeArrowheads="1"/>
          </p:cNvSpPr>
          <p:nvPr>
            <p:ph type="body" idx="1"/>
          </p:nvPr>
        </p:nvSpPr>
        <p:spPr/>
        <p:txBody>
          <a:bodyPr/>
          <a:lstStyle/>
          <a:p>
            <a:pPr eaLnBrk="1" hangingPunct="1"/>
            <a:r>
              <a:rPr lang="en-US" altLang="en-US" dirty="0"/>
              <a:t>The process model is simply the idea that all running software on the computer (including the OS) is organized into a number of sequential processes</a:t>
            </a:r>
          </a:p>
        </p:txBody>
      </p:sp>
      <p:sp>
        <p:nvSpPr>
          <p:cNvPr id="71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75A3186-6772-489C-9CCF-C88E5A91260B}" type="slidenum">
              <a:rPr lang="en-US" altLang="en-US" sz="1400" smtClean="0"/>
              <a:pPr eaLnBrk="1" hangingPunct="1"/>
              <a:t>5</a:t>
            </a:fld>
            <a:endParaRPr lang="en-US" altLang="en-US" sz="1400"/>
          </a:p>
        </p:txBody>
      </p:sp>
    </p:spTree>
    <p:extLst>
      <p:ext uri="{BB962C8B-B14F-4D97-AF65-F5344CB8AC3E}">
        <p14:creationId xmlns:p14="http://schemas.microsoft.com/office/powerpoint/2010/main" val="163382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685800" y="116632"/>
            <a:ext cx="7772400" cy="1143000"/>
          </a:xfrm>
        </p:spPr>
        <p:txBody>
          <a:bodyPr/>
          <a:lstStyle/>
          <a:p>
            <a:pPr eaLnBrk="1" hangingPunct="1"/>
            <a:r>
              <a:rPr lang="en-US" altLang="en-US" dirty="0"/>
              <a:t>Processes</a:t>
            </a:r>
          </a:p>
        </p:txBody>
      </p:sp>
      <p:graphicFrame>
        <p:nvGraphicFramePr>
          <p:cNvPr id="8197" name="Object 4"/>
          <p:cNvGraphicFramePr>
            <a:graphicFrameLocks noChangeAspect="1"/>
          </p:cNvGraphicFramePr>
          <p:nvPr/>
        </p:nvGraphicFramePr>
        <p:xfrm>
          <a:off x="457200" y="1295400"/>
          <a:ext cx="3810000" cy="2046288"/>
        </p:xfrm>
        <a:graphic>
          <a:graphicData uri="http://schemas.openxmlformats.org/presentationml/2006/ole">
            <mc:AlternateContent xmlns:mc="http://schemas.openxmlformats.org/markup-compatibility/2006">
              <mc:Choice xmlns:v="urn:schemas-microsoft-com:vml" Requires="v">
                <p:oleObj spid="_x0000_s4347" name="Bitmap Image" r:id="rId4" imgW="2943636" imgH="1580952" progId="Paint.Picture">
                  <p:embed/>
                </p:oleObj>
              </mc:Choice>
              <mc:Fallback>
                <p:oleObj name="Bitmap Image" r:id="rId4" imgW="2943636" imgH="158095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95400"/>
                        <a:ext cx="3810000" cy="2046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5"/>
          <p:cNvGraphicFramePr>
            <a:graphicFrameLocks noChangeAspect="1"/>
          </p:cNvGraphicFramePr>
          <p:nvPr/>
        </p:nvGraphicFramePr>
        <p:xfrm>
          <a:off x="5791200" y="1219200"/>
          <a:ext cx="3021013" cy="3352800"/>
        </p:xfrm>
        <a:graphic>
          <a:graphicData uri="http://schemas.openxmlformats.org/presentationml/2006/ole">
            <mc:AlternateContent xmlns:mc="http://schemas.openxmlformats.org/markup-compatibility/2006">
              <mc:Choice xmlns:v="urn:schemas-microsoft-com:vml" Requires="v">
                <p:oleObj spid="_x0000_s4348" name="Bitmap Image" r:id="rId6" imgW="1991003" imgH="2209524" progId="Paint.Picture">
                  <p:embed/>
                </p:oleObj>
              </mc:Choice>
              <mc:Fallback>
                <p:oleObj name="Bitmap Image" r:id="rId6" imgW="1991003" imgH="2209524"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1219200"/>
                        <a:ext cx="3021013" cy="3352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9" name="Object 6"/>
          <p:cNvGraphicFramePr>
            <a:graphicFrameLocks noChangeAspect="1"/>
          </p:cNvGraphicFramePr>
          <p:nvPr/>
        </p:nvGraphicFramePr>
        <p:xfrm>
          <a:off x="457200" y="3832225"/>
          <a:ext cx="3429000" cy="2435225"/>
        </p:xfrm>
        <a:graphic>
          <a:graphicData uri="http://schemas.openxmlformats.org/presentationml/2006/ole">
            <mc:AlternateContent xmlns:mc="http://schemas.openxmlformats.org/markup-compatibility/2006">
              <mc:Choice xmlns:v="urn:schemas-microsoft-com:vml" Requires="v">
                <p:oleObj spid="_x0000_s4349" name="Bitmap Image" r:id="rId8" imgW="2924583" imgH="2076740" progId="Paint.Picture">
                  <p:embed/>
                </p:oleObj>
              </mc:Choice>
              <mc:Fallback>
                <p:oleObj name="Bitmap Image" r:id="rId8" imgW="2924583" imgH="2076740"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3832225"/>
                        <a:ext cx="3429000" cy="2435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0" name="Text Box 7"/>
          <p:cNvSpPr txBox="1">
            <a:spLocks noChangeArrowheads="1"/>
          </p:cNvSpPr>
          <p:nvPr/>
        </p:nvSpPr>
        <p:spPr bwMode="auto">
          <a:xfrm>
            <a:off x="1371600" y="32766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a:latin typeface="Arial" pitchFamily="34" charset="0"/>
              </a:rPr>
              <a:t>Conceptual</a:t>
            </a:r>
          </a:p>
        </p:txBody>
      </p:sp>
      <p:sp>
        <p:nvSpPr>
          <p:cNvPr id="8201" name="Text Box 8"/>
          <p:cNvSpPr txBox="1">
            <a:spLocks noChangeArrowheads="1"/>
          </p:cNvSpPr>
          <p:nvPr/>
        </p:nvSpPr>
        <p:spPr bwMode="auto">
          <a:xfrm>
            <a:off x="5867400" y="45720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a:latin typeface="Arial" pitchFamily="34" charset="0"/>
              </a:rPr>
              <a:t>Program Text Flow</a:t>
            </a:r>
          </a:p>
        </p:txBody>
      </p:sp>
      <p:sp>
        <p:nvSpPr>
          <p:cNvPr id="8202" name="Text Box 9"/>
          <p:cNvSpPr txBox="1">
            <a:spLocks noChangeArrowheads="1"/>
          </p:cNvSpPr>
          <p:nvPr/>
        </p:nvSpPr>
        <p:spPr bwMode="auto">
          <a:xfrm>
            <a:off x="3886200" y="5791200"/>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a:latin typeface="Arial" pitchFamily="34" charset="0"/>
              </a:rPr>
              <a:t>Process Execution in Time</a:t>
            </a:r>
          </a:p>
        </p:txBody>
      </p:sp>
      <p:sp>
        <p:nvSpPr>
          <p:cNvPr id="8203"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CB701E1-D7E8-4F75-A650-8075E877A3A8}" type="slidenum">
              <a:rPr lang="en-US" altLang="en-US" sz="1400" smtClean="0"/>
              <a:pPr eaLnBrk="1" hangingPunct="1"/>
              <a:t>6</a:t>
            </a:fld>
            <a:endParaRPr lang="en-US" altLang="en-US" sz="1400"/>
          </a:p>
        </p:txBody>
      </p:sp>
    </p:spTree>
    <p:extLst>
      <p:ext uri="{BB962C8B-B14F-4D97-AF65-F5344CB8AC3E}">
        <p14:creationId xmlns:p14="http://schemas.microsoft.com/office/powerpoint/2010/main" val="942379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en-US"/>
              <a:t>Processes</a:t>
            </a:r>
          </a:p>
        </p:txBody>
      </p:sp>
      <p:sp>
        <p:nvSpPr>
          <p:cNvPr id="9221" name="Rectangle 3"/>
          <p:cNvSpPr>
            <a:spLocks noGrp="1" noChangeArrowheads="1"/>
          </p:cNvSpPr>
          <p:nvPr>
            <p:ph type="body" idx="1"/>
          </p:nvPr>
        </p:nvSpPr>
        <p:spPr/>
        <p:txBody>
          <a:bodyPr/>
          <a:lstStyle/>
          <a:p>
            <a:pPr eaLnBrk="1" hangingPunct="1"/>
            <a:r>
              <a:rPr lang="en-US" altLang="en-US" b="1" dirty="0">
                <a:solidFill>
                  <a:srgbClr val="0000FF"/>
                </a:solidFill>
              </a:rPr>
              <a:t>Pseudo-parallelism</a:t>
            </a:r>
            <a:r>
              <a:rPr lang="en-US" altLang="en-US" dirty="0"/>
              <a:t> is sometimes used to refer to multiple processes sharing a single processor</a:t>
            </a:r>
          </a:p>
          <a:p>
            <a:pPr eaLnBrk="1" hangingPunct="1"/>
            <a:r>
              <a:rPr lang="en-US" altLang="en-US" dirty="0"/>
              <a:t>This differentiates itself from parallelism on multiprocessor systems</a:t>
            </a:r>
          </a:p>
          <a:p>
            <a:pPr eaLnBrk="1" hangingPunct="1"/>
            <a:r>
              <a:rPr lang="en-US" altLang="en-US" dirty="0"/>
              <a:t>It is also different when you consider multicore processors</a:t>
            </a:r>
          </a:p>
        </p:txBody>
      </p:sp>
      <p:sp>
        <p:nvSpPr>
          <p:cNvPr id="92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6AC9D8F-8124-4D1E-B425-E991B2DCA328}" type="slidenum">
              <a:rPr lang="en-US" altLang="en-US" sz="1400" smtClean="0"/>
              <a:pPr eaLnBrk="1" hangingPunct="1"/>
              <a:t>7</a:t>
            </a:fld>
            <a:endParaRPr lang="en-US" altLang="en-US" sz="1400"/>
          </a:p>
        </p:txBody>
      </p:sp>
    </p:spTree>
    <p:extLst>
      <p:ext uri="{BB962C8B-B14F-4D97-AF65-F5344CB8AC3E}">
        <p14:creationId xmlns:p14="http://schemas.microsoft.com/office/powerpoint/2010/main" val="1380714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685800" y="116632"/>
            <a:ext cx="7772400" cy="1143000"/>
          </a:xfrm>
        </p:spPr>
        <p:txBody>
          <a:bodyPr/>
          <a:lstStyle/>
          <a:p>
            <a:pPr eaLnBrk="1" hangingPunct="1"/>
            <a:r>
              <a:rPr lang="en-US" altLang="en-US" dirty="0"/>
              <a:t>Process Creation</a:t>
            </a:r>
          </a:p>
        </p:txBody>
      </p:sp>
      <p:sp>
        <p:nvSpPr>
          <p:cNvPr id="69635" name="Rectangle 3"/>
          <p:cNvSpPr>
            <a:spLocks noGrp="1" noChangeArrowheads="1"/>
          </p:cNvSpPr>
          <p:nvPr>
            <p:ph type="body" idx="1"/>
          </p:nvPr>
        </p:nvSpPr>
        <p:spPr>
          <a:xfrm>
            <a:off x="685800" y="1488232"/>
            <a:ext cx="7772400" cy="4114800"/>
          </a:xfrm>
        </p:spPr>
        <p:txBody>
          <a:bodyPr/>
          <a:lstStyle/>
          <a:p>
            <a:pPr eaLnBrk="1" hangingPunct="1"/>
            <a:r>
              <a:rPr lang="en-US" altLang="en-US" dirty="0"/>
              <a:t>General purpose systems need to create new processes during operation.  When?</a:t>
            </a:r>
          </a:p>
          <a:p>
            <a:pPr marL="914400" lvl="1" indent="-457200" eaLnBrk="1" hangingPunct="1">
              <a:buFont typeface="+mj-lt"/>
              <a:buAutoNum type="arabicPeriod"/>
            </a:pPr>
            <a:r>
              <a:rPr lang="en-US" altLang="en-US" dirty="0"/>
              <a:t>System Initialization</a:t>
            </a:r>
          </a:p>
          <a:p>
            <a:pPr marL="914400" lvl="1" indent="-457200" eaLnBrk="1" hangingPunct="1">
              <a:buFont typeface="+mj-lt"/>
              <a:buAutoNum type="arabicPeriod"/>
            </a:pPr>
            <a:r>
              <a:rPr lang="en-US" altLang="en-US" dirty="0"/>
              <a:t>Execution of a process creation system call by a running process</a:t>
            </a:r>
          </a:p>
          <a:p>
            <a:pPr marL="914400" lvl="1" indent="-457200" eaLnBrk="1" hangingPunct="1">
              <a:buFont typeface="+mj-lt"/>
              <a:buAutoNum type="arabicPeriod"/>
            </a:pPr>
            <a:r>
              <a:rPr lang="en-US" altLang="en-US" dirty="0"/>
              <a:t>A user request to create a new process</a:t>
            </a:r>
          </a:p>
          <a:p>
            <a:pPr marL="914400" lvl="1" indent="-457200" eaLnBrk="1" hangingPunct="1">
              <a:buFont typeface="+mj-lt"/>
              <a:buAutoNum type="arabicPeriod"/>
            </a:pPr>
            <a:r>
              <a:rPr lang="en-US" altLang="en-US" dirty="0"/>
              <a:t>Initialization of a batch job</a:t>
            </a:r>
          </a:p>
          <a:p>
            <a:r>
              <a:rPr lang="en-US" altLang="en-US" dirty="0"/>
              <a:t>Some operating systems may be able to create all required processes that will ever be needed during initialization</a:t>
            </a:r>
          </a:p>
        </p:txBody>
      </p:sp>
      <p:sp>
        <p:nvSpPr>
          <p:cNvPr id="102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B4F277A-F6A2-4AE3-AB56-4BB0A449BC66}" type="slidenum">
              <a:rPr lang="en-US" altLang="en-US" sz="1400" smtClean="0"/>
              <a:pPr eaLnBrk="1" hangingPunct="1"/>
              <a:t>8</a:t>
            </a:fld>
            <a:endParaRPr lang="en-US" altLang="en-US" sz="1400"/>
          </a:p>
        </p:txBody>
      </p:sp>
    </p:spTree>
    <p:extLst>
      <p:ext uri="{BB962C8B-B14F-4D97-AF65-F5344CB8AC3E}">
        <p14:creationId xmlns:p14="http://schemas.microsoft.com/office/powerpoint/2010/main" val="2467862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6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6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9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uiExpand="1"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685800" y="228600"/>
            <a:ext cx="8458200" cy="685800"/>
          </a:xfrm>
        </p:spPr>
        <p:txBody>
          <a:bodyPr/>
          <a:lstStyle/>
          <a:p>
            <a:pPr algn="l" eaLnBrk="1" hangingPunct="1"/>
            <a:r>
              <a:rPr lang="en-US" altLang="en-US" dirty="0" err="1"/>
              <a:t>Proc</a:t>
            </a:r>
            <a:r>
              <a:rPr lang="en-US" altLang="en-US" dirty="0"/>
              <a:t> Creation</a:t>
            </a:r>
          </a:p>
        </p:txBody>
      </p:sp>
      <p:graphicFrame>
        <p:nvGraphicFramePr>
          <p:cNvPr id="11269" name="Object 4"/>
          <p:cNvGraphicFramePr>
            <a:graphicFrameLocks noChangeAspect="1"/>
          </p:cNvGraphicFramePr>
          <p:nvPr/>
        </p:nvGraphicFramePr>
        <p:xfrm>
          <a:off x="4598988" y="76200"/>
          <a:ext cx="4545012" cy="6705600"/>
        </p:xfrm>
        <a:graphic>
          <a:graphicData uri="http://schemas.openxmlformats.org/presentationml/2006/ole">
            <mc:AlternateContent xmlns:mc="http://schemas.openxmlformats.org/markup-compatibility/2006">
              <mc:Choice xmlns:v="urn:schemas-microsoft-com:vml" Requires="v">
                <p:oleObj spid="_x0000_s5205" name="Bitmap Image" r:id="rId4" imgW="3847619" imgH="5676190" progId="Paint.Picture">
                  <p:embed/>
                </p:oleObj>
              </mc:Choice>
              <mc:Fallback>
                <p:oleObj name="Bitmap Image" r:id="rId4" imgW="3847619" imgH="567619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8988" y="76200"/>
                        <a:ext cx="4545012"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0" name="Line 5"/>
          <p:cNvSpPr>
            <a:spLocks noChangeShapeType="1"/>
          </p:cNvSpPr>
          <p:nvPr/>
        </p:nvSpPr>
        <p:spPr bwMode="auto">
          <a:xfrm flipV="1">
            <a:off x="2514600" y="1295400"/>
            <a:ext cx="2362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1271" name="Line 6"/>
          <p:cNvSpPr>
            <a:spLocks noChangeShapeType="1"/>
          </p:cNvSpPr>
          <p:nvPr/>
        </p:nvSpPr>
        <p:spPr bwMode="auto">
          <a:xfrm>
            <a:off x="2133600" y="4953000"/>
            <a:ext cx="2743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1272" name="Line 7"/>
          <p:cNvSpPr>
            <a:spLocks noChangeShapeType="1"/>
          </p:cNvSpPr>
          <p:nvPr/>
        </p:nvSpPr>
        <p:spPr bwMode="auto">
          <a:xfrm>
            <a:off x="2590800" y="1828800"/>
            <a:ext cx="2286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1273" name="Text Box 8"/>
          <p:cNvSpPr txBox="1">
            <a:spLocks noChangeArrowheads="1"/>
          </p:cNvSpPr>
          <p:nvPr/>
        </p:nvSpPr>
        <p:spPr bwMode="auto">
          <a:xfrm>
            <a:off x="762000" y="1143000"/>
            <a:ext cx="2209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a:latin typeface="Arial" pitchFamily="34" charset="0"/>
              </a:rPr>
              <a:t>System Initialization</a:t>
            </a:r>
          </a:p>
        </p:txBody>
      </p:sp>
      <p:sp>
        <p:nvSpPr>
          <p:cNvPr id="11274" name="Text Box 9"/>
          <p:cNvSpPr txBox="1">
            <a:spLocks noChangeArrowheads="1"/>
          </p:cNvSpPr>
          <p:nvPr/>
        </p:nvSpPr>
        <p:spPr bwMode="auto">
          <a:xfrm>
            <a:off x="381000" y="44196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a:latin typeface="Arial" pitchFamily="34" charset="0"/>
              </a:rPr>
              <a:t>User Request</a:t>
            </a:r>
          </a:p>
        </p:txBody>
      </p:sp>
      <p:sp>
        <p:nvSpPr>
          <p:cNvPr id="11275" name="Line 10"/>
          <p:cNvSpPr>
            <a:spLocks noChangeShapeType="1"/>
          </p:cNvSpPr>
          <p:nvPr/>
        </p:nvSpPr>
        <p:spPr bwMode="auto">
          <a:xfrm>
            <a:off x="2057400" y="4876800"/>
            <a:ext cx="2819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1278" name="Slide Number Placeholder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13636BF-6628-4291-9A38-2C6F458F3286}" type="slidenum">
              <a:rPr lang="en-US" altLang="en-US" sz="1400" smtClean="0"/>
              <a:pPr eaLnBrk="1" hangingPunct="1"/>
              <a:t>9</a:t>
            </a:fld>
            <a:endParaRPr lang="en-US" altLang="en-US" sz="1400"/>
          </a:p>
        </p:txBody>
      </p:sp>
    </p:spTree>
    <p:extLst>
      <p:ext uri="{BB962C8B-B14F-4D97-AF65-F5344CB8AC3E}">
        <p14:creationId xmlns:p14="http://schemas.microsoft.com/office/powerpoint/2010/main" val="3016930726"/>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1576</TotalTime>
  <Words>3713</Words>
  <Application>Microsoft Macintosh PowerPoint</Application>
  <PresentationFormat>On-screen Show (4:3)</PresentationFormat>
  <Paragraphs>352</Paragraphs>
  <Slides>26</Slides>
  <Notes>25</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6" baseType="lpstr">
      <vt:lpstr>ＭＳ Ｐゴシック</vt:lpstr>
      <vt:lpstr>ＭＳ Ｐゴシック</vt:lpstr>
      <vt:lpstr>Arial</vt:lpstr>
      <vt:lpstr>Calibri</vt:lpstr>
      <vt:lpstr>Courier New</vt:lpstr>
      <vt:lpstr>Times New Roman</vt:lpstr>
      <vt:lpstr>Wingdings</vt:lpstr>
      <vt:lpstr>Default Design</vt:lpstr>
      <vt:lpstr>1_Default Design</vt:lpstr>
      <vt:lpstr>Bitmap Image</vt:lpstr>
      <vt:lpstr>EEE 335 Principles of Operating Systems</vt:lpstr>
      <vt:lpstr>Quick Review</vt:lpstr>
      <vt:lpstr>Outline</vt:lpstr>
      <vt:lpstr>Processes</vt:lpstr>
      <vt:lpstr>The Process Model</vt:lpstr>
      <vt:lpstr>Processes</vt:lpstr>
      <vt:lpstr>Processes</vt:lpstr>
      <vt:lpstr>Process Creation</vt:lpstr>
      <vt:lpstr>Proc Creation</vt:lpstr>
      <vt:lpstr>Process Creation</vt:lpstr>
      <vt:lpstr>Process Termination</vt:lpstr>
      <vt:lpstr>Process Hierarchies</vt:lpstr>
      <vt:lpstr>Process States</vt:lpstr>
      <vt:lpstr>Process States</vt:lpstr>
      <vt:lpstr>Process States</vt:lpstr>
      <vt:lpstr>Implementation of Processes</vt:lpstr>
      <vt:lpstr>Implementation of Processes</vt:lpstr>
      <vt:lpstr>Linux Processes – task structure</vt:lpstr>
      <vt:lpstr>Linux Processes – fork()</vt:lpstr>
      <vt:lpstr>Linux Processes – fork(2)</vt:lpstr>
      <vt:lpstr>Linux Processes – Copy-on-write</vt:lpstr>
      <vt:lpstr>Linux Processes – exit() and wait()</vt:lpstr>
      <vt:lpstr>Revisiting Hardware Interrupts</vt:lpstr>
      <vt:lpstr>Revisit Hardware Interrupts</vt:lpstr>
      <vt:lpstr>Quiz Time</vt:lpstr>
      <vt:lpstr>PowerPoint Presentation</vt:lpstr>
    </vt:vector>
  </TitlesOfParts>
  <Company>Royal Military College of Canada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Microsoft Office User</cp:lastModifiedBy>
  <cp:revision>97</cp:revision>
  <dcterms:created xsi:type="dcterms:W3CDTF">2014-07-07T15:33:24Z</dcterms:created>
  <dcterms:modified xsi:type="dcterms:W3CDTF">2020-01-16T19:01:56Z</dcterms:modified>
</cp:coreProperties>
</file>